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5322" r:id="rId1"/>
    <p:sldMasterId id="2147485333" r:id="rId2"/>
    <p:sldMasterId id="2147485450" r:id="rId3"/>
    <p:sldMasterId id="2147485455" r:id="rId4"/>
    <p:sldMasterId id="2147485460" r:id="rId5"/>
    <p:sldMasterId id="2147485466" r:id="rId6"/>
  </p:sldMasterIdLst>
  <p:notesMasterIdLst>
    <p:notesMasterId r:id="rId28"/>
  </p:notesMasterIdLst>
  <p:handoutMasterIdLst>
    <p:handoutMasterId r:id="rId29"/>
  </p:handoutMasterIdLst>
  <p:sldIdLst>
    <p:sldId id="256" r:id="rId7"/>
    <p:sldId id="704" r:id="rId8"/>
    <p:sldId id="751" r:id="rId9"/>
    <p:sldId id="721" r:id="rId10"/>
    <p:sldId id="757" r:id="rId11"/>
    <p:sldId id="753" r:id="rId12"/>
    <p:sldId id="754" r:id="rId13"/>
    <p:sldId id="755" r:id="rId14"/>
    <p:sldId id="693" r:id="rId15"/>
    <p:sldId id="758" r:id="rId16"/>
    <p:sldId id="761" r:id="rId17"/>
    <p:sldId id="728" r:id="rId18"/>
    <p:sldId id="759" r:id="rId19"/>
    <p:sldId id="760" r:id="rId20"/>
    <p:sldId id="762" r:id="rId21"/>
    <p:sldId id="686" r:id="rId22"/>
    <p:sldId id="680" r:id="rId23"/>
    <p:sldId id="764" r:id="rId24"/>
    <p:sldId id="763" r:id="rId25"/>
    <p:sldId id="765" r:id="rId26"/>
    <p:sldId id="766" r:id="rId27"/>
  </p:sldIdLst>
  <p:sldSz cx="9144000" cy="6858000" type="screen4x3"/>
  <p:notesSz cx="6726238" cy="97139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006600"/>
    <a:srgbClr val="336600"/>
    <a:srgbClr val="CCFFFF"/>
    <a:srgbClr val="0000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4" autoAdjust="0"/>
    <p:restoredTop sz="92766" autoAdjust="0"/>
  </p:normalViewPr>
  <p:slideViewPr>
    <p:cSldViewPr snapToGrid="0">
      <p:cViewPr>
        <p:scale>
          <a:sx n="90" d="100"/>
          <a:sy n="90" d="100"/>
        </p:scale>
        <p:origin x="-1219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2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1770" y="-96"/>
      </p:cViewPr>
      <p:guideLst>
        <p:guide orient="horz" pos="3059"/>
        <p:guide pos="21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t" anchorCtr="0" compatLnSpc="1">
            <a:prstTxWarp prst="textNoShape">
              <a:avLst/>
            </a:prstTxWarp>
          </a:bodyPr>
          <a:lstStyle>
            <a:lvl1pPr algn="l" defTabSz="901700" eaLnBrk="0" hangingPunct="0">
              <a:buClrTx/>
              <a:buSzTx/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1588" y="0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t" anchorCtr="0" compatLnSpc="1">
            <a:prstTxWarp prst="textNoShape">
              <a:avLst/>
            </a:prstTxWarp>
          </a:bodyPr>
          <a:lstStyle>
            <a:lvl1pPr algn="r" defTabSz="901700" eaLnBrk="0" hangingPunct="0">
              <a:buClrTx/>
              <a:buSzTx/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b" anchorCtr="0" compatLnSpc="1">
            <a:prstTxWarp prst="textNoShape">
              <a:avLst/>
            </a:prstTxWarp>
          </a:bodyPr>
          <a:lstStyle>
            <a:lvl1pPr algn="l" defTabSz="901700" eaLnBrk="0" hangingPunct="0">
              <a:buClrTx/>
              <a:buSzTx/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(c) 1999. Tralvex Yeap. All Rights Reserved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1588" y="9228138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b" anchorCtr="0" compatLnSpc="1">
            <a:prstTxWarp prst="textNoShape">
              <a:avLst/>
            </a:prstTxWarp>
          </a:bodyPr>
          <a:lstStyle>
            <a:lvl1pPr algn="r" defTabSz="901700" eaLnBrk="0" hangingPunct="0">
              <a:buClrTx/>
              <a:buSzTx/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2AA00EC1-DDD5-4F84-920F-861CC64F7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55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t" anchorCtr="0" compatLnSpc="1">
            <a:prstTxWarp prst="textNoShape">
              <a:avLst/>
            </a:prstTxWarp>
          </a:bodyPr>
          <a:lstStyle>
            <a:lvl1pPr algn="l" defTabSz="901700" eaLnBrk="0" hangingPunct="0">
              <a:buClrTx/>
              <a:buSzTx/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1588" y="0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t" anchorCtr="0" compatLnSpc="1">
            <a:prstTxWarp prst="textNoShape">
              <a:avLst/>
            </a:prstTxWarp>
          </a:bodyPr>
          <a:lstStyle>
            <a:lvl1pPr algn="r" defTabSz="901700" eaLnBrk="0" hangingPunct="0">
              <a:buClrTx/>
              <a:buSzTx/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5038" y="728663"/>
            <a:ext cx="4856162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5350" y="4613275"/>
            <a:ext cx="4935538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8138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b" anchorCtr="0" compatLnSpc="1">
            <a:prstTxWarp prst="textNoShape">
              <a:avLst/>
            </a:prstTxWarp>
          </a:bodyPr>
          <a:lstStyle>
            <a:lvl1pPr algn="l" defTabSz="901700" eaLnBrk="0" hangingPunct="0">
              <a:buClrTx/>
              <a:buSzTx/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(c) 1999. Tralvex Yeap. All Rights Reserved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1588" y="9228138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b" anchorCtr="0" compatLnSpc="1">
            <a:prstTxWarp prst="textNoShape">
              <a:avLst/>
            </a:prstTxWarp>
          </a:bodyPr>
          <a:lstStyle>
            <a:lvl1pPr algn="r" defTabSz="901700" eaLnBrk="0" hangingPunct="0">
              <a:buClrTx/>
              <a:buSzTx/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0C449DF-3087-45FC-BD27-52889D371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537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pl-P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pl-PL" smtClean="0"/>
              <a:t>Spectrogram reconstruction. (A) Top: spectrogram of six isolated words (deep, jazz, cause) and pseudowords (fook, ors, nim) presented</a:t>
            </a:r>
          </a:p>
          <a:p>
            <a:r>
              <a:rPr lang="en-US" altLang="pl-PL" smtClean="0"/>
              <a:t>aurally to an individual participant. Bottom: spectrogram-based reconstruction of the same speech segment, linearly decoded from a set of</a:t>
            </a:r>
          </a:p>
          <a:p>
            <a:r>
              <a:rPr lang="en-US" altLang="pl-PL" smtClean="0"/>
              <a:t>electrodes. Purple and green bars denote vowels and fricative consonants, respectively, and the spectrogram is normalized within each frequency</a:t>
            </a:r>
          </a:p>
          <a:p>
            <a:r>
              <a:rPr lang="en-US" altLang="pl-PL" smtClean="0"/>
              <a:t>channel for display. (B) Single trial high gamma band power (70–150 Hz, gray curves) induced by the speech segment in (A). Recordings are from four</a:t>
            </a:r>
          </a:p>
          <a:p>
            <a:r>
              <a:rPr lang="en-US" altLang="pl-PL" smtClean="0"/>
              <a:t>different STG sites used in the reconstruction. The high gamma response at each site is z-scored and plotted in standard deviation (SD) units. Right</a:t>
            </a:r>
          </a:p>
          <a:p>
            <a:r>
              <a:rPr lang="en-US" altLang="pl-PL" smtClean="0"/>
              <a:t>panel: frequency tuning curves (dark black) for each of the four electrode sites, sorted by peak frequency and normalized by maximum amplitude.</a:t>
            </a:r>
          </a:p>
          <a:p>
            <a:r>
              <a:rPr lang="en-US" altLang="pl-PL" smtClean="0"/>
              <a:t>Red bars overlay each peak frequency and indicate SEM of the parameter estimate. Frequency tuning was computed from spectro-temporal receptive</a:t>
            </a:r>
          </a:p>
          <a:p>
            <a:r>
              <a:rPr lang="en-US" altLang="pl-PL" smtClean="0"/>
              <a:t>fields (STRFs) measured at each individual electrode site. Tuning curves exhibit a range of functional forms including multiple frequency peaks</a:t>
            </a:r>
          </a:p>
          <a:p>
            <a:r>
              <a:rPr lang="en-US" altLang="pl-PL" smtClean="0"/>
              <a:t>(Figures S1B and S2B). (C) The anatomical distribution of fitted weights in the reconstruction model. Dashed box denotes the extent of the electrode</a:t>
            </a:r>
          </a:p>
          <a:p>
            <a:r>
              <a:rPr lang="en-US" altLang="pl-PL" smtClean="0"/>
              <a:t>grid (shown in Figure 1). Weight magnitudes are averaged over all time lags and spectrogram frequencies and spatially smoothed for display.</a:t>
            </a:r>
          </a:p>
          <a:p>
            <a:r>
              <a:rPr lang="en-US" altLang="pl-PL" smtClean="0"/>
              <a:t>Nonzero weights are largely focal to STG electrode sites. Scale bar is 10 mm.</a:t>
            </a:r>
          </a:p>
          <a:p>
            <a:r>
              <a:rPr lang="en-US" altLang="pl-PL" smtClean="0"/>
              <a:t>doi:10.1371/journal.pbio.1001251.g002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(c) 1999. Tralvex Yeap. All Rights Reserved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F3BC36-994F-4E48-80E1-2648E70D2A4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pl-PL" smtClean="0"/>
              <a:t>Damage to the prefrontal cortex increases utilitarian</a:t>
            </a:r>
            <a:r>
              <a:rPr lang="pl-PL" altLang="pl-PL" smtClean="0"/>
              <a:t> </a:t>
            </a:r>
            <a:r>
              <a:rPr lang="en-US" altLang="pl-PL" smtClean="0"/>
              <a:t>moral judgements</a:t>
            </a:r>
            <a:r>
              <a:rPr lang="pl-PL" altLang="pl-PL" smtClean="0"/>
              <a:t>. </a:t>
            </a:r>
            <a:endParaRPr lang="en-US" altLang="pl-PL" smtClean="0"/>
          </a:p>
          <a:p>
            <a:r>
              <a:rPr lang="en-US" altLang="pl-PL" smtClean="0"/>
              <a:t>Michael Koenigs, Liane Young, Ralph Adolphs,</a:t>
            </a:r>
            <a:r>
              <a:rPr lang="pl-PL" altLang="pl-PL" smtClean="0"/>
              <a:t> </a:t>
            </a:r>
            <a:r>
              <a:rPr lang="en-US" altLang="pl-PL" smtClean="0"/>
              <a:t>Daniel Tranel, Fiery Cushman, Marc Hauser</a:t>
            </a:r>
            <a:r>
              <a:rPr lang="pl-PL" altLang="pl-PL" smtClean="0"/>
              <a:t> </a:t>
            </a:r>
            <a:r>
              <a:rPr lang="en-US" altLang="pl-PL" smtClean="0"/>
              <a:t>&amp; Antonio Damasio</a:t>
            </a:r>
            <a:r>
              <a:rPr lang="pl-PL" altLang="pl-PL" smtClean="0"/>
              <a:t>, Nature 2007</a:t>
            </a:r>
          </a:p>
          <a:p>
            <a:r>
              <a:rPr lang="en-US" altLang="pl-PL" smtClean="0"/>
              <a:t>1. Transplant Mean emotion rating: 6.0 Low-conflict</a:t>
            </a:r>
            <a:endParaRPr lang="pl-PL" altLang="pl-PL" smtClean="0"/>
          </a:p>
          <a:p>
            <a:r>
              <a:rPr lang="en-US" altLang="pl-PL" smtClean="0"/>
              <a:t>9. Hired Rapist Mean emotion rating: 6.5 Low-conflict</a:t>
            </a:r>
          </a:p>
          <a:p>
            <a:r>
              <a:rPr lang="en-US" altLang="pl-PL" smtClean="0"/>
              <a:t>Would you hire a man to rape your wife so that she will appreciate you as you comfort</a:t>
            </a:r>
            <a:r>
              <a:rPr lang="pl-PL" altLang="pl-PL" smtClean="0"/>
              <a:t> </a:t>
            </a:r>
            <a:r>
              <a:rPr lang="en-US" altLang="pl-PL" smtClean="0"/>
              <a:t>her?</a:t>
            </a:r>
            <a:r>
              <a:rPr lang="pl-PL" altLang="pl-PL" smtClean="0"/>
              <a:t> </a:t>
            </a:r>
          </a:p>
          <a:p>
            <a:r>
              <a:rPr lang="en-US" altLang="pl-PL" smtClean="0"/>
              <a:t>11. Infanticide Mean emotion rating: 6.7 Low-conflict</a:t>
            </a:r>
          </a:p>
          <a:p>
            <a:r>
              <a:rPr lang="en-US" altLang="pl-PL" smtClean="0"/>
              <a:t>You are a fifteen-year-old girl who has become pregnant. You are sure that you are not prepared to care</a:t>
            </a:r>
            <a:r>
              <a:rPr lang="pl-PL" altLang="pl-PL" smtClean="0"/>
              <a:t> </a:t>
            </a:r>
            <a:r>
              <a:rPr lang="en-US" altLang="pl-PL" smtClean="0"/>
              <a:t>for this baby.</a:t>
            </a:r>
            <a:r>
              <a:rPr lang="pl-PL" altLang="pl-PL" smtClean="0"/>
              <a:t> </a:t>
            </a:r>
            <a:r>
              <a:rPr lang="en-US" altLang="pl-PL" smtClean="0"/>
              <a:t>You think to yourself that it would be such a relief to simply clean up the mess you’ve</a:t>
            </a:r>
            <a:r>
              <a:rPr lang="pl-PL" altLang="pl-PL" smtClean="0"/>
              <a:t> </a:t>
            </a:r>
            <a:r>
              <a:rPr lang="en-US" altLang="pl-PL" smtClean="0"/>
              <a:t>made in the locker room, wrap the baby in some towels, throw the baby in the dumpster</a:t>
            </a:r>
            <a:r>
              <a:rPr lang="pl-PL" altLang="pl-PL" smtClean="0"/>
              <a:t> </a:t>
            </a:r>
            <a:r>
              <a:rPr lang="en-US" altLang="pl-PL" smtClean="0"/>
              <a:t>behind the school, and act as if nothing had ever happened.</a:t>
            </a:r>
            <a:r>
              <a:rPr lang="pl-PL" altLang="pl-PL" smtClean="0"/>
              <a:t> </a:t>
            </a:r>
            <a:r>
              <a:rPr lang="en-US" altLang="pl-PL" smtClean="0"/>
              <a:t>Would you throw your baby in the dumpster in order to move on with your life?</a:t>
            </a:r>
            <a:endParaRPr lang="pl-PL" altLang="pl-PL" smtClean="0"/>
          </a:p>
          <a:p>
            <a:r>
              <a:rPr lang="en-US" altLang="pl-PL" smtClean="0"/>
              <a:t>16. Submarine Mean emotion rating: 5.3 High-conflict</a:t>
            </a:r>
          </a:p>
          <a:p>
            <a:r>
              <a:rPr lang="en-US" altLang="pl-PL" smtClean="0"/>
              <a:t>The remaining oxygen is not sufficient for the entire crew to make it to the surface. The</a:t>
            </a:r>
            <a:r>
              <a:rPr lang="pl-PL" altLang="pl-PL" smtClean="0"/>
              <a:t> </a:t>
            </a:r>
            <a:r>
              <a:rPr lang="en-US" altLang="pl-PL" smtClean="0"/>
              <a:t>only way to save the other crew members is to shoot dead the injured crew member so</a:t>
            </a:r>
            <a:r>
              <a:rPr lang="pl-PL" altLang="pl-PL" smtClean="0"/>
              <a:t> </a:t>
            </a:r>
            <a:r>
              <a:rPr lang="en-US" altLang="pl-PL" smtClean="0"/>
              <a:t>that there will be just enough oxygen for the rest of the crew to survive.</a:t>
            </a:r>
            <a:r>
              <a:rPr lang="pl-PL" altLang="pl-PL" smtClean="0"/>
              <a:t> </a:t>
            </a:r>
          </a:p>
          <a:p>
            <a:r>
              <a:rPr lang="pl-PL" altLang="pl-PL" smtClean="0"/>
              <a:t>20. </a:t>
            </a:r>
            <a:r>
              <a:rPr lang="en-US" altLang="pl-PL" smtClean="0"/>
              <a:t>Would you forcibly remove this man’s kidney in order to save the lives of the six</a:t>
            </a:r>
            <a:r>
              <a:rPr lang="pl-PL" altLang="pl-PL" smtClean="0"/>
              <a:t> </a:t>
            </a:r>
            <a:r>
              <a:rPr lang="en-US" altLang="pl-PL" smtClean="0"/>
              <a:t>vitamin-deficient people?</a:t>
            </a:r>
            <a:endParaRPr lang="pl-PL" alt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832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5212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106" indent="0" algn="ctr">
              <a:buNone/>
              <a:defRPr/>
            </a:lvl2pPr>
            <a:lvl3pPr marL="914210" indent="0" algn="ctr">
              <a:buNone/>
              <a:defRPr/>
            </a:lvl3pPr>
            <a:lvl4pPr marL="1371316" indent="0" algn="ctr">
              <a:buNone/>
              <a:defRPr/>
            </a:lvl4pPr>
            <a:lvl5pPr marL="1828421" indent="0" algn="ctr">
              <a:buNone/>
              <a:defRPr/>
            </a:lvl5pPr>
            <a:lvl6pPr marL="2285526" indent="0" algn="ctr">
              <a:buNone/>
              <a:defRPr/>
            </a:lvl6pPr>
            <a:lvl7pPr marL="2742630" indent="0" algn="ctr">
              <a:buNone/>
              <a:defRPr/>
            </a:lvl7pPr>
            <a:lvl8pPr marL="3199736" indent="0" algn="ctr">
              <a:buNone/>
              <a:defRPr/>
            </a:lvl8pPr>
            <a:lvl9pPr marL="3656841" indent="0" algn="ctr">
              <a:buNone/>
              <a:defRPr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229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456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2" y="1125540"/>
            <a:ext cx="4098925" cy="5616575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37125" y="1125540"/>
            <a:ext cx="4098925" cy="5616575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141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659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96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6" name="Rectangle 5128"/>
          <p:cNvSpPr>
            <a:spLocks noGrp="1" noChangeArrowheads="1"/>
          </p:cNvSpPr>
          <p:nvPr>
            <p:ph type="ctrTitle"/>
          </p:nvPr>
        </p:nvSpPr>
        <p:spPr>
          <a:xfrm>
            <a:off x="714375" y="671512"/>
            <a:ext cx="77724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pl-PL" dirty="0"/>
              <a:t>Kliknij, aby edytować styl wzorca tytułu</a:t>
            </a:r>
          </a:p>
        </p:txBody>
      </p:sp>
      <p:sp>
        <p:nvSpPr>
          <p:cNvPr id="391177" name="Rectangle 5129"/>
          <p:cNvSpPr>
            <a:spLocks noGrp="1" noChangeArrowheads="1"/>
          </p:cNvSpPr>
          <p:nvPr>
            <p:ph type="subTitle" idx="1"/>
          </p:nvPr>
        </p:nvSpPr>
        <p:spPr>
          <a:xfrm>
            <a:off x="742949" y="3814762"/>
            <a:ext cx="8101013" cy="2600325"/>
          </a:xfrm>
        </p:spPr>
        <p:txBody>
          <a:bodyPr/>
          <a:lstStyle>
            <a:lvl1pPr marL="0" indent="0" algn="ctr">
              <a:buFontTx/>
              <a:buNone/>
              <a:defRPr>
                <a:latin typeface="Calibri" pitchFamily="34" charset="0"/>
              </a:defRPr>
            </a:lvl1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449635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5958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algn="just">
              <a:buClr>
                <a:srgbClr val="000000"/>
              </a:buClr>
              <a:buSzPct val="115000"/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algn="just">
              <a:buClr>
                <a:srgbClr val="000000"/>
              </a:buClr>
              <a:buSzPct val="115000"/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algn="just">
              <a:buClr>
                <a:srgbClr val="000000"/>
              </a:buClr>
              <a:buSzPct val="115000"/>
              <a:defRPr/>
            </a:pPr>
            <a:fld id="{049DD0E8-4B57-44A1-B6BB-91EDD70E6DBF}" type="slidenum">
              <a:rPr lang="pl-PL" smtClean="0">
                <a:solidFill>
                  <a:srgbClr val="000000"/>
                </a:solidFill>
              </a:rPr>
              <a:pPr algn="just">
                <a:buClr>
                  <a:srgbClr val="000000"/>
                </a:buClr>
                <a:buSzPct val="115000"/>
                <a:defRPr/>
              </a:pPr>
              <a:t>‹#›</a:t>
            </a:fld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719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aseline="0">
                <a:latin typeface="Calibri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98500" y="1268413"/>
            <a:ext cx="8121650" cy="1944563"/>
          </a:xfrm>
        </p:spPr>
        <p:txBody>
          <a:bodyPr/>
          <a:lstStyle>
            <a:lvl1pPr>
              <a:spcAft>
                <a:spcPts val="600"/>
              </a:spcAft>
              <a:defRPr sz="2000">
                <a:solidFill>
                  <a:srgbClr val="FFFFFF"/>
                </a:solidFill>
                <a:latin typeface="Calibri" pitchFamily="34" charset="0"/>
              </a:defRPr>
            </a:lvl1pPr>
            <a:lvl2pPr>
              <a:defRPr sz="1800" baseline="0">
                <a:solidFill>
                  <a:srgbClr val="FFFFFF"/>
                </a:solidFill>
                <a:latin typeface="Calibri" pitchFamily="34" charset="0"/>
              </a:defRPr>
            </a:lvl2pPr>
            <a:lvl3pPr>
              <a:defRPr sz="1600">
                <a:solidFill>
                  <a:srgbClr val="FFFFFF"/>
                </a:solidFill>
                <a:latin typeface="Calibri" pitchFamily="34" charset="0"/>
              </a:defRPr>
            </a:lvl3pPr>
            <a:lvl4pPr>
              <a:defRPr sz="1400">
                <a:solidFill>
                  <a:srgbClr val="FFFFFF"/>
                </a:solidFill>
                <a:latin typeface="Calibri" pitchFamily="34" charset="0"/>
              </a:defRPr>
            </a:lvl4pPr>
            <a:lvl5pPr>
              <a:defRPr sz="1400">
                <a:solidFill>
                  <a:srgbClr val="FFFFFF"/>
                </a:solidFill>
                <a:latin typeface="Calibri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0"/>
          </p:nvPr>
        </p:nvSpPr>
        <p:spPr>
          <a:xfrm>
            <a:off x="755650" y="3644900"/>
            <a:ext cx="7992814" cy="302446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193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449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090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6" name="Rectangle 5128"/>
          <p:cNvSpPr>
            <a:spLocks noGrp="1" noChangeArrowheads="1"/>
          </p:cNvSpPr>
          <p:nvPr>
            <p:ph type="ctrTitle"/>
          </p:nvPr>
        </p:nvSpPr>
        <p:spPr>
          <a:xfrm>
            <a:off x="714375" y="671512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91177" name="Rectangle 5129"/>
          <p:cNvSpPr>
            <a:spLocks noGrp="1" noChangeArrowheads="1"/>
          </p:cNvSpPr>
          <p:nvPr>
            <p:ph type="subTitle" idx="1"/>
          </p:nvPr>
        </p:nvSpPr>
        <p:spPr>
          <a:xfrm>
            <a:off x="742949" y="3814762"/>
            <a:ext cx="8101013" cy="26003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4134357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0506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just">
              <a:buClr>
                <a:srgbClr val="000000"/>
              </a:buClr>
              <a:buSzPct val="115000"/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just">
              <a:buClr>
                <a:srgbClr val="000000"/>
              </a:buClr>
              <a:buSzPct val="115000"/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just">
              <a:buClr>
                <a:srgbClr val="000000"/>
              </a:buClr>
              <a:buSzPct val="115000"/>
              <a:defRPr/>
            </a:pPr>
            <a:fld id="{AB8B89E1-AE27-4AB6-93BD-B20E5955AB86}" type="slidenum">
              <a:rPr lang="pl-PL">
                <a:solidFill>
                  <a:srgbClr val="000000"/>
                </a:solidFill>
              </a:rPr>
              <a:pPr algn="just">
                <a:buClr>
                  <a:srgbClr val="000000"/>
                </a:buClr>
                <a:buSzPct val="115000"/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17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1658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4B162-22E1-4FE0-BE8F-047587BDADF2}" type="datetime1">
              <a:rPr lang="en-US"/>
              <a:pPr>
                <a:defRPr/>
              </a:pPr>
              <a:t>12/10/2013</a:t>
            </a:fld>
            <a:endParaRPr lang="pl-PL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6585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658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B98D1-762F-401A-A561-1951986AAEC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857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289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EAA53-0BB6-4D0A-951F-3C8763C63434}" type="datetime1">
              <a:rPr lang="en-US"/>
              <a:pPr>
                <a:defRPr/>
              </a:pPr>
              <a:t>12/10/2013</a:t>
            </a:fld>
            <a:endParaRPr lang="pl-P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6E7E0-6357-4569-BB0E-CC6D6376833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3451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173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659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876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125538"/>
            <a:ext cx="4098925" cy="5616575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37125" y="1125538"/>
            <a:ext cx="4098925" cy="5616575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842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.jpe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5000"/>
              </a:schemeClr>
            </a:gs>
            <a:gs pos="999">
              <a:srgbClr val="336600"/>
            </a:gs>
            <a:gs pos="99001">
              <a:srgbClr val="156B13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 Berlin bull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115888"/>
            <a:ext cx="77724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25538"/>
            <a:ext cx="83502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dirty="0" smtClean="0"/>
              <a:t>Click to edit Master text styles</a:t>
            </a:r>
          </a:p>
          <a:p>
            <a:pPr lvl="1"/>
            <a:r>
              <a:rPr lang="en-US" altLang="pl-PL" dirty="0" smtClean="0"/>
              <a:t>Second level</a:t>
            </a:r>
          </a:p>
          <a:p>
            <a:pPr lvl="2"/>
            <a:r>
              <a:rPr lang="en-US" altLang="pl-PL" dirty="0" smtClean="0"/>
              <a:t>Third level</a:t>
            </a:r>
          </a:p>
          <a:p>
            <a:pPr lvl="3"/>
            <a:r>
              <a:rPr lang="en-US" altLang="pl-PL" dirty="0" smtClean="0"/>
              <a:t>Fourth level</a:t>
            </a:r>
          </a:p>
          <a:p>
            <a:pPr lvl="4"/>
            <a:r>
              <a:rPr lang="en-US" altLang="pl-PL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14" r:id="rId1"/>
    <p:sldLayoutId id="2147485415" r:id="rId2"/>
    <p:sldLayoutId id="2147485449" r:id="rId3"/>
    <p:sldLayoutId id="2147485444" r:id="rId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bg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accent2">
                <a:lumMod val="50000"/>
              </a:schemeClr>
            </a:gs>
            <a:gs pos="50000">
              <a:srgbClr val="003366"/>
            </a:gs>
            <a:gs pos="100000">
              <a:srgbClr val="001B36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508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409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66528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39015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658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ClrTx/>
              <a:buSzTx/>
              <a:defRPr sz="1400">
                <a:solidFill>
                  <a:srgbClr val="EAEAEA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1B005FC-4A15-4002-AB6B-8C11894E1A9F}" type="datetime1">
              <a:rPr lang="en-US"/>
              <a:pPr>
                <a:defRPr/>
              </a:pPr>
              <a:t>12/10/2013</a:t>
            </a:fld>
            <a:endParaRPr lang="pl-PL"/>
          </a:p>
        </p:txBody>
      </p:sp>
      <p:sp>
        <p:nvSpPr>
          <p:cNvPr id="39015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658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SzTx/>
              <a:defRPr sz="1400">
                <a:solidFill>
                  <a:srgbClr val="EAEAEA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9015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658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defRPr sz="1400">
                <a:solidFill>
                  <a:srgbClr val="EAEAEA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FA7EFB8-8B7F-428F-A8FA-394B8F15FB2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421" r:id="rId1"/>
    <p:sldLayoutId id="2147485442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Char char="•"/>
        <a:defRPr sz="24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5000"/>
              </a:schemeClr>
            </a:gs>
            <a:gs pos="999">
              <a:srgbClr val="336600"/>
            </a:gs>
            <a:gs pos="99001">
              <a:srgbClr val="156B13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Berlin bull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115888"/>
            <a:ext cx="77724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25538"/>
            <a:ext cx="83502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398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51" r:id="rId1"/>
    <p:sldLayoutId id="2147485452" r:id="rId2"/>
    <p:sldLayoutId id="2147485453" r:id="rId3"/>
    <p:sldLayoutId id="2147485454" r:id="rId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bg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10000"/>
              </a:schemeClr>
            </a:gs>
            <a:gs pos="72000">
              <a:srgbClr val="0A128C">
                <a:lumMod val="50000"/>
              </a:srgbClr>
            </a:gs>
            <a:gs pos="100000">
              <a:srgbClr val="181CC7"/>
            </a:gs>
            <a:gs pos="100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Berlin bull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55652" y="115888"/>
            <a:ext cx="77724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2" y="1125540"/>
            <a:ext cx="83502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357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56" r:id="rId1"/>
    <p:sldLayoutId id="2147485457" r:id="rId2"/>
    <p:sldLayoutId id="2147485458" r:id="rId3"/>
    <p:sldLayoutId id="2147485459" r:id="rId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457106" algn="ctr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210" algn="ctr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316" algn="ctr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421" algn="ctr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829" indent="-342829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Calibri" pitchFamily="34" charset="0"/>
          <a:ea typeface="+mn-ea"/>
          <a:cs typeface="+mn-cs"/>
        </a:defRPr>
      </a:lvl1pPr>
      <a:lvl2pPr marL="742796" indent="-28569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Calibri" pitchFamily="34" charset="0"/>
        </a:defRPr>
      </a:lvl2pPr>
      <a:lvl3pPr marL="1142764" indent="-22855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1"/>
          </a:solidFill>
          <a:latin typeface="Calibri" pitchFamily="34" charset="0"/>
        </a:defRPr>
      </a:lvl3pPr>
      <a:lvl4pPr marL="1599868" indent="-228553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bg1"/>
          </a:solidFill>
          <a:latin typeface="Calibri" pitchFamily="34" charset="0"/>
        </a:defRPr>
      </a:lvl4pPr>
      <a:lvl5pPr marL="2056974" indent="-228553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Calibri" pitchFamily="34" charset="0"/>
        </a:defRPr>
      </a:lvl5pPr>
      <a:lvl6pPr marL="2514079" indent="-228553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6pPr>
      <a:lvl7pPr marL="2971184" indent="-228553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7pPr>
      <a:lvl8pPr marL="3428289" indent="-228553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8pPr>
      <a:lvl9pPr marL="3885394" indent="-228553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accent2">
                <a:lumMod val="50000"/>
              </a:schemeClr>
            </a:gs>
            <a:gs pos="50000">
              <a:srgbClr val="003366"/>
            </a:gs>
            <a:gs pos="100000">
              <a:srgbClr val="001B36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Berlin bulle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115888"/>
            <a:ext cx="77724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25538"/>
            <a:ext cx="83502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003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61" r:id="rId1"/>
    <p:sldLayoutId id="2147485462" r:id="rId2"/>
    <p:sldLayoutId id="2147485463" r:id="rId3"/>
    <p:sldLayoutId id="2147485464" r:id="rId4"/>
    <p:sldLayoutId id="2147485465" r:id="rId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accent2">
                <a:lumMod val="50000"/>
              </a:schemeClr>
            </a:gs>
            <a:gs pos="50000">
              <a:srgbClr val="003366"/>
            </a:gs>
            <a:gs pos="100000">
              <a:srgbClr val="001B36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Berlin bull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115888"/>
            <a:ext cx="77724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25538"/>
            <a:ext cx="83502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smtClean="0"/>
              <a:t>Click to edit Master text styles</a:t>
            </a:r>
          </a:p>
          <a:p>
            <a:pPr lvl="1"/>
            <a:r>
              <a:rPr lang="en-US" altLang="pl-PL" smtClean="0"/>
              <a:t>Second level</a:t>
            </a:r>
          </a:p>
          <a:p>
            <a:pPr lvl="2"/>
            <a:r>
              <a:rPr lang="en-US" altLang="pl-PL" smtClean="0"/>
              <a:t>Third level</a:t>
            </a:r>
          </a:p>
          <a:p>
            <a:pPr lvl="3"/>
            <a:r>
              <a:rPr lang="en-US" altLang="pl-PL" smtClean="0"/>
              <a:t>Fourth level</a:t>
            </a:r>
          </a:p>
          <a:p>
            <a:pPr lvl="4"/>
            <a:r>
              <a:rPr lang="en-US" altLang="pl-PL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6935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67" r:id="rId1"/>
    <p:sldLayoutId id="2147485468" r:id="rId2"/>
    <p:sldLayoutId id="2147485469" r:id="rId3"/>
    <p:sldLayoutId id="2147485470" r:id="rId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ist_of_dates_predicted_for_apocalyptic_event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he_Language_of_God:_A_Scientist_Presents_Evidence_for_Belie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63563"/>
            <a:ext cx="7772400" cy="884237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The Universe, Mind and Intelligence without God?</a:t>
            </a:r>
            <a:endParaRPr lang="pl-PL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600450"/>
            <a:ext cx="7848600" cy="2725738"/>
          </a:xfrm>
        </p:spPr>
        <p:txBody>
          <a:bodyPr/>
          <a:lstStyle/>
          <a:p>
            <a:pPr eaLnBrk="1" hangingPunct="1">
              <a:defRPr/>
            </a:pPr>
            <a:r>
              <a:rPr lang="pl-PL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Włodzisław Duch </a:t>
            </a:r>
          </a:p>
          <a:p>
            <a:pPr eaLnBrk="1" hangingPunct="1">
              <a:defRPr/>
            </a:pPr>
            <a:r>
              <a:rPr lang="pl-PL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Katedra Informatyki Stosowanej </a:t>
            </a:r>
            <a:br>
              <a:rPr lang="pl-PL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l-PL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Uniwersytet Mikołaja Kopernika, Toruń</a:t>
            </a:r>
          </a:p>
          <a:p>
            <a:pPr eaLnBrk="1" hangingPunct="1">
              <a:defRPr/>
            </a:pPr>
            <a:r>
              <a:rPr lang="pl-PL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pl-PL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l-PL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Google: W. Duch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877888" y="6334125"/>
            <a:ext cx="7326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2"/>
              </a:buClr>
              <a:buSzPct val="115000"/>
              <a:defRPr/>
            </a:pPr>
            <a:r>
              <a:rPr lang="en-US" altLang="pl-P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Debate with Andy McIntosh at NCU </a:t>
            </a:r>
            <a:r>
              <a:rPr lang="en-US" altLang="pl-PL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Toruń</a:t>
            </a:r>
            <a:r>
              <a:rPr lang="en-US" altLang="pl-P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, 10.12.2013</a:t>
            </a:r>
          </a:p>
        </p:txBody>
      </p:sp>
      <p:pic>
        <p:nvPicPr>
          <p:cNvPr id="23557" name="Picture 1031" descr="lu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820863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03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1773238"/>
            <a:ext cx="12668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1744663"/>
            <a:ext cx="152400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0" name="Obraz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81163"/>
            <a:ext cx="181133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93037" cy="6858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 Unicode MS" pitchFamily="34" charset="-128"/>
              </a:rPr>
              <a:t>Neural determinism</a:t>
            </a:r>
            <a:endParaRPr lang="pl-PL" dirty="0" smtClean="0">
              <a:latin typeface="Arial Unicode MS" pitchFamily="34" charset="-128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11188" y="4257675"/>
            <a:ext cx="8213725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Our possibilities are limited by genetic and neural determinism</a:t>
            </a:r>
            <a:r>
              <a:rPr lang="pl-PL" sz="24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pl-PL" sz="24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</a:pPr>
            <a:r>
              <a:rPr lang="pl-PL" sz="2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„</a:t>
            </a: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Comes to my mind</a:t>
            </a:r>
            <a:r>
              <a:rPr lang="pl-PL" sz="2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” = </a:t>
            </a: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neural activity arising in a given context</a:t>
            </a:r>
            <a:r>
              <a:rPr lang="pl-PL" sz="2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>
              <a:spcAft>
                <a:spcPts val="120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Neural determinism </a:t>
            </a: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is the effect of genetic predisposition and individual experiences</a:t>
            </a:r>
            <a:r>
              <a:rPr lang="pl-PL" sz="2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family, social interactions,</a:t>
            </a:r>
            <a:r>
              <a:rPr lang="pl-PL" sz="2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education</a:t>
            </a:r>
            <a:r>
              <a:rPr lang="pl-PL" sz="2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en-US" sz="240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There is no linear causality here, everything in time/space is one</a:t>
            </a:r>
            <a:r>
              <a:rPr lang="pl-PL" sz="2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pl-PL" sz="24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04900"/>
            <a:ext cx="406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1109663"/>
            <a:ext cx="42862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420" y="1209998"/>
            <a:ext cx="429260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55621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76250" y="1041400"/>
            <a:ext cx="7793038" cy="546100"/>
          </a:xfrm>
        </p:spPr>
        <p:txBody>
          <a:bodyPr lIns="92075" tIns="46038" rIns="92075" bIns="46038"/>
          <a:lstStyle/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 smtClean="0">
                <a:latin typeface="+mj-lt"/>
              </a:rPr>
              <a:t>Sensory cortex, for example V4 for color, MT for movement. 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792163"/>
          </a:xfrm>
          <a:effectLst/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brain activation is conscious?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28625" y="1571625"/>
            <a:ext cx="8501063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FFCC66"/>
              </a:buClr>
              <a:buSzPct val="115000"/>
            </a:pPr>
            <a:r>
              <a:rPr lang="en-US" altLang="pl-PL" dirty="0">
                <a:solidFill>
                  <a:srgbClr val="EAEAEA"/>
                </a:solidFill>
                <a:latin typeface="Calibri" pitchFamily="34" charset="0"/>
              </a:rPr>
              <a:t>Bottom-up and top-down activations create resonant states. </a:t>
            </a:r>
          </a:p>
          <a:p>
            <a:pPr eaLnBrk="1" hangingPunct="1">
              <a:buClr>
                <a:srgbClr val="FFCC66"/>
              </a:buClr>
              <a:buSzPct val="115000"/>
            </a:pPr>
            <a:r>
              <a:rPr lang="en-US" altLang="pl-PL" dirty="0" smtClean="0">
                <a:solidFill>
                  <a:srgbClr val="EAEAEA"/>
                </a:solidFill>
                <a:latin typeface="Calibri" pitchFamily="34" charset="0"/>
              </a:rPr>
              <a:t>C</a:t>
            </a:r>
            <a:r>
              <a:rPr lang="en-US" altLang="pl-PL" dirty="0">
                <a:solidFill>
                  <a:srgbClr val="EAEAEA"/>
                </a:solidFill>
                <a:latin typeface="Calibri" pitchFamily="34" charset="0"/>
              </a:rPr>
              <a:t>. Gilbert, M. </a:t>
            </a:r>
            <a:r>
              <a:rPr lang="en-US" altLang="pl-PL" dirty="0" err="1">
                <a:solidFill>
                  <a:srgbClr val="EAEAEA"/>
                </a:solidFill>
                <a:latin typeface="Calibri" pitchFamily="34" charset="0"/>
              </a:rPr>
              <a:t>Sigman</a:t>
            </a:r>
            <a:r>
              <a:rPr lang="en-US" altLang="pl-PL" dirty="0">
                <a:solidFill>
                  <a:srgbClr val="EAEAEA"/>
                </a:solidFill>
                <a:latin typeface="Calibri" pitchFamily="34" charset="0"/>
              </a:rPr>
              <a:t>, Brain States: Top-Down Influences in Sensory Processing.</a:t>
            </a:r>
          </a:p>
          <a:p>
            <a:pPr eaLnBrk="1" hangingPunct="1">
              <a:buClr>
                <a:srgbClr val="FFCC66"/>
              </a:buClr>
              <a:buSzPct val="115000"/>
            </a:pPr>
            <a:r>
              <a:rPr lang="en-US" altLang="pl-PL" dirty="0">
                <a:solidFill>
                  <a:srgbClr val="EAEAEA"/>
                </a:solidFill>
                <a:latin typeface="Calibri" pitchFamily="34" charset="0"/>
              </a:rPr>
              <a:t>Neuron</a:t>
            </a:r>
            <a:r>
              <a:rPr lang="pl-PL" altLang="pl-PL" dirty="0">
                <a:solidFill>
                  <a:srgbClr val="EAEAEA"/>
                </a:solidFill>
                <a:latin typeface="Calibri" pitchFamily="34" charset="0"/>
              </a:rPr>
              <a:t> </a:t>
            </a:r>
            <a:r>
              <a:rPr lang="en-US" altLang="pl-PL" dirty="0">
                <a:solidFill>
                  <a:srgbClr val="EAEAEA"/>
                </a:solidFill>
                <a:latin typeface="Calibri" pitchFamily="34" charset="0"/>
              </a:rPr>
              <a:t>54</a:t>
            </a:r>
            <a:r>
              <a:rPr lang="pl-PL" altLang="pl-PL" dirty="0">
                <a:solidFill>
                  <a:srgbClr val="EAEAEA"/>
                </a:solidFill>
                <a:latin typeface="Calibri" pitchFamily="34" charset="0"/>
              </a:rPr>
              <a:t>(</a:t>
            </a:r>
            <a:r>
              <a:rPr lang="en-US" altLang="pl-PL" dirty="0">
                <a:solidFill>
                  <a:srgbClr val="EAEAEA"/>
                </a:solidFill>
                <a:latin typeface="Calibri" pitchFamily="34" charset="0"/>
              </a:rPr>
              <a:t>5</a:t>
            </a:r>
            <a:r>
              <a:rPr lang="pl-PL" altLang="pl-PL" dirty="0">
                <a:solidFill>
                  <a:srgbClr val="EAEAEA"/>
                </a:solidFill>
                <a:latin typeface="Calibri" pitchFamily="34" charset="0"/>
              </a:rPr>
              <a:t>)</a:t>
            </a:r>
            <a:r>
              <a:rPr lang="en-US" altLang="pl-PL" dirty="0">
                <a:solidFill>
                  <a:srgbClr val="EAEAEA"/>
                </a:solidFill>
                <a:latin typeface="Calibri" pitchFamily="34" charset="0"/>
              </a:rPr>
              <a:t>, 677-696, 2007</a:t>
            </a:r>
          </a:p>
          <a:p>
            <a:pPr eaLnBrk="1" hangingPunct="1">
              <a:buClr>
                <a:srgbClr val="FFCC66"/>
              </a:buClr>
              <a:buSzPct val="115000"/>
            </a:pPr>
            <a:endParaRPr lang="en-US" altLang="pl-PL" sz="1000" dirty="0">
              <a:solidFill>
                <a:srgbClr val="EAEAEA"/>
              </a:solidFill>
              <a:latin typeface="Calibri" pitchFamily="34" charset="0"/>
            </a:endParaRPr>
          </a:p>
          <a:p>
            <a:pPr eaLnBrk="1" hangingPunct="1">
              <a:buClr>
                <a:srgbClr val="FFCC66"/>
              </a:buClr>
              <a:buSzPct val="115000"/>
            </a:pPr>
            <a:r>
              <a:rPr lang="en-US" altLang="pl-PL" dirty="0" smtClean="0">
                <a:solidFill>
                  <a:srgbClr val="EAEAEA"/>
                </a:solidFill>
                <a:latin typeface="Calibri" pitchFamily="34" charset="0"/>
              </a:rPr>
              <a:t>Cortical &amp; thalamic sensory processing are subject to powerful top-down influences</a:t>
            </a:r>
            <a:r>
              <a:rPr lang="en-US" altLang="pl-PL" dirty="0">
                <a:solidFill>
                  <a:srgbClr val="EAEAEA"/>
                </a:solidFill>
                <a:latin typeface="Calibri" pitchFamily="34" charset="0"/>
              </a:rPr>
              <a:t>, the shaping of lower-level processes by more complex information. </a:t>
            </a:r>
            <a:r>
              <a:rPr lang="en-US" altLang="pl-PL" dirty="0" smtClean="0">
                <a:solidFill>
                  <a:srgbClr val="EAEAEA"/>
                </a:solidFill>
                <a:latin typeface="Calibri" pitchFamily="34" charset="0"/>
              </a:rPr>
              <a:t/>
            </a:r>
            <a:br>
              <a:rPr lang="en-US" altLang="pl-PL" dirty="0" smtClean="0">
                <a:solidFill>
                  <a:srgbClr val="EAEAEA"/>
                </a:solidFill>
                <a:latin typeface="Calibri" pitchFamily="34" charset="0"/>
              </a:rPr>
            </a:br>
            <a:endParaRPr lang="en-US" altLang="pl-PL" sz="1000" dirty="0">
              <a:solidFill>
                <a:srgbClr val="EAEAEA"/>
              </a:solidFill>
              <a:latin typeface="Calibri" pitchFamily="34" charset="0"/>
            </a:endParaRPr>
          </a:p>
          <a:p>
            <a:pPr eaLnBrk="1" hangingPunct="1">
              <a:buClr>
                <a:srgbClr val="FFCC66"/>
              </a:buClr>
              <a:buSzPct val="115000"/>
            </a:pPr>
            <a:r>
              <a:rPr lang="en-US" altLang="pl-PL" dirty="0" err="1">
                <a:solidFill>
                  <a:srgbClr val="EAEAEA"/>
                </a:solidFill>
                <a:latin typeface="Calibri" pitchFamily="34" charset="0"/>
              </a:rPr>
              <a:t>Dehaene</a:t>
            </a:r>
            <a:r>
              <a:rPr lang="en-US" altLang="pl-PL" dirty="0">
                <a:solidFill>
                  <a:srgbClr val="EAEAEA"/>
                </a:solidFill>
                <a:latin typeface="Calibri" pitchFamily="34" charset="0"/>
              </a:rPr>
              <a:t> et al, Conscious, preconscious, and subliminal processing</a:t>
            </a:r>
            <a:r>
              <a:rPr lang="pl-PL" altLang="pl-PL" dirty="0">
                <a:solidFill>
                  <a:srgbClr val="EAEAEA"/>
                </a:solidFill>
                <a:latin typeface="Calibri" pitchFamily="34" charset="0"/>
              </a:rPr>
              <a:t>,</a:t>
            </a:r>
            <a:r>
              <a:rPr lang="en-US" altLang="pl-PL" dirty="0">
                <a:solidFill>
                  <a:srgbClr val="EAEAEA"/>
                </a:solidFill>
                <a:latin typeface="Calibri" pitchFamily="34" charset="0"/>
              </a:rPr>
              <a:t> TCS 2006</a:t>
            </a:r>
          </a:p>
          <a:p>
            <a:pPr eaLnBrk="1" hangingPunct="1">
              <a:buClr>
                <a:srgbClr val="FFCC66"/>
              </a:buClr>
              <a:buSzPct val="115000"/>
            </a:pPr>
            <a:r>
              <a:rPr lang="en-US" altLang="pl-PL" dirty="0">
                <a:solidFill>
                  <a:srgbClr val="EAEAEA"/>
                </a:solidFill>
                <a:latin typeface="Calibri" pitchFamily="34" charset="0"/>
              </a:rPr>
              <a:t>Bottom-up strength &amp; top-down attention combined lea</a:t>
            </a:r>
            <a:r>
              <a:rPr lang="pl-PL" altLang="pl-PL" dirty="0" err="1">
                <a:solidFill>
                  <a:srgbClr val="EAEAEA"/>
                </a:solidFill>
                <a:latin typeface="Calibri" pitchFamily="34" charset="0"/>
              </a:rPr>
              <a:t>ds</a:t>
            </a:r>
            <a:r>
              <a:rPr lang="en-US" altLang="pl-PL" dirty="0">
                <a:solidFill>
                  <a:srgbClr val="EAEAEA"/>
                </a:solidFill>
                <a:latin typeface="Calibri" pitchFamily="34" charset="0"/>
              </a:rPr>
              <a:t> to 4 brain states with both stimulus and attention required for conscious </a:t>
            </a:r>
            <a:r>
              <a:rPr lang="en-US" altLang="pl-PL" dirty="0" err="1">
                <a:solidFill>
                  <a:srgbClr val="EAEAEA"/>
                </a:solidFill>
                <a:latin typeface="Calibri" pitchFamily="34" charset="0"/>
              </a:rPr>
              <a:t>reportability</a:t>
            </a:r>
            <a:r>
              <a:rPr lang="en-US" altLang="pl-PL" dirty="0">
                <a:solidFill>
                  <a:srgbClr val="EAEAEA"/>
                </a:solidFill>
                <a:latin typeface="Calibri" pitchFamily="34" charset="0"/>
              </a:rPr>
              <a:t>. </a:t>
            </a:r>
            <a:r>
              <a:rPr lang="pl-PL" altLang="pl-PL" dirty="0">
                <a:solidFill>
                  <a:srgbClr val="EAEAEA"/>
                </a:solidFill>
                <a:latin typeface="Calibri" pitchFamily="34" charset="0"/>
              </a:rPr>
              <a:t>N</a:t>
            </a:r>
            <a:r>
              <a:rPr lang="en-US" altLang="pl-PL" dirty="0">
                <a:solidFill>
                  <a:srgbClr val="EAEAEA"/>
                </a:solidFill>
                <a:latin typeface="Calibri" pitchFamily="34" charset="0"/>
              </a:rPr>
              <a:t>o imagery?</a:t>
            </a:r>
          </a:p>
        </p:txBody>
      </p:sp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5724"/>
            <a:ext cx="59436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828146"/>
            <a:ext cx="592455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5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68413"/>
            <a:ext cx="808672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650" y="169863"/>
            <a:ext cx="7772400" cy="7921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Thought</a:t>
            </a:r>
            <a:r>
              <a:rPr lang="pl-PL" dirty="0" smtClean="0"/>
              <a:t>: </a:t>
            </a:r>
            <a:r>
              <a:rPr lang="en-US" dirty="0" smtClean="0"/>
              <a:t>place, time, frequency, energy. </a:t>
            </a:r>
            <a:endParaRPr lang="en-US" dirty="0"/>
          </a:p>
        </p:txBody>
      </p:sp>
      <p:sp>
        <p:nvSpPr>
          <p:cNvPr id="61444" name="Symbol zastępczy zawartości 2"/>
          <p:cNvSpPr>
            <a:spLocks noGrp="1"/>
          </p:cNvSpPr>
          <p:nvPr>
            <p:ph idx="1"/>
          </p:nvPr>
        </p:nvSpPr>
        <p:spPr>
          <a:xfrm>
            <a:off x="755650" y="4941888"/>
            <a:ext cx="8350250" cy="14398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pl-PL" sz="2400" dirty="0" err="1" smtClean="0"/>
              <a:t>Pasley</a:t>
            </a:r>
            <a:r>
              <a:rPr lang="pl-PL" altLang="pl-PL" sz="2400" dirty="0" smtClean="0"/>
              <a:t> et al. </a:t>
            </a:r>
            <a:r>
              <a:rPr lang="en-US" altLang="pl-PL" sz="2400" dirty="0" smtClean="0"/>
              <a:t>Reconstructing Speech from Human Auditory Cortex</a:t>
            </a:r>
          </a:p>
          <a:p>
            <a:pPr marL="0" indent="0">
              <a:buFontTx/>
              <a:buNone/>
            </a:pPr>
            <a:r>
              <a:rPr lang="pl-PL" altLang="pl-PL" sz="2400" dirty="0" smtClean="0"/>
              <a:t>PLOS </a:t>
            </a:r>
            <a:r>
              <a:rPr lang="pl-PL" altLang="pl-PL" sz="2400" dirty="0" err="1" smtClean="0"/>
              <a:t>Biology</a:t>
            </a:r>
            <a:r>
              <a:rPr lang="pl-PL" altLang="pl-PL" sz="2400" dirty="0" smtClean="0"/>
              <a:t> 2012</a:t>
            </a:r>
            <a:endParaRPr lang="en-US" altLang="pl-PL" sz="2400" dirty="0" smtClean="0"/>
          </a:p>
          <a:p>
            <a:pPr marL="0" indent="0">
              <a:buFontTx/>
              <a:buNone/>
            </a:pPr>
            <a:r>
              <a:rPr lang="en-US" altLang="pl-PL" sz="2400" dirty="0" smtClean="0"/>
              <a:t>Brain reading techniques =&gt; decoding mental states. 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901" y="301625"/>
            <a:ext cx="3562092" cy="6858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 Unicode MS" pitchFamily="34" charset="-128"/>
              </a:rPr>
              <a:t>Looking inside</a:t>
            </a:r>
            <a:endParaRPr lang="pl-PL" dirty="0" smtClean="0">
              <a:latin typeface="Arial Unicode MS" pitchFamily="34" charset="-128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93712" y="1196753"/>
            <a:ext cx="4726360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/>
          <a:lstStyle/>
          <a:p>
            <a:r>
              <a:rPr lang="pl-PL" sz="2400" dirty="0" smtClean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c</a:t>
            </a:r>
            <a:r>
              <a:rPr lang="pl-PL" sz="2400" dirty="0" smtClean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n</a:t>
            </a:r>
            <a:r>
              <a:rPr lang="pl-PL" sz="2400" dirty="0" smtClean="0">
                <a:solidFill>
                  <a:srgbClr val="FFFFFF"/>
                </a:solidFill>
                <a:latin typeface="Calibri"/>
              </a:rPr>
              <a:t>ner </a:t>
            </a:r>
            <a:r>
              <a:rPr lang="pl-PL" sz="2400" dirty="0" err="1" smtClean="0">
                <a:solidFill>
                  <a:srgbClr val="FFFFFF"/>
                </a:solidFill>
                <a:latin typeface="Calibri"/>
              </a:rPr>
              <a:t>fMRI</a:t>
            </a:r>
            <a:r>
              <a:rPr lang="pl-PL" sz="2400" dirty="0" smtClean="0">
                <a:solidFill>
                  <a:srgbClr val="FFFFFF"/>
                </a:solidFill>
                <a:latin typeface="Calibri"/>
              </a:rPr>
              <a:t> 4 Tesla</a:t>
            </a:r>
          </a:p>
          <a:p>
            <a:endParaRPr lang="pl-PL" sz="2400" dirty="0" smtClean="0">
              <a:solidFill>
                <a:srgbClr val="FFFFFF"/>
              </a:solidFill>
              <a:latin typeface="Calibri"/>
            </a:endParaRPr>
          </a:p>
          <a:p>
            <a:r>
              <a:rPr lang="nb-NO" sz="2400" dirty="0" smtClean="0">
                <a:solidFill>
                  <a:srgbClr val="FFFFFF"/>
                </a:solidFill>
                <a:latin typeface="Calibri"/>
              </a:rPr>
              <a:t>S</a:t>
            </a:r>
            <a:r>
              <a:rPr lang="pl-PL" sz="2400" dirty="0">
                <a:solidFill>
                  <a:srgbClr val="FFFFFF"/>
                </a:solidFill>
                <a:latin typeface="Calibri"/>
              </a:rPr>
              <a:t>. </a:t>
            </a:r>
            <a:r>
              <a:rPr lang="nb-NO" sz="2400" dirty="0">
                <a:solidFill>
                  <a:srgbClr val="FFFFFF"/>
                </a:solidFill>
                <a:latin typeface="Calibri"/>
              </a:rPr>
              <a:t>Nishimoto </a:t>
            </a:r>
            <a:r>
              <a:rPr lang="pl-PL" sz="2400" dirty="0">
                <a:solidFill>
                  <a:srgbClr val="FFFFFF"/>
                </a:solidFill>
                <a:latin typeface="Calibri"/>
              </a:rPr>
              <a:t>et al. </a:t>
            </a:r>
            <a:r>
              <a:rPr lang="nb-NO" sz="2400" dirty="0" smtClean="0">
                <a:solidFill>
                  <a:srgbClr val="FFFFFF"/>
                </a:solidFill>
                <a:latin typeface="Calibri"/>
              </a:rPr>
              <a:t>Current </a:t>
            </a:r>
            <a:r>
              <a:rPr lang="nb-NO" sz="2400" dirty="0">
                <a:solidFill>
                  <a:srgbClr val="FFFFFF"/>
                </a:solidFill>
                <a:latin typeface="Calibri"/>
              </a:rPr>
              <a:t>Biology</a:t>
            </a:r>
            <a:r>
              <a:rPr lang="pl-PL" sz="24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nb-NO" sz="2400" dirty="0">
                <a:solidFill>
                  <a:srgbClr val="FFFFFF"/>
                </a:solidFill>
                <a:latin typeface="Calibri"/>
              </a:rPr>
              <a:t>21, 1641-1646</a:t>
            </a:r>
            <a:r>
              <a:rPr lang="pl-PL" sz="2400" dirty="0">
                <a:solidFill>
                  <a:srgbClr val="FFFFFF"/>
                </a:solidFill>
                <a:latin typeface="Calibri"/>
              </a:rPr>
              <a:t>, </a:t>
            </a:r>
            <a:r>
              <a:rPr lang="nb-NO" sz="2400" dirty="0">
                <a:solidFill>
                  <a:srgbClr val="FFFFFF"/>
                </a:solidFill>
                <a:latin typeface="Calibri"/>
              </a:rPr>
              <a:t>2011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80" y="3212976"/>
            <a:ext cx="857250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992" y="260648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13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0838"/>
            <a:ext cx="7772400" cy="727075"/>
          </a:xfrm>
          <a:effectLst/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pl-PL" dirty="0" smtClean="0"/>
              <a:t>10 </a:t>
            </a:r>
            <a:r>
              <a:rPr lang="en-US" dirty="0" smtClean="0"/>
              <a:t>seconds delay</a:t>
            </a:r>
            <a:r>
              <a:rPr lang="pl-PL" dirty="0" smtClean="0"/>
              <a:t>!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568325" y="1193800"/>
            <a:ext cx="8104188" cy="1008063"/>
          </a:xfrm>
        </p:spPr>
        <p:txBody>
          <a:bodyPr lIns="92075" tIns="46038" rIns="92075" bIns="46038"/>
          <a:lstStyle/>
          <a:p>
            <a:pPr marL="0" indent="0" eaLnBrk="1" hangingPunct="1">
              <a:buFontTx/>
              <a:buNone/>
            </a:pPr>
            <a:r>
              <a:rPr lang="en-US" sz="2400" dirty="0" smtClean="0"/>
              <a:t>C.S. Soon et al, Unconscious determinants of free decisions in the human brain. Nature Neuroscience, 2008.</a:t>
            </a:r>
            <a:endParaRPr lang="pl-PL" sz="2400" dirty="0" smtClean="0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565150" y="2163763"/>
            <a:ext cx="4776788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000000"/>
              </a:buClr>
              <a:buSzPct val="115000"/>
            </a:pP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</a:rPr>
              <a:t>We found that the outcome of a decision can be encoded in brain activity of prefrontal and parietal cortex up to 10 sec before it enters awareness. </a:t>
            </a:r>
            <a:br>
              <a:rPr lang="en-US" sz="2400" dirty="0" smtClean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sz="1050" dirty="0" smtClean="0">
                <a:solidFill>
                  <a:srgbClr val="FFFFFF"/>
                </a:solidFill>
                <a:latin typeface="Calibri" pitchFamily="34" charset="0"/>
              </a:rPr>
              <a:t/>
            </a:r>
            <a:br>
              <a:rPr lang="en-US" sz="1050" dirty="0" smtClean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</a:rPr>
              <a:t>This delay presumably reflects </a:t>
            </a:r>
            <a:br>
              <a:rPr lang="en-US" sz="2400" dirty="0" smtClean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</a:rPr>
              <a:t>the operation of a network </a:t>
            </a:r>
            <a:br>
              <a:rPr lang="en-US" sz="2400" dirty="0" smtClean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</a:rPr>
              <a:t>of high-level control areas </a:t>
            </a:r>
            <a:br>
              <a:rPr lang="en-US" sz="2400" dirty="0" smtClean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</a:rPr>
              <a:t>that begin to prepare an </a:t>
            </a:r>
            <a:br>
              <a:rPr lang="en-US" sz="2400" dirty="0" smtClean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</a:rPr>
              <a:t>upcoming decision long </a:t>
            </a:r>
            <a:br>
              <a:rPr lang="en-US" sz="2400" dirty="0" smtClean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</a:rPr>
              <a:t>before it enters awareness.</a:t>
            </a:r>
          </a:p>
        </p:txBody>
      </p:sp>
      <p:pic>
        <p:nvPicPr>
          <p:cNvPr id="460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01838"/>
            <a:ext cx="381000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4837113"/>
            <a:ext cx="5037137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67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brains to machines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4" y="1196752"/>
            <a:ext cx="8923337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755576" y="6165304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</a:pPr>
            <a:r>
              <a:rPr lang="en-US" dirty="0" smtClean="0">
                <a:solidFill>
                  <a:srgbClr val="EAEAEA"/>
                </a:solidFill>
                <a:latin typeface="Calibri" pitchFamily="34" charset="0"/>
              </a:rPr>
              <a:t>Source: DARPA Synapse project</a:t>
            </a:r>
            <a:endParaRPr lang="en-US" dirty="0">
              <a:solidFill>
                <a:srgbClr val="EAEAEA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51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2371"/>
            <a:ext cx="7772400" cy="605895"/>
          </a:xfrm>
          <a:effectLst>
            <a:outerShdw dist="71842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en-US" altLang="pl-PL" dirty="0" smtClean="0">
                <a:ea typeface="Calibri" pitchFamily="34" charset="0"/>
              </a:rPr>
              <a:t>Theology and science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78930" y="1256771"/>
            <a:ext cx="8213725" cy="538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1000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pl-PL" sz="2000" dirty="0"/>
              <a:t>Andrew Dickinson White, </a:t>
            </a:r>
            <a:r>
              <a:rPr lang="en-US" altLang="pl-PL" sz="2000" i="1" dirty="0"/>
              <a:t>History of the Warfare of Science </a:t>
            </a:r>
            <a:br>
              <a:rPr lang="en-US" altLang="pl-PL" sz="2000" i="1" dirty="0"/>
            </a:br>
            <a:r>
              <a:rPr lang="en-US" altLang="pl-PL" sz="2000" i="1" dirty="0"/>
              <a:t>with Theology in Christendom</a:t>
            </a:r>
            <a:r>
              <a:rPr lang="pl-PL" altLang="pl-PL" sz="2000" dirty="0"/>
              <a:t>, </a:t>
            </a:r>
            <a:r>
              <a:rPr lang="en-US" altLang="pl-PL" sz="2000" dirty="0" smtClean="0"/>
              <a:t>published in </a:t>
            </a:r>
            <a:r>
              <a:rPr lang="pl-PL" altLang="pl-PL" sz="2000" dirty="0" smtClean="0"/>
              <a:t>1895</a:t>
            </a:r>
            <a:r>
              <a:rPr lang="en-US" altLang="pl-PL" sz="2000" dirty="0" smtClean="0"/>
              <a:t>! </a:t>
            </a:r>
            <a:r>
              <a:rPr lang="pl-PL" altLang="pl-PL" sz="2000" dirty="0" smtClean="0"/>
              <a:t> </a:t>
            </a:r>
            <a:r>
              <a:rPr lang="pl-PL" altLang="pl-PL" sz="2000" dirty="0"/>
              <a:t/>
            </a:r>
            <a:br>
              <a:rPr lang="pl-PL" altLang="pl-PL" sz="2000" dirty="0"/>
            </a:br>
            <a:r>
              <a:rPr lang="pl-PL" altLang="pl-PL" sz="2000" dirty="0"/>
              <a:t>A. White </a:t>
            </a:r>
            <a:r>
              <a:rPr lang="pl-PL" altLang="pl-PL" sz="2000" dirty="0" smtClean="0"/>
              <a:t>(</a:t>
            </a:r>
            <a:r>
              <a:rPr lang="en-US" altLang="pl-PL" sz="2000" dirty="0" smtClean="0"/>
              <a:t>president of the American Historical Association</a:t>
            </a:r>
            <a:br>
              <a:rPr lang="en-US" altLang="pl-PL" sz="2000" dirty="0" smtClean="0"/>
            </a:br>
            <a:r>
              <a:rPr lang="en-US" altLang="pl-PL" sz="2000" dirty="0" smtClean="0"/>
              <a:t>and </a:t>
            </a:r>
            <a:r>
              <a:rPr lang="pl-PL" altLang="pl-PL" sz="2000" dirty="0" err="1" smtClean="0"/>
              <a:t>Cornell</a:t>
            </a:r>
            <a:r>
              <a:rPr lang="pl-PL" altLang="pl-PL" sz="2000" dirty="0" smtClean="0"/>
              <a:t> </a:t>
            </a:r>
            <a:r>
              <a:rPr lang="pl-PL" altLang="pl-PL" sz="2000" dirty="0" err="1"/>
              <a:t>Univ</a:t>
            </a:r>
            <a:r>
              <a:rPr lang="pl-PL" altLang="pl-PL" sz="2000" dirty="0"/>
              <a:t>.) </a:t>
            </a:r>
            <a:r>
              <a:rPr lang="en-US" altLang="pl-PL" sz="2000" dirty="0" smtClean="0"/>
              <a:t>wrote: </a:t>
            </a:r>
            <a:r>
              <a:rPr lang="pl-PL" altLang="pl-PL" sz="2000" dirty="0"/>
              <a:t/>
            </a:r>
            <a:br>
              <a:rPr lang="pl-PL" altLang="pl-PL" sz="2000" dirty="0"/>
            </a:br>
            <a:r>
              <a:rPr lang="en-US" altLang="pl-PL" sz="2000" dirty="0" smtClean="0"/>
              <a:t>My </a:t>
            </a:r>
            <a:r>
              <a:rPr lang="en-US" altLang="pl-PL" sz="2000" dirty="0"/>
              <a:t>conviction is that Science</a:t>
            </a:r>
            <a:r>
              <a:rPr lang="pl-PL" altLang="pl-PL" sz="2000" dirty="0"/>
              <a:t> … </a:t>
            </a:r>
            <a:r>
              <a:rPr lang="en-US" altLang="pl-PL" sz="2000" dirty="0" smtClean="0"/>
              <a:t>will </a:t>
            </a:r>
            <a:r>
              <a:rPr lang="en-US" altLang="pl-PL" sz="2000" dirty="0"/>
              <a:t>go hand in hand with </a:t>
            </a:r>
            <a:r>
              <a:rPr lang="en-US" altLang="pl-PL" sz="2000" dirty="0" smtClean="0"/>
              <a:t/>
            </a:r>
            <a:br>
              <a:rPr lang="en-US" altLang="pl-PL" sz="2000" dirty="0" smtClean="0"/>
            </a:br>
            <a:r>
              <a:rPr lang="en-US" altLang="pl-PL" sz="2000" dirty="0" smtClean="0"/>
              <a:t>Religion</a:t>
            </a:r>
            <a:r>
              <a:rPr lang="en-US" altLang="pl-PL" sz="2000" dirty="0"/>
              <a:t>; </a:t>
            </a:r>
            <a:r>
              <a:rPr lang="pl-PL" altLang="pl-PL" sz="2000" dirty="0"/>
              <a:t> </a:t>
            </a:r>
            <a:r>
              <a:rPr lang="en-US" altLang="pl-PL" sz="2000" dirty="0"/>
              <a:t>and in the love of</a:t>
            </a:r>
            <a:r>
              <a:rPr lang="pl-PL" altLang="pl-PL" sz="2000" dirty="0"/>
              <a:t> </a:t>
            </a:r>
            <a:r>
              <a:rPr lang="en-US" altLang="pl-PL" sz="2000" dirty="0"/>
              <a:t>God </a:t>
            </a:r>
            <a:r>
              <a:rPr lang="en-US" altLang="pl-PL" sz="2000" dirty="0" smtClean="0"/>
              <a:t>and </a:t>
            </a:r>
            <a:r>
              <a:rPr lang="en-US" altLang="pl-PL" sz="2000" dirty="0"/>
              <a:t>of our neighbor, will steadily grow stronger and</a:t>
            </a:r>
            <a:r>
              <a:rPr lang="pl-PL" altLang="pl-PL" sz="2000" dirty="0"/>
              <a:t> </a:t>
            </a:r>
            <a:r>
              <a:rPr lang="en-US" altLang="pl-PL" sz="2000" dirty="0"/>
              <a:t>stronger.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pl-PL" sz="2000" dirty="0" smtClean="0"/>
              <a:t>He has shown how people tried to draw conclusions from the Bible and how they have failed in all possible fields: </a:t>
            </a:r>
            <a:r>
              <a:rPr lang="pl-PL" altLang="pl-PL" sz="2000" dirty="0" smtClean="0"/>
              <a:t>astronom</a:t>
            </a:r>
            <a:r>
              <a:rPr lang="en-US" altLang="pl-PL" sz="2000" dirty="0" smtClean="0"/>
              <a:t>y</a:t>
            </a:r>
            <a:r>
              <a:rPr lang="pl-PL" altLang="pl-PL" sz="2000" dirty="0" smtClean="0"/>
              <a:t>, </a:t>
            </a:r>
            <a:r>
              <a:rPr lang="en-US" altLang="pl-PL" sz="2000" dirty="0" smtClean="0"/>
              <a:t>anthropology</a:t>
            </a:r>
            <a:r>
              <a:rPr lang="pl-PL" altLang="pl-PL" sz="2000" dirty="0" smtClean="0"/>
              <a:t>, </a:t>
            </a:r>
            <a:r>
              <a:rPr lang="en-US" altLang="pl-PL" sz="2000" dirty="0" smtClean="0"/>
              <a:t>biology</a:t>
            </a:r>
            <a:r>
              <a:rPr lang="pl-PL" altLang="pl-PL" sz="2000" dirty="0" smtClean="0"/>
              <a:t>, </a:t>
            </a:r>
            <a:r>
              <a:rPr lang="en-US" altLang="pl-PL" sz="2000" dirty="0" smtClean="0"/>
              <a:t>economics</a:t>
            </a:r>
            <a:r>
              <a:rPr lang="pl-PL" altLang="pl-PL" sz="2000" dirty="0" smtClean="0"/>
              <a:t>, </a:t>
            </a:r>
            <a:r>
              <a:rPr lang="en-US" altLang="pl-PL" sz="2000" dirty="0" smtClean="0"/>
              <a:t>physics</a:t>
            </a:r>
            <a:r>
              <a:rPr lang="pl-PL" altLang="pl-PL" sz="2000" dirty="0" smtClean="0"/>
              <a:t>, </a:t>
            </a:r>
            <a:r>
              <a:rPr lang="en-US" altLang="pl-PL" sz="2000" dirty="0" smtClean="0"/>
              <a:t>hermeneutics, history</a:t>
            </a:r>
            <a:r>
              <a:rPr lang="pl-PL" altLang="pl-PL" sz="2000" dirty="0" smtClean="0"/>
              <a:t>, </a:t>
            </a:r>
            <a:r>
              <a:rPr lang="en-US" altLang="pl-PL" sz="2000" dirty="0" smtClean="0"/>
              <a:t>geography</a:t>
            </a:r>
            <a:r>
              <a:rPr lang="pl-PL" altLang="pl-PL" sz="2000" dirty="0" smtClean="0"/>
              <a:t>, </a:t>
            </a:r>
            <a:r>
              <a:rPr lang="en-US" altLang="pl-PL" sz="2000" dirty="0" smtClean="0"/>
              <a:t>geology</a:t>
            </a:r>
            <a:r>
              <a:rPr lang="pl-PL" altLang="pl-PL" sz="2000" dirty="0" smtClean="0"/>
              <a:t>, </a:t>
            </a:r>
            <a:r>
              <a:rPr lang="en-US" altLang="pl-PL" sz="2000" dirty="0" smtClean="0"/>
              <a:t>linguistics</a:t>
            </a:r>
            <a:r>
              <a:rPr lang="pl-PL" altLang="pl-PL" sz="2000" dirty="0" smtClean="0"/>
              <a:t>, </a:t>
            </a:r>
            <a:r>
              <a:rPr lang="en-US" altLang="pl-PL" sz="2000" dirty="0" smtClean="0"/>
              <a:t>medicine</a:t>
            </a:r>
            <a:r>
              <a:rPr lang="pl-PL" altLang="pl-PL" sz="2000" dirty="0" smtClean="0"/>
              <a:t>, </a:t>
            </a:r>
            <a:r>
              <a:rPr lang="en-US" altLang="pl-PL" sz="2000" dirty="0" smtClean="0"/>
              <a:t>meteorology</a:t>
            </a:r>
            <a:r>
              <a:rPr lang="pl-PL" altLang="pl-PL" sz="2000" dirty="0" smtClean="0"/>
              <a:t>, </a:t>
            </a:r>
            <a:r>
              <a:rPr lang="en-US" altLang="pl-PL" sz="2000" dirty="0" smtClean="0"/>
              <a:t>sociology</a:t>
            </a:r>
            <a:r>
              <a:rPr lang="pl-PL" altLang="pl-PL" sz="2000" dirty="0" smtClean="0"/>
              <a:t>, </a:t>
            </a:r>
            <a:r>
              <a:rPr lang="en-US" altLang="pl-PL" sz="2000" dirty="0" smtClean="0"/>
              <a:t>zoology and other areas.  </a:t>
            </a:r>
            <a:endParaRPr lang="pl-PL" altLang="pl-PL" sz="2000" dirty="0"/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pl-PL" sz="2000" dirty="0" smtClean="0"/>
              <a:t>Ancient philosophers got almost all things wrong, and made a few systematic observations and experiments, relaying on naïve introspection</a:t>
            </a:r>
            <a:r>
              <a:rPr lang="pl-PL" altLang="pl-PL" sz="2000" dirty="0" smtClean="0"/>
              <a:t>. </a:t>
            </a:r>
            <a:endParaRPr lang="pl-PL" altLang="pl-PL" sz="2000" dirty="0"/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pl-PL" sz="2000" dirty="0" smtClean="0"/>
              <a:t>Some of the ancient illusions are still with us. Simple advices like boiling water and washing hands when babies were delivered could save millions … but we do not find them in sacred texts. </a:t>
            </a:r>
            <a:endParaRPr lang="pl-PL" altLang="pl-PL" sz="2000" dirty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63" y="0"/>
            <a:ext cx="2065337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93037" cy="685800"/>
          </a:xfrm>
          <a:effectLst/>
        </p:spPr>
        <p:txBody>
          <a:bodyPr/>
          <a:lstStyle/>
          <a:p>
            <a:pPr eaLnBrk="1" hangingPunct="1"/>
            <a:r>
              <a:rPr lang="en-US" altLang="pl-PL" dirty="0" smtClean="0">
                <a:ea typeface="Calibri" pitchFamily="34" charset="0"/>
              </a:rPr>
              <a:t>Faith is the answer to …?</a:t>
            </a:r>
            <a:endParaRPr lang="pl-PL" altLang="pl-PL" dirty="0" smtClean="0">
              <a:ea typeface="Calibri" pitchFamily="34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611188" y="1131888"/>
            <a:ext cx="8213725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1000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pl-PL" sz="2000" dirty="0" smtClean="0">
                <a:solidFill>
                  <a:schemeClr val="bg1"/>
                </a:solidFill>
              </a:rPr>
              <a:t>Gale Encyclopedia </a:t>
            </a:r>
            <a:r>
              <a:rPr lang="en-US" altLang="pl-PL" sz="2000" dirty="0">
                <a:solidFill>
                  <a:schemeClr val="bg1"/>
                </a:solidFill>
              </a:rPr>
              <a:t>of </a:t>
            </a:r>
            <a:r>
              <a:rPr lang="en-US" altLang="pl-PL" sz="2000" dirty="0" smtClean="0">
                <a:solidFill>
                  <a:schemeClr val="bg1"/>
                </a:solidFill>
              </a:rPr>
              <a:t>Religion has 15 volumes, 11000 pages</a:t>
            </a:r>
            <a:r>
              <a:rPr lang="pl-PL" altLang="pl-PL" sz="2000" dirty="0" smtClean="0">
                <a:solidFill>
                  <a:schemeClr val="bg1"/>
                </a:solidFill>
              </a:rPr>
              <a:t>.  </a:t>
            </a:r>
            <a:r>
              <a:rPr lang="pl-PL" altLang="pl-PL" sz="2000" dirty="0">
                <a:solidFill>
                  <a:schemeClr val="bg1"/>
                </a:solidFill>
              </a:rPr>
              <a:t/>
            </a:r>
            <a:br>
              <a:rPr lang="pl-PL" altLang="pl-PL" sz="2000" dirty="0">
                <a:solidFill>
                  <a:schemeClr val="bg1"/>
                </a:solidFill>
              </a:rPr>
            </a:br>
            <a:r>
              <a:rPr lang="en-US" altLang="pl-PL" sz="2000" dirty="0" smtClean="0">
                <a:solidFill>
                  <a:schemeClr val="bg1"/>
                </a:solidFill>
              </a:rPr>
              <a:t>Christianity alone has over 40 major divisions, over 40000 </a:t>
            </a:r>
            <a:br>
              <a:rPr lang="en-US" altLang="pl-PL" sz="2000" dirty="0" smtClean="0">
                <a:solidFill>
                  <a:schemeClr val="bg1"/>
                </a:solidFill>
              </a:rPr>
            </a:br>
            <a:r>
              <a:rPr lang="en-US" altLang="pl-PL" sz="2000" dirty="0" smtClean="0">
                <a:solidFill>
                  <a:schemeClr val="bg1"/>
                </a:solidFill>
              </a:rPr>
              <a:t>denominations, drawing different conclusions from the same texts.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pl-PL" sz="2000" i="1" dirty="0" smtClean="0">
                <a:solidFill>
                  <a:schemeClr val="bg1"/>
                </a:solidFill>
              </a:rPr>
              <a:t>Encyclopedia </a:t>
            </a:r>
            <a:r>
              <a:rPr lang="en-US" altLang="pl-PL" sz="2000" i="1" dirty="0">
                <a:solidFill>
                  <a:schemeClr val="bg1"/>
                </a:solidFill>
              </a:rPr>
              <a:t>of New Religious Movements</a:t>
            </a:r>
            <a:r>
              <a:rPr lang="pl-PL" altLang="pl-PL" sz="2000" i="1" dirty="0">
                <a:solidFill>
                  <a:schemeClr val="bg1"/>
                </a:solidFill>
              </a:rPr>
              <a:t> </a:t>
            </a:r>
            <a:r>
              <a:rPr lang="pl-PL" altLang="pl-PL" sz="2000" dirty="0">
                <a:solidFill>
                  <a:schemeClr val="bg1"/>
                </a:solidFill>
              </a:rPr>
              <a:t>(2008) </a:t>
            </a:r>
            <a:r>
              <a:rPr lang="en-US" altLang="pl-PL" sz="2000" dirty="0" smtClean="0">
                <a:solidFill>
                  <a:schemeClr val="bg1"/>
                </a:solidFill>
              </a:rPr>
              <a:t>contains over </a:t>
            </a:r>
            <a:r>
              <a:rPr lang="pl-PL" altLang="pl-PL" sz="2000" dirty="0" smtClean="0">
                <a:solidFill>
                  <a:schemeClr val="bg1"/>
                </a:solidFill>
              </a:rPr>
              <a:t>400 </a:t>
            </a:r>
            <a:r>
              <a:rPr lang="en-US" altLang="pl-PL" sz="2000" dirty="0" smtClean="0">
                <a:solidFill>
                  <a:schemeClr val="bg1"/>
                </a:solidFill>
              </a:rPr>
              <a:t>new religious movements</a:t>
            </a:r>
            <a:r>
              <a:rPr lang="pl-PL" altLang="pl-PL" sz="2000" dirty="0" smtClean="0">
                <a:solidFill>
                  <a:schemeClr val="bg1"/>
                </a:solidFill>
              </a:rPr>
              <a:t>, </a:t>
            </a:r>
            <a:r>
              <a:rPr lang="en-US" altLang="pl-PL" sz="2000" dirty="0" smtClean="0">
                <a:solidFill>
                  <a:schemeClr val="bg1"/>
                </a:solidFill>
              </a:rPr>
              <a:t>some with millions of supporters</a:t>
            </a:r>
            <a:r>
              <a:rPr lang="pl-PL" altLang="pl-PL" sz="2000" dirty="0" smtClean="0">
                <a:solidFill>
                  <a:schemeClr val="bg1"/>
                </a:solidFill>
              </a:rPr>
              <a:t>.</a:t>
            </a:r>
            <a:endParaRPr lang="pl-PL" altLang="pl-PL" sz="20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pl-PL" sz="2000" dirty="0" smtClean="0">
                <a:solidFill>
                  <a:schemeClr val="bg1"/>
                </a:solidFill>
              </a:rPr>
              <a:t>Even movements that are clearly </a:t>
            </a:r>
            <a:r>
              <a:rPr lang="pl-PL" altLang="pl-PL" sz="2000" i="1" dirty="0" smtClean="0">
                <a:solidFill>
                  <a:schemeClr val="bg1"/>
                </a:solidFill>
              </a:rPr>
              <a:t>science </a:t>
            </a:r>
            <a:r>
              <a:rPr lang="pl-PL" altLang="pl-PL" sz="2000" i="1" dirty="0" err="1">
                <a:solidFill>
                  <a:schemeClr val="bg1"/>
                </a:solidFill>
              </a:rPr>
              <a:t>fiction</a:t>
            </a:r>
            <a:r>
              <a:rPr lang="pl-PL" altLang="pl-PL" sz="2000" i="1" dirty="0">
                <a:solidFill>
                  <a:schemeClr val="bg1"/>
                </a:solidFill>
              </a:rPr>
              <a:t> </a:t>
            </a:r>
            <a:r>
              <a:rPr lang="pl-PL" altLang="pl-PL" sz="2000" dirty="0">
                <a:solidFill>
                  <a:schemeClr val="bg1"/>
                </a:solidFill>
              </a:rPr>
              <a:t>(</a:t>
            </a:r>
            <a:r>
              <a:rPr lang="pl-PL" altLang="pl-PL" sz="2000" dirty="0" err="1" smtClean="0">
                <a:solidFill>
                  <a:schemeClr val="bg1"/>
                </a:solidFill>
              </a:rPr>
              <a:t>scientolog</a:t>
            </a:r>
            <a:r>
              <a:rPr lang="en-US" altLang="pl-PL" sz="2000" dirty="0" smtClean="0">
                <a:solidFill>
                  <a:schemeClr val="bg1"/>
                </a:solidFill>
              </a:rPr>
              <a:t>y for example</a:t>
            </a:r>
            <a:r>
              <a:rPr lang="pl-PL" altLang="pl-PL" sz="2000" dirty="0" smtClean="0">
                <a:solidFill>
                  <a:schemeClr val="bg1"/>
                </a:solidFill>
              </a:rPr>
              <a:t>)</a:t>
            </a:r>
            <a:r>
              <a:rPr lang="en-US" altLang="pl-PL" sz="2000" dirty="0" smtClean="0">
                <a:solidFill>
                  <a:schemeClr val="bg1"/>
                </a:solidFill>
              </a:rPr>
              <a:t> are followed by millions of adherents</a:t>
            </a:r>
            <a:r>
              <a:rPr lang="pl-PL" altLang="pl-PL" sz="2000" dirty="0" smtClean="0">
                <a:solidFill>
                  <a:schemeClr val="bg1"/>
                </a:solidFill>
              </a:rPr>
              <a:t>. </a:t>
            </a:r>
            <a:endParaRPr lang="en-US" altLang="pl-PL" sz="2000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pl-PL" sz="2000" dirty="0" smtClean="0">
                <a:solidFill>
                  <a:srgbClr val="FFC000"/>
                </a:solidFill>
              </a:rPr>
              <a:t>Why people have invented so many religions?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pl-PL" sz="2000" dirty="0" smtClean="0">
                <a:solidFill>
                  <a:schemeClr val="bg1"/>
                </a:solidFill>
              </a:rPr>
              <a:t>Evidently this is how brains work … having an explanations helps to save energy, accepting simple answers to complex questions leaves us satisfied.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pl-PL" sz="2000" dirty="0" smtClean="0">
                <a:solidFill>
                  <a:srgbClr val="FFC000"/>
                </a:solidFill>
              </a:rPr>
              <a:t>Neurobiology of religion, </a:t>
            </a:r>
            <a:r>
              <a:rPr lang="en-US" altLang="pl-PL" sz="2000" dirty="0" err="1" smtClean="0">
                <a:solidFill>
                  <a:srgbClr val="FFC000"/>
                </a:solidFill>
              </a:rPr>
              <a:t>neurotheology</a:t>
            </a:r>
            <a:r>
              <a:rPr lang="en-US" altLang="pl-PL" sz="2000" dirty="0" smtClean="0">
                <a:solidFill>
                  <a:schemeClr val="bg1"/>
                </a:solidFill>
              </a:rPr>
              <a:t>: factors that correlate with religiosity include the dopamine-based reward system that controls learning and exploration circuits, depends on receptors in PFC and striatum, controlled by </a:t>
            </a:r>
            <a:r>
              <a:rPr lang="pl-PL" altLang="pl-PL" sz="2000" dirty="0" smtClean="0">
                <a:solidFill>
                  <a:schemeClr val="bg1"/>
                </a:solidFill>
              </a:rPr>
              <a:t>COMT</a:t>
            </a:r>
            <a:r>
              <a:rPr lang="en-US" altLang="pl-PL" sz="2000" dirty="0" smtClean="0">
                <a:solidFill>
                  <a:schemeClr val="bg1"/>
                </a:solidFill>
              </a:rPr>
              <a:t> gene and </a:t>
            </a:r>
            <a:r>
              <a:rPr lang="pl-PL" altLang="pl-PL" sz="2000" dirty="0" smtClean="0">
                <a:solidFill>
                  <a:schemeClr val="bg1"/>
                </a:solidFill>
              </a:rPr>
              <a:t>DARPP-32 </a:t>
            </a:r>
            <a:r>
              <a:rPr lang="en-US" altLang="pl-PL" sz="2000" dirty="0" smtClean="0">
                <a:solidFill>
                  <a:schemeClr val="bg1"/>
                </a:solidFill>
              </a:rPr>
              <a:t>gene, respectively. </a:t>
            </a:r>
            <a:endParaRPr lang="en-US" altLang="pl-PL" sz="20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pl-PL" sz="2000" dirty="0" smtClean="0">
                <a:solidFill>
                  <a:schemeClr val="bg1"/>
                </a:solidFill>
              </a:rPr>
              <a:t>It is certainly much more complex than that … </a:t>
            </a: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30163"/>
            <a:ext cx="1714500" cy="170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93037" cy="685800"/>
          </a:xfrm>
          <a:effectLst>
            <a:outerShdw dist="71842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en-US" altLang="pl-PL" dirty="0">
                <a:ea typeface="Calibri" pitchFamily="34" charset="0"/>
              </a:rPr>
              <a:t>Be careful with beliefs</a:t>
            </a:r>
            <a:endParaRPr lang="pl-PL" altLang="pl-PL" dirty="0" smtClean="0">
              <a:ea typeface="Calibri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611188" y="1131888"/>
            <a:ext cx="8213725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1000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800"/>
              </a:spcAft>
              <a:buClr>
                <a:srgbClr val="FFCC66"/>
              </a:buClr>
              <a:buFontTx/>
              <a:buNone/>
            </a:pPr>
            <a:r>
              <a:rPr lang="en-US" altLang="pl-PL" sz="2000" dirty="0" smtClean="0">
                <a:solidFill>
                  <a:srgbClr val="EAEAEA"/>
                </a:solidFill>
              </a:rPr>
              <a:t>End of the world is coming! </a:t>
            </a:r>
          </a:p>
          <a:p>
            <a:pPr eaLnBrk="1" hangingPunct="1">
              <a:spcBef>
                <a:spcPct val="0"/>
              </a:spcBef>
              <a:spcAft>
                <a:spcPts val="800"/>
              </a:spcAft>
              <a:buClr>
                <a:srgbClr val="FFCC66"/>
              </a:buClr>
              <a:buFontTx/>
              <a:buNone/>
            </a:pPr>
            <a:r>
              <a:rPr lang="pl-PL" altLang="pl-PL" sz="2000" dirty="0" smtClean="0">
                <a:solidFill>
                  <a:srgbClr val="EAEAEA"/>
                </a:solidFill>
              </a:rPr>
              <a:t>2000</a:t>
            </a:r>
            <a:r>
              <a:rPr lang="pl-PL" altLang="pl-PL" sz="2000" dirty="0">
                <a:solidFill>
                  <a:srgbClr val="EAEAEA"/>
                </a:solidFill>
              </a:rPr>
              <a:t>: </a:t>
            </a:r>
            <a:r>
              <a:rPr lang="en-US" altLang="pl-PL" sz="2000" dirty="0" smtClean="0">
                <a:solidFill>
                  <a:srgbClr val="EAEAEA"/>
                </a:solidFill>
              </a:rPr>
              <a:t>many people in the USA prepare shelters, </a:t>
            </a:r>
            <a:br>
              <a:rPr lang="en-US" altLang="pl-PL" sz="2000" dirty="0" smtClean="0">
                <a:solidFill>
                  <a:srgbClr val="EAEAEA"/>
                </a:solidFill>
              </a:rPr>
            </a:br>
            <a:r>
              <a:rPr lang="en-US" altLang="pl-PL" sz="2000" dirty="0" smtClean="0">
                <a:solidFill>
                  <a:srgbClr val="EAEAEA"/>
                </a:solidFill>
              </a:rPr>
              <a:t>buy food and guns waiting for the end</a:t>
            </a:r>
            <a:r>
              <a:rPr lang="pl-PL" altLang="pl-PL" sz="2000" dirty="0" smtClean="0">
                <a:solidFill>
                  <a:srgbClr val="EAEAEA"/>
                </a:solidFill>
              </a:rPr>
              <a:t>.</a:t>
            </a:r>
            <a:endParaRPr lang="pl-PL" altLang="pl-PL" sz="2000" dirty="0">
              <a:solidFill>
                <a:srgbClr val="EAEAEA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800"/>
              </a:spcAft>
              <a:buClr>
                <a:srgbClr val="FFCC66"/>
              </a:buClr>
              <a:buFontTx/>
              <a:buNone/>
            </a:pPr>
            <a:r>
              <a:rPr lang="en-US" altLang="pl-PL" sz="2000" dirty="0" smtClean="0">
                <a:solidFill>
                  <a:srgbClr val="EAEAEA"/>
                </a:solidFill>
              </a:rPr>
              <a:t>Last big ends of the world: 2012 (Maya calendar), </a:t>
            </a:r>
          </a:p>
          <a:p>
            <a:pPr eaLnBrk="1" hangingPunct="1">
              <a:spcBef>
                <a:spcPct val="0"/>
              </a:spcBef>
              <a:spcAft>
                <a:spcPts val="800"/>
              </a:spcAft>
              <a:buClr>
                <a:srgbClr val="FFCC66"/>
              </a:buClr>
              <a:buNone/>
            </a:pPr>
            <a:r>
              <a:rPr lang="en-US" altLang="pl-PL" sz="2000" dirty="0" smtClean="0">
                <a:solidFill>
                  <a:srgbClr val="EAEAEA"/>
                </a:solidFill>
              </a:rPr>
              <a:t>before that </a:t>
            </a:r>
            <a:r>
              <a:rPr lang="pl-PL" altLang="pl-PL" sz="2000" dirty="0" smtClean="0">
                <a:solidFill>
                  <a:srgbClr val="EAEAEA"/>
                </a:solidFill>
              </a:rPr>
              <a:t>21</a:t>
            </a:r>
            <a:r>
              <a:rPr lang="en-US" altLang="pl-PL" sz="2000" dirty="0" smtClean="0">
                <a:solidFill>
                  <a:srgbClr val="EAEAEA"/>
                </a:solidFill>
              </a:rPr>
              <a:t> of May and  October </a:t>
            </a:r>
            <a:r>
              <a:rPr lang="pl-PL" altLang="pl-PL" sz="2000" dirty="0" smtClean="0">
                <a:solidFill>
                  <a:srgbClr val="EAEAEA"/>
                </a:solidFill>
              </a:rPr>
              <a:t>2011</a:t>
            </a:r>
            <a:r>
              <a:rPr lang="en-US" altLang="pl-PL" sz="2000" dirty="0">
                <a:solidFill>
                  <a:srgbClr val="EAEAEA"/>
                </a:solidFill>
              </a:rPr>
              <a:t> </a:t>
            </a:r>
            <a:endParaRPr lang="en-US" altLang="pl-PL" sz="2000" dirty="0" smtClean="0">
              <a:solidFill>
                <a:srgbClr val="EAEAEA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800"/>
              </a:spcAft>
              <a:buClr>
                <a:srgbClr val="FFCC66"/>
              </a:buClr>
              <a:buNone/>
            </a:pPr>
            <a:r>
              <a:rPr lang="en-US" altLang="pl-PL" sz="2000" dirty="0" smtClean="0">
                <a:solidFill>
                  <a:srgbClr val="EAEAEA"/>
                </a:solidFill>
              </a:rPr>
              <a:t>(</a:t>
            </a:r>
            <a:r>
              <a:rPr lang="en-US" altLang="pl-PL" sz="2000" dirty="0">
                <a:solidFill>
                  <a:srgbClr val="EAEAEA"/>
                </a:solidFill>
              </a:rPr>
              <a:t>Harold </a:t>
            </a:r>
            <a:r>
              <a:rPr lang="en-US" altLang="pl-PL" sz="2000" dirty="0" smtClean="0">
                <a:solidFill>
                  <a:srgbClr val="EAEAEA"/>
                </a:solidFill>
              </a:rPr>
              <a:t>Camping, Familyradio.com)</a:t>
            </a:r>
            <a:r>
              <a:rPr lang="pl-PL" altLang="pl-PL" sz="2000" dirty="0" smtClean="0">
                <a:solidFill>
                  <a:srgbClr val="EAEAEA"/>
                </a:solidFill>
              </a:rPr>
              <a:t>.</a:t>
            </a:r>
            <a:endParaRPr lang="en-US" altLang="pl-PL" sz="2000" dirty="0" smtClean="0">
              <a:solidFill>
                <a:srgbClr val="EAEAEA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800"/>
              </a:spcAft>
              <a:buClr>
                <a:srgbClr val="FFCC66"/>
              </a:buClr>
              <a:buNone/>
            </a:pPr>
            <a:r>
              <a:rPr lang="en-US" sz="2000" dirty="0" smtClean="0"/>
              <a:t>Worlds Last Chance </a:t>
            </a:r>
            <a:r>
              <a:rPr lang="en-US" sz="2000" dirty="0"/>
              <a:t>Team firmly believes that the end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of </a:t>
            </a:r>
            <a:r>
              <a:rPr lang="en-US" sz="2000" dirty="0"/>
              <a:t>all things will be in the next few </a:t>
            </a:r>
            <a:r>
              <a:rPr lang="en-US" sz="2000" dirty="0" smtClean="0"/>
              <a:t>years.</a:t>
            </a:r>
          </a:p>
          <a:p>
            <a:pPr eaLnBrk="1" hangingPunct="1">
              <a:spcBef>
                <a:spcPct val="0"/>
              </a:spcBef>
              <a:spcAft>
                <a:spcPts val="800"/>
              </a:spcAft>
              <a:buClr>
                <a:srgbClr val="FFCC66"/>
              </a:buClr>
              <a:buNone/>
            </a:pPr>
            <a:r>
              <a:rPr lang="en-US" sz="2000" dirty="0">
                <a:hlinkClick r:id="rId3"/>
              </a:rPr>
              <a:t>List of </a:t>
            </a:r>
            <a:r>
              <a:rPr lang="en-US" sz="2000" dirty="0" smtClean="0">
                <a:hlinkClick r:id="rId3"/>
              </a:rPr>
              <a:t>hundreds of dates</a:t>
            </a:r>
            <a:r>
              <a:rPr lang="en-US" sz="2000" dirty="0" smtClean="0"/>
              <a:t> </a:t>
            </a:r>
            <a:r>
              <a:rPr lang="en-US" sz="2000" dirty="0"/>
              <a:t>predicted for apocalyptic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events in the past and in the future.</a:t>
            </a:r>
          </a:p>
          <a:p>
            <a:pPr eaLnBrk="1" hangingPunct="1">
              <a:spcBef>
                <a:spcPct val="0"/>
              </a:spcBef>
              <a:spcAft>
                <a:spcPts val="800"/>
              </a:spcAft>
              <a:buClr>
                <a:srgbClr val="FFCC66"/>
              </a:buClr>
              <a:buNone/>
            </a:pPr>
            <a:r>
              <a:rPr lang="en-US" sz="2000" dirty="0" smtClean="0"/>
              <a:t>Most are professed by Christian and Islam-related groups.</a:t>
            </a:r>
          </a:p>
          <a:p>
            <a:pPr eaLnBrk="1" hangingPunct="1">
              <a:spcBef>
                <a:spcPct val="0"/>
              </a:spcBef>
              <a:spcAft>
                <a:spcPts val="800"/>
              </a:spcAft>
              <a:buClr>
                <a:srgbClr val="FFCC66"/>
              </a:buClr>
              <a:buNone/>
            </a:pPr>
            <a:r>
              <a:rPr lang="en-US" sz="2000" dirty="0" smtClean="0"/>
              <a:t>In Poland a group of MPs believes that approval by the </a:t>
            </a:r>
            <a:br>
              <a:rPr lang="en-US" sz="2000" dirty="0" smtClean="0"/>
            </a:br>
            <a:r>
              <a:rPr lang="en-US" sz="2000" dirty="0" smtClean="0"/>
              <a:t>Parliament of a proclamation that will be the only chance </a:t>
            </a:r>
            <a:br>
              <a:rPr lang="en-US" sz="2000" dirty="0" smtClean="0"/>
            </a:br>
            <a:r>
              <a:rPr lang="en-US" sz="2000" dirty="0" smtClean="0"/>
              <a:t>to save the country from complete obliteration. </a:t>
            </a:r>
            <a:endParaRPr lang="en-US" sz="2000" dirty="0"/>
          </a:p>
          <a:p>
            <a:pPr eaLnBrk="1" hangingPunct="1">
              <a:spcBef>
                <a:spcPct val="0"/>
              </a:spcBef>
              <a:spcAft>
                <a:spcPts val="800"/>
              </a:spcAft>
              <a:buClr>
                <a:srgbClr val="FFCC66"/>
              </a:buClr>
              <a:buNone/>
            </a:pPr>
            <a:endParaRPr lang="en-US" altLang="pl-PL" sz="2000" dirty="0" smtClean="0">
              <a:solidFill>
                <a:srgbClr val="EAEAEA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800"/>
              </a:spcAft>
              <a:buClr>
                <a:srgbClr val="FFCC66"/>
              </a:buClr>
              <a:buFontTx/>
              <a:buNone/>
            </a:pPr>
            <a:endParaRPr lang="en-US" altLang="pl-PL" sz="2000" dirty="0">
              <a:solidFill>
                <a:srgbClr val="EAEAEA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800"/>
              </a:spcAft>
              <a:buClr>
                <a:srgbClr val="FFCC66"/>
              </a:buClr>
              <a:buFontTx/>
              <a:buNone/>
            </a:pPr>
            <a:endParaRPr lang="pl-PL" altLang="pl-PL" sz="2000" dirty="0">
              <a:solidFill>
                <a:srgbClr val="EAEAEA"/>
              </a:solidFill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320675"/>
            <a:ext cx="187642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2762250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 descr="http://monika.media.gloria.tv/g/ew/media-319086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4715933"/>
            <a:ext cx="2212622" cy="165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18376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93037" cy="685800"/>
          </a:xfrm>
          <a:effectLst/>
        </p:spPr>
        <p:txBody>
          <a:bodyPr/>
          <a:lstStyle/>
          <a:p>
            <a:pPr eaLnBrk="1" hangingPunct="1"/>
            <a:r>
              <a:rPr lang="en-US" altLang="pl-PL" dirty="0" smtClean="0">
                <a:ea typeface="Calibri" pitchFamily="34" charset="0"/>
              </a:rPr>
              <a:t>Gandhi’s advice</a:t>
            </a:r>
            <a:endParaRPr lang="pl-PL" altLang="pl-PL" dirty="0" smtClean="0">
              <a:ea typeface="Calibri" pitchFamily="34" charset="0"/>
            </a:endParaRPr>
          </a:p>
        </p:txBody>
      </p:sp>
      <p:pic>
        <p:nvPicPr>
          <p:cNvPr id="1026" name="Picture 2" descr="http://financiallysound.ca/wp-content/uploads/2012/03/Mahatma-Gandhi-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779148"/>
            <a:ext cx="7111999" cy="463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85825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l-PL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Calibri" pitchFamily="34" charset="0"/>
              </a:rPr>
              <a:t>What it is about?</a:t>
            </a:r>
          </a:p>
        </p:txBody>
      </p:sp>
      <p:sp>
        <p:nvSpPr>
          <p:cNvPr id="24579" name="Symbol zastępczy zawartości 2"/>
          <p:cNvSpPr>
            <a:spLocks noGrp="1"/>
          </p:cNvSpPr>
          <p:nvPr>
            <p:ph idx="1"/>
          </p:nvPr>
        </p:nvSpPr>
        <p:spPr>
          <a:xfrm>
            <a:off x="698500" y="2794000"/>
            <a:ext cx="7772400" cy="1989667"/>
          </a:xfrm>
        </p:spPr>
        <p:txBody>
          <a:bodyPr/>
          <a:lstStyle/>
          <a:p>
            <a:r>
              <a:rPr lang="en-US" altLang="pl-PL" sz="2400" dirty="0" smtClean="0">
                <a:ea typeface="Calibri" pitchFamily="34" charset="0"/>
              </a:rPr>
              <a:t>Does God help us to understand the Universe?</a:t>
            </a:r>
            <a:endParaRPr lang="pl-PL" altLang="pl-PL" sz="2400" dirty="0" smtClean="0">
              <a:ea typeface="Calibri" pitchFamily="34" charset="0"/>
            </a:endParaRPr>
          </a:p>
          <a:p>
            <a:r>
              <a:rPr lang="en-US" altLang="pl-PL" sz="2400" dirty="0" smtClean="0">
                <a:ea typeface="Calibri" pitchFamily="34" charset="0"/>
              </a:rPr>
              <a:t>Does </a:t>
            </a:r>
            <a:r>
              <a:rPr lang="en-US" altLang="pl-PL" sz="2400" dirty="0">
                <a:ea typeface="Calibri" pitchFamily="34" charset="0"/>
              </a:rPr>
              <a:t>God help us to understand </a:t>
            </a:r>
            <a:r>
              <a:rPr lang="en-US" altLang="pl-PL" sz="2400" dirty="0" smtClean="0">
                <a:ea typeface="Calibri" pitchFamily="34" charset="0"/>
              </a:rPr>
              <a:t>life?</a:t>
            </a:r>
            <a:endParaRPr lang="pl-PL" altLang="pl-PL" sz="2400" dirty="0">
              <a:ea typeface="Calibri" pitchFamily="34" charset="0"/>
            </a:endParaRPr>
          </a:p>
          <a:p>
            <a:r>
              <a:rPr lang="en-US" altLang="pl-PL" sz="2400" dirty="0">
                <a:ea typeface="Calibri" pitchFamily="34" charset="0"/>
              </a:rPr>
              <a:t>Does God help us to understand </a:t>
            </a:r>
            <a:r>
              <a:rPr lang="en-US" altLang="pl-PL" sz="2400" dirty="0" smtClean="0">
                <a:ea typeface="Calibri" pitchFamily="34" charset="0"/>
              </a:rPr>
              <a:t>mind?</a:t>
            </a:r>
            <a:endParaRPr lang="pl-PL" altLang="pl-PL" sz="2400" dirty="0">
              <a:ea typeface="Calibri" pitchFamily="34" charset="0"/>
            </a:endParaRPr>
          </a:p>
          <a:p>
            <a:r>
              <a:rPr lang="en-US" altLang="pl-PL" sz="2400" dirty="0" smtClean="0">
                <a:ea typeface="Calibri" pitchFamily="34" charset="0"/>
              </a:rPr>
              <a:t>Why do we believe in anything? </a:t>
            </a:r>
            <a:endParaRPr lang="pl-PL" altLang="pl-PL" sz="2400" dirty="0" smtClean="0">
              <a:ea typeface="Calibri" pitchFamily="34" charset="0"/>
            </a:endParaRPr>
          </a:p>
        </p:txBody>
      </p:sp>
      <p:sp>
        <p:nvSpPr>
          <p:cNvPr id="24580" name="AutoShape 2" descr="data:image/jpeg;base64,/9j/4AAQSkZJRgABAQAAAQABAAD/2wCEAAkGBxQQEhUUEBIUEBAQEBAQEBUQFRQSFRAVGBQXFhUUFRcYHCggGBolHBUUITEhJSkrLi4uGB8zODMsNyotLysBCgoKDg0OGhAQGiwkICQsLCwsLCwsLDQsLCwsLCwsLywsLCwsLCwsLCw0LCwsLCwsLCwsLCwvLCwsLCwsLCwsLP/AABEIAOEA4QMBEQACEQEDEQH/xAAcAAEAAgMBAQEAAAAAAAAAAAAABgcBBAUCAwj/xABPEAABAwICBQYJBgwEBQUAAAABAAIDBBEFEgYTITFRByJBYXGBFDIzc3SRobGyI0JSgrPBFSQlNDVDU2JykqLhY5PC04PD0dLwVGSEo7T/xAAbAQEAAgMBAQAAAAAAAAAAAAAAAQQCAwUGB//EAD4RAQACAQICBgcGBAQHAQAAAAABAgMEERIhBTEyQVFxExQzYYGRwQYiNHKhsVLR4fAVQ1OCIyRCRJKi8Rb/2gAMAwEAAhEDEQA/ALxQEBAQEBAQEBAQEBAQEBAQEBAQEBAQEBAQEBAQEBAQEBAQEBAQEBAQEBAQEBBpYhisNOCZpGsAF9u0+obVja8V627Fp8mWdqV3fSgro52B8TxIw3sW8QbEHpBB6CpraLRvDHLivitNLxtLZUtYgICAgICAgICAgICAgICAgICAgICAgIMFyDiYnpRBDsza1/Q2PnHt2dHWLrVbLWq7g6PzZee20eMoNj/KE43a14iH0YrPk73A5WnvPYqt9TLvaToSsc5jfz6v6oNWY/I83bzN/OJzv67OOxv1QFVtkmXex6OlI2n5d3y7/imvI1jNpJaZ52SDXx3+kNkg7SMp+qVa0d+c1cL7R6X7tc8d3KfotlX3kxAQEBAQEBAQEBAQEBAQEBAQEBAQEGpiOJRU7c88rIm8XuAv1AdJ6gsbWisbzLbhwZM1uHHWZn3I1ienDGsDoW3a5oc18vMbY7nWJBseBIPUtNtRERydPD0Re1trztt3RzlAsY00kncGNc+ZznBrWR3YwkmwANszjfcQGnrVW2ebTs72n6Lx4a8UxEbd885/o7eGcntTUC9dOKeN20w01sxuPnu3X7c62101p7U/JQz9N4cc7YK8U+NvpH/x3YKfB6A6smmEg2EykSvB/ec6+X2BbYjDTlyc++TpHVxx/emPdyj9Grp1oPDPA+akjbHPG0yARANbO0C5BaNma1yCFjnwVtXevW3dGdLZcOWKZZmazy59ypsExJ1LPFOzfFI19vpDc5ve0kd659LcNos9fqcEajDbFPfH69z9J0s7ZGNew5mSNa9hHS1wuD6iuzE7xu+a3pNLTWeuOT6qWIgICAgICAgICAgICAgICAgICAgIKPx/RusrsSq42lrnxnWNMri0al22IM2HoIGzZcG6598Nr5Jev03SWHTaPHtG2/KdvGOvdFcTa8OaJMwc0GNzHHyUkfMey3RuB+sFXyRMOtoslbRO3z8Yl8aOpMMjJGeNFIyRt+LXBw9ywrO07rWbHGTHak98THzfoHF4/wAI4e7UOc01EAkhLXFpzWDmtJG4EjKR1lde336cu988wT6rqo9JG/DO0w/PccRJDWtJeTlDQCXE8A0bSepcjaZnZ9FnJWteKZ5ePc/QWikb6TDohVkNdDC50mb9WwFzg0/wssO5dbHE1xxxPnmttXPq7ThjlM8v7978+OIJJAsCSQOAvsC5M9b6HSJisRPXsurkjxjX0hhcbvpXZBxMbrlh7uc36oXR0t+Km3g8V0/pfRan0kRyvz+Pf/NOlacMQEBAQEBAQEBAQEBAQEBAQEBAQEEK02iNNUU9axxjBzUFU9oBLI5vJym+yzJLHbfeFpyRtMWjydDSTGTHbDP5o8464+MK40lY+ePWyi1S2SSnq7AAGppxteAAPKQ7dmy8SrZY3jeevvd7QZIxZOCOzPOPyz3fCUVuqT0kSt/kbxnWQSUzjzoHZ4/NvO0dzr/zBdHSX3rw+Dxv2h0vBljNHVbr84djGMSoMHcXmINnnL5PkmZpJSXXdzzsAud1wOpbL2x4ufepafBq9f8Adid4rtHOeUfBWul+nk1eNWBqKa+1jTd0lt2sd09g2duxUsuotk5Ryh6fo/ofFpZ47TxW8e6PKESVd2Ep5NsZ8Fro8xtHP8hJw5xGQ9zg3bwJW/T34bx73L6Z03p9LO3XX70fX9F+BdV4FlAQEBAQEBAQEBAQEBAQEBB85JQO1Y2tsPg6Y8Vrm0ylryzEbiR3pvI1hjerNpRdn0gNresjpHZ7VlF/FDcxmgZWU0kLiDHPEWhwsbXF2vHGxsR2LKYi0bNmLJOO8XjuVdWzQjCp5JXBmItqIYZmudfWVNK5rOa3i6O5Nt+YrRbbgnfrdfFx+tVivZ2nbynn+kq9qGBrjl8QgPZf6Dhmb3gGx6wVz7xtL1+mycdObsaFY14HWRSk2jzaubhq37HE9mx31VnhvwXiVfpPTesaa1Y645x5wtPlYwbwij1rReSlOsHExnZIOy1nfVV3VU4qb+Dy3Qep9DqYpPVbl8e5SK5r3AiQG3Um3giZiI59T9HaI4k6qo4ZXgh74wH3FruaS1x7CWk967GK3FSJl841uGuHUXpWeUTy8nYWaqICAgICAgICAgICAgICD5zyZWkqJnaBzDMtKTWoPlJIg5OI7QUHCix2aCKaCIuzBuvhy7XBrSDMxo6ebdwA4P6lnE8hCqZ7sQknic4OdWMZPG55sBUQ7Gn60bntNuN+ha7VdHTangrEz/08vhLq6H4U6CcsqI8s0LDqibOGRzrktI2XBzbd/PWutNp5rGt1vHiiMduUzzdjTrCWz0z5Mo10DdYHjYXMHjscekWuR1jrKjNSJrujojW3xZ4pM/dty+Lhu5R5nUJpXRNLzEYDMXG5ZbLtZbxsuy99+2y1zqZ4OHZ2a9C441Hpoty3329/n4IY0XIABJOwAC5PYBvVaImep3LZK1jeZSPAtCqqrsWxljOlzt3r3d1yRwVimmtbrcfVdNYcXKvOVj4ByaQQWdMTK8dAJAH1t/e3KrdNPWrzuq6Wz5+W+0JxBC2NoawBrGgNa1osGgbgAt7mTMzO8vd0QXQLoMoCAgICAgICAgICAg5uNy5Wt63fcsL9Q5HhC1pNeg8vnQaFXNsQRplTq62leN/hULO57tW72PKyqOdp/hraCrLoLNGZtRGBsyEk5m9Qvm2cCptDPHO08+91aHG2ytDwBm3Ovv7CsUWrNZ2luyYpG9pY8HK9rmOHEOBBHqKiYKXmlotHchg0FqI6aWpnGWKCJ8uW+R0oaL2BIJF+y23etFdN3y9Nk6bjlXHHNGdHsQkkrYoi1kURcC6NgNnjIXgSOJzPG7YTbqW7grSOTm+ny57b5J3h163EwJHgQQG0jxtYSdjiOKoWvO71eHS14K856vc3cAp5q6TVU9NTlwaXuLmlrWNva5N+JGxZUi2Sdohr1d8Glpx5Jn3eL44u+WkldDPTwMkZa4yXBBFwWkO2ghY34qTtMNun9FqMcZMdpmJaf4XP7GD/AC/7rHilv9Xr4yx+Fj+yg/y/7pxHq9fGVuckNfJNSSaxxdq6l7I7/MbkY7KOoFxsOhdDS2mac/F5Dp7FTHqY4Y23iN06VlxBAQEBAQEBAQEBAQcnSZh1OYfMcHHs3H3j1LG0chExVLUlnwpBh1Ug0qqq2IOA2sY2qhc/xIpWzOt/h88DvLQO9ZwOdpDiL6+oLsuZ8z2sjY3ua1o9invE1wTk7FKySSrmdJM5hZE1j36uImx2Bx55uOAAF9nSpmNo5m7k4jhr4SC4gkuAaG73kmwAbvJK1wJ1ptGW4TUtO8UMjT2iOxWy3ZbMHtK+ahcKhy4pGPNe2maVptPN08FfuzP99ZXeVk87J8RXOt1vZ4fZ18oWLyIj5Wp83D8Tlb0fXLz32j7GPzn6OVyv/pD/AOPD73rXq/afBa+z/wCFn80/RCVWdwQXHyKfmc3pbvsol0dJ2Pi8b9ofxNfyx+8rDVpwRAQEBAQEBAQEBAQeJYw5pa4Xa4FpHEHYQgrDSKlfRPs8ExOPycnQf3XHod1dPQtU12S5BxccVGw+EmNDip2HNrMb4bSdybDnOkO0uPOO/wDdHBSLC5MMCAvWzjYMzKUEbTvD5B7Wj63UsupCYYjV/Od0bhwWuZ3S+WjdBrXeEyC9rtpwegbnP7TtA6r8VnWEPtygfo2s9Fm+Eqb9mW7T+1r5qLiZbFmfwwf/AJGKvbtOzhj/AIXz/dpVvlJPOSfEVQnresxdivlCxuRHylV5uH4nq3o+uXnvtH2cfnP0cjlf/SB9Hh/1LXqu2tdAfhf90/RClXdsQXLyJ/mc3pj/ALKJdDSdj4vHfaH8TX8sfvKwlacEQEBAQEBAQEBAQEBB86iBsjSyRoexws5rgHBw4EHegrTS7QeONwdSOLM5N4n3c1vW128DqN+7csLchxWaHOI2uLj1WaPbdYbpeZtA5hZ0RYXbQQ9xFuw2sfYp3GaLk+qHPbrnxNjzDWZHkvy32hvNte3TfYnELHfI1jWtaA1kbQyNrfFY0CwAUTO45LIzVzCIXDBzpSPms4DrO4evoU1jcTeNgaAGizWgAAbgBsAC2ocHlA/RtZ6LN8Kxv2Zb9N7WvmpSWmezFI3OY5rHthLHFpDX2pGA5Sdh28FWt2nawTE4piJ8f3cis8o/zj/iKoz1vVYuxHlCx+RDylV5uD4nq3o+uXnftH2cfx+jj8rx/KJ9Hh/1LDVR99Z6BtEaXnPfP0Qv1+pVtpdrjr4x8wFGa5uRQfiUvpb/ALKJdDSdj4vG/aD8TH5Y+qwVacIQEBAQEBAQEBAQEBAQRrEpM8jj0DmjsH97rTad5S05ZAFA5FZi5ZuKDi1WlGXe+3abKdhsYdW1NSQIYJZA7c4sc2PtL3Wb7VPCLHwDChTR2JDpHnNK4fOdwH7o3D19K2RGyHTUiP8AKB+jav0WX4Vhfsy36X21fOFSR6XCt8DhMRjkp3c52YOa8Ngcy42Ai++3tVeb8W0Ozj0k4rXtvyn+aL1Xjv8AOP8AiKoT1vV4+xHlCT8nelTMOlkMzHOjmY1pMdi5paSQbEi42n2Lfgyxjmd3M6W0F9XSvBPON+vv3WAeVWh+jOf+G3/uVr1rG4H+Bav3fN5PKvRfQqP8tn/enrWNP+A6v3fNVOk+JMqqqWeKPVRyuBa02uLNDSTbZckEm3FUclotaZh6nQ4L4MFcd53mFq8iw/EZPS5Ps41e0vY+LzHT/wCKj8sfVP1ZcMQEBAQEBAQEBAQEBB5kdYE8ASkiIPctCWvMLoIlpDRZzvIA4G11MCzNHMPpxDHLDTxROkjY4lkbQ65Avd1rnbdbYQ7SkEBBFOUbHoKWlLKlj5G1QfAGRkNcQW852Y7rXG3btI2LXkvFY5rmi0982T7k7bc+ahKKsjhm1jWPAZmyXIcDdpAzje3fvBd2BVfuz1O7MZqxteN/fD6thMgLw+O17u8oQwu22JDCAd/StM4u/d0aa/fataWn4MeDf4kf/wBv+2o9HH8UNvrd/wDTt8jwU/TZ6p/9tPRx4o9dvH+Xb5MGnP02/wAlR/tKfRR4wx9ft/p2YEH77f8ALqf9pPRR4sf8Rt/pyunkifE2ldEyUSS610sjcr2OYHANGxwBI5u8bOhXNPwxXaJec6Z9LbNGS9domNo+Cdqw5AgICAgICAgICAgICDXxB1on/wAJHr2KLdQitlpS8SBBxcTZdBLtBps1KG/spHs9ucfEttepCQrIEBBU/L14lJ/HUfCxVtR1Q7HQ/av5Qhc+iwbhUNcC4vkqHMe02yiPM5jSBa98zP6upapp9zidHHqpnVTh7tninqHRUPMOXPUuBt/A3dwK02najo4Yi2o590OaayT9o/8AmK0untHg3cCoZq2dkEb3ZpCblxcQxoF3OPUAO82HSsqUm9uGFfVammmxTktHV+qTaZaASUMGvZOZ2NLWygtyFlzYOHONxcgdV1vy6eaV3id3L0HTFdTl9HasRM9X8kFJVZ2095F/z6T0ST7SJWtJ2/g4f2h/D1/N9JXWug8eICAgICAgICAgICAg0sYPyTvq/EFjbqEbJstSXylKDk1pQd7k9fdsw4PYfW0j7lsqhLlmCAgqjl48Sk/jqPhYq2o6odnoftX8oMSZ+SHUtrOgwvDq23Aume6T2M9qWj/h7e5GGf8Am4yeNphApfzNo/8AdP8Agaqd+y9Hpvbz5OWtTpLT5FcJ8tVOHCniPqdIR/QO4q7pKddnl/tBqN5rhjzn6JbhGJx4xS1LNmQy1FNs6Wfq5B2tLT2gqxW0ZKzDk5sN9Fmpbv2i381B1UDonujeLPje6N44OaSD7QuXMbTs93jvGSsXjqmN065Fh+PSeiP+0jVnSdufJxPtB+Hr+b6SupdB5AQEBAQEBAQEBAQEBBzscfaO3S5w9m3/AKLC/UOJHB0la0vnNGg4eJDgg7HJ5M28zL8+7HW4tAts7CfaFsqhNFmCAgqzlwhMgo2De+Sdg7XCMD3qvnjfZ1+ibcPHPhDr4jgE5qqslg8Emwl1JG4OaSHNaMoLd42mT1LKazvPhs0489Ix027UX3VNOfxSPrqHn+hqo37L1em9tPk5fZtPQB09S1OhM7c5XvPSvw3BzHCx752wZAIml7tdKec4AXvYvcexq6W3Bi2jreGjJXVa7jvMRWZ35+EIryQxVFPUSRy088cM8QOaSKRrWvYebckWFw53qC06aLVtMTDqdO2w5cdbUtEzE90x1S5XK7hOorda0WZVMz/8RlmvHqyH6xWvU02vv4rXQWo9JgnHPXWf0n+5bPIoPxyX0V32jFlpO1Pkw+0PsKfm+i6FfeREBAQEBAQEBAQEBAQcrFXXcBwbf1n+y13S0HlYDRqnoI9iVRlBPBSNTR+vMErZeDueOLT4w9X3KYFuRyBwBBuCAQR0g7QVtQygIIHyiwCSrwtrtgNYSe50Rt32stOTnaroaK3Djyz7mhg2mtRJijqZzmPpX1NRC27QHMDc4ZlcLby0b771FckzfbubsmipXTekjtbRKvMZg1Uer/Z1dRH/AC5W/cqeWNo2ej0NuK3F4xDd5OMJ8Kr4gRdkJ8Ik7GEZR3vLPamCnFeDpfUeh01tuueXz/os3TbT0YbKyJsOve+PWO+U1YYCSG/NN72d6utW8ufgnbZ5zo/oq2rrN+LaInbqRo8sTv8A0bQOn5Yk26uYFq9b9zof/neXtP0/qkfKfh7avDjLHzjBlqYyPnMI5/dldm+qFt1FeLHvDn9EZpwauKT3/dn+/NEORP8AO5vRf+YxaNJ2pdb7Q+xp5/RcqvvJiAgICAgICAgICAgIOLWOu9x67erYtNutLTlKgcqulQRLFp8zg0dp+5ZQMwjYoFh6D4jrITG486E2HWw+L6to9S2VlCSLIEFd8r9FK9lNJE1xEL5S5zN7CchYRbaNrTtC05azO2zo9HZKVm0W71aYdUvp5mSjykUjZOdfaQbkO6du2/aq8bxO7s2rXJSa90mO1BkZnd40tTUSutuu7K427ytOWd43XtBXhnhjuiIbGhOlJw2V79WJWSsDHtvlcLG4INj6kw5fRzuy6R0HrdIji2mHO0hxd9bUSTyDK6QizQbhjQAGtB6gBt6TcrHJfjtvKzpNNXTYox17v1lzlgsJK3TepFF4EMmryGLPY6zVH9Xvta3Nvbd61u9Pbg4HM/wrD6z6xz369u7d3+RL87m9G/5jVs0nalS+0Hsaef0XKr7yggICAgICAgICAgIPMj7Ak9AJUSOA5y0palS9BwMQm6ACSTYAbSSdgAHSUEMoqvWOLjsJJ2HeOorIddjgAoEk5PZCal9twgdftzst96zqhYazGEGrizrQSkbCIZSOohhUT1MqdqPN+eKOkqhKYM4cWB7iKjntAbvF/GB2gWaVS4rRO083qPQ4LU9JWZifc+1Th80mUPYImNzEiNzX3cbbRnIy7hsudyia1t7mePLlwb8O1vfzfP8AAnU/vlhb9xUejp4s/XdVPdH6n4F/dHfVRj3QqJrSGcZtTbviPhL2MIH0YvrVN/c0KJ4fD9WW+on/ADP/AF/qNw5jTd7acsG14bUS5iBvDTm39xUb18P1ZejzTy9LP/iuLQHBaWGFs9I11qmNpJkN3AXPM7je+07lexRXbeve8tr8ueck4807zWfglS2qIgICAgICAgICAgINHFZrNA47T2D+/uWF55bDgzzWWtLkVdfZBs6IUnhExlI+Tg8Xg6QjZ/KDftLVnWEIppbhwgr5g0WbI4TD64zO/qzJPWlqjcoEz5MYdtQ/zUY/qcfe1ZVQnizBBp4x+bzeYl+AqJ6mVO1HmqHS2ERumI2FwqLkbyC2jcPiPrVTM9D0bO8xHl9UChhzua0Wu5zWi/Em33qnEbzs9Le0VrNvBcuKclVN4MW04cKprLske8kSOA3Pb4oB6hsur9tNXh5dbyWHpvPGWJv2fDbuU3LEWuLXNyua4tcCLFrgbEHrBVDbZ66t4tEWieUrA5KtFqetbO+pZrdW5kbG3c0C4Jc7mkXO5WdNiraJmYcHprXZsFq0xzt3obpFQtp6qeJl8kU8jGX35Qdl+Jt0rRkrFbTDsaTNbLgpe3XMLz5OP0bTebd9o5dHB7OHiuk/xeTzSVbVEQEBAQEBBi6BdAugXQYugj+I1OZxPRuHYtNp3lLgYhVWUDkUdLJWSiKPZ0yO3iNnS49fAdJWUQLNw6iZTxtjjFmMFhxJ6XE9JJ2rZshBuUKAOqWOG8QtB/mcR71hbrEZdGsUrB5PIQ2lJG980jndVrNA9TQe9bKoSe6yC6DUxbyE3mZfgKieplTtQqrT0eMfpMm9gpGf6FUz9TvdFT9/4x9UBwzy0XnovjCqV7UPS5/ZW8p/Z+lcTxJlOGOlOVskrIc3Q1z7hpPVew711ZtEdb59jxWyTMV7o3+SseV/RfKfDYW812VtUB0Hc2Xv2NP1etVNTi/64+L0PQeu/wC3v/t/k3+Q/wAhU+eZ8Cy0nZlp+0HtqeX1V3psfyhVeky+9Vcvbl3ujvwuPyXTyd/o2m80fjcuhh7EPIdJfisnmka2qJdAugXQLoM3QYugxdAugxdAug1MRqMrbDe7Z3dKxtPIRqsv0LUlHqqKSR7Y2C75HZWjcL8SegAXJ7FMcxPcBwllJFkbznnnSv6ZHfcBuA6O25O2I2Q6WZSIDpM/WTvPQ0ho7hb3grVbrS4T41A7GjGNeDOLXbYnm7h9E/SCyidhPoKhrwHMcHNO4hZ7ofTMpGtibvkZfMy/AVE9TKnahV2nnkWni2tB7qlg9wCq5+y73RXtfl+yA4X5aLz0XxhU69qHpM/sreU/sunlh/Rx654feVf1Ps3kehPxceUvnydaQtxGldT1NpJomauUO266IjKH9ezYeux6UwZPSV2lPSmknSZoyY+UTzj3T4NzQDR52Huqojcxmdj4XH58ZZsv1jaD1jrCyxY+DeGnpDVxqeC/fttPnup3TM/j9X6VN8RVDL25es6P/C4/KF16AG2HUvmR8RXQw9iHkOkvxWTzSC62qJdBm6BdBm6BdBi6DF0C6DzdBguQcWsmzuJ6Nw7Fpmd5S+bYgd6geWwiORsgHik37CCD71MTtI7ImvtBuDuW5D5z1OVrjvytc7tsLoK88MDydtydq0pa0zrINbOg6VDib4vFcR2GyCTaO6QuqHuY8C7Gh2YdtrH/AM6CtlZlDrYhN8lJ1xSfCVMsqdqFW6XVOspmncb1VxwzSxP+9VM071eh6Nrw5vl9ULwvy8XnovjCqV7UPQZ/ZW8p/ZdPLEfyefSIfvV/U+zeS6E/Fx5Sp3AMYkop2TxeNGdrb2EjTscx3UR6jY9Co0tNJ3h6vVaeuoxTjt3/AKT4v0dhGJR1ULJoXZo5G5hxHFp4EG4I4hdWtotG8PBZcVsV5paOcPzvpc8GuqyNo8LqPtCuXl7c+b3WgjbTY4nwhdWgrvyfS+Yb7yujh7EPHdI/isnm74ctikzmQZBQeroM3QLoCDCDBKDyXINWvlyxuPAezp9ii3UOK2VaUtqFyDYsCg8NBZu2t4cOxZRbZD4T1RG4betbImJFeYto3Ua0vpXMY0m+R2aw6geHUnDA1Z8Dr5bZpI4h/htLie9yiKwPtBoxU/OqT3RtunDA2WaIX8rUTv6g5rB/S0KdoHcwugZSi0QcBvN3E36zdSNqfEHWIsCCLG4vdBX+kDS2N7XbwLA8QXDL7iO5VM9doeh6Kyxe8eKJKk9NydLFdIamqaxlRO6VkW1gdl2G1rmwGY26Tc7Ss7ZLW5TKth0mDDabY67TLmZhxCwWN4dDDsfqKZrmwVEkLH+M1j7AniB0HrG1Z1vavKJV8umwZZi16xMw0M9zvuSeNySfeVjtLfxViPcvLQydzaKnaRa0Ld/rXTxdiHhukJidTeY8ZSFkxWxTfZr0H0DkHsFB6BQZug9IMIMEIPBCDWqIrgjj3oIjXaN1QcTT1DGt+hIwuaOwh1wsZrA1hFicX6qCYfuSOYT3Ob96jgHl+kFbH4+HTHrjdG/3FRwD4HTaZu+gqgfNk+5OCUvpT4zVVDhlpJWAkbZLMA7jtSKSJRHT36LLYh9PBUDwRA8ECDBoxwQeHYe09CDm4norBUNyyNJF7ixUTET1s6ZLY53rO0ucdAab6AP1IfuYsfR18G31vP8Axz83pug1MP1Y9TB7mqeCvgj1nN/FL6N0Kpv2fqNvcnDHgj0+T+KX1boZTfQd3PkHuKnhhj6bJ/FLZh0RpwQcjjbjJKR6sybQj0l/GXdhpmtFgALbFLBsNYg9hqD0Ag9BBkIMoPZQYQYQYIQeS1B5LEGDGg8mJBjVIMapA1aBq0DVoGrQNWgatA1aBq0DVIGrQZEaDIYg9BqDIag9WQZsgzZAsgyg9oMICDFkCyDFkCyDFkDKgxZAyoMZUDKgZUDKgZUDKgZUGcqBlQLIM5UCyDNkCyDNkCyAgyg9IMFAQEGEBBhAQEGEBAQEBAQEBAQEBBlAQEAIMoCAgIMoP//Z"/>
          <p:cNvSpPr>
            <a:spLocks noChangeAspect="1" noChangeArrowheads="1"/>
          </p:cNvSpPr>
          <p:nvPr/>
        </p:nvSpPr>
        <p:spPr bwMode="auto">
          <a:xfrm>
            <a:off x="161925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1000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2000">
              <a:latin typeface="Arial" pitchFamily="34" charset="0"/>
            </a:endParaRPr>
          </a:p>
        </p:txBody>
      </p:sp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38" y="21431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457200"/>
            <a:ext cx="8350250" cy="6284913"/>
          </a:xfrm>
        </p:spPr>
        <p:txBody>
          <a:bodyPr/>
          <a:lstStyle/>
          <a:p>
            <a:r>
              <a:rPr lang="en-US" dirty="0" smtClean="0"/>
              <a:t>I have focused on the question: will invoking God help us? What leads to progress in science and better understanding. Have there been any progress along the lines propose by prof McIntosh? Anything positive except criticizing? </a:t>
            </a:r>
          </a:p>
          <a:p>
            <a:r>
              <a:rPr lang="en-US" dirty="0" smtClean="0"/>
              <a:t>500 years ago there were no educated people in the West except Christians </a:t>
            </a:r>
            <a:endParaRPr lang="pl-PL" dirty="0" smtClean="0"/>
          </a:p>
          <a:p>
            <a:r>
              <a:rPr lang="en-US" dirty="0" smtClean="0"/>
              <a:t>I must have made a bad job explaining that. </a:t>
            </a:r>
            <a:r>
              <a:rPr lang="en-US" dirty="0"/>
              <a:t>I am </a:t>
            </a:r>
            <a:r>
              <a:rPr lang="en-US" dirty="0" err="1"/>
              <a:t>nonreductive</a:t>
            </a:r>
            <a:r>
              <a:rPr lang="en-US" dirty="0"/>
              <a:t> </a:t>
            </a:r>
            <a:r>
              <a:rPr lang="en-US" dirty="0" err="1"/>
              <a:t>physicalist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 quoted Le </a:t>
            </a:r>
            <a:r>
              <a:rPr lang="en-US" dirty="0" err="1" smtClean="0"/>
              <a:t>Doux</a:t>
            </a:r>
            <a:r>
              <a:rPr lang="en-US" dirty="0" smtClean="0"/>
              <a:t> you are your synapses, and Francis Crick, to criticize it.</a:t>
            </a:r>
          </a:p>
          <a:p>
            <a:r>
              <a:rPr lang="en-US" dirty="0" smtClean="0"/>
              <a:t>Polanyi wrote it 43 years ago.</a:t>
            </a:r>
          </a:p>
          <a:p>
            <a:r>
              <a:rPr lang="pl-PL" dirty="0" err="1" smtClean="0"/>
              <a:t>Understanding</a:t>
            </a:r>
            <a:r>
              <a:rPr lang="pl-PL" dirty="0" smtClean="0"/>
              <a:t> the </a:t>
            </a:r>
            <a:r>
              <a:rPr lang="pl-PL" dirty="0" err="1" smtClean="0"/>
              <a:t>neurons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not </a:t>
            </a:r>
            <a:r>
              <a:rPr lang="en-US" dirty="0" smtClean="0"/>
              <a:t>understanding the mind, we need </a:t>
            </a:r>
            <a:r>
              <a:rPr lang="en-US" dirty="0" err="1" smtClean="0"/>
              <a:t>infromation</a:t>
            </a:r>
            <a:r>
              <a:rPr lang="en-US" dirty="0" smtClean="0"/>
              <a:t> but also we need a </a:t>
            </a:r>
            <a:r>
              <a:rPr lang="en-US" dirty="0" err="1" smtClean="0"/>
              <a:t>substrated</a:t>
            </a:r>
            <a:r>
              <a:rPr lang="en-US" dirty="0" smtClean="0"/>
              <a:t> in which the mind may emerge. </a:t>
            </a:r>
          </a:p>
          <a:p>
            <a:r>
              <a:rPr lang="en-US" dirty="0" smtClean="0"/>
              <a:t>DNA decoding is quite different near volcanos.  </a:t>
            </a:r>
          </a:p>
          <a:p>
            <a:r>
              <a:rPr lang="en-US" dirty="0" smtClean="0"/>
              <a:t>Mind is nonmaterial, it is information! </a:t>
            </a:r>
            <a:r>
              <a:rPr lang="en-US" smtClean="0"/>
              <a:t>We create meaning. </a:t>
            </a:r>
            <a:endParaRPr lang="en-US" dirty="0" smtClean="0"/>
          </a:p>
          <a:p>
            <a:r>
              <a:rPr lang="en-US" dirty="0" smtClean="0"/>
              <a:t>Nonmaterial mind is an illusion. It is nonmaterial although it needs material support. </a:t>
            </a:r>
          </a:p>
          <a:p>
            <a:r>
              <a:rPr lang="en-US" dirty="0" smtClean="0"/>
              <a:t>What is a machine? Are data flow systems machines? </a:t>
            </a:r>
          </a:p>
          <a:p>
            <a:r>
              <a:rPr lang="en-US" dirty="0" smtClean="0"/>
              <a:t>What is knowledge? Rationality from irrationality?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72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792163"/>
          </a:xfrm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pl-PL" dirty="0" smtClean="0"/>
              <a:t>Uszkodzenia VMPC i moralność</a:t>
            </a:r>
            <a:endParaRPr lang="pl-PL" dirty="0"/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122363"/>
            <a:ext cx="8896350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3996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15963"/>
          </a:xfrm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Universe</a:t>
            </a:r>
            <a:endParaRPr lang="pl-PL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592138" y="1108075"/>
            <a:ext cx="8374062" cy="666750"/>
          </a:xfrm>
          <a:noFill/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pl-PL" sz="2000" dirty="0" smtClean="0"/>
              <a:t>Every ancient culture had some ideas about the origin of the universe.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pl-PL" sz="2000" dirty="0" smtClean="0"/>
              <a:t>All pre-scientific ideas about astronomy, </a:t>
            </a:r>
            <a:r>
              <a:rPr lang="en-US" altLang="pl-PL" dirty="0" smtClean="0"/>
              <a:t>physics, </a:t>
            </a:r>
            <a:r>
              <a:rPr lang="en-US" altLang="pl-PL" sz="2000" dirty="0" smtClean="0"/>
              <a:t>life and mind were wrong …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81025" y="4848224"/>
            <a:ext cx="8562975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FFCC66"/>
              </a:buClr>
              <a:buSzPct val="115000"/>
              <a:defRPr/>
            </a:pPr>
            <a:r>
              <a:rPr lang="en-US" kern="0" dirty="0" smtClean="0">
                <a:solidFill>
                  <a:srgbClr val="EAEAEA"/>
                </a:solidFill>
                <a:latin typeface="Arial"/>
              </a:rPr>
              <a:t>Astrophysics gave us incredibly beautiful and complex picture of the world</a:t>
            </a:r>
            <a:r>
              <a:rPr lang="en-US" kern="0" dirty="0">
                <a:solidFill>
                  <a:srgbClr val="EAEAEA"/>
                </a:solidFill>
                <a:latin typeface="Arial"/>
              </a:rPr>
              <a:t>. </a:t>
            </a:r>
            <a:r>
              <a:rPr lang="en-US" kern="0" dirty="0" smtClean="0">
                <a:solidFill>
                  <a:srgbClr val="EAEAEA"/>
                </a:solidFill>
                <a:latin typeface="Arial"/>
              </a:rPr>
              <a:t>We know </a:t>
            </a:r>
            <a:r>
              <a:rPr lang="en-US" kern="0" dirty="0">
                <a:solidFill>
                  <a:srgbClr val="EAEAEA"/>
                </a:solidFill>
                <a:latin typeface="Arial"/>
              </a:rPr>
              <a:t>how to calculate orbits of </a:t>
            </a:r>
            <a:r>
              <a:rPr lang="en-US" kern="0" dirty="0" smtClean="0">
                <a:solidFill>
                  <a:srgbClr val="EAEAEA"/>
                </a:solidFill>
                <a:latin typeface="Arial"/>
              </a:rPr>
              <a:t>the planets, ask specific questions:  types of stars</a:t>
            </a:r>
            <a:r>
              <a:rPr lang="en-US" kern="0" dirty="0">
                <a:solidFill>
                  <a:srgbClr val="EAEAEA"/>
                </a:solidFill>
                <a:latin typeface="Arial"/>
              </a:rPr>
              <a:t>, </a:t>
            </a:r>
            <a:r>
              <a:rPr lang="en-US" kern="0" dirty="0" smtClean="0">
                <a:solidFill>
                  <a:srgbClr val="EAEAEA"/>
                </a:solidFill>
                <a:latin typeface="Arial"/>
              </a:rPr>
              <a:t>galaxies</a:t>
            </a:r>
            <a:r>
              <a:rPr lang="en-US" kern="0" dirty="0">
                <a:solidFill>
                  <a:srgbClr val="EAEAEA"/>
                </a:solidFill>
                <a:latin typeface="Arial"/>
              </a:rPr>
              <a:t>, </a:t>
            </a:r>
            <a:r>
              <a:rPr lang="en-US" kern="0" dirty="0" smtClean="0">
                <a:solidFill>
                  <a:srgbClr val="EAEAEA"/>
                </a:solidFill>
                <a:latin typeface="Arial"/>
              </a:rPr>
              <a:t>extrasolar </a:t>
            </a:r>
            <a:r>
              <a:rPr lang="en-US" kern="0" dirty="0">
                <a:solidFill>
                  <a:srgbClr val="EAEAEA"/>
                </a:solidFill>
                <a:latin typeface="Arial"/>
              </a:rPr>
              <a:t>planets, the interstellar </a:t>
            </a:r>
            <a:r>
              <a:rPr lang="en-US" kern="0" dirty="0" smtClean="0">
                <a:solidFill>
                  <a:srgbClr val="EAEAEA"/>
                </a:solidFill>
                <a:latin typeface="Arial"/>
              </a:rPr>
              <a:t>medium, distribution of the cosmic </a:t>
            </a:r>
            <a:r>
              <a:rPr lang="en-US" kern="0" dirty="0">
                <a:solidFill>
                  <a:srgbClr val="EAEAEA"/>
                </a:solidFill>
                <a:latin typeface="Arial"/>
              </a:rPr>
              <a:t>microwave </a:t>
            </a:r>
            <a:r>
              <a:rPr lang="en-US" kern="0" dirty="0" smtClean="0">
                <a:solidFill>
                  <a:srgbClr val="EAEAEA"/>
                </a:solidFill>
                <a:latin typeface="Arial"/>
              </a:rPr>
              <a:t>background, pulsars, supernovas, carbons, heavy metals and calculation of abundance of elements … </a:t>
            </a:r>
            <a:br>
              <a:rPr lang="en-US" kern="0" dirty="0" smtClean="0">
                <a:solidFill>
                  <a:srgbClr val="EAEAEA"/>
                </a:solidFill>
                <a:latin typeface="Arial"/>
              </a:rPr>
            </a:br>
            <a:r>
              <a:rPr lang="en-US" kern="0" dirty="0" smtClean="0">
                <a:solidFill>
                  <a:srgbClr val="EAEAEA"/>
                </a:solidFill>
                <a:latin typeface="Arial"/>
              </a:rPr>
              <a:t>We are stardust! </a:t>
            </a:r>
          </a:p>
        </p:txBody>
      </p:sp>
      <p:pic>
        <p:nvPicPr>
          <p:cNvPr id="3994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1850723"/>
            <a:ext cx="3810000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File:Lifestyles of the Galaxies Next Do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66" y="1807634"/>
            <a:ext cx="4385733" cy="302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5026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15963"/>
          </a:xfrm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Calibri" pitchFamily="34" charset="0"/>
              </a:rPr>
              <a:t>Solar system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2138" y="1108075"/>
            <a:ext cx="8266112" cy="54991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pl-PL" sz="2000" dirty="0" smtClean="0">
                <a:ea typeface="Calibri" pitchFamily="34" charset="0"/>
              </a:rPr>
              <a:t>Copernicus</a:t>
            </a:r>
            <a:r>
              <a:rPr lang="pl-PL" altLang="pl-PL" sz="2000" dirty="0" smtClean="0">
                <a:ea typeface="Calibri" pitchFamily="34" charset="0"/>
              </a:rPr>
              <a:t>: </a:t>
            </a:r>
            <a:r>
              <a:rPr lang="en-US" altLang="pl-PL" sz="2000" dirty="0" smtClean="0">
                <a:ea typeface="Calibri" pitchFamily="34" charset="0"/>
              </a:rPr>
              <a:t>movements of the planets should be perfect, </a:t>
            </a:r>
            <a:br>
              <a:rPr lang="en-US" altLang="pl-PL" sz="2000" dirty="0" smtClean="0">
                <a:ea typeface="Calibri" pitchFamily="34" charset="0"/>
              </a:rPr>
            </a:br>
            <a:r>
              <a:rPr lang="en-US" altLang="pl-PL" sz="2000" dirty="0" smtClean="0">
                <a:ea typeface="Calibri" pitchFamily="34" charset="0"/>
              </a:rPr>
              <a:t>worthy of heavens, circular and uniform.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2000" dirty="0" smtClean="0"/>
              <a:t>… the </a:t>
            </a:r>
            <a:r>
              <a:rPr lang="en-US" sz="2000" dirty="0"/>
              <a:t>universe is spherical. The reason is </a:t>
            </a:r>
            <a:r>
              <a:rPr lang="en-US" sz="2000" dirty="0" smtClean="0"/>
              <a:t>that</a:t>
            </a:r>
            <a:r>
              <a:rPr lang="en-US" sz="2000" dirty="0"/>
              <a:t>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of </a:t>
            </a:r>
            <a:r>
              <a:rPr lang="en-US" sz="2000" dirty="0"/>
              <a:t>all forms, the sphere is the most </a:t>
            </a:r>
            <a:r>
              <a:rPr lang="en-US" sz="2000" dirty="0" smtClean="0"/>
              <a:t>perfect.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2000" dirty="0" smtClean="0"/>
              <a:t>Earth should move: As </a:t>
            </a:r>
            <a:r>
              <a:rPr lang="en-US" sz="2000" dirty="0"/>
              <a:t>a quality, moreover, immobility is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deemed </a:t>
            </a:r>
            <a:r>
              <a:rPr lang="en-US" sz="2000" dirty="0"/>
              <a:t>nobler and more divine than change and instability</a:t>
            </a:r>
            <a:r>
              <a:rPr lang="en-US" sz="2000" dirty="0" smtClean="0"/>
              <a:t>, which </a:t>
            </a:r>
            <a:r>
              <a:rPr lang="en-US" sz="2000" dirty="0"/>
              <a:t>are therefore better suited to the earth than to the universe. </a:t>
            </a:r>
            <a:endParaRPr lang="en-US" sz="2000" dirty="0" smtClean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pl-PL" sz="2000" dirty="0" smtClean="0">
                <a:ea typeface="Calibri" pitchFamily="34" charset="0"/>
              </a:rPr>
              <a:t>The Universe is big, empty, cold</a:t>
            </a:r>
            <a:r>
              <a:rPr lang="pl-PL" altLang="pl-PL" sz="2000" dirty="0" smtClean="0">
                <a:ea typeface="Calibri" pitchFamily="34" charset="0"/>
              </a:rPr>
              <a:t>, </a:t>
            </a:r>
            <a:r>
              <a:rPr lang="en-US" altLang="pl-PL" sz="2000" dirty="0" smtClean="0">
                <a:ea typeface="Calibri" pitchFamily="34" charset="0"/>
              </a:rPr>
              <a:t>with billions of stars, much bigger than needed for men. Terrible vision that could not be accepted. 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pl-PL" sz="2000" dirty="0" smtClean="0">
                <a:ea typeface="Calibri" pitchFamily="34" charset="0"/>
              </a:rPr>
              <a:t>Newton: </a:t>
            </a:r>
            <a:r>
              <a:rPr lang="en-US" sz="2000" dirty="0" smtClean="0"/>
              <a:t>“</a:t>
            </a:r>
            <a:r>
              <a:rPr lang="en-US" sz="2000" dirty="0"/>
              <a:t>the Planets move one and the same way in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Orbs </a:t>
            </a:r>
            <a:r>
              <a:rPr lang="en-US" sz="2000" dirty="0" err="1"/>
              <a:t>concentrick</a:t>
            </a:r>
            <a:r>
              <a:rPr lang="en-US" sz="2000" dirty="0"/>
              <a:t>, some inconsiderable Irregularities 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excepted</a:t>
            </a:r>
            <a:r>
              <a:rPr lang="en-US" sz="2000" dirty="0"/>
              <a:t>, which may have arisen from the mutual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Actions </a:t>
            </a:r>
            <a:r>
              <a:rPr lang="en-US" sz="2000" dirty="0"/>
              <a:t>of Comets and Planets upon one another, and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which </a:t>
            </a:r>
            <a:r>
              <a:rPr lang="en-US" sz="2000" dirty="0"/>
              <a:t>will be apt to increase, till this System wants a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Reformation. “The </a:t>
            </a:r>
            <a:r>
              <a:rPr lang="en-US" sz="2000" dirty="0"/>
              <a:t>solar system </a:t>
            </a:r>
            <a:r>
              <a:rPr lang="en-US" sz="2000" dirty="0" smtClean="0"/>
              <a:t>is </a:t>
            </a:r>
            <a:r>
              <a:rPr lang="en-US" sz="2000" dirty="0"/>
              <a:t>unstable, and </a:t>
            </a:r>
            <a:r>
              <a:rPr lang="en-US" sz="2000" dirty="0" smtClean="0"/>
              <a:t>occasional </a:t>
            </a:r>
            <a:br>
              <a:rPr lang="en-US" sz="2000" dirty="0" smtClean="0"/>
            </a:br>
            <a:r>
              <a:rPr lang="en-US" sz="2000" dirty="0" smtClean="0"/>
              <a:t>divine interventions are required </a:t>
            </a:r>
            <a:r>
              <a:rPr lang="en-US" sz="2000" dirty="0"/>
              <a:t>to restore the well-spaced,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nearly </a:t>
            </a:r>
            <a:r>
              <a:rPr lang="en-US" sz="2000" dirty="0"/>
              <a:t>circular planetary orbits that we observe </a:t>
            </a:r>
            <a:r>
              <a:rPr lang="en-US" sz="2000" dirty="0" smtClean="0"/>
              <a:t>today”. </a:t>
            </a:r>
          </a:p>
        </p:txBody>
      </p:sp>
      <p:pic>
        <p:nvPicPr>
          <p:cNvPr id="30724" name="Picture 2" descr="https://encrypted-tbn2.gstatic.com/images?q=tbn:ANd9GcS8nFx2U15lP0xDN1UtrhVEjYygShbbX3dPo1LENoZ1lyOBwvUg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499" y="33868"/>
            <a:ext cx="19431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hdwallpaperspot.com/wp-content/uploads/2013/01/Sir-Isaac-Newton-Pictur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265" y="3919021"/>
            <a:ext cx="2001699" cy="212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15963"/>
          </a:xfrm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Calibri" pitchFamily="34" charset="0"/>
              </a:rPr>
              <a:t>Laplace &amp; Napoleon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2138" y="1108075"/>
            <a:ext cx="8266112" cy="68685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None/>
            </a:pPr>
            <a:r>
              <a:rPr lang="en-US" sz="2000" dirty="0" smtClean="0"/>
              <a:t>Stability of the </a:t>
            </a:r>
            <a:r>
              <a:rPr lang="en-US" sz="2000" dirty="0"/>
              <a:t>solar system </a:t>
            </a:r>
            <a:r>
              <a:rPr lang="en-US" sz="2000" dirty="0" smtClean="0"/>
              <a:t>has been proven in </a:t>
            </a:r>
            <a:r>
              <a:rPr lang="en-US" sz="2000" dirty="0"/>
              <a:t> </a:t>
            </a:r>
            <a:r>
              <a:rPr lang="en-US" sz="2000" i="1" dirty="0" err="1" smtClean="0"/>
              <a:t>Méchanique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céleste</a:t>
            </a:r>
            <a:r>
              <a:rPr lang="en-US" sz="2000" i="1" dirty="0" smtClean="0"/>
              <a:t>  </a:t>
            </a:r>
            <a:r>
              <a:rPr lang="en-US" sz="2000" dirty="0" smtClean="0"/>
              <a:t>by </a:t>
            </a:r>
            <a:r>
              <a:rPr lang="pl-PL" sz="2000" dirty="0"/>
              <a:t>Pierre-Simon </a:t>
            </a:r>
            <a:r>
              <a:rPr lang="pl-PL" sz="2000" dirty="0" smtClean="0"/>
              <a:t>Laplace</a:t>
            </a:r>
            <a:r>
              <a:rPr lang="en-US" sz="2000" dirty="0" smtClean="0"/>
              <a:t> published </a:t>
            </a:r>
            <a:r>
              <a:rPr lang="en-US" sz="2000" dirty="0"/>
              <a:t>in </a:t>
            </a:r>
            <a:r>
              <a:rPr lang="en-US" sz="2000" dirty="0" smtClean="0"/>
              <a:t>5 volumes (1799-1825). </a:t>
            </a:r>
            <a:endParaRPr lang="en-US" altLang="pl-PL" sz="2000" dirty="0" smtClean="0">
              <a:ea typeface="Calibri" pitchFamily="34" charset="0"/>
            </a:endParaRPr>
          </a:p>
        </p:txBody>
      </p:sp>
      <p:sp>
        <p:nvSpPr>
          <p:cNvPr id="2" name="AutoShape 2" descr="data:image/jpeg;base64,/9j/4AAQSkZJRgABAQAAAQABAAD/2wCEAAkGBhQSERUUEhQWFRUUGRoYGBcYFhoYFRgZGx4VHBYXGBcYHCYeGBsjGRYYHy8gIycpLCwsFh4xNTAqNSYrLikBCQoKDgwOFA8PFCkYFBgpKSkpKSkpKSkpKSkpKSkpKSkpKSkpKSkpKSkpKSkpKSkpKSkpKSkpKSkpKSkpKSkpKf/AABEIANkA6QMBIgACEQEDEQH/xAAbAAABBQEBAAAAAAAAAAAAAAAFAAIDBAYBB//EAEsQAAIBAgQDBQQFBwoEBgMAAAECEQMhAAQSMQUiQQYTMlFhcYGRoQcjQlKxFDNTcoLB0WKSk6KywtLT4fAVJMPxFjRjc4OUQ7Pi/8QAFgEBAQEAAAAAAAAAAAAAAAAAAAEC/8QAFhEBAQEAAAAAAAAAAAAAAAAAAAER/9oADAMBAAIRAxEAPwD3HHDjuGVklSNpBGAiYdP9+3FWtU7tJktHxknr6ScRfk5Gzk80m8ACZIgHoOnrjN5/iFZ3c0yCrOwQsTK2udOwAFwd/jGI0OVOMql3jeOUiQfYT+/HaXaKmxIRKzlbEJTLFT91iOVW/ksQfTGbz8N9WEGphTpA6RNFmdVm4gyHBtM6b2wbz/CqyvRp5UFKCABtLxbn1dZLQZ1bltPrgi0nFiCxNLMQYgdyxiN9vPHMxxTVp5MwoBk/UVZPwHl+OKKJnlp6LkhGOoBGOoq9rtuKgUr5hjO2L2dzmYFXRSXUq01LEoJLNrH3hLCEbSNwTcWwFj/jaz4K/wD9et/gw08aGqdNbRG35NX1Tb/09t8R8PqZpqlPvYVIbUoQbhaUamDGOZqm33BiqufzgJbuidWohCsABVWEB1QCWLc19RAgAXAETxyn5Vv/AK9cf9PFd+1FIGNNePPuKov71FsdyufzJp1SyDUtOUhGUM8OY5yCdksPPfcCmeL5pFOmk7AAwzozOTqGl4ULIIJ5IBWLkDAXh2joESzOJixpVRH9Sd8NrdrKA+3bqdLyPKwWcRZ/iNdCKKDWwogu+lmYMQ4V+UafGgJWJOqwscdyHHqr1lptS06ixuGVlRRTJLA7mX0yLEgxbAS0+1WXJCioJJgSVWfZrInBEZubaT/OT/FgdQzdWpUNOpSmkxcEsDGkGoFEFYIIVDeZ73yGBFThQo5hqdNEamU7ymrBBovpqKCwkiSpUE21kbADAaGhmzEstRSSTBBa3tE29MNqcapKCS4tuAZI9oFx78ZvjnEqdI6e4dDIlkYgAQCdPdsL8wt5E4CNnu8aAwKLemHhtTCQo0wGEmPZc+wPQU4xTYgB4JggEFd9vEN+kYsMWD7jTG15md9vL8ceaPnmVamtWkmHUjWhAmBvqG8+XwxquBVKisoYymmA+oslQyNDI0wSVBPQ4aNFTqyAR1v/AAw8VMQVHMcoEz12HnPu/HFLi/G6WVp95VYhdoAkk+QH8bYAr3mFrx5XnfpYrlj3VFFWQRr1Fo/lQQL+Q+Jwf7JdsqucV5SmKlO5VSbqZggM0jaPh52aNk+YCgljAGOmrgZmeI91TL1VESoC+0DeSes/DAPjXFdQZlLaQgCx5nVJlTexUTt8cBpMlni4J1Ib/ZIIA9YO+J6VR7aiuxmARe0QJMDGKohmRGChVEMWDkH+U0QIjff2euk4PUdtYqNr0sADaSCAbwIO4vgCtPMgkgG4336/9jibENNI9LzibFQscbbHccbbAC88oVCLLqIX15iAY9SJxlKmXLVGpKQpVtY33OqSSZ2WOXqSTNjjR8YqsNIUTNr7AsQoJ95j3441EKjaRZSYO7MRZmPrYj3eUDEaZSvFIqZYmm6VCsMQe7dGdhaA2kAwN9YHrjU57iFdqhGX5kCIxZQpMsxkIWIVj3bBxeOUfexClOZ9Knyams/MD4Yp5HLVaOlaNYojRCMgqIJBsgJBUSDYNHpiAnkq2bZ1FRQqgjWYUggB508xMEhLx9o+WITnc00sqnQHbTy30hik6Q41jSwcTuVPpjK8W+kDNUar01ai4SJJosL2nap5mPccVx9J2c+7l/6N/wDNxdRtTnc4CwCaiTU0koAojWEFmuDpQ+veH7uLNLO5gU6pdBqV9KQjEldUGppnn5efSp8xOMdwn6Rc1WqrTIoKXIVSKbkSSANQ70QJO4n2YM/+Is2UZ1/JyoMAlHUMBGph9YbAkKPMm3SQvZTNZhqL1ZGp3pqoVS6ooKLVIUMdQnvDI8tyIh/Dc/mS6JUp8rFmLFWspCsqSJAYFismAdGBuV7UZl11f8veYGmoDIi3i8zB8oxyp2uzA1QtBtBg/nF/SefnotE74AqeLVyx00bB9JJRxyhypI8+RkadvHvGKqcazC6S2XMkoGYgzGkOw5Vnl1lRbcN5GXDjuYgnTl5FiNdSF6jU2kgSIO/XCo8fzDKSKVFomQKlUG0Tc0o6zfATUeO19aI1ESzqrEatC8qs/MRcjUQB10E9bDalOpVzFMs0laTMeXmVarjulsF59KHoOo9TercWzZBC06Cm1+8qVCATAOkU1HuLjEfD8lWTvSCC9XQzMzTUmGExpC6rABdhAAwGezeRrI7BwWUsHO9wSTF7za0f64F1aI6xDEnTAkRIEE9dCqLR03wZzne1KhVjVUsSAWCkaVuW5TBOwEemKT5HQ6/+lJbUDsGVSTcAWbVMLsMRTsznqaMGohipMMrA6SCDEajKmbWtvvGJuA8XU1NKFFWrdQ3hmI0spEMCVHMIPMCfLDc5XAKoFBVwZ6lG3BIInVCNv6XxC/Ce8AYWGo90R0K/YY7qw3Hp7DgNdSzoR4YEGw0blQd2Q/bSR6EW9mM3277Pd9RfOa25AoppA093qGp735pLeo02wcrsatALUljUBFKotm1MCCrEeEi8nYgHywV4bwSmtE0ie9ptMqwUrMnVsPPeSTIneSajwE1PjP8Av24Kdk+IGjm6T6mVWYKxWxZTuI6jb4SLgY1XbvsgiS+UpQtIFq0EkjUSQQp+yom42BHQWwdFyCGB5luD1BFwR74+WMq9t7Ssooww1EsCBPkeaSNhpJE/ysZSlSXSgWS1y4mSbjRKz+k07b+/GizavmKiUxynQpcxZQQC1j6tEel+uB/EqDUtKrcUis+ZUMCqj3EE+3FCyVULAJ1JEElSATvpjfVJNrXJHSMHezmbDIVVdPdkLtBa1iR0MCPd7sAc+0rV3kLTK3I8Ra5g3ggfDB7gNK9V9uYoALCFuSfM6mb4YoMZUECGMmSZ9pJHytiziCmb4nxULDX2OHYa+2CMzx3P6G6SoBAIsTZhBJj7Jtv8pJGpqp6tgyyAdxI6+X+mKXFsiKlSmskc2o7RAU9CNzYA9J9MX8y/Kx9D+BxGgmmzBXL76kIAHTn0jl1XIAvgTx/jwy1NGH50qNKGCQQ73YeV49TA84ObE/rU/wDqH+HxxlM/2DVm7zv3LOXnWoYyGi1x5n90YgxTMZJJktc36m+/78IMP9JwVyfZSpWzrZUNApkhmIjlBNwLzKiQPXe2NZmPo+am1NaNOk6EjW1RipIltQCrcNGmDJ2JjoZgxXDaiitSLeHWuq8cupQbnYRJ+OPQVbVSgCABU0DbfUWJ6izXgSAYEGcZaj2Dr1DKd0pKBysnQAxeBsYaxBEnwm9wBsFpvTygp1QvfFe71KDDDUYI+8YN7bttGLAMHDHMKrEqHHeSDzc6AACDJ6kegGJ0yulKyiGZioQiJI+tGvey3HsjqTi5QcDuwo3dQo/+RjF/KD8DiOg2kVSJv3ZdugJdvCPf4fad51VD8hRphKdRyGlBK2CKIm/QQRef4YIPXmSxIULOlAS5B6wJKjaNp9NsVeCUA1BCx001DAKJGqGchvOIkgC+/liWlQppABmDYC0wTzPAkxCrfYrHtB9PNkUm+pJVVIMws6Qegk/Z388RU+JMNZlJcKJNTZjqEAFBqid4Exi1kw2ogRDAHoBBBiQAYFrX64E8TrP3jUSFiQZB6QbQRY3t7j1wEuQYjYHmc8w54CybRvzHYDZRiNcxSqtXDFbU6gliAbkG15HTy2wzgGVsWhwJYak3DayxusEgDTuCDhrVx3qEkwabBmEQLoeY7RuTNunUYKjo0SyO/j0mmbeJQO8EGPFAYz1B84xLXQfktRlaHpvZvvGEKzp8QbUfZqMRGJcgqjvVPLKjm31EB5kHezix36bYr8BsagcSIBZW6DmDVPWQbn+UeoOIG8DVMyjisomGKodgpnXY9ZufRx0xpeAOaWVp98US1rKigfZ2Om4v78Yai/c1Q06Sr6NFgxUswPMTYrcj9nzwZ79HqI6qO7pmXqcq0gNmOq4DEVCNHuHmKg7mHWslUaGZKqEM7EIuiCNIa5m7HYRqN8eO8R4T3eZWnlqiVdTyuhtWm9gxChZHmtrTja9pONrWpfk9JWFEHdmbU8EmLmdPo19rCMZjKZamtSVXQ63EgxINiJtvF8Sq9P4MDoqVIBd3v5WMH3Alo9AMQccCq6T9rSRPUq0/GAMSdkx/y4N+clhPlAG3tBHuxH2juQNyFJHtJgR8PnigTm6cGosSVpRa/gZ7H5HGh4SAquL/AJxvnpb+9gJxKhz1oJDNrk2+8tvYRb3+mCPZfwPJJkh/5w9p+7gDVI8wxbxXprcYsYqFhr7HDsNqbHBACqzHMqIsDq1dYClb32JIGJ89WAX2kD95PwX54f8AkgNUvBkCJkwZmRHsA9+A3aSoFamSSI1mIaCYESRaLfh7RGkrPIsbmso9oFNTt5R+OAPabtUKMUqYDVBr1GbJqeVkfaMCY9QeuKWY7SdwDpALMoCAvqCxI1tNyOgm5APTfICqSSx3Ykz5nz+QxBq+xfEXp1mzLsWVzFQESxW47wEm2l2UEDo4HljdcVcZulpoVacXksLowBjrqRwL+G0H2YxHAZXKKyWIDMD5zrkR6qSD7ffjc8X4TRKh2QMkLTMcv1Tcpki5A1armwEi4vYivwg6UBdV11CrlfE0kLpNyYMwbsYJ674qdpOKrSKs/hJYbahI0hQQD912M+vpillVq5fNnL1W1Ahmo1HJ1MphSC3miFvZB6EQu15aETwCN5kSWQkC02kdNsBWy/E4Zagk3SxBkWgXPVmIgG8KL2wz/i2piieEopbxc7IQSbgECCZkHYmxAxToZRkzISOQVNIE8sQwLbati5/axLQy6LWWFADMyGRAsCqgkmQIlmAgAGIMGIon2Y4g/Ooa0ykiwD8zFR1AJ26AzfY3uJZdrMbqQJJ8Rtci92B2AvbaJJZSpDL1zUaPzZRTPKTytc7g2e8fZ87YtUwyprN7BlEE6QbsQswQLdbbmxgVFyhqUUzpVNVjqbYxI28UBdNyN8Z3McPfOV3KOFUQS26xChbAkSRcGZEH3z8QybimxLG2x5S2ksDKvEkLzWGmwBvbDOzXA6L9yWiqaiPUq6xqRWBRRTCnlVlZnkmWJUzvgLOSr1crRUHSyRynykEySAD5GCPf1wJyeaZasDVGhixKwpkASoIvFhF9rSLYvLUogc+RoEnWw+qUEpp7xQB3R5gp0kea7kkDFzL5fKt305CivcpqIKU9ROnUq6dMiVPxkdJIVOGrrqFGQoNNSFJBNtJBBBmRAHlEabTipl6z061N1nnYoQRNm0nw2jXp1AdD+tgrw/KZSrUKHJ0UIVixABjSQPug6WBkNaYIixOKDVsmAGbIqpgtYiQsDSZtJ1HSQPDB3xFO/ISmaLdzrp3cwByEnl74i5VSDYAmAu4U4E8X4h3tQhI7pGaIEd45ZtVQ3PLdgomwJ87H8ouWfvW7jQlGnrcCoxfURMQrgCArC+9jYRNZOFZUpWqDKoKdFLAVGBapc6Q4eAkaSDFw4PpgjNVDa/Ww8/d64H5ZABIBIW4m8gEhrgwWjob42K8OyJYo+WN6gRYqtBGru5vV6ONt4ZSAd8SNwbJrToP+TOO/IlVr1CwQiFa1UA8zUx+3hirfYrPg02pdVOtfVW3j2MZ/bGO5+qGzAmPziJuLAET+/wCOK+TTIqQaS5gSoKsteoJ1HSqg991ZYvAsJMEYiYZXWH05kKzajUNep0FJhUjWTZqgB6iD6xR3N5iazDzLn4MJ/A4K8DrBamjzpAjyMGR8nOBT8Nyrcy/lYZhN3YtDGpqgHVqOmk5sCDa4myrq+WqZdtZq06mnuyYDgKF5W0SG5DOpbWNriSNrTF8T4r0BfFjFKWG1NsOwyqbHBFM4F8SJFVINnUrH8oS3zBPwxfzYfTyRqkbmLTcCx6W9/swP4xWCQ7bUlep8iPwBGI08n43mA9eqx+0w29IEA+kR7jgfRqkQD6fw9mJalUlpO5Oo+03/ABPyxC62Nv8AQDr+GMja9lK47jT9xit+oN/wOPQez2bFXLU1bxBSjKdyU5GPqDY/tDHmvZMfVMfN4jyhU/jjTcJ4l3VQG+mdRAFgSNLzFyTCEexpxYhnbpHShSrKxD5WoaZIu0Np0N6kgJI694cdqZl6rUGroKVUFWZAQba6fMRurco5Zti3xPitDNLmaeorqphOZW8Yl1YwDoCkjeCfKAJCcI46Hp0y1Q6zpQzAIP1Mk+fKpvMnT6xgDfEWDZgXFke8jlBUajv0Un8emKDZDSykg8tR2a8ghoixvMBQf9cdap3lQ6mIZe+DjUCsqpBI5doI9bwdsO4jQcOee4aiY2s1RIZhG4NreZwFriRGpSfrFUapBPnzSJ6gt1jfFzOvzRqNNVuQbKTJEEbdT4T54HZwMvdTV8dMJcAGCKk2O/MAJv4sPy1UsqnvZ1LSaImJtMxEC1iYmet8UO4hXYoEQQSbHaASVJBtqW5IBg8t7Cw+kEpuVpFqZCreiWplgFUEsCSrEQ12Uza4nFipSHdwzQAicsRdQwJIG7T0PNPQycU8tkX1MXLAeyCoO0gevQf9wJ5uvWWi1Ra9faRLUSqkkKLmlzbzFvKcP4JmKtZCTmsxrDFbJS02C3vRjdvPqMRZ6n/y7eE6mgSgI8XKNQJIuAbjp5nHOzVR2p1ZZCy1B0kFoud7AjlnASitmi9NRmKo7wkElKDRCsfCKQ6jz6HDTmM33gp/lLMWNOPq6PhcEufB9nSfS3uxDleIt39JJUnVUgwb/nRYapIt+GG8QzhoQ7Mpq9zpSJEFi+qoQTsq7W3qAdcBW4j2lzCVqiU8wWVG0yaVIkkQG2UA3kYpN2nzNNTpenzGWBpLzTGo+vKOvQAYFUEhRbe8e3p7tvdhVbsomxn5g/xxFGqvazNjZqLEGb0dvMzqsfdivV7aZq6HuAoXpTZWGxOnTUBWBeQRcDaRigh1Kp8wD8QP9/8AbFbNUzqJEAMCOszEe8nl3OynAbDs9UqVjUULllAVFM5dmBW4VL1rKNAMe/e+CGWq1ndlP5N9ok/kzS0EISfruoxH2DpTRqVPvuPgFU/3zi9w5CaptaH/ALax+GKgWK1UFl7vKAXBig3Q92Ld55P7gT54YckRSNRjLzUp2VURQVBGhFsslRJuTaTYQXbL/wDMMN9Qce8qrfiMRZLmoVPPvEb4918eoxFaHKmwjaB+FsWMUeDE9zTn7ij4ADF7GkpYZV2w/DKotgikzjrjNdrcyooV+b/8egD+UQx/vjGmqL6Yw/bJGQVABIcMdpgwHYk+xWO5Pp5RpgNI1H0/icN7qR+ydv2Y/hjs7xv/AKR+7545pgx6fv8AbjI0vZnMhKDE+EPM3+0E8r4J/wDFkG4qAeZpsB066dsBuAZFDQl2gMbL5kBR7SbfZvHwwaFMg/V01A+8+/zhvjiiuuYmuSjQHAgzsyg20N4pAJtHt64h4Hk+7zTUrhwGKmbFSjQCYIESgmPvYJ1DV0wURgemrffzkeeJOF5FDmFhCtQhl0zbTDGVMwIIHhgxIi4GAbUYNXDUoiymTqvr5jaZOmxvJ9uJ+M5xdSqzDXCK0QDyw0NfUOZdIJtJJw0ZLS6kghGV9VyxLABWJ6s8ktafBsYET18iXqwbio1IVDuwndl30HUDe8d8NpGAfxvJUgVUCzE2kMVkE7FpXUYO8XaTeMS5AsuWpFg0QRAglkJJHMTB6cu8TeL4mz9NdPMAzyVcDxHSGKPc7+2ZViCbHEnD6fd00LKGIVdJGwlU07HrAGoi+mTAUYqI80gtBVT45UiFmQFA6KSApaLk3AmMcpUBza3gl40tESFWFgCYPMtt5xPm8prUEeKWJKkrqHKDEAyJEA9IGI/+H2qM5mG1AFpYwE1AwJI0wJ+QgYBgzXeDSpIsCHiAI2DiehWAJm423xHkcuq94XE1DpCwYlgqlQDICmSJm0dcEEqrqakBKNMj1gcoCzuPPybacCMk/eu6apVxIMSAVIQhtjummevTeSA/8ldHpMFF3DU2BsACZDzefF1PiOA3Fs61So7EFwToWPuJCBrxAaCf2vTGn4jW7pYpyRRd2g7MVVnnzgTJi0+Qk4yQy7AiXgCIAA6RuTO/uxFSiffF/f64Y8Fl6GZ9PUetj8vTEmnESPzeh28jG5/rQD1n2Yg7lxaD0kD3GB8sKosupHvNoA62PmY9np1WXcNOkzc+ybE4fotGKNh2PzaplHUeKkWLT6yVaPKBp/YwU4BmFdn07KFWTaSSxb27KffgL2GoT38ixCLP9JI+BHxGNBwqmPrSBHOB0AsiHp6ub/wxQ+t/5hPb/cf+GB9E6O/QdI+VRh/ZZcX6lQCsp/lAH0lWA+bL8RgTnaqmu6kg6talZ5o5Gn+o3xwB/g35pR5SPgSMX8D+CJFIfrPEmftt1P8Au+CGKlLDKu2H4bU2wRTerjHdsOIqyVkBBOl56kQsAD2mQT023ONoRjA9qssvdV6obl5FAX7RZ13HSAp+I8sStMEBf03n2z8sNYX87fvw5cda7CBc7e2RHzjGRruy9ILR8ImSZ6lSZWT5bj9nBF8+gMFhf7Ikn4LJj1xCuQUGmCJAU0xNwdNxv1gP8fTEecy6hmIVZKLAgSSrW/tAYof34cgJUCkbiDcW3mMS0mqLUT9dAG30kkLOoAT4iCGCyCRJmMUMvkoWoIkkoLweZhTJ90sPgcTqFSktQcunQTBIkArM9CI9PfgNUtFRX0kGWd2D9fC0iRteDGxvipxGoEqwqsdLKY3LCV8MdLAR5BegxarZSmtbVFyjSpcDSQQYC7xM80QBF+mG1crObp69Ws3lVEHSGg6yLQyqI62tEgVFTix7w07hHkhSDaIhQCCIGzSRBBBm0YtcOzBVkpVebQLMoIBZeUtfr0gE7m202eJZM615QVuSTcLBU6hfw9YIImD5kEMqVFjpUxAFhCCdIHQ2n2x7gAtadTU5AJEkA39DbQQeoF1+z6Xfw+mxZ5BCl216medljTKidv4Yu0cpadJQ+O06ZIO4U9JH80Yg4bkqg1FnB52Ju8+xeaAPdgIMtw0BNROmDZvDBB6CZJmbMfcd8UeEUiXcFdMIEsoD2LSsD0BO0xteMXzxCmjMQuo6rE2Ol1BMFrm4JO++G8MqualV9OlajAGd1YABYWTPW9geXbAZnjmYRRXUkFzrgztohSpmPUnr4bRGAZyq6tREneTczb+A+GC/bWQHUzzVH33jTRIYel3sIA7w+zAR8pJOpmYTYEwIM2hYn34ipagm3mb+zrH4e+cRA3UqTO20CBcmDcDoB6ricD2YhDnvPgPcLt+KD3emAi4fw54qd3B0lmKkjwSASASJKi5g7A+mJu8ixBB9FJHuIH4x64ZToE6JAhZJ681xPxLYuUqBZlVRzMQqgXuxAn2AkTMDAbvseB+RqQpQnVq1dWkhmt0tA9FxNwBDFQliZK7xuFWdiRsVH7PxJZbLCnTVEFkWFE+W1/345lKOlAvXrAESbnYDrioFZ3J/XatTDU1PlBsTyrf0gfLEmfyqiqpjdySftc1Nx/semJc8R3qfrU/7TdMdzTasxTHQEfEK5WPj8sAuzdZmR9XRyOnkCQI3F/ngxgfwjLGmGUmTqJ9ADEfEX9pOCGKhYaww7HDgIyvxxhvpAyZTJoPtNVBaIgnTUJJIAn4Y3hXHn30rZ2O4pyftufL7Kg+u7YlV5+ib4scMoTXpAbl0AvEy69f974rA/PFvhGY0ZqgZsHEm1rjbVyiN5NhF8ZV6T2l4VTpmh3ahCpcmLFgAu568xXfzOAfExCqT96D+rdif6gPuwX4lmmeopcjwGwtALXPsYgwSLqgPXArPuAAzWAJmxO6ONo9enp54oVegw7wi8sHXpBXTb2So+Pxr8X5co48qX7gLnFyjLUgY8Sj5j+OB/GX/AOUPTUq/MpgN3k3FQCsk964iTOkCfCQdgCOlwZ3vid8prbUWKsq6SpuoH3oJiZEhvx6D+GCaVOtR5kdUJWbqYWdt42tzD1EAEFzSVtKz0kkWYDysepHqDEYqOopD6pLSAAjGCFkxBIufOb7A+eIM9RDDSDF/ARETYkT6T5b2IxYq5MjVYyftCCTsZKkxvO0dYGGU11fV1L6RMyZJO0Kb2g+lxvfARZUAuULFd7amUne4EQdxsemJ8hlAFYSx52mXa99/L4W9mOvwlReXOwAkwLiDygEe3FXhVJmpg6nks+7WszdQQfngLIoJTqKQgA0kTIsdwbm1tV8JqqldCKSDFxMRsG1De43ufPEObTRBfQWBDeFz1jqTO53xGqvVLXdgfslQqCfSTMSLHf54DH9vEVhJcGpr0ECY8NS4O32UPpt7QiVdQmLEAi/mJ26YPdvcv3RoqWlm1MeigLpUWFvtbgDbGby7kKoC9NzZbWFx1joPXEVPUqQCT0+ZOwwzKAwDMzH4m8+pk/DyxCcuxdjridPLusR02IuDianQMCTboFGkdfK5+OID/AOGUXPONTtU0lAzKyJtrIUjUSzKoNwBPUEY2VHhVGnTIohVIbxEmS1MhoZmlolb+hMYwvZvMsleAwUDYmCoMJBYWJWN4IjxfZuM49x3Ml3TMOyQzEoilVusTIlirJMGSCC3nio9ayWZ7xNWmPK8gj7ynqp6G04mIAwG7F8S7/KUyTLJ9W3tWIPvUqffg4VkR54oB5lg2Yp6HBDFSLSCFNQnm6bH3kYbUWc0zKpLUxq2MHlCqsxYHWxt93Blcoo0wPB4fTp+8/HExGAVMWvE9Yw7CwsVCxw47jhwDTjyT6Sa5fPMs+BEUekyx/tDHrZx4r2yr6s7mGF4eP5gVY/qnGaoIUMj2/uOOyVYEEggiPMGRBx2Nvb/AKfvx2olpH+4/wBBiK36VJY6pLMNRaZJIgXPnf2QI6YgzFIVHKHZe7YDzIZyR7yoF7Ylo3ZY/RqR8b/h88MZorTsLKfYwcj5oo/aOKO8OUimoGwlRP3VMCfhih2io6MtpGwKD1sR/DBPJklRII3+RIj8cC+1SkZeeutZ/rf792A2nZ+gy5XLupCk0afMBIICLAqr1jbUL+zFymFHiY06j/bsyPJJAmNLC8AGDjnYytryOXPlTVf5vL/dwSqZMX08pO9pU/rKbH5H1xUUZrUhGnvB95Tfy8Pn7jtjuW4mh1CoQGZvCRBAnSogz5iT6k2GHHIsvh1L+odSH/4nsP2ThpqkKFZabgWhpQ/CoDM+3AWKSUtPKQYH2TB23IWBPw3xQ4BSU0rE+JgZJF9RPQ3tafTDzl1glMuVbTAK6CB5WVxhmXy/KQ9GobyNI0i+9+8vck9MATr0FCNZdjcgeXmcVMvxUMilASzBSdKkmSBIJ8IPqThkKDagix1d0H4aiMR5XJMpJVm5oB0yxIGw7ypC/ATgMV29DivTaqRLU7KOkEzYT1YeftwCyDgrbpbaLbj5RfGl+kbhyAUjr01CSCuouzU4JLMW2GoAbQZ6xjKZNQrAC4Yec3Gw+Z/m4irVblhz0kH0Bjp7QPicW4FMp30gPS7wBIZ+ZdSAA2md7eXQziB6cqRNiPTfzj23x2ll4kkiepAjby8hfEFJM8UYMPGIYEHwmQxPpEKBO8fGVMyGrIlUjutbUypnRTWruUnwhSZAFhoAw3P33jwn8VxBnqP2o3JH4MPwPxwGs+i3ONTqVMu9jBEeT0iVYe0qf6mPSAMeL5PiZo5xMxvr01T5lhy1h+1z/EY9mV5AIMg3BHXyONRDsdwpwsUdwsLCwQscOO44cAseC8XzOurWf771G9zMx/A49q4/xHuMtVq9UQkfrbL/AFiMeF1BYj0+Nv8Av8cZrUdY+nW/xw1nsR6ev+x0w3XtPWD8j8cdB9/+74g2/DWlabTvRX5H5bjEmZH1g/laPTwuPxDn4Yg4D+aof+20+l6dvji9omoQdgqH5vb5fjihZYePyDNYevMNv1sC+1higB5uIn0Dx+H44KZVTznzY/AKn8BgP2xaKSb/AJz0+6+A3P0f1JyFL21P/wBj40eMX9Fme1ZV6fWnUPwcAj5hvhjaYqFhYWO4qITlEO6LP6owvyNPuL8BiXHcAynRVfCAPYAPwx047hYDyHtXXD5uszEHS+lZuBp5dMH1B95PrgE2ZEyl9J/jI9ZEj340X/hqvms1WppEJUfXUJOmS7W2JLdY+JFpg4z2AzGXRqhKOigSyk61EjcEAkeyYjbGWjEuNx0g9PQ+zD8UuFVZUqd1PTyO3wMj4YtUxDMI35trdAR8RPvGIK2eWRHkP3rPyw+nl+8lVjUWUj2wuke8/jh1RpqATeR8Tq2G/wBnFvgWVqsymijMymm4gWBAQiWMACV6nFAg09VBivioOKq/qPpVv+kI9Dj03sDxTvcrpJk0TpB80IBpn4HT+zjF8QyAy+eam3LTqaqZ8tFUSjfsEz7aWGdj+0a8PqvTzEqh5CACSrKSVsLwD3i28hgPXJx2cZM/SJlolRVf2IB/aYRgfmvpLgHTRC/dL1Ovqqj+978XUb3CxkexHH6uZet3j6goWAFAUElpggX2HU412KhY4cdxDmMqHiSwj7run9gicBzM5ZaiMlRQysIKkSCMef8AFfouc1CcvVUIRIDk6gfKQDqHqb+c743Q4Un3qv8AT1f8eF/wpfvVf6ar/jxFeEV8oyMEdWQrurDS23kccc29g/jj07t52cq1EQ0Q9RULFlLs7SYClVaZjmkC9xvjz5eFVWDBaT2IBJUgAsQo1Ei1ztjOK1HDacUqEdVK+37Q/sn44IU1+sbbwpFrWLz+7FKjk2EU1e1MIRKyftdZ9D0uD1OCnDeDPVqNFQcqpIdZ3LbaY8hY/Hzor0FnXb7ZFj5aRt7Rgb2myL1KSrTQu2sQqjUfC5tF4jGgfhNWlK92zCW5lAIbUxIsDqXfrt5nreyPBaveB2mkBMQyl5IjYqyxBPU9MAH+jHJVKZzAqU3T82OZStx3kxPoR8RjeYpfkL/p6n82l/l4X5FU/Tv/ADaf+DFRdwsU/wAkqfpz70T+GEMtV/TD+jH7jiouYWKfcVv0q/0X/wDeF3Nb9JT/AKI/5mAuYWKfdV/0lL+ib/Nwu6r/AKSl/RN/m4BLQVa8qoBZCXItqMjST5kc1/XE2byq1EZHEq4KsJIkGxuLjFVe8SqrVGQqwKSqlYaQVmWNjzD2keeCGCvP37C/UrWpu7PoDd3AMyAXAO/mQDNwL4ztN5Y+UAL5Hc28ySdh5DHqfBqn1ZXrTeonrCu2mf2dJ9+IjwCioqFKaqzhuaLjUDMT4RJ2EDEwCeyfBz3NRa9IaXYEB1GojSoMqRI8Iib72HXQ5PIU6KhKSKijooj0k+ZgbnFehXrsqtopXAP5xuv/AMeJO9r/AKOl/TN/k4DI/SZwrUtOsOn1bfNqZPoDqH7ePOlzLvU1VIZmvzMZE9ZNyfX3Wx7LxrJ1q9CpS7unzCx71rMCCp/NdGAx5dwbK62zFHu1c1EFVNXiVqZLEKYJvzgrbEqhzVitoCSC2xvEiJNp9cRPqJWNSyYsC3WxETf0xuew2Zp00rA0qPKytrZ1TlYWEsOjI56b40K9tELhadF6xH6GKgX9qwHxwwCfou4fWpmuayMshACylSY17So8x8cb/A/hWbrVNRq0e5FtALhmO8ltNl6W9uCGNMljmO45gFjuOYWAWMp2545TpinRLDW7BoPhCrJXX90FwAD5iemNXjyzt3wHNPm3daD1EfSEKDVsqiGA8PNO8C+JVES8tqYhChVdJIJYVCwi28GmDA6Tg52caKxHmh225WX/AB/PHkObo1MvVZW1U3RhqBJ1dIsLMIuDcQeuNLwHt4aVZGrRpuHKzOlovp6wyqbRscRXr2FgTwPtNRzeruWJKbqwhoOzR5H/AHGCwxUdwsLCxULHJx3CwUhhYWO4I5hY7hYCHNUNaMsxqBE+R6EeoN/dhuXzOqmHNpEn0+98DPwxOcD9H1NUCN6sdN9R/FsBV4czLXrwNStUBMEWlaYDXOxKuDH3BbBDiLHu2AMFuUe1uUfMz7sVMi/1zR9oMZ9ndlflUxazZ56Q/lE/BW/eR8MRVhEgADYbe7DsIY7ihpGPKe0oOQ4iK6gkBu8id1qB9a/ztYHlI8ser4w/0ncN1U6dUbglD+1zLP7Sx+3iUYfs9nqaVVq16XeqQ8odMDVBTSGOw2g9GxvMv2qzLgDLZLSvSQxXfpZFHxxi80B+T0K9IAMNSSqwe8pNrpk7cxR1k7nRj2PKZgVEV12dQw9hAI+RxIod2eqZptZzShfDoA0+urws3pucGMLCxpksLCwsBzCx3CwHMKMdwsAD7UdmkzVF+RDWC/VuQNQYXUatwpIg+hOPKOMdlMzRlq1JlTYssOvQ3KklfaQBvfHueFiYuvIOx3bH8kilpFSm5B0r+cBO+mPH7D8ceu4S0wNgBh2A4BjuFhYqFhYWFgFhYWFgFjmO4WAaxjGX4r2wo5KkpeWqVZqLTWNUOxYFp8Igx6kWBgxn+1f0nwa2XopEFqffaxaJDsF0x0YC/kfTHnOczz1XLOxZjEsTJPlbyEQBYRtiWq9t7I8UGaR8yF0K50qsgsNIUMTHUkC3ko88EaubBqoNirke4h1n+eunHjnZLtvUyKVEWmHDkMNTFQpuCYG8iOo8IxZq/SJmajKWKoqurlETTOlgxBYktBI88TVe047jlJwwDC4IBB9Dth0Y0jmB/aDh3fZarTAlmU6f1hdN/wCUBgjGFGA8ROaVMtUpSQXdKlOwgNzhwZ25H6/dGN12N7V0UyipWqKGpEoALsUEaCFUExB0/snGa7S8LSlxDTVJFF3D2gcrkyRMxBZ/cgxa7J8G0cRqZerT75U1yaoHKqkd26jZtQZZt9oG0RjKt/wfjtPMhjSkhDBJETabA3+IGCOI6OXVBCKFHkAAPgMSY0yWFhY4cB3CxzCwHcLHMLAdxyMLCwCx3CxzAKMdwsIYBYWFhYBYWFhYBYWFhYDzD6Qew1epmDXy9MOhUalTSrBwTLFftEyLi+/vzPCuw2aq10V6FVFLQzlSoVZ5jLRNpgY90OEMTF1hq30Q5YmVqVkPtRgPS6T88VD9DlOb5hyP1Fn4z+7HouFhhpqrAAGww7CwsVCwsLCwGL+k7IKaFOsVk0njURyhXBDavIagseseeH9lsr+U/k+cV9LIjUagAkVdMqDJgrtqNjsvlc/2k/8AKV//AG3/ALJwH+jb/wAkP13/AHYitVhYWFio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" name="AutoShape 4" descr="data:image/jpeg;base64,/9j/4AAQSkZJRgABAQAAAQABAAD/2wCEAAkGBhQSERUUEhQWFRUUGRoYGBcYFhoYFRgZGx4VHBYXGBcYHCYeGBsjGRYYHy8gIycpLCwsFh4xNTAqNSYrLikBCQoKDgwOFA8PFCkYFBgpKSkpKSkpKSkpKSkpKSkpKSkpKSkpKSkpKSkpKSkpKSkpKSkpKSkpKSkpKSkpKSkpKf/AABEIANkA6QMBIgACEQEDEQH/xAAbAAABBQEBAAAAAAAAAAAAAAAFAAIDBAYBB//EAEsQAAIBAgQDBQQFBwoEBgMAAAECEQMhAAQSMQUiQQYTMlFhcYGRoQcjQlKxFDNTcoLB0WKSk6KywtLT4fAVJMPxFjRjc4OUQ7Pi/8QAFgEBAQEAAAAAAAAAAAAAAAAAAAEC/8QAFhEBAQEAAAAAAAAAAAAAAAAAAAER/9oADAMBAAIRAxEAPwD3HHDjuGVklSNpBGAiYdP9+3FWtU7tJktHxknr6ScRfk5Gzk80m8ACZIgHoOnrjN5/iFZ3c0yCrOwQsTK2udOwAFwd/jGI0OVOMql3jeOUiQfYT+/HaXaKmxIRKzlbEJTLFT91iOVW/ksQfTGbz8N9WEGphTpA6RNFmdVm4gyHBtM6b2wbz/CqyvRp5UFKCABtLxbn1dZLQZ1bltPrgi0nFiCxNLMQYgdyxiN9vPHMxxTVp5MwoBk/UVZPwHl+OKKJnlp6LkhGOoBGOoq9rtuKgUr5hjO2L2dzmYFXRSXUq01LEoJLNrH3hLCEbSNwTcWwFj/jaz4K/wD9et/gw08aGqdNbRG35NX1Tb/09t8R8PqZpqlPvYVIbUoQbhaUamDGOZqm33BiqufzgJbuidWohCsABVWEB1QCWLc19RAgAXAETxyn5Vv/AK9cf9PFd+1FIGNNePPuKov71FsdyufzJp1SyDUtOUhGUM8OY5yCdksPPfcCmeL5pFOmk7AAwzozOTqGl4ULIIJ5IBWLkDAXh2joESzOJixpVRH9Sd8NrdrKA+3bqdLyPKwWcRZ/iNdCKKDWwogu+lmYMQ4V+UafGgJWJOqwscdyHHqr1lptS06ixuGVlRRTJLA7mX0yLEgxbAS0+1WXJCioJJgSVWfZrInBEZubaT/OT/FgdQzdWpUNOpSmkxcEsDGkGoFEFYIIVDeZ73yGBFThQo5hqdNEamU7ymrBBovpqKCwkiSpUE21kbADAaGhmzEstRSSTBBa3tE29MNqcapKCS4tuAZI9oFx78ZvjnEqdI6e4dDIlkYgAQCdPdsL8wt5E4CNnu8aAwKLemHhtTCQo0wGEmPZc+wPQU4xTYgB4JggEFd9vEN+kYsMWD7jTG15md9vL8ceaPnmVamtWkmHUjWhAmBvqG8+XwxquBVKisoYymmA+oslQyNDI0wSVBPQ4aNFTqyAR1v/AAw8VMQVHMcoEz12HnPu/HFLi/G6WVp95VYhdoAkk+QH8bYAr3mFrx5XnfpYrlj3VFFWQRr1Fo/lQQL+Q+Jwf7JdsqucV5SmKlO5VSbqZggM0jaPh52aNk+YCgljAGOmrgZmeI91TL1VESoC+0DeSes/DAPjXFdQZlLaQgCx5nVJlTexUTt8cBpMlni4J1Ib/ZIIA9YO+J6VR7aiuxmARe0QJMDGKohmRGChVEMWDkH+U0QIjff2euk4PUdtYqNr0sADaSCAbwIO4vgCtPMgkgG4336/9jibENNI9LzibFQscbbHccbbAC88oVCLLqIX15iAY9SJxlKmXLVGpKQpVtY33OqSSZ2WOXqSTNjjR8YqsNIUTNr7AsQoJ95j3441EKjaRZSYO7MRZmPrYj3eUDEaZSvFIqZYmm6VCsMQe7dGdhaA2kAwN9YHrjU57iFdqhGX5kCIxZQpMsxkIWIVj3bBxeOUfexClOZ9Knyams/MD4Yp5HLVaOlaNYojRCMgqIJBsgJBUSDYNHpiAnkq2bZ1FRQqgjWYUggB508xMEhLx9o+WITnc00sqnQHbTy30hik6Q41jSwcTuVPpjK8W+kDNUar01ai4SJJosL2nap5mPccVx9J2c+7l/6N/wDNxdRtTnc4CwCaiTU0koAojWEFmuDpQ+veH7uLNLO5gU6pdBqV9KQjEldUGppnn5efSp8xOMdwn6Rc1WqrTIoKXIVSKbkSSANQ70QJO4n2YM/+Is2UZ1/JyoMAlHUMBGph9YbAkKPMm3SQvZTNZhqL1ZGp3pqoVS6ooKLVIUMdQnvDI8tyIh/Dc/mS6JUp8rFmLFWspCsqSJAYFismAdGBuV7UZl11f8veYGmoDIi3i8zB8oxyp2uzA1QtBtBg/nF/SefnotE74AqeLVyx00bB9JJRxyhypI8+RkadvHvGKqcazC6S2XMkoGYgzGkOw5Vnl1lRbcN5GXDjuYgnTl5FiNdSF6jU2kgSIO/XCo8fzDKSKVFomQKlUG0Tc0o6zfATUeO19aI1ESzqrEatC8qs/MRcjUQB10E9bDalOpVzFMs0laTMeXmVarjulsF59KHoOo9TercWzZBC06Cm1+8qVCATAOkU1HuLjEfD8lWTvSCC9XQzMzTUmGExpC6rABdhAAwGezeRrI7BwWUsHO9wSTF7za0f64F1aI6xDEnTAkRIEE9dCqLR03wZzne1KhVjVUsSAWCkaVuW5TBOwEemKT5HQ6/+lJbUDsGVSTcAWbVMLsMRTsznqaMGohipMMrA6SCDEajKmbWtvvGJuA8XU1NKFFWrdQ3hmI0spEMCVHMIPMCfLDc5XAKoFBVwZ6lG3BIInVCNv6XxC/Ce8AYWGo90R0K/YY7qw3Hp7DgNdSzoR4YEGw0blQd2Q/bSR6EW9mM3277Pd9RfOa25AoppA093qGp735pLeo02wcrsatALUljUBFKotm1MCCrEeEi8nYgHywV4bwSmtE0ie9ptMqwUrMnVsPPeSTIneSajwE1PjP8Av24Kdk+IGjm6T6mVWYKxWxZTuI6jb4SLgY1XbvsgiS+UpQtIFq0EkjUSQQp+yom42BHQWwdFyCGB5luD1BFwR74+WMq9t7Ssooww1EsCBPkeaSNhpJE/ysZSlSXSgWS1y4mSbjRKz+k07b+/GizavmKiUxynQpcxZQQC1j6tEel+uB/EqDUtKrcUis+ZUMCqj3EE+3FCyVULAJ1JEElSATvpjfVJNrXJHSMHezmbDIVVdPdkLtBa1iR0MCPd7sAc+0rV3kLTK3I8Ra5g3ggfDB7gNK9V9uYoALCFuSfM6mb4YoMZUECGMmSZ9pJHytiziCmb4nxULDX2OHYa+2CMzx3P6G6SoBAIsTZhBJj7Jtv8pJGpqp6tgyyAdxI6+X+mKXFsiKlSmskc2o7RAU9CNzYA9J9MX8y/Kx9D+BxGgmmzBXL76kIAHTn0jl1XIAvgTx/jwy1NGH50qNKGCQQ73YeV49TA84ObE/rU/wDqH+HxxlM/2DVm7zv3LOXnWoYyGi1x5n90YgxTMZJJktc36m+/78IMP9JwVyfZSpWzrZUNApkhmIjlBNwLzKiQPXe2NZmPo+am1NaNOk6EjW1RipIltQCrcNGmDJ2JjoZgxXDaiitSLeHWuq8cupQbnYRJ+OPQVbVSgCABU0DbfUWJ6izXgSAYEGcZaj2Dr1DKd0pKBysnQAxeBsYaxBEnwm9wBsFpvTygp1QvfFe71KDDDUYI+8YN7bttGLAMHDHMKrEqHHeSDzc6AACDJ6kegGJ0yulKyiGZioQiJI+tGvey3HsjqTi5QcDuwo3dQo/+RjF/KD8DiOg2kVSJv3ZdugJdvCPf4fad51VD8hRphKdRyGlBK2CKIm/QQRef4YIPXmSxIULOlAS5B6wJKjaNp9NsVeCUA1BCx001DAKJGqGchvOIkgC+/liWlQppABmDYC0wTzPAkxCrfYrHtB9PNkUm+pJVVIMws6Qegk/Z388RU+JMNZlJcKJNTZjqEAFBqid4Exi1kw2ogRDAHoBBBiQAYFrX64E8TrP3jUSFiQZB6QbQRY3t7j1wEuQYjYHmc8w54CybRvzHYDZRiNcxSqtXDFbU6gliAbkG15HTy2wzgGVsWhwJYak3DayxusEgDTuCDhrVx3qEkwabBmEQLoeY7RuTNunUYKjo0SyO/j0mmbeJQO8EGPFAYz1B84xLXQfktRlaHpvZvvGEKzp8QbUfZqMRGJcgqjvVPLKjm31EB5kHezix36bYr8BsagcSIBZW6DmDVPWQbn+UeoOIG8DVMyjisomGKodgpnXY9ZufRx0xpeAOaWVp98US1rKigfZ2Om4v78Yai/c1Q06Sr6NFgxUswPMTYrcj9nzwZ79HqI6qO7pmXqcq0gNmOq4DEVCNHuHmKg7mHWslUaGZKqEM7EIuiCNIa5m7HYRqN8eO8R4T3eZWnlqiVdTyuhtWm9gxChZHmtrTja9pONrWpfk9JWFEHdmbU8EmLmdPo19rCMZjKZamtSVXQ63EgxINiJtvF8Sq9P4MDoqVIBd3v5WMH3Alo9AMQccCq6T9rSRPUq0/GAMSdkx/y4N+clhPlAG3tBHuxH2juQNyFJHtJgR8PnigTm6cGosSVpRa/gZ7H5HGh4SAquL/AJxvnpb+9gJxKhz1oJDNrk2+8tvYRb3+mCPZfwPJJkh/5w9p+7gDVI8wxbxXprcYsYqFhr7HDsNqbHBACqzHMqIsDq1dYClb32JIGJ89WAX2kD95PwX54f8AkgNUvBkCJkwZmRHsA9+A3aSoFamSSI1mIaCYESRaLfh7RGkrPIsbmso9oFNTt5R+OAPabtUKMUqYDVBr1GbJqeVkfaMCY9QeuKWY7SdwDpALMoCAvqCxI1tNyOgm5APTfICqSSx3Ykz5nz+QxBq+xfEXp1mzLsWVzFQESxW47wEm2l2UEDo4HljdcVcZulpoVacXksLowBjrqRwL+G0H2YxHAZXKKyWIDMD5zrkR6qSD7ffjc8X4TRKh2QMkLTMcv1Tcpki5A1armwEi4vYivwg6UBdV11CrlfE0kLpNyYMwbsYJ674qdpOKrSKs/hJYbahI0hQQD912M+vpillVq5fNnL1W1Ahmo1HJ1MphSC3miFvZB6EQu15aETwCN5kSWQkC02kdNsBWy/E4Zagk3SxBkWgXPVmIgG8KL2wz/i2piieEopbxc7IQSbgECCZkHYmxAxToZRkzISOQVNIE8sQwLbati5/axLQy6LWWFADMyGRAsCqgkmQIlmAgAGIMGIon2Y4g/Ooa0ykiwD8zFR1AJ26AzfY3uJZdrMbqQJJ8Rtci92B2AvbaJJZSpDL1zUaPzZRTPKTytc7g2e8fZ87YtUwyprN7BlEE6QbsQswQLdbbmxgVFyhqUUzpVNVjqbYxI28UBdNyN8Z3McPfOV3KOFUQS26xChbAkSRcGZEH3z8QybimxLG2x5S2ksDKvEkLzWGmwBvbDOzXA6L9yWiqaiPUq6xqRWBRRTCnlVlZnkmWJUzvgLOSr1crRUHSyRynykEySAD5GCPf1wJyeaZasDVGhixKwpkASoIvFhF9rSLYvLUogc+RoEnWw+qUEpp7xQB3R5gp0kea7kkDFzL5fKt305CivcpqIKU9ROnUq6dMiVPxkdJIVOGrrqFGQoNNSFJBNtJBBBmRAHlEabTipl6z061N1nnYoQRNm0nw2jXp1AdD+tgrw/KZSrUKHJ0UIVixABjSQPug6WBkNaYIixOKDVsmAGbIqpgtYiQsDSZtJ1HSQPDB3xFO/ISmaLdzrp3cwByEnl74i5VSDYAmAu4U4E8X4h3tQhI7pGaIEd45ZtVQ3PLdgomwJ87H8ouWfvW7jQlGnrcCoxfURMQrgCArC+9jYRNZOFZUpWqDKoKdFLAVGBapc6Q4eAkaSDFw4PpgjNVDa/Ww8/d64H5ZABIBIW4m8gEhrgwWjob42K8OyJYo+WN6gRYqtBGru5vV6ONt4ZSAd8SNwbJrToP+TOO/IlVr1CwQiFa1UA8zUx+3hirfYrPg02pdVOtfVW3j2MZ/bGO5+qGzAmPziJuLAET+/wCOK+TTIqQaS5gSoKsteoJ1HSqg991ZYvAsJMEYiYZXWH05kKzajUNep0FJhUjWTZqgB6iD6xR3N5iazDzLn4MJ/A4K8DrBamjzpAjyMGR8nOBT8Nyrcy/lYZhN3YtDGpqgHVqOmk5sCDa4myrq+WqZdtZq06mnuyYDgKF5W0SG5DOpbWNriSNrTF8T4r0BfFjFKWG1NsOwyqbHBFM4F8SJFVINnUrH8oS3zBPwxfzYfTyRqkbmLTcCx6W9/swP4xWCQ7bUlep8iPwBGI08n43mA9eqx+0w29IEA+kR7jgfRqkQD6fw9mJalUlpO5Oo+03/ABPyxC62Nv8AQDr+GMja9lK47jT9xit+oN/wOPQez2bFXLU1bxBSjKdyU5GPqDY/tDHmvZMfVMfN4jyhU/jjTcJ4l3VQG+mdRAFgSNLzFyTCEexpxYhnbpHShSrKxD5WoaZIu0Np0N6kgJI694cdqZl6rUGroKVUFWZAQba6fMRurco5Zti3xPitDNLmaeorqphOZW8Yl1YwDoCkjeCfKAJCcI46Hp0y1Q6zpQzAIP1Mk+fKpvMnT6xgDfEWDZgXFke8jlBUajv0Un8emKDZDSykg8tR2a8ghoixvMBQf9cdap3lQ6mIZe+DjUCsqpBI5doI9bwdsO4jQcOee4aiY2s1RIZhG4NreZwFriRGpSfrFUapBPnzSJ6gt1jfFzOvzRqNNVuQbKTJEEbdT4T54HZwMvdTV8dMJcAGCKk2O/MAJv4sPy1UsqnvZ1LSaImJtMxEC1iYmet8UO4hXYoEQQSbHaASVJBtqW5IBg8t7Cw+kEpuVpFqZCreiWplgFUEsCSrEQ12Uza4nFipSHdwzQAicsRdQwJIG7T0PNPQycU8tkX1MXLAeyCoO0gevQf9wJ5uvWWi1Ra9faRLUSqkkKLmlzbzFvKcP4JmKtZCTmsxrDFbJS02C3vRjdvPqMRZ6n/y7eE6mgSgI8XKNQJIuAbjp5nHOzVR2p1ZZCy1B0kFoud7AjlnASitmi9NRmKo7wkElKDRCsfCKQ6jz6HDTmM33gp/lLMWNOPq6PhcEufB9nSfS3uxDleIt39JJUnVUgwb/nRYapIt+GG8QzhoQ7Mpq9zpSJEFi+qoQTsq7W3qAdcBW4j2lzCVqiU8wWVG0yaVIkkQG2UA3kYpN2nzNNTpenzGWBpLzTGo+vKOvQAYFUEhRbe8e3p7tvdhVbsomxn5g/xxFGqvazNjZqLEGb0dvMzqsfdivV7aZq6HuAoXpTZWGxOnTUBWBeQRcDaRigh1Kp8wD8QP9/8AbFbNUzqJEAMCOszEe8nl3OynAbDs9UqVjUULllAVFM5dmBW4VL1rKNAMe/e+CGWq1ndlP5N9ok/kzS0EISfruoxH2DpTRqVPvuPgFU/3zi9w5CaptaH/ALax+GKgWK1UFl7vKAXBig3Q92Ld55P7gT54YckRSNRjLzUp2VURQVBGhFsslRJuTaTYQXbL/wDMMN9Qce8qrfiMRZLmoVPPvEb4918eoxFaHKmwjaB+FsWMUeDE9zTn7ij4ADF7GkpYZV2w/DKotgikzjrjNdrcyooV+b/8egD+UQx/vjGmqL6Yw/bJGQVABIcMdpgwHYk+xWO5Pp5RpgNI1H0/icN7qR+ydv2Y/hjs7xv/AKR+7545pgx6fv8AbjI0vZnMhKDE+EPM3+0E8r4J/wDFkG4qAeZpsB066dsBuAZFDQl2gMbL5kBR7SbfZvHwwaFMg/V01A+8+/zhvjiiuuYmuSjQHAgzsyg20N4pAJtHt64h4Hk+7zTUrhwGKmbFSjQCYIESgmPvYJ1DV0wURgemrffzkeeJOF5FDmFhCtQhl0zbTDGVMwIIHhgxIi4GAbUYNXDUoiymTqvr5jaZOmxvJ9uJ+M5xdSqzDXCK0QDyw0NfUOZdIJtJJw0ZLS6kghGV9VyxLABWJ6s8ktafBsYET18iXqwbio1IVDuwndl30HUDe8d8NpGAfxvJUgVUCzE2kMVkE7FpXUYO8XaTeMS5AsuWpFg0QRAglkJJHMTB6cu8TeL4mz9NdPMAzyVcDxHSGKPc7+2ZViCbHEnD6fd00LKGIVdJGwlU07HrAGoi+mTAUYqI80gtBVT45UiFmQFA6KSApaLk3AmMcpUBza3gl40tESFWFgCYPMtt5xPm8prUEeKWJKkrqHKDEAyJEA9IGI/+H2qM5mG1AFpYwE1AwJI0wJ+QgYBgzXeDSpIsCHiAI2DiehWAJm423xHkcuq94XE1DpCwYlgqlQDICmSJm0dcEEqrqakBKNMj1gcoCzuPPybacCMk/eu6apVxIMSAVIQhtjummevTeSA/8ldHpMFF3DU2BsACZDzefF1PiOA3Fs61So7EFwToWPuJCBrxAaCf2vTGn4jW7pYpyRRd2g7MVVnnzgTJi0+Qk4yQy7AiXgCIAA6RuTO/uxFSiffF/f64Y8Fl6GZ9PUetj8vTEmnESPzeh28jG5/rQD1n2Yg7lxaD0kD3GB8sKosupHvNoA62PmY9np1WXcNOkzc+ybE4fotGKNh2PzaplHUeKkWLT6yVaPKBp/YwU4BmFdn07KFWTaSSxb27KffgL2GoT38ixCLP9JI+BHxGNBwqmPrSBHOB0AsiHp6ub/wxQ+t/5hPb/cf+GB9E6O/QdI+VRh/ZZcX6lQCsp/lAH0lWA+bL8RgTnaqmu6kg6talZ5o5Gn+o3xwB/g35pR5SPgSMX8D+CJFIfrPEmftt1P8Au+CGKlLDKu2H4bU2wRTerjHdsOIqyVkBBOl56kQsAD2mQT023ONoRjA9qssvdV6obl5FAX7RZ13HSAp+I8sStMEBf03n2z8sNYX87fvw5cda7CBc7e2RHzjGRruy9ILR8ImSZ6lSZWT5bj9nBF8+gMFhf7Ikn4LJj1xCuQUGmCJAU0xNwdNxv1gP8fTEecy6hmIVZKLAgSSrW/tAYof34cgJUCkbiDcW3mMS0mqLUT9dAG30kkLOoAT4iCGCyCRJmMUMvkoWoIkkoLweZhTJ90sPgcTqFSktQcunQTBIkArM9CI9PfgNUtFRX0kGWd2D9fC0iRteDGxvipxGoEqwqsdLKY3LCV8MdLAR5BegxarZSmtbVFyjSpcDSQQYC7xM80QBF+mG1crObp69Ws3lVEHSGg6yLQyqI62tEgVFTix7w07hHkhSDaIhQCCIGzSRBBBm0YtcOzBVkpVebQLMoIBZeUtfr0gE7m202eJZM615QVuSTcLBU6hfw9YIImD5kEMqVFjpUxAFhCCdIHQ2n2x7gAtadTU5AJEkA39DbQQeoF1+z6Xfw+mxZ5BCl216medljTKidv4Yu0cpadJQ+O06ZIO4U9JH80Yg4bkqg1FnB52Ju8+xeaAPdgIMtw0BNROmDZvDBB6CZJmbMfcd8UeEUiXcFdMIEsoD2LSsD0BO0xteMXzxCmjMQuo6rE2Ol1BMFrm4JO++G8MqualV9OlajAGd1YABYWTPW9geXbAZnjmYRRXUkFzrgztohSpmPUnr4bRGAZyq6tREneTczb+A+GC/bWQHUzzVH33jTRIYel3sIA7w+zAR8pJOpmYTYEwIM2hYn34ipagm3mb+zrH4e+cRA3UqTO20CBcmDcDoB6ricD2YhDnvPgPcLt+KD3emAi4fw54qd3B0lmKkjwSASASJKi5g7A+mJu8ixBB9FJHuIH4x64ZToE6JAhZJ681xPxLYuUqBZlVRzMQqgXuxAn2AkTMDAbvseB+RqQpQnVq1dWkhmt0tA9FxNwBDFQliZK7xuFWdiRsVH7PxJZbLCnTVEFkWFE+W1/345lKOlAvXrAESbnYDrioFZ3J/XatTDU1PlBsTyrf0gfLEmfyqiqpjdySftc1Nx/semJc8R3qfrU/7TdMdzTasxTHQEfEK5WPj8sAuzdZmR9XRyOnkCQI3F/ngxgfwjLGmGUmTqJ9ADEfEX9pOCGKhYaww7HDgIyvxxhvpAyZTJoPtNVBaIgnTUJJIAn4Y3hXHn30rZ2O4pyftufL7Kg+u7YlV5+ib4scMoTXpAbl0AvEy69f974rA/PFvhGY0ZqgZsHEm1rjbVyiN5NhF8ZV6T2l4VTpmh3ahCpcmLFgAu568xXfzOAfExCqT96D+rdif6gPuwX4lmmeopcjwGwtALXPsYgwSLqgPXArPuAAzWAJmxO6ONo9enp54oVegw7wi8sHXpBXTb2So+Pxr8X5co48qX7gLnFyjLUgY8Sj5j+OB/GX/AOUPTUq/MpgN3k3FQCsk964iTOkCfCQdgCOlwZ3vid8prbUWKsq6SpuoH3oJiZEhvx6D+GCaVOtR5kdUJWbqYWdt42tzD1EAEFzSVtKz0kkWYDysepHqDEYqOopD6pLSAAjGCFkxBIufOb7A+eIM9RDDSDF/ARETYkT6T5b2IxYq5MjVYyftCCTsZKkxvO0dYGGU11fV1L6RMyZJO0Kb2g+lxvfARZUAuULFd7amUne4EQdxsemJ8hlAFYSx52mXa99/L4W9mOvwlReXOwAkwLiDygEe3FXhVJmpg6nks+7WszdQQfngLIoJTqKQgA0kTIsdwbm1tV8JqqldCKSDFxMRsG1De43ufPEObTRBfQWBDeFz1jqTO53xGqvVLXdgfslQqCfSTMSLHf54DH9vEVhJcGpr0ECY8NS4O32UPpt7QiVdQmLEAi/mJ26YPdvcv3RoqWlm1MeigLpUWFvtbgDbGby7kKoC9NzZbWFx1joPXEVPUqQCT0+ZOwwzKAwDMzH4m8+pk/DyxCcuxdjridPLusR02IuDianQMCTboFGkdfK5+OID/AOGUXPONTtU0lAzKyJtrIUjUSzKoNwBPUEY2VHhVGnTIohVIbxEmS1MhoZmlolb+hMYwvZvMsleAwUDYmCoMJBYWJWN4IjxfZuM49x3Ml3TMOyQzEoilVusTIlirJMGSCC3nio9ayWZ7xNWmPK8gj7ynqp6G04mIAwG7F8S7/KUyTLJ9W3tWIPvUqffg4VkR54oB5lg2Yp6HBDFSLSCFNQnm6bH3kYbUWc0zKpLUxq2MHlCqsxYHWxt93Blcoo0wPB4fTp+8/HExGAVMWvE9Yw7CwsVCxw47jhwDTjyT6Sa5fPMs+BEUekyx/tDHrZx4r2yr6s7mGF4eP5gVY/qnGaoIUMj2/uOOyVYEEggiPMGRBx2Nvb/AKfvx2olpH+4/wBBiK36VJY6pLMNRaZJIgXPnf2QI6YgzFIVHKHZe7YDzIZyR7yoF7Ylo3ZY/RqR8b/h88MZorTsLKfYwcj5oo/aOKO8OUimoGwlRP3VMCfhih2io6MtpGwKD1sR/DBPJklRII3+RIj8cC+1SkZeeutZ/rf792A2nZ+gy5XLupCk0afMBIICLAqr1jbUL+zFymFHiY06j/bsyPJJAmNLC8AGDjnYytryOXPlTVf5vL/dwSqZMX08pO9pU/rKbH5H1xUUZrUhGnvB95Tfy8Pn7jtjuW4mh1CoQGZvCRBAnSogz5iT6k2GHHIsvh1L+odSH/4nsP2ThpqkKFZabgWhpQ/CoDM+3AWKSUtPKQYH2TB23IWBPw3xQ4BSU0rE+JgZJF9RPQ3tafTDzl1glMuVbTAK6CB5WVxhmXy/KQ9GobyNI0i+9+8vck9MATr0FCNZdjcgeXmcVMvxUMilASzBSdKkmSBIJ8IPqThkKDagix1d0H4aiMR5XJMpJVm5oB0yxIGw7ypC/ATgMV29DivTaqRLU7KOkEzYT1YeftwCyDgrbpbaLbj5RfGl+kbhyAUjr01CSCuouzU4JLMW2GoAbQZ6xjKZNQrAC4Yec3Gw+Z/m4irVblhz0kH0Bjp7QPicW4FMp30gPS7wBIZ+ZdSAA2md7eXQziB6cqRNiPTfzj23x2ll4kkiepAjby8hfEFJM8UYMPGIYEHwmQxPpEKBO8fGVMyGrIlUjutbUypnRTWruUnwhSZAFhoAw3P33jwn8VxBnqP2o3JH4MPwPxwGs+i3ONTqVMu9jBEeT0iVYe0qf6mPSAMeL5PiZo5xMxvr01T5lhy1h+1z/EY9mV5AIMg3BHXyONRDsdwpwsUdwsLCwQscOO44cAseC8XzOurWf771G9zMx/A49q4/xHuMtVq9UQkfrbL/AFiMeF1BYj0+Nv8Av8cZrUdY+nW/xw1nsR6ev+x0w3XtPWD8j8cdB9/+74g2/DWlabTvRX5H5bjEmZH1g/laPTwuPxDn4Yg4D+aof+20+l6dvji9omoQdgqH5vb5fjihZYePyDNYevMNv1sC+1higB5uIn0Dx+H44KZVTznzY/AKn8BgP2xaKSb/AJz0+6+A3P0f1JyFL21P/wBj40eMX9Fme1ZV6fWnUPwcAj5hvhjaYqFhYWO4qITlEO6LP6owvyNPuL8BiXHcAynRVfCAPYAPwx047hYDyHtXXD5uszEHS+lZuBp5dMH1B95PrgE2ZEyl9J/jI9ZEj340X/hqvms1WppEJUfXUJOmS7W2JLdY+JFpg4z2AzGXRqhKOigSyk61EjcEAkeyYjbGWjEuNx0g9PQ+zD8UuFVZUqd1PTyO3wMj4YtUxDMI35trdAR8RPvGIK2eWRHkP3rPyw+nl+8lVjUWUj2wuke8/jh1RpqATeR8Tq2G/wBnFvgWVqsymijMymm4gWBAQiWMACV6nFAg09VBivioOKq/qPpVv+kI9Dj03sDxTvcrpJk0TpB80IBpn4HT+zjF8QyAy+eam3LTqaqZ8tFUSjfsEz7aWGdj+0a8PqvTzEqh5CACSrKSVsLwD3i28hgPXJx2cZM/SJlolRVf2IB/aYRgfmvpLgHTRC/dL1Ovqqj+978XUb3CxkexHH6uZet3j6goWAFAUElpggX2HU412KhY4cdxDmMqHiSwj7run9gicBzM5ZaiMlRQysIKkSCMef8AFfouc1CcvVUIRIDk6gfKQDqHqb+c743Q4Un3qv8AT1f8eF/wpfvVf6ar/jxFeEV8oyMEdWQrurDS23kccc29g/jj07t52cq1EQ0Q9RULFlLs7SYClVaZjmkC9xvjz5eFVWDBaT2IBJUgAsQo1Ei1ztjOK1HDacUqEdVK+37Q/sn44IU1+sbbwpFrWLz+7FKjk2EU1e1MIRKyftdZ9D0uD1OCnDeDPVqNFQcqpIdZ3LbaY8hY/Hzor0FnXb7ZFj5aRt7Rgb2myL1KSrTQu2sQqjUfC5tF4jGgfhNWlK92zCW5lAIbUxIsDqXfrt5nreyPBaveB2mkBMQyl5IjYqyxBPU9MAH+jHJVKZzAqU3T82OZStx3kxPoR8RjeYpfkL/p6n82l/l4X5FU/Tv/ADaf+DFRdwsU/wAkqfpz70T+GEMtV/TD+jH7jiouYWKfcVv0q/0X/wDeF3Nb9JT/AKI/5mAuYWKfdV/0lL+ib/Nwu6r/AKSl/RN/m4BLQVa8qoBZCXItqMjST5kc1/XE2byq1EZHEq4KsJIkGxuLjFVe8SqrVGQqwKSqlYaQVmWNjzD2keeCGCvP37C/UrWpu7PoDd3AMyAXAO/mQDNwL4ztN5Y+UAL5Hc28ySdh5DHqfBqn1ZXrTeonrCu2mf2dJ9+IjwCioqFKaqzhuaLjUDMT4RJ2EDEwCeyfBz3NRa9IaXYEB1GojSoMqRI8Iib72HXQ5PIU6KhKSKijooj0k+ZgbnFehXrsqtopXAP5xuv/AMeJO9r/AKOl/TN/k4DI/SZwrUtOsOn1bfNqZPoDqH7ePOlzLvU1VIZmvzMZE9ZNyfX3Wx7LxrJ1q9CpS7unzCx71rMCCp/NdGAx5dwbK62zFHu1c1EFVNXiVqZLEKYJvzgrbEqhzVitoCSC2xvEiJNp9cRPqJWNSyYsC3WxETf0xuew2Zp00rA0qPKytrZ1TlYWEsOjI56b40K9tELhadF6xH6GKgX9qwHxwwCfou4fWpmuayMshACylSY17So8x8cb/A/hWbrVNRq0e5FtALhmO8ltNl6W9uCGNMljmO45gFjuOYWAWMp2545TpinRLDW7BoPhCrJXX90FwAD5iemNXjyzt3wHNPm3daD1EfSEKDVsqiGA8PNO8C+JVES8tqYhChVdJIJYVCwi28GmDA6Tg52caKxHmh225WX/AB/PHkObo1MvVZW1U3RhqBJ1dIsLMIuDcQeuNLwHt4aVZGrRpuHKzOlovp6wyqbRscRXr2FgTwPtNRzeruWJKbqwhoOzR5H/AHGCwxUdwsLCxULHJx3CwUhhYWO4I5hY7hYCHNUNaMsxqBE+R6EeoN/dhuXzOqmHNpEn0+98DPwxOcD9H1NUCN6sdN9R/FsBV4czLXrwNStUBMEWlaYDXOxKuDH3BbBDiLHu2AMFuUe1uUfMz7sVMi/1zR9oMZ9ndlflUxazZ56Q/lE/BW/eR8MRVhEgADYbe7DsIY7ihpGPKe0oOQ4iK6gkBu8id1qB9a/ztYHlI8ser4w/0ncN1U6dUbglD+1zLP7Sx+3iUYfs9nqaVVq16XeqQ8odMDVBTSGOw2g9GxvMv2qzLgDLZLSvSQxXfpZFHxxi80B+T0K9IAMNSSqwe8pNrpk7cxR1k7nRj2PKZgVEV12dQw9hAI+RxIod2eqZptZzShfDoA0+urws3pucGMLCxpksLCwsBzCx3CwHMKMdwsAD7UdmkzVF+RDWC/VuQNQYXUatwpIg+hOPKOMdlMzRlq1JlTYssOvQ3KklfaQBvfHueFiYuvIOx3bH8kilpFSm5B0r+cBO+mPH7D8ceu4S0wNgBh2A4BjuFhYqFhYWFgFhYWFgFjmO4WAaxjGX4r2wo5KkpeWqVZqLTWNUOxYFp8Igx6kWBgxn+1f0nwa2XopEFqffaxaJDsF0x0YC/kfTHnOczz1XLOxZjEsTJPlbyEQBYRtiWq9t7I8UGaR8yF0K50qsgsNIUMTHUkC3ko88EaubBqoNirke4h1n+eunHjnZLtvUyKVEWmHDkMNTFQpuCYG8iOo8IxZq/SJmajKWKoqurlETTOlgxBYktBI88TVe047jlJwwDC4IBB9Dth0Y0jmB/aDh3fZarTAlmU6f1hdN/wCUBgjGFGA8ROaVMtUpSQXdKlOwgNzhwZ25H6/dGN12N7V0UyipWqKGpEoALsUEaCFUExB0/snGa7S8LSlxDTVJFF3D2gcrkyRMxBZ/cgxa7J8G0cRqZerT75U1yaoHKqkd26jZtQZZt9oG0RjKt/wfjtPMhjSkhDBJETabA3+IGCOI6OXVBCKFHkAAPgMSY0yWFhY4cB3CxzCwHcLHMLAdxyMLCwCx3CxzAKMdwsIYBYWFhYBYWFhYBYWFhYDzD6Qew1epmDXy9MOhUalTSrBwTLFftEyLi+/vzPCuw2aq10V6FVFLQzlSoVZ5jLRNpgY90OEMTF1hq30Q5YmVqVkPtRgPS6T88VD9DlOb5hyP1Fn4z+7HouFhhpqrAAGww7CwsVCwsLCwGL+k7IKaFOsVk0njURyhXBDavIagseseeH9lsr+U/k+cV9LIjUagAkVdMqDJgrtqNjsvlc/2k/8AKV//AG3/ALJwH+jb/wAkP13/AHYitVhYWFio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AutoShape 6" descr="data:image/jpeg;base64,/9j/4AAQSkZJRgABAQAAAQABAAD/2wCEAAkGBhQSERUUEhQWFRUUGRoYGBcYFhoYFRgZGx4VHBYXGBcYHCYeGBsjGRYYHy8gIycpLCwsFh4xNTAqNSYrLikBCQoKDgwOFA8PFCkYFBgpKSkpKSkpKSkpKSkpKSkpKSkpKSkpKSkpKSkpKSkpKSkpKSkpKSkpKSkpKSkpKSkpKf/AABEIANkA6QMBIgACEQEDEQH/xAAbAAABBQEBAAAAAAAAAAAAAAAFAAIDBAYBB//EAEsQAAIBAgQDBQQFBwoEBgMAAAECEQMhAAQSMQUiQQYTMlFhcYGRoQcjQlKxFDNTcoLB0WKSk6KywtLT4fAVJMPxFjRjc4OUQ7Pi/8QAFgEBAQEAAAAAAAAAAAAAAAAAAAEC/8QAFhEBAQEAAAAAAAAAAAAAAAAAAAER/9oADAMBAAIRAxEAPwD3HHDjuGVklSNpBGAiYdP9+3FWtU7tJktHxknr6ScRfk5Gzk80m8ACZIgHoOnrjN5/iFZ3c0yCrOwQsTK2udOwAFwd/jGI0OVOMql3jeOUiQfYT+/HaXaKmxIRKzlbEJTLFT91iOVW/ksQfTGbz8N9WEGphTpA6RNFmdVm4gyHBtM6b2wbz/CqyvRp5UFKCABtLxbn1dZLQZ1bltPrgi0nFiCxNLMQYgdyxiN9vPHMxxTVp5MwoBk/UVZPwHl+OKKJnlp6LkhGOoBGOoq9rtuKgUr5hjO2L2dzmYFXRSXUq01LEoJLNrH3hLCEbSNwTcWwFj/jaz4K/wD9et/gw08aGqdNbRG35NX1Tb/09t8R8PqZpqlPvYVIbUoQbhaUamDGOZqm33BiqufzgJbuidWohCsABVWEB1QCWLc19RAgAXAETxyn5Vv/AK9cf9PFd+1FIGNNePPuKov71FsdyufzJp1SyDUtOUhGUM8OY5yCdksPPfcCmeL5pFOmk7AAwzozOTqGl4ULIIJ5IBWLkDAXh2joESzOJixpVRH9Sd8NrdrKA+3bqdLyPKwWcRZ/iNdCKKDWwogu+lmYMQ4V+UafGgJWJOqwscdyHHqr1lptS06ixuGVlRRTJLA7mX0yLEgxbAS0+1WXJCioJJgSVWfZrInBEZubaT/OT/FgdQzdWpUNOpSmkxcEsDGkGoFEFYIIVDeZ73yGBFThQo5hqdNEamU7ymrBBovpqKCwkiSpUE21kbADAaGhmzEstRSSTBBa3tE29MNqcapKCS4tuAZI9oFx78ZvjnEqdI6e4dDIlkYgAQCdPdsL8wt5E4CNnu8aAwKLemHhtTCQo0wGEmPZc+wPQU4xTYgB4JggEFd9vEN+kYsMWD7jTG15md9vL8ceaPnmVamtWkmHUjWhAmBvqG8+XwxquBVKisoYymmA+oslQyNDI0wSVBPQ4aNFTqyAR1v/AAw8VMQVHMcoEz12HnPu/HFLi/G6WVp95VYhdoAkk+QH8bYAr3mFrx5XnfpYrlj3VFFWQRr1Fo/lQQL+Q+Jwf7JdsqucV5SmKlO5VSbqZggM0jaPh52aNk+YCgljAGOmrgZmeI91TL1VESoC+0DeSes/DAPjXFdQZlLaQgCx5nVJlTexUTt8cBpMlni4J1Ib/ZIIA9YO+J6VR7aiuxmARe0QJMDGKohmRGChVEMWDkH+U0QIjff2euk4PUdtYqNr0sADaSCAbwIO4vgCtPMgkgG4336/9jibENNI9LzibFQscbbHccbbAC88oVCLLqIX15iAY9SJxlKmXLVGpKQpVtY33OqSSZ2WOXqSTNjjR8YqsNIUTNr7AsQoJ95j3441EKjaRZSYO7MRZmPrYj3eUDEaZSvFIqZYmm6VCsMQe7dGdhaA2kAwN9YHrjU57iFdqhGX5kCIxZQpMsxkIWIVj3bBxeOUfexClOZ9Knyams/MD4Yp5HLVaOlaNYojRCMgqIJBsgJBUSDYNHpiAnkq2bZ1FRQqgjWYUggB508xMEhLx9o+WITnc00sqnQHbTy30hik6Q41jSwcTuVPpjK8W+kDNUar01ai4SJJosL2nap5mPccVx9J2c+7l/6N/wDNxdRtTnc4CwCaiTU0koAojWEFmuDpQ+veH7uLNLO5gU6pdBqV9KQjEldUGppnn5efSp8xOMdwn6Rc1WqrTIoKXIVSKbkSSANQ70QJO4n2YM/+Is2UZ1/JyoMAlHUMBGph9YbAkKPMm3SQvZTNZhqL1ZGp3pqoVS6ooKLVIUMdQnvDI8tyIh/Dc/mS6JUp8rFmLFWspCsqSJAYFismAdGBuV7UZl11f8veYGmoDIi3i8zB8oxyp2uzA1QtBtBg/nF/SefnotE74AqeLVyx00bB9JJRxyhypI8+RkadvHvGKqcazC6S2XMkoGYgzGkOw5Vnl1lRbcN5GXDjuYgnTl5FiNdSF6jU2kgSIO/XCo8fzDKSKVFomQKlUG0Tc0o6zfATUeO19aI1ESzqrEatC8qs/MRcjUQB10E9bDalOpVzFMs0laTMeXmVarjulsF59KHoOo9TercWzZBC06Cm1+8qVCATAOkU1HuLjEfD8lWTvSCC9XQzMzTUmGExpC6rABdhAAwGezeRrI7BwWUsHO9wSTF7za0f64F1aI6xDEnTAkRIEE9dCqLR03wZzne1KhVjVUsSAWCkaVuW5TBOwEemKT5HQ6/+lJbUDsGVSTcAWbVMLsMRTsznqaMGohipMMrA6SCDEajKmbWtvvGJuA8XU1NKFFWrdQ3hmI0spEMCVHMIPMCfLDc5XAKoFBVwZ6lG3BIInVCNv6XxC/Ce8AYWGo90R0K/YY7qw3Hp7DgNdSzoR4YEGw0blQd2Q/bSR6EW9mM3277Pd9RfOa25AoppA093qGp735pLeo02wcrsatALUljUBFKotm1MCCrEeEi8nYgHywV4bwSmtE0ie9ptMqwUrMnVsPPeSTIneSajwE1PjP8Av24Kdk+IGjm6T6mVWYKxWxZTuI6jb4SLgY1XbvsgiS+UpQtIFq0EkjUSQQp+yom42BHQWwdFyCGB5luD1BFwR74+WMq9t7Ssooww1EsCBPkeaSNhpJE/ysZSlSXSgWS1y4mSbjRKz+k07b+/GizavmKiUxynQpcxZQQC1j6tEel+uB/EqDUtKrcUis+ZUMCqj3EE+3FCyVULAJ1JEElSATvpjfVJNrXJHSMHezmbDIVVdPdkLtBa1iR0MCPd7sAc+0rV3kLTK3I8Ra5g3ggfDB7gNK9V9uYoALCFuSfM6mb4YoMZUECGMmSZ9pJHytiziCmb4nxULDX2OHYa+2CMzx3P6G6SoBAIsTZhBJj7Jtv8pJGpqp6tgyyAdxI6+X+mKXFsiKlSmskc2o7RAU9CNzYA9J9MX8y/Kx9D+BxGgmmzBXL76kIAHTn0jl1XIAvgTx/jwy1NGH50qNKGCQQ73YeV49TA84ObE/rU/wDqH+HxxlM/2DVm7zv3LOXnWoYyGi1x5n90YgxTMZJJktc36m+/78IMP9JwVyfZSpWzrZUNApkhmIjlBNwLzKiQPXe2NZmPo+am1NaNOk6EjW1RipIltQCrcNGmDJ2JjoZgxXDaiitSLeHWuq8cupQbnYRJ+OPQVbVSgCABU0DbfUWJ6izXgSAYEGcZaj2Dr1DKd0pKBysnQAxeBsYaxBEnwm9wBsFpvTygp1QvfFe71KDDDUYI+8YN7bttGLAMHDHMKrEqHHeSDzc6AACDJ6kegGJ0yulKyiGZioQiJI+tGvey3HsjqTi5QcDuwo3dQo/+RjF/KD8DiOg2kVSJv3ZdugJdvCPf4fad51VD8hRphKdRyGlBK2CKIm/QQRef4YIPXmSxIULOlAS5B6wJKjaNp9NsVeCUA1BCx001DAKJGqGchvOIkgC+/liWlQppABmDYC0wTzPAkxCrfYrHtB9PNkUm+pJVVIMws6Qegk/Z388RU+JMNZlJcKJNTZjqEAFBqid4Exi1kw2ogRDAHoBBBiQAYFrX64E8TrP3jUSFiQZB6QbQRY3t7j1wEuQYjYHmc8w54CybRvzHYDZRiNcxSqtXDFbU6gliAbkG15HTy2wzgGVsWhwJYak3DayxusEgDTuCDhrVx3qEkwabBmEQLoeY7RuTNunUYKjo0SyO/j0mmbeJQO8EGPFAYz1B84xLXQfktRlaHpvZvvGEKzp8QbUfZqMRGJcgqjvVPLKjm31EB5kHezix36bYr8BsagcSIBZW6DmDVPWQbn+UeoOIG8DVMyjisomGKodgpnXY9ZufRx0xpeAOaWVp98US1rKigfZ2Om4v78Yai/c1Q06Sr6NFgxUswPMTYrcj9nzwZ79HqI6qO7pmXqcq0gNmOq4DEVCNHuHmKg7mHWslUaGZKqEM7EIuiCNIa5m7HYRqN8eO8R4T3eZWnlqiVdTyuhtWm9gxChZHmtrTja9pONrWpfk9JWFEHdmbU8EmLmdPo19rCMZjKZamtSVXQ63EgxINiJtvF8Sq9P4MDoqVIBd3v5WMH3Alo9AMQccCq6T9rSRPUq0/GAMSdkx/y4N+clhPlAG3tBHuxH2juQNyFJHtJgR8PnigTm6cGosSVpRa/gZ7H5HGh4SAquL/AJxvnpb+9gJxKhz1oJDNrk2+8tvYRb3+mCPZfwPJJkh/5w9p+7gDVI8wxbxXprcYsYqFhr7HDsNqbHBACqzHMqIsDq1dYClb32JIGJ89WAX2kD95PwX54f8AkgNUvBkCJkwZmRHsA9+A3aSoFamSSI1mIaCYESRaLfh7RGkrPIsbmso9oFNTt5R+OAPabtUKMUqYDVBr1GbJqeVkfaMCY9QeuKWY7SdwDpALMoCAvqCxI1tNyOgm5APTfICqSSx3Ykz5nz+QxBq+xfEXp1mzLsWVzFQESxW47wEm2l2UEDo4HljdcVcZulpoVacXksLowBjrqRwL+G0H2YxHAZXKKyWIDMD5zrkR6qSD7ffjc8X4TRKh2QMkLTMcv1Tcpki5A1armwEi4vYivwg6UBdV11CrlfE0kLpNyYMwbsYJ674qdpOKrSKs/hJYbahI0hQQD912M+vpillVq5fNnL1W1Ahmo1HJ1MphSC3miFvZB6EQu15aETwCN5kSWQkC02kdNsBWy/E4Zagk3SxBkWgXPVmIgG8KL2wz/i2piieEopbxc7IQSbgECCZkHYmxAxToZRkzISOQVNIE8sQwLbati5/axLQy6LWWFADMyGRAsCqgkmQIlmAgAGIMGIon2Y4g/Ooa0ykiwD8zFR1AJ26AzfY3uJZdrMbqQJJ8Rtci92B2AvbaJJZSpDL1zUaPzZRTPKTytc7g2e8fZ87YtUwyprN7BlEE6QbsQswQLdbbmxgVFyhqUUzpVNVjqbYxI28UBdNyN8Z3McPfOV3KOFUQS26xChbAkSRcGZEH3z8QybimxLG2x5S2ksDKvEkLzWGmwBvbDOzXA6L9yWiqaiPUq6xqRWBRRTCnlVlZnkmWJUzvgLOSr1crRUHSyRynykEySAD5GCPf1wJyeaZasDVGhixKwpkASoIvFhF9rSLYvLUogc+RoEnWw+qUEpp7xQB3R5gp0kea7kkDFzL5fKt305CivcpqIKU9ROnUq6dMiVPxkdJIVOGrrqFGQoNNSFJBNtJBBBmRAHlEabTipl6z061N1nnYoQRNm0nw2jXp1AdD+tgrw/KZSrUKHJ0UIVixABjSQPug6WBkNaYIixOKDVsmAGbIqpgtYiQsDSZtJ1HSQPDB3xFO/ISmaLdzrp3cwByEnl74i5VSDYAmAu4U4E8X4h3tQhI7pGaIEd45ZtVQ3PLdgomwJ87H8ouWfvW7jQlGnrcCoxfURMQrgCArC+9jYRNZOFZUpWqDKoKdFLAVGBapc6Q4eAkaSDFw4PpgjNVDa/Ww8/d64H5ZABIBIW4m8gEhrgwWjob42K8OyJYo+WN6gRYqtBGru5vV6ONt4ZSAd8SNwbJrToP+TOO/IlVr1CwQiFa1UA8zUx+3hirfYrPg02pdVOtfVW3j2MZ/bGO5+qGzAmPziJuLAET+/wCOK+TTIqQaS5gSoKsteoJ1HSqg991ZYvAsJMEYiYZXWH05kKzajUNep0FJhUjWTZqgB6iD6xR3N5iazDzLn4MJ/A4K8DrBamjzpAjyMGR8nOBT8Nyrcy/lYZhN3YtDGpqgHVqOmk5sCDa4myrq+WqZdtZq06mnuyYDgKF5W0SG5DOpbWNriSNrTF8T4r0BfFjFKWG1NsOwyqbHBFM4F8SJFVINnUrH8oS3zBPwxfzYfTyRqkbmLTcCx6W9/swP4xWCQ7bUlep8iPwBGI08n43mA9eqx+0w29IEA+kR7jgfRqkQD6fw9mJalUlpO5Oo+03/ABPyxC62Nv8AQDr+GMja9lK47jT9xit+oN/wOPQez2bFXLU1bxBSjKdyU5GPqDY/tDHmvZMfVMfN4jyhU/jjTcJ4l3VQG+mdRAFgSNLzFyTCEexpxYhnbpHShSrKxD5WoaZIu0Np0N6kgJI694cdqZl6rUGroKVUFWZAQba6fMRurco5Zti3xPitDNLmaeorqphOZW8Yl1YwDoCkjeCfKAJCcI46Hp0y1Q6zpQzAIP1Mk+fKpvMnT6xgDfEWDZgXFke8jlBUajv0Un8emKDZDSykg8tR2a8ghoixvMBQf9cdap3lQ6mIZe+DjUCsqpBI5doI9bwdsO4jQcOee4aiY2s1RIZhG4NreZwFriRGpSfrFUapBPnzSJ6gt1jfFzOvzRqNNVuQbKTJEEbdT4T54HZwMvdTV8dMJcAGCKk2O/MAJv4sPy1UsqnvZ1LSaImJtMxEC1iYmet8UO4hXYoEQQSbHaASVJBtqW5IBg8t7Cw+kEpuVpFqZCreiWplgFUEsCSrEQ12Uza4nFipSHdwzQAicsRdQwJIG7T0PNPQycU8tkX1MXLAeyCoO0gevQf9wJ5uvWWi1Ra9faRLUSqkkKLmlzbzFvKcP4JmKtZCTmsxrDFbJS02C3vRjdvPqMRZ6n/y7eE6mgSgI8XKNQJIuAbjp5nHOzVR2p1ZZCy1B0kFoud7AjlnASitmi9NRmKo7wkElKDRCsfCKQ6jz6HDTmM33gp/lLMWNOPq6PhcEufB9nSfS3uxDleIt39JJUnVUgwb/nRYapIt+GG8QzhoQ7Mpq9zpSJEFi+qoQTsq7W3qAdcBW4j2lzCVqiU8wWVG0yaVIkkQG2UA3kYpN2nzNNTpenzGWBpLzTGo+vKOvQAYFUEhRbe8e3p7tvdhVbsomxn5g/xxFGqvazNjZqLEGb0dvMzqsfdivV7aZq6HuAoXpTZWGxOnTUBWBeQRcDaRigh1Kp8wD8QP9/8AbFbNUzqJEAMCOszEe8nl3OynAbDs9UqVjUULllAVFM5dmBW4VL1rKNAMe/e+CGWq1ndlP5N9ok/kzS0EISfruoxH2DpTRqVPvuPgFU/3zi9w5CaptaH/ALax+GKgWK1UFl7vKAXBig3Q92Ld55P7gT54YckRSNRjLzUp2VURQVBGhFsslRJuTaTYQXbL/wDMMN9Qce8qrfiMRZLmoVPPvEb4918eoxFaHKmwjaB+FsWMUeDE9zTn7ij4ADF7GkpYZV2w/DKotgikzjrjNdrcyooV+b/8egD+UQx/vjGmqL6Yw/bJGQVABIcMdpgwHYk+xWO5Pp5RpgNI1H0/icN7qR+ydv2Y/hjs7xv/AKR+7545pgx6fv8AbjI0vZnMhKDE+EPM3+0E8r4J/wDFkG4qAeZpsB066dsBuAZFDQl2gMbL5kBR7SbfZvHwwaFMg/V01A+8+/zhvjiiuuYmuSjQHAgzsyg20N4pAJtHt64h4Hk+7zTUrhwGKmbFSjQCYIESgmPvYJ1DV0wURgemrffzkeeJOF5FDmFhCtQhl0zbTDGVMwIIHhgxIi4GAbUYNXDUoiymTqvr5jaZOmxvJ9uJ+M5xdSqzDXCK0QDyw0NfUOZdIJtJJw0ZLS6kghGV9VyxLABWJ6s8ktafBsYET18iXqwbio1IVDuwndl30HUDe8d8NpGAfxvJUgVUCzE2kMVkE7FpXUYO8XaTeMS5AsuWpFg0QRAglkJJHMTB6cu8TeL4mz9NdPMAzyVcDxHSGKPc7+2ZViCbHEnD6fd00LKGIVdJGwlU07HrAGoi+mTAUYqI80gtBVT45UiFmQFA6KSApaLk3AmMcpUBza3gl40tESFWFgCYPMtt5xPm8prUEeKWJKkrqHKDEAyJEA9IGI/+H2qM5mG1AFpYwE1AwJI0wJ+QgYBgzXeDSpIsCHiAI2DiehWAJm423xHkcuq94XE1DpCwYlgqlQDICmSJm0dcEEqrqakBKNMj1gcoCzuPPybacCMk/eu6apVxIMSAVIQhtjummevTeSA/8ldHpMFF3DU2BsACZDzefF1PiOA3Fs61So7EFwToWPuJCBrxAaCf2vTGn4jW7pYpyRRd2g7MVVnnzgTJi0+Qk4yQy7AiXgCIAA6RuTO/uxFSiffF/f64Y8Fl6GZ9PUetj8vTEmnESPzeh28jG5/rQD1n2Yg7lxaD0kD3GB8sKosupHvNoA62PmY9np1WXcNOkzc+ybE4fotGKNh2PzaplHUeKkWLT6yVaPKBp/YwU4BmFdn07KFWTaSSxb27KffgL2GoT38ixCLP9JI+BHxGNBwqmPrSBHOB0AsiHp6ub/wxQ+t/5hPb/cf+GB9E6O/QdI+VRh/ZZcX6lQCsp/lAH0lWA+bL8RgTnaqmu6kg6talZ5o5Gn+o3xwB/g35pR5SPgSMX8D+CJFIfrPEmftt1P8Au+CGKlLDKu2H4bU2wRTerjHdsOIqyVkBBOl56kQsAD2mQT023ONoRjA9qssvdV6obl5FAX7RZ13HSAp+I8sStMEBf03n2z8sNYX87fvw5cda7CBc7e2RHzjGRruy9ILR8ImSZ6lSZWT5bj9nBF8+gMFhf7Ikn4LJj1xCuQUGmCJAU0xNwdNxv1gP8fTEecy6hmIVZKLAgSSrW/tAYof34cgJUCkbiDcW3mMS0mqLUT9dAG30kkLOoAT4iCGCyCRJmMUMvkoWoIkkoLweZhTJ90sPgcTqFSktQcunQTBIkArM9CI9PfgNUtFRX0kGWd2D9fC0iRteDGxvipxGoEqwqsdLKY3LCV8MdLAR5BegxarZSmtbVFyjSpcDSQQYC7xM80QBF+mG1crObp69Ws3lVEHSGg6yLQyqI62tEgVFTix7w07hHkhSDaIhQCCIGzSRBBBm0YtcOzBVkpVebQLMoIBZeUtfr0gE7m202eJZM615QVuSTcLBU6hfw9YIImD5kEMqVFjpUxAFhCCdIHQ2n2x7gAtadTU5AJEkA39DbQQeoF1+z6Xfw+mxZ5BCl216medljTKidv4Yu0cpadJQ+O06ZIO4U9JH80Yg4bkqg1FnB52Ju8+xeaAPdgIMtw0BNROmDZvDBB6CZJmbMfcd8UeEUiXcFdMIEsoD2LSsD0BO0xteMXzxCmjMQuo6rE2Ol1BMFrm4JO++G8MqualV9OlajAGd1YABYWTPW9geXbAZnjmYRRXUkFzrgztohSpmPUnr4bRGAZyq6tREneTczb+A+GC/bWQHUzzVH33jTRIYel3sIA7w+zAR8pJOpmYTYEwIM2hYn34ipagm3mb+zrH4e+cRA3UqTO20CBcmDcDoB6ricD2YhDnvPgPcLt+KD3emAi4fw54qd3B0lmKkjwSASASJKi5g7A+mJu8ixBB9FJHuIH4x64ZToE6JAhZJ681xPxLYuUqBZlVRzMQqgXuxAn2AkTMDAbvseB+RqQpQnVq1dWkhmt0tA9FxNwBDFQliZK7xuFWdiRsVH7PxJZbLCnTVEFkWFE+W1/345lKOlAvXrAESbnYDrioFZ3J/XatTDU1PlBsTyrf0gfLEmfyqiqpjdySftc1Nx/semJc8R3qfrU/7TdMdzTasxTHQEfEK5WPj8sAuzdZmR9XRyOnkCQI3F/ngxgfwjLGmGUmTqJ9ADEfEX9pOCGKhYaww7HDgIyvxxhvpAyZTJoPtNVBaIgnTUJJIAn4Y3hXHn30rZ2O4pyftufL7Kg+u7YlV5+ib4scMoTXpAbl0AvEy69f974rA/PFvhGY0ZqgZsHEm1rjbVyiN5NhF8ZV6T2l4VTpmh3ahCpcmLFgAu568xXfzOAfExCqT96D+rdif6gPuwX4lmmeopcjwGwtALXPsYgwSLqgPXArPuAAzWAJmxO6ONo9enp54oVegw7wi8sHXpBXTb2So+Pxr8X5co48qX7gLnFyjLUgY8Sj5j+OB/GX/AOUPTUq/MpgN3k3FQCsk964iTOkCfCQdgCOlwZ3vid8prbUWKsq6SpuoH3oJiZEhvx6D+GCaVOtR5kdUJWbqYWdt42tzD1EAEFzSVtKz0kkWYDysepHqDEYqOopD6pLSAAjGCFkxBIufOb7A+eIM9RDDSDF/ARETYkT6T5b2IxYq5MjVYyftCCTsZKkxvO0dYGGU11fV1L6RMyZJO0Kb2g+lxvfARZUAuULFd7amUne4EQdxsemJ8hlAFYSx52mXa99/L4W9mOvwlReXOwAkwLiDygEe3FXhVJmpg6nks+7WszdQQfngLIoJTqKQgA0kTIsdwbm1tV8JqqldCKSDFxMRsG1De43ufPEObTRBfQWBDeFz1jqTO53xGqvVLXdgfslQqCfSTMSLHf54DH9vEVhJcGpr0ECY8NS4O32UPpt7QiVdQmLEAi/mJ26YPdvcv3RoqWlm1MeigLpUWFvtbgDbGby7kKoC9NzZbWFx1joPXEVPUqQCT0+ZOwwzKAwDMzH4m8+pk/DyxCcuxdjridPLusR02IuDianQMCTboFGkdfK5+OID/AOGUXPONTtU0lAzKyJtrIUjUSzKoNwBPUEY2VHhVGnTIohVIbxEmS1MhoZmlolb+hMYwvZvMsleAwUDYmCoMJBYWJWN4IjxfZuM49x3Ml3TMOyQzEoilVusTIlirJMGSCC3nio9ayWZ7xNWmPK8gj7ynqp6G04mIAwG7F8S7/KUyTLJ9W3tWIPvUqffg4VkR54oB5lg2Yp6HBDFSLSCFNQnm6bH3kYbUWc0zKpLUxq2MHlCqsxYHWxt93Blcoo0wPB4fTp+8/HExGAVMWvE9Yw7CwsVCxw47jhwDTjyT6Sa5fPMs+BEUekyx/tDHrZx4r2yr6s7mGF4eP5gVY/qnGaoIUMj2/uOOyVYEEggiPMGRBx2Nvb/AKfvx2olpH+4/wBBiK36VJY6pLMNRaZJIgXPnf2QI6YgzFIVHKHZe7YDzIZyR7yoF7Ylo3ZY/RqR8b/h88MZorTsLKfYwcj5oo/aOKO8OUimoGwlRP3VMCfhih2io6MtpGwKD1sR/DBPJklRII3+RIj8cC+1SkZeeutZ/rf792A2nZ+gy5XLupCk0afMBIICLAqr1jbUL+zFymFHiY06j/bsyPJJAmNLC8AGDjnYytryOXPlTVf5vL/dwSqZMX08pO9pU/rKbH5H1xUUZrUhGnvB95Tfy8Pn7jtjuW4mh1CoQGZvCRBAnSogz5iT6k2GHHIsvh1L+odSH/4nsP2ThpqkKFZabgWhpQ/CoDM+3AWKSUtPKQYH2TB23IWBPw3xQ4BSU0rE+JgZJF9RPQ3tafTDzl1glMuVbTAK6CB5WVxhmXy/KQ9GobyNI0i+9+8vck9MATr0FCNZdjcgeXmcVMvxUMilASzBSdKkmSBIJ8IPqThkKDagix1d0H4aiMR5XJMpJVm5oB0yxIGw7ypC/ATgMV29DivTaqRLU7KOkEzYT1YeftwCyDgrbpbaLbj5RfGl+kbhyAUjr01CSCuouzU4JLMW2GoAbQZ6xjKZNQrAC4Yec3Gw+Z/m4irVblhz0kH0Bjp7QPicW4FMp30gPS7wBIZ+ZdSAA2md7eXQziB6cqRNiPTfzj23x2ll4kkiepAjby8hfEFJM8UYMPGIYEHwmQxPpEKBO8fGVMyGrIlUjutbUypnRTWruUnwhSZAFhoAw3P33jwn8VxBnqP2o3JH4MPwPxwGs+i3ONTqVMu9jBEeT0iVYe0qf6mPSAMeL5PiZo5xMxvr01T5lhy1h+1z/EY9mV5AIMg3BHXyONRDsdwpwsUdwsLCwQscOO44cAseC8XzOurWf771G9zMx/A49q4/xHuMtVq9UQkfrbL/AFiMeF1BYj0+Nv8Av8cZrUdY+nW/xw1nsR6ev+x0w3XtPWD8j8cdB9/+74g2/DWlabTvRX5H5bjEmZH1g/laPTwuPxDn4Yg4D+aof+20+l6dvji9omoQdgqH5vb5fjihZYePyDNYevMNv1sC+1higB5uIn0Dx+H44KZVTznzY/AKn8BgP2xaKSb/AJz0+6+A3P0f1JyFL21P/wBj40eMX9Fme1ZV6fWnUPwcAj5hvhjaYqFhYWO4qITlEO6LP6owvyNPuL8BiXHcAynRVfCAPYAPwx047hYDyHtXXD5uszEHS+lZuBp5dMH1B95PrgE2ZEyl9J/jI9ZEj340X/hqvms1WppEJUfXUJOmS7W2JLdY+JFpg4z2AzGXRqhKOigSyk61EjcEAkeyYjbGWjEuNx0g9PQ+zD8UuFVZUqd1PTyO3wMj4YtUxDMI35trdAR8RPvGIK2eWRHkP3rPyw+nl+8lVjUWUj2wuke8/jh1RpqATeR8Tq2G/wBnFvgWVqsymijMymm4gWBAQiWMACV6nFAg09VBivioOKq/qPpVv+kI9Dj03sDxTvcrpJk0TpB80IBpn4HT+zjF8QyAy+eam3LTqaqZ8tFUSjfsEz7aWGdj+0a8PqvTzEqh5CACSrKSVsLwD3i28hgPXJx2cZM/SJlolRVf2IB/aYRgfmvpLgHTRC/dL1Ovqqj+978XUb3CxkexHH6uZet3j6goWAFAUElpggX2HU412KhY4cdxDmMqHiSwj7run9gicBzM5ZaiMlRQysIKkSCMef8AFfouc1CcvVUIRIDk6gfKQDqHqb+c743Q4Un3qv8AT1f8eF/wpfvVf6ar/jxFeEV8oyMEdWQrurDS23kccc29g/jj07t52cq1EQ0Q9RULFlLs7SYClVaZjmkC9xvjz5eFVWDBaT2IBJUgAsQo1Ei1ztjOK1HDacUqEdVK+37Q/sn44IU1+sbbwpFrWLz+7FKjk2EU1e1MIRKyftdZ9D0uD1OCnDeDPVqNFQcqpIdZ3LbaY8hY/Hzor0FnXb7ZFj5aRt7Rgb2myL1KSrTQu2sQqjUfC5tF4jGgfhNWlK92zCW5lAIbUxIsDqXfrt5nreyPBaveB2mkBMQyl5IjYqyxBPU9MAH+jHJVKZzAqU3T82OZStx3kxPoR8RjeYpfkL/p6n82l/l4X5FU/Tv/ADaf+DFRdwsU/wAkqfpz70T+GEMtV/TD+jH7jiouYWKfcVv0q/0X/wDeF3Nb9JT/AKI/5mAuYWKfdV/0lL+ib/Nwu6r/AKSl/RN/m4BLQVa8qoBZCXItqMjST5kc1/XE2byq1EZHEq4KsJIkGxuLjFVe8SqrVGQqwKSqlYaQVmWNjzD2keeCGCvP37C/UrWpu7PoDd3AMyAXAO/mQDNwL4ztN5Y+UAL5Hc28ySdh5DHqfBqn1ZXrTeonrCu2mf2dJ9+IjwCioqFKaqzhuaLjUDMT4RJ2EDEwCeyfBz3NRa9IaXYEB1GojSoMqRI8Iib72HXQ5PIU6KhKSKijooj0k+ZgbnFehXrsqtopXAP5xuv/AMeJO9r/AKOl/TN/k4DI/SZwrUtOsOn1bfNqZPoDqH7ePOlzLvU1VIZmvzMZE9ZNyfX3Wx7LxrJ1q9CpS7unzCx71rMCCp/NdGAx5dwbK62zFHu1c1EFVNXiVqZLEKYJvzgrbEqhzVitoCSC2xvEiJNp9cRPqJWNSyYsC3WxETf0xuew2Zp00rA0qPKytrZ1TlYWEsOjI56b40K9tELhadF6xH6GKgX9qwHxwwCfou4fWpmuayMshACylSY17So8x8cb/A/hWbrVNRq0e5FtALhmO8ltNl6W9uCGNMljmO45gFjuOYWAWMp2545TpinRLDW7BoPhCrJXX90FwAD5iemNXjyzt3wHNPm3daD1EfSEKDVsqiGA8PNO8C+JVES8tqYhChVdJIJYVCwi28GmDA6Tg52caKxHmh225WX/AB/PHkObo1MvVZW1U3RhqBJ1dIsLMIuDcQeuNLwHt4aVZGrRpuHKzOlovp6wyqbRscRXr2FgTwPtNRzeruWJKbqwhoOzR5H/AHGCwxUdwsLCxULHJx3CwUhhYWO4I5hY7hYCHNUNaMsxqBE+R6EeoN/dhuXzOqmHNpEn0+98DPwxOcD9H1NUCN6sdN9R/FsBV4czLXrwNStUBMEWlaYDXOxKuDH3BbBDiLHu2AMFuUe1uUfMz7sVMi/1zR9oMZ9ndlflUxazZ56Q/lE/BW/eR8MRVhEgADYbe7DsIY7ihpGPKe0oOQ4iK6gkBu8id1qB9a/ztYHlI8ser4w/0ncN1U6dUbglD+1zLP7Sx+3iUYfs9nqaVVq16XeqQ8odMDVBTSGOw2g9GxvMv2qzLgDLZLSvSQxXfpZFHxxi80B+T0K9IAMNSSqwe8pNrpk7cxR1k7nRj2PKZgVEV12dQw9hAI+RxIod2eqZptZzShfDoA0+urws3pucGMLCxpksLCwsBzCx3CwHMKMdwsAD7UdmkzVF+RDWC/VuQNQYXUatwpIg+hOPKOMdlMzRlq1JlTYssOvQ3KklfaQBvfHueFiYuvIOx3bH8kilpFSm5B0r+cBO+mPH7D8ceu4S0wNgBh2A4BjuFhYqFhYWFgFhYWFgFjmO4WAaxjGX4r2wo5KkpeWqVZqLTWNUOxYFp8Igx6kWBgxn+1f0nwa2XopEFqffaxaJDsF0x0YC/kfTHnOczz1XLOxZjEsTJPlbyEQBYRtiWq9t7I8UGaR8yF0K50qsgsNIUMTHUkC3ko88EaubBqoNirke4h1n+eunHjnZLtvUyKVEWmHDkMNTFQpuCYG8iOo8IxZq/SJmajKWKoqurlETTOlgxBYktBI88TVe047jlJwwDC4IBB9Dth0Y0jmB/aDh3fZarTAlmU6f1hdN/wCUBgjGFGA8ROaVMtUpSQXdKlOwgNzhwZ25H6/dGN12N7V0UyipWqKGpEoALsUEaCFUExB0/snGa7S8LSlxDTVJFF3D2gcrkyRMxBZ/cgxa7J8G0cRqZerT75U1yaoHKqkd26jZtQZZt9oG0RjKt/wfjtPMhjSkhDBJETabA3+IGCOI6OXVBCKFHkAAPgMSY0yWFhY4cB3CxzCwHcLHMLAdxyMLCwCx3CxzAKMdwsIYBYWFhYBYWFhYBYWFhYDzD6Qew1epmDXy9MOhUalTSrBwTLFftEyLi+/vzPCuw2aq10V6FVFLQzlSoVZ5jLRNpgY90OEMTF1hq30Q5YmVqVkPtRgPS6T88VD9DlOb5hyP1Fn4z+7HouFhhpqrAAGww7CwsVCwsLCwGL+k7IKaFOsVk0njURyhXBDavIagseseeH9lsr+U/k+cV9LIjUagAkVdMqDJgrtqNjsvlc/2k/8AKV//AG3/ALJwH+jb/wAkP13/AHYitVhYWFio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0" name="Picture 2" descr="http://claesjohnsonmathscience.files.wordpress.com/2011/12/no_need_hypo.gif?w=600&amp;h=5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09" y="1829858"/>
            <a:ext cx="5142478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7993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15963"/>
          </a:xfrm>
          <a:effectLst/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Cosmology</a:t>
            </a:r>
            <a:endParaRPr lang="pl-PL" dirty="0" smtClean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581026" y="4851398"/>
            <a:ext cx="7131050" cy="1541992"/>
          </a:xfrm>
          <a:noFill/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Rev</a:t>
            </a:r>
            <a:r>
              <a:rPr lang="pl-PL" sz="2000" dirty="0" smtClean="0">
                <a:latin typeface="Calibri" panose="020F0502020204030204" pitchFamily="34" charset="0"/>
              </a:rPr>
              <a:t>. </a:t>
            </a:r>
            <a:r>
              <a:rPr lang="pl-PL" sz="2000" dirty="0">
                <a:latin typeface="Calibri" panose="020F0502020204030204" pitchFamily="34" charset="0"/>
              </a:rPr>
              <a:t>prof. Michał </a:t>
            </a:r>
            <a:r>
              <a:rPr lang="pl-PL" sz="2000" dirty="0" smtClean="0">
                <a:latin typeface="Calibri" panose="020F0502020204030204" pitchFamily="34" charset="0"/>
              </a:rPr>
              <a:t>Heller</a:t>
            </a:r>
            <a:r>
              <a:rPr lang="en-US" sz="2000" dirty="0" smtClean="0">
                <a:latin typeface="Calibri" panose="020F0502020204030204" pitchFamily="34" charset="0"/>
              </a:rPr>
              <a:t> got </a:t>
            </a:r>
            <a:r>
              <a:rPr lang="pl-PL" sz="2000" dirty="0" err="1" smtClean="0">
                <a:latin typeface="Calibri" panose="020F0502020204030204" pitchFamily="34" charset="0"/>
              </a:rPr>
              <a:t>Tempelton</a:t>
            </a:r>
            <a:r>
              <a:rPr lang="pl-PL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prize in </a:t>
            </a:r>
            <a:r>
              <a:rPr lang="pl-PL" sz="2000" dirty="0" smtClean="0">
                <a:latin typeface="Calibri" panose="020F0502020204030204" pitchFamily="34" charset="0"/>
              </a:rPr>
              <a:t>2008.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In </a:t>
            </a:r>
            <a:r>
              <a:rPr lang="pl-PL" sz="2000" dirty="0" smtClean="0">
                <a:latin typeface="Calibri" panose="020F0502020204030204" pitchFamily="34" charset="0"/>
              </a:rPr>
              <a:t>„</a:t>
            </a:r>
            <a:r>
              <a:rPr lang="en-US" sz="2000" dirty="0" smtClean="0">
                <a:latin typeface="Calibri" panose="020F0502020204030204" pitchFamily="34" charset="0"/>
              </a:rPr>
              <a:t>God and Science</a:t>
            </a:r>
            <a:r>
              <a:rPr lang="pl-PL" sz="2000" dirty="0" smtClean="0">
                <a:latin typeface="Calibri" panose="020F0502020204030204" pitchFamily="34" charset="0"/>
              </a:rPr>
              <a:t>”</a:t>
            </a:r>
            <a:r>
              <a:rPr lang="en-US" sz="2000" dirty="0" smtClean="0">
                <a:latin typeface="Calibri" panose="020F0502020204030204" pitchFamily="34" charset="0"/>
              </a:rPr>
              <a:t> book published by the </a:t>
            </a:r>
            <a:r>
              <a:rPr lang="pl-PL" sz="2000" dirty="0" smtClean="0">
                <a:latin typeface="Calibri" panose="020F0502020204030204" pitchFamily="34" charset="0"/>
              </a:rPr>
              <a:t>Copernicus </a:t>
            </a:r>
            <a:r>
              <a:rPr lang="pl-PL" sz="2000" dirty="0">
                <a:latin typeface="Calibri" panose="020F0502020204030204" pitchFamily="34" charset="0"/>
              </a:rPr>
              <a:t>Center </a:t>
            </a:r>
            <a:r>
              <a:rPr lang="pl-PL" sz="2000" dirty="0" smtClean="0">
                <a:latin typeface="Calibri" panose="020F0502020204030204" pitchFamily="34" charset="0"/>
              </a:rPr>
              <a:t>Press (2013)</a:t>
            </a:r>
            <a:r>
              <a:rPr lang="en-US" sz="2000" dirty="0" smtClean="0">
                <a:latin typeface="Calibri" panose="020F0502020204030204" pitchFamily="34" charset="0"/>
              </a:rPr>
              <a:t> he explains why we should not invoke God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as an explanation</a:t>
            </a:r>
            <a:r>
              <a:rPr lang="pl-PL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of things we do not understand.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dirty="0" smtClean="0"/>
              <a:t>In his view science leads to knowledge, while religion to meaning.</a:t>
            </a:r>
            <a:endParaRPr lang="pl-PL" sz="2000" dirty="0" smtClean="0">
              <a:latin typeface="Calibri" panose="020F050202020403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81026" y="1040335"/>
            <a:ext cx="8198908" cy="372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</a:rPr>
              <a:t>Anthropic Principle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: 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astrophysicist Brandon Carter at the 1973 </a:t>
            </a:r>
            <a:b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Kraków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symposium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honoring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Copernicus's 500th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birthday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stated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two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forms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of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the Anthropic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Principle: anthropic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selection of privileged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space-time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locations in the universe, and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"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strong" form which addressed the values of the fundamental constants of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physics (Barrow &amp; </a:t>
            </a:r>
            <a:r>
              <a:rPr lang="en-US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Tipler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 1988). 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The fundamental constants fall within the narrow range compatible with life.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Physical Universe must be compatible with the conscious life that observes it. </a:t>
            </a:r>
            <a:endParaRPr lang="en-US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Investigation of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the structure of stars in universes with different values of the gravitational constant G, the fine-structure constant α, and a nuclear reaction rate parameter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C showed that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r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oughly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25% of this parameter space allows stars to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exist (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Fred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Adams, ).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 descr="http://www.naukawpolsce.pap.pl/Data/Thumbs/_plugins/information/395373/MzAweDIyNQ,13804974_138049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933" y="4623328"/>
            <a:ext cx="1371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077" y="0"/>
            <a:ext cx="1946456" cy="14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2584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15963"/>
          </a:xfrm>
          <a:effectLst/>
        </p:spPr>
        <p:txBody>
          <a:bodyPr lIns="92075" tIns="46038" rIns="92075" bIns="46038"/>
          <a:lstStyle/>
          <a:p>
            <a:r>
              <a:rPr lang="en-US" altLang="pl-PL" dirty="0">
                <a:ea typeface="Calibri" pitchFamily="34" charset="0"/>
              </a:rPr>
              <a:t>Does God help us to understand </a:t>
            </a:r>
            <a:r>
              <a:rPr lang="en-US" altLang="pl-PL" dirty="0" smtClean="0">
                <a:ea typeface="Calibri" pitchFamily="34" charset="0"/>
              </a:rPr>
              <a:t>life</a:t>
            </a:r>
            <a:r>
              <a:rPr lang="en-US" altLang="pl-PL" dirty="0">
                <a:ea typeface="Calibri" pitchFamily="34" charset="0"/>
              </a:rPr>
              <a:t>?</a:t>
            </a:r>
            <a:endParaRPr lang="pl-PL" altLang="pl-PL" dirty="0">
              <a:ea typeface="Calibri" pitchFamily="34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592138" y="1108075"/>
            <a:ext cx="6362171" cy="2591858"/>
          </a:xfrm>
          <a:noFill/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pl-PL" sz="2000" dirty="0" smtClean="0">
                <a:latin typeface="Calibri" panose="020F0502020204030204" pitchFamily="34" charset="0"/>
              </a:rPr>
              <a:t>Francis S. Collins, </a:t>
            </a:r>
            <a:r>
              <a:rPr lang="en-US" dirty="0" smtClean="0"/>
              <a:t>physician-geneticist, </a:t>
            </a:r>
            <a:r>
              <a:rPr lang="en-US" dirty="0"/>
              <a:t>director of the National Institutes of Health </a:t>
            </a:r>
            <a:r>
              <a:rPr lang="en-US" dirty="0" smtClean="0"/>
              <a:t>in </a:t>
            </a:r>
            <a:r>
              <a:rPr lang="en-US" dirty="0"/>
              <a:t>Bethesda, </a:t>
            </a:r>
            <a:r>
              <a:rPr lang="en-US" dirty="0" smtClean="0"/>
              <a:t>Maryland, </a:t>
            </a:r>
            <a:br>
              <a:rPr lang="en-US" dirty="0" smtClean="0"/>
            </a:br>
            <a:r>
              <a:rPr lang="en-US" dirty="0" smtClean="0"/>
              <a:t>led the </a:t>
            </a:r>
            <a:r>
              <a:rPr lang="en-US" dirty="0"/>
              <a:t>Human Genome Project (</a:t>
            </a:r>
            <a:r>
              <a:rPr lang="en-US" dirty="0" smtClean="0"/>
              <a:t>HGP, 1993-2000).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dirty="0"/>
              <a:t>In </a:t>
            </a:r>
            <a:r>
              <a:rPr lang="en-US" dirty="0" smtClean="0"/>
              <a:t>“</a:t>
            </a:r>
            <a:r>
              <a:rPr lang="en-US" dirty="0" smtClean="0">
                <a:hlinkClick r:id="rId3"/>
              </a:rPr>
              <a:t>The </a:t>
            </a:r>
            <a:r>
              <a:rPr lang="en-US" dirty="0">
                <a:hlinkClick r:id="rId3"/>
              </a:rPr>
              <a:t>Language of God</a:t>
            </a:r>
            <a:r>
              <a:rPr lang="en-US" dirty="0"/>
              <a:t>: A Scientist Presents Evidence for </a:t>
            </a:r>
            <a:r>
              <a:rPr lang="en-US" dirty="0" smtClean="0"/>
              <a:t>Belief” he describes his conversion to Christianity. 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dirty="0" smtClean="0"/>
              <a:t>He believes in evolutionary creation or theistic evolution, calling it </a:t>
            </a:r>
            <a:r>
              <a:rPr lang="en-US" dirty="0" err="1" smtClean="0"/>
              <a:t>BioLogos</a:t>
            </a:r>
            <a:r>
              <a:rPr lang="en-US" dirty="0" smtClean="0"/>
              <a:t>, the Universe tuned for life.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81026" y="3776122"/>
            <a:ext cx="6330420" cy="2802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Collins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argues</a:t>
            </a: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against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creationism and intelligent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design. 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Michael </a:t>
            </a:r>
            <a:r>
              <a:rPr lang="en-US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Behe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 in “Darwin’s black box” (1996) writes about irreducible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complexity of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bacterial flagellum, composed of 30 proteins, a kind of </a:t>
            </a:r>
            <a:r>
              <a:rPr lang="en-US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nanomachine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, that could not be created by chance. The origin of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flagellum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has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been explained in: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K.R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. Miller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, The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Flagellum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Unspun </a:t>
            </a:r>
            <a:b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(W.A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Dembski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&amp;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M.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Ruse, ed. Debating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Design: From Darwin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to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DNA,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Cambridge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2004,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pp.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81-97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en-US" dirty="0" smtClean="0">
                <a:solidFill>
                  <a:srgbClr val="FFC000"/>
                </a:solidFill>
                <a:latin typeface="Calibri" panose="020F0502020204030204" pitchFamily="34" charset="0"/>
              </a:rPr>
              <a:t>Is the Universe for life, or is life struggling to survive? </a:t>
            </a:r>
            <a:endParaRPr lang="en-US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pic>
        <p:nvPicPr>
          <p:cNvPr id="18434" name="Picture 2" descr="Francis Collins official portra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309" y="978429"/>
            <a:ext cx="20955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encrypted-tbn1.gstatic.com/images?q=tbn:ANd9GcRuvjjuIyHtDw3c6em5oIhSY6kfeP_xZJ8QiJrZSD_NA98Qj0D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1" y="4024313"/>
            <a:ext cx="218122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75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15963"/>
          </a:xfrm>
          <a:effectLst/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pl-PL" dirty="0" smtClean="0">
                <a:ea typeface="Calibri" pitchFamily="34" charset="0"/>
              </a:rPr>
              <a:t>God, mind and intelligence?</a:t>
            </a:r>
            <a:endParaRPr lang="pl-PL" dirty="0" smtClean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592138" y="1108075"/>
            <a:ext cx="8187796" cy="1043516"/>
          </a:xfrm>
          <a:noFill/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Is mind, intelligence, consciousness  something that cannot be explained by evolution? We do not have problems with ants, octopus or apes, but human?</a:t>
            </a:r>
            <a:endParaRPr lang="pl-PL" sz="2000" dirty="0" smtClean="0">
              <a:latin typeface="Calibri" panose="020F0502020204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05" y="1965324"/>
            <a:ext cx="4808537" cy="444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2998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pole tekstowe 2"/>
          <p:cNvSpPr txBox="1">
            <a:spLocks noChangeArrowheads="1"/>
          </p:cNvSpPr>
          <p:nvPr/>
        </p:nvSpPr>
        <p:spPr bwMode="auto">
          <a:xfrm>
            <a:off x="654050" y="4294188"/>
            <a:ext cx="8321675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1000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pl-PL" sz="2000" dirty="0" smtClean="0">
                <a:solidFill>
                  <a:schemeClr val="bg1"/>
                </a:solidFill>
              </a:rPr>
              <a:t>Although the primates have 10 x smaller cortex, specialized for action and perception, with small associative areas, they can express their intentions  and compose symbols</a:t>
            </a:r>
            <a:r>
              <a:rPr lang="pl-PL" altLang="pl-PL" sz="2000" dirty="0" smtClean="0">
                <a:solidFill>
                  <a:schemeClr val="bg1"/>
                </a:solidFill>
              </a:rPr>
              <a:t>, </a:t>
            </a:r>
            <a:r>
              <a:rPr lang="en-US" altLang="pl-PL" sz="2000" dirty="0" smtClean="0">
                <a:solidFill>
                  <a:schemeClr val="bg1"/>
                </a:solidFill>
              </a:rPr>
              <a:t>have better working memory than humans, show complex social behavior, altruism and sense of justice.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pl-PL" sz="2000" dirty="0" smtClean="0">
                <a:solidFill>
                  <a:schemeClr val="bg1"/>
                </a:solidFill>
              </a:rPr>
              <a:t>Their DNA is almost like ours and their brains have the same structure as ours, but with the small cortex they stay at the level of 2-year old baby.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pl-PL" sz="2000" dirty="0" smtClean="0">
                <a:solidFill>
                  <a:schemeClr val="bg1"/>
                </a:solidFill>
              </a:rPr>
              <a:t>Humans with brains of chimp size show similar intelligence. </a:t>
            </a:r>
            <a:endParaRPr lang="pl-PL" altLang="pl-PL" sz="2000" dirty="0">
              <a:solidFill>
                <a:schemeClr val="bg1"/>
              </a:solidFill>
            </a:endParaRPr>
          </a:p>
        </p:txBody>
      </p:sp>
      <p:pic>
        <p:nvPicPr>
          <p:cNvPr id="40963" name="Picture 2" descr="http://newlearningonline.com/wp-content/uploads/2009/03/1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955682"/>
            <a:ext cx="444341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 descr="http://www.bbc.co.uk/schools/ks3bitesize/science/images/nim_chim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955682"/>
            <a:ext cx="1722438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6" descr="http://t1.gstatic.com/images?q=tbn:ANd9GcSYRyBa6NaKI8Vt1PKboBlFu5-IloyeZw2qwM-lcdxylIOnblb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2282825"/>
            <a:ext cx="25812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39900" y="244475"/>
            <a:ext cx="6111875" cy="685800"/>
          </a:xfrm>
          <a:prstGeom prst="rect">
            <a:avLst/>
          </a:prstGeom>
          <a:effectLst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kern="0" dirty="0" smtClean="0">
                <a:solidFill>
                  <a:srgbClr val="FFC000"/>
                </a:solidFill>
                <a:latin typeface="+mj-lt"/>
              </a:rPr>
              <a:t>Simple brains, simple minds</a:t>
            </a:r>
            <a:endParaRPr lang="pl-PL" kern="0" dirty="0" smtClean="0">
              <a:solidFill>
                <a:srgbClr val="FFC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Marmur">
  <a:themeElements>
    <a:clrScheme name="Marmur 3">
      <a:dk1>
        <a:srgbClr val="000000"/>
      </a:dk1>
      <a:lt1>
        <a:srgbClr val="EAEAEA"/>
      </a:lt1>
      <a:dk2>
        <a:srgbClr val="006600"/>
      </a:dk2>
      <a:lt2>
        <a:srgbClr val="FFCC66"/>
      </a:lt2>
      <a:accent1>
        <a:srgbClr val="3366FF"/>
      </a:accent1>
      <a:accent2>
        <a:srgbClr val="60371C"/>
      </a:accent2>
      <a:accent3>
        <a:srgbClr val="AAB8AA"/>
      </a:accent3>
      <a:accent4>
        <a:srgbClr val="C8C8C8"/>
      </a:accent4>
      <a:accent5>
        <a:srgbClr val="ADB8FF"/>
      </a:accent5>
      <a:accent6>
        <a:srgbClr val="563118"/>
      </a:accent6>
      <a:hlink>
        <a:srgbClr val="FF0033"/>
      </a:hlink>
      <a:folHlink>
        <a:srgbClr val="CC9967"/>
      </a:folHlink>
    </a:clrScheme>
    <a:fontScheme name="Marmu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15000"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15000"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rmur 1">
        <a:dk1>
          <a:srgbClr val="000000"/>
        </a:dk1>
        <a:lt1>
          <a:srgbClr val="EAEAEA"/>
        </a:lt1>
        <a:dk2>
          <a:srgbClr val="FFCC99"/>
        </a:dk2>
        <a:lt2>
          <a:srgbClr val="FFCC66"/>
        </a:lt2>
        <a:accent1>
          <a:srgbClr val="FF9933"/>
        </a:accent1>
        <a:accent2>
          <a:srgbClr val="996600"/>
        </a:accent2>
        <a:accent3>
          <a:srgbClr val="FFE2CA"/>
        </a:accent3>
        <a:accent4>
          <a:srgbClr val="C8C8C8"/>
        </a:accent4>
        <a:accent5>
          <a:srgbClr val="FFCAAD"/>
        </a:accent5>
        <a:accent6>
          <a:srgbClr val="8A5C00"/>
        </a:accent6>
        <a:hlink>
          <a:srgbClr val="FF505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mur 2">
        <a:dk1>
          <a:srgbClr val="000000"/>
        </a:dk1>
        <a:lt1>
          <a:srgbClr val="FFFFFF"/>
        </a:lt1>
        <a:dk2>
          <a:srgbClr val="EAEAEA"/>
        </a:dk2>
        <a:lt2>
          <a:srgbClr val="FFFFFF"/>
        </a:lt2>
        <a:accent1>
          <a:srgbClr val="CBCBCB"/>
        </a:accent1>
        <a:accent2>
          <a:srgbClr val="333333"/>
        </a:accent2>
        <a:accent3>
          <a:srgbClr val="F3F3F3"/>
        </a:accent3>
        <a:accent4>
          <a:srgbClr val="DADADA"/>
        </a:accent4>
        <a:accent5>
          <a:srgbClr val="E2E2E2"/>
        </a:accent5>
        <a:accent6>
          <a:srgbClr val="2D2D2D"/>
        </a:accent6>
        <a:hlink>
          <a:srgbClr val="C0C0C0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mur 3">
        <a:dk1>
          <a:srgbClr val="000000"/>
        </a:dk1>
        <a:lt1>
          <a:srgbClr val="EAEAEA"/>
        </a:lt1>
        <a:dk2>
          <a:srgbClr val="006600"/>
        </a:dk2>
        <a:lt2>
          <a:srgbClr val="FFCC66"/>
        </a:lt2>
        <a:accent1>
          <a:srgbClr val="3366FF"/>
        </a:accent1>
        <a:accent2>
          <a:srgbClr val="60371C"/>
        </a:accent2>
        <a:accent3>
          <a:srgbClr val="AAB8AA"/>
        </a:accent3>
        <a:accent4>
          <a:srgbClr val="C8C8C8"/>
        </a:accent4>
        <a:accent5>
          <a:srgbClr val="ADB8FF"/>
        </a:accent5>
        <a:accent6>
          <a:srgbClr val="563118"/>
        </a:accent6>
        <a:hlink>
          <a:srgbClr val="FF0033"/>
        </a:hlink>
        <a:folHlink>
          <a:srgbClr val="CC996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rojekt domyślny">
  <a:themeElements>
    <a:clrScheme name="Projekt domyśln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Projekt domyślny">
  <a:themeElements>
    <a:clrScheme name="Projekt domyśln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Projekt domyślny">
  <a:themeElements>
    <a:clrScheme name="Projekt domyśln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alibri-whit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Projekt domyślny">
  <a:themeElements>
    <a:clrScheme name="Projekt domyśln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alibri-whit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28324</TotalTime>
  <Words>1478</Words>
  <Application>Microsoft Office PowerPoint</Application>
  <PresentationFormat>Pokaz na ekranie (4:3)</PresentationFormat>
  <Paragraphs>131</Paragraphs>
  <Slides>21</Slides>
  <Notes>17</Notes>
  <HiddenSlides>0</HiddenSlides>
  <MMClips>0</MMClips>
  <ScaleCrop>false</ScaleCrop>
  <HeadingPairs>
    <vt:vector size="4" baseType="variant">
      <vt:variant>
        <vt:lpstr>Motyw</vt:lpstr>
      </vt:variant>
      <vt:variant>
        <vt:i4>6</vt:i4>
      </vt:variant>
      <vt:variant>
        <vt:lpstr>Tytuły slajdów</vt:lpstr>
      </vt:variant>
      <vt:variant>
        <vt:i4>21</vt:i4>
      </vt:variant>
    </vt:vector>
  </HeadingPairs>
  <TitlesOfParts>
    <vt:vector size="27" baseType="lpstr">
      <vt:lpstr>Projekt domyślny</vt:lpstr>
      <vt:lpstr>2_Marmur</vt:lpstr>
      <vt:lpstr>1_Projekt domyślny</vt:lpstr>
      <vt:lpstr>2_Projekt domyślny</vt:lpstr>
      <vt:lpstr>6_Projekt domyślny</vt:lpstr>
      <vt:lpstr>3_Projekt domyślny</vt:lpstr>
      <vt:lpstr>The Universe, Mind and Intelligence without God?</vt:lpstr>
      <vt:lpstr>What it is about?</vt:lpstr>
      <vt:lpstr>The Universe</vt:lpstr>
      <vt:lpstr>Solar system</vt:lpstr>
      <vt:lpstr>Laplace &amp; Napoleon</vt:lpstr>
      <vt:lpstr>Cosmology</vt:lpstr>
      <vt:lpstr>Does God help us to understand life?</vt:lpstr>
      <vt:lpstr>God, mind and intelligence?</vt:lpstr>
      <vt:lpstr>Prezentacja programu PowerPoint</vt:lpstr>
      <vt:lpstr>Neural determinism</vt:lpstr>
      <vt:lpstr>When brain activation is conscious?</vt:lpstr>
      <vt:lpstr>Thought: place, time, frequency, energy. </vt:lpstr>
      <vt:lpstr>Looking inside</vt:lpstr>
      <vt:lpstr>10 seconds delay!</vt:lpstr>
      <vt:lpstr>From brains to machines</vt:lpstr>
      <vt:lpstr>Theology and science</vt:lpstr>
      <vt:lpstr>Faith is the answer to …?</vt:lpstr>
      <vt:lpstr>Be careful with beliefs</vt:lpstr>
      <vt:lpstr>Gandhi’s advice</vt:lpstr>
      <vt:lpstr>Prezentacja programu PowerPoint</vt:lpstr>
      <vt:lpstr>Uszkodzenia VMPC i moralność</vt:lpstr>
    </vt:vector>
  </TitlesOfParts>
  <Company>KMK UMK www.phys.uni.torun.pl/kmk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Neuronauki i Natura Ludzka</dc:title>
  <dc:subject>Co powinno martwić teologów</dc:subject>
  <dc:creator>Włodzisław Duch;Google: W. Duch</dc:creator>
  <cp:keywords>Neuronauki, teologia, wolna wola, dusza</cp:keywords>
  <cp:lastModifiedBy>Wlodzislaw</cp:lastModifiedBy>
  <cp:revision>894</cp:revision>
  <cp:lastPrinted>1999-08-21T07:27:07Z</cp:lastPrinted>
  <dcterms:created xsi:type="dcterms:W3CDTF">1998-04-11T13:46:18Z</dcterms:created>
  <dcterms:modified xsi:type="dcterms:W3CDTF">2013-12-10T18:21:49Z</dcterms:modified>
</cp:coreProperties>
</file>