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67" r:id="rId2"/>
    <p:sldId id="367" r:id="rId3"/>
    <p:sldId id="368" r:id="rId4"/>
    <p:sldId id="377" r:id="rId5"/>
    <p:sldId id="378" r:id="rId6"/>
    <p:sldId id="389" r:id="rId7"/>
    <p:sldId id="390" r:id="rId8"/>
    <p:sldId id="381" r:id="rId9"/>
    <p:sldId id="382" r:id="rId10"/>
    <p:sldId id="397" r:id="rId11"/>
    <p:sldId id="385" r:id="rId12"/>
    <p:sldId id="386" r:id="rId13"/>
    <p:sldId id="392" r:id="rId14"/>
    <p:sldId id="399" r:id="rId15"/>
    <p:sldId id="400" r:id="rId16"/>
    <p:sldId id="387" r:id="rId17"/>
    <p:sldId id="388" r:id="rId18"/>
    <p:sldId id="398" r:id="rId19"/>
    <p:sldId id="393" r:id="rId20"/>
  </p:sldIdLst>
  <p:sldSz cx="9144000" cy="6858000" type="screen4x3"/>
  <p:notesSz cx="6858000" cy="9144000"/>
  <p:defaultTextStyle>
    <a:defPPr>
      <a:defRPr lang="en-US"/>
    </a:defPPr>
    <a:lvl1pPr algn="r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xmlns:mc="http://schemas.openxmlformats.org/markup-compatibility/2006" xmlns:a14="http://schemas.microsoft.com/office/drawing/2010/main" val="FF0000" mc:Ignorable="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xmlns:mc="http://schemas.openxmlformats.org/markup-compatibility/2006" xmlns:a14="http://schemas.microsoft.com/office/drawing/2010/main" val="FFFF66" mc:Ignorable=""/>
    <a:srgbClr xmlns:mc="http://schemas.openxmlformats.org/markup-compatibility/2006" xmlns:a14="http://schemas.microsoft.com/office/drawing/2010/main" val="FF6600" mc:Ignorable=""/>
    <a:srgbClr xmlns:mc="http://schemas.openxmlformats.org/markup-compatibility/2006" xmlns:a14="http://schemas.microsoft.com/office/drawing/2010/main" val="006600" mc:Ignorable=""/>
    <a:srgbClr xmlns:mc="http://schemas.openxmlformats.org/markup-compatibility/2006" xmlns:a14="http://schemas.microsoft.com/office/drawing/2010/main" val="FFCC00" mc:Ignorable=""/>
    <a:srgbClr xmlns:mc="http://schemas.openxmlformats.org/markup-compatibility/2006" xmlns:a14="http://schemas.microsoft.com/office/drawing/2010/main" val="000066" mc:Ignorable="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42" autoAdjust="0"/>
    <p:restoredTop sz="94058" autoAdjust="0"/>
  </p:normalViewPr>
  <p:slideViewPr>
    <p:cSldViewPr>
      <p:cViewPr>
        <p:scale>
          <a:sx n="70" d="100"/>
          <a:sy n="70" d="100"/>
        </p:scale>
        <p:origin x="-1188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4852A6-A1E6-47AF-9267-6D9DE1BC0724}" type="datetimeFigureOut">
              <a:rPr lang="pl-PL" smtClean="0"/>
              <a:t>2010-07-20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BDB93A-B90C-4E6E-9792-9EBAC0652AE4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3873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</p:spPr>
      </p:sp>
      <p:sp>
        <p:nvSpPr>
          <p:cNvPr id="131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131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31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6A8329E-8392-4F05-A916-606D148CF4F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636351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The usefulness of support feature </a:t>
            </a:r>
            <a:r>
              <a:rPr lang="pl-PL" dirty="0" err="1" smtClean="0"/>
              <a:t>machines</a:t>
            </a:r>
            <a:r>
              <a:rPr lang="pl-PL" dirty="0" smtClean="0"/>
              <a:t> </a:t>
            </a:r>
            <a:r>
              <a:rPr lang="en-US" dirty="0" smtClean="0"/>
              <a:t>has been tested on several </a:t>
            </a:r>
            <a:r>
              <a:rPr lang="pl-PL" dirty="0" smtClean="0"/>
              <a:t>UCI </a:t>
            </a:r>
            <a:r>
              <a:rPr lang="en-US" dirty="0" smtClean="0"/>
              <a:t>benchmark  datasets, selected to cover different types of problems</a:t>
            </a:r>
            <a:r>
              <a:rPr lang="pl-PL" dirty="0" smtClean="0"/>
              <a:t>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dirty="0" smtClean="0"/>
              <a:t>To compare SFM with four popular classification methods 10-fold </a:t>
            </a:r>
            <a:r>
              <a:rPr lang="en-US" dirty="0" err="1" smtClean="0"/>
              <a:t>crossvalidation</a:t>
            </a:r>
            <a:r>
              <a:rPr lang="en-US" dirty="0" smtClean="0"/>
              <a:t> test results have been collected in tables, with accuracies and standard deviations given for each dataset. For the </a:t>
            </a:r>
            <a:r>
              <a:rPr lang="en-US" dirty="0" err="1" smtClean="0"/>
              <a:t>kNN</a:t>
            </a:r>
            <a:r>
              <a:rPr lang="en-US" dirty="0" smtClean="0"/>
              <a:t> classifier the number of nearest neighbors has been automatically selected from the 1-20 range using </a:t>
            </a:r>
            <a:r>
              <a:rPr lang="en-US" dirty="0" err="1" smtClean="0"/>
              <a:t>crossvalidation</a:t>
            </a:r>
            <a:r>
              <a:rPr lang="en-US" dirty="0" smtClean="0"/>
              <a:t> estimation. The SVM parameters (C and sigma for Gaussian kernels) have been fully optimized on the original data in an automatic way using </a:t>
            </a:r>
            <a:r>
              <a:rPr lang="en-US" dirty="0" err="1" smtClean="0"/>
              <a:t>crossvalidation</a:t>
            </a:r>
            <a:r>
              <a:rPr lang="en-US" dirty="0" smtClean="0"/>
              <a:t> estimations.</a:t>
            </a:r>
            <a:endParaRPr lang="pl-PL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 Berlin Titl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logo_rev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5421313"/>
            <a:ext cx="1052513" cy="1014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D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467600" y="5768975"/>
            <a:ext cx="990600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05000"/>
            <a:ext cx="7772400" cy="1143000"/>
          </a:xfrm>
        </p:spPr>
        <p:txBody>
          <a:bodyPr/>
          <a:lstStyle>
            <a:lvl1pPr>
              <a:defRPr>
                <a:solidFill>
                  <a:srgbClr xmlns:mc="http://schemas.openxmlformats.org/markup-compatibility/2006" xmlns:a14="http://schemas.microsoft.com/office/drawing/2010/main" val="FFCC00" mc:Ignorable="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15100" y="685800"/>
            <a:ext cx="1943100" cy="54864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5676900" cy="54864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ytuł, tekst i 2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quarter" idx="2"/>
          </p:nvPr>
        </p:nvSpPr>
        <p:spPr>
          <a:xfrm>
            <a:off x="4648200" y="2057400"/>
            <a:ext cx="38100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3"/>
          </p:nvPr>
        </p:nvSpPr>
        <p:spPr>
          <a:xfrm>
            <a:off x="4648200" y="4191000"/>
            <a:ext cx="3810000" cy="198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685800"/>
            <a:ext cx="7772400" cy="11430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858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20574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xmlns:mc="http://schemas.openxmlformats.org/markup-compatibility/2006" xmlns:a14="http://schemas.microsoft.com/office/drawing/2010/main" val="001B36" mc:Ignorable=""/>
            </a:gs>
            <a:gs pos="50000">
              <a:srgbClr xmlns:mc="http://schemas.openxmlformats.org/markup-compatibility/2006" xmlns:a14="http://schemas.microsoft.com/office/drawing/2010/main" val="003366" mc:Ignorable=""/>
            </a:gs>
            <a:gs pos="100000">
              <a:srgbClr xmlns:mc="http://schemas.openxmlformats.org/markup-compatibility/2006" xmlns:a14="http://schemas.microsoft.com/office/drawing/2010/main" val="001B36" mc:Ignorable="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 Berlin bullet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0574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0" r:id="rId1"/>
    <p:sldLayoutId id="2147484108" r:id="rId2"/>
    <p:sldLayoutId id="2147484109" r:id="rId3"/>
    <p:sldLayoutId id="2147484110" r:id="rId4"/>
    <p:sldLayoutId id="2147484111" r:id="rId5"/>
    <p:sldLayoutId id="2147484112" r:id="rId6"/>
    <p:sldLayoutId id="2147484113" r:id="rId7"/>
    <p:sldLayoutId id="2147484114" r:id="rId8"/>
    <p:sldLayoutId id="2147484115" r:id="rId9"/>
    <p:sldLayoutId id="2147484116" r:id="rId10"/>
    <p:sldLayoutId id="2147484117" r:id="rId11"/>
    <p:sldLayoutId id="2147484118" r:id="rId12"/>
    <p:sldLayoutId id="2147484119" r:id="rId13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xmlns:mc="http://schemas.openxmlformats.org/markup-compatibility/2006" xmlns:a14="http://schemas.microsoft.com/office/drawing/2010/main" val="000000" mc:Ignorable="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xmlns:mc="http://schemas.openxmlformats.org/markup-compatibility/2006" xmlns:a14="http://schemas.microsoft.com/office/drawing/2010/main" val="000000" mc:Ignorable="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xmlns:mc="http://schemas.openxmlformats.org/markup-compatibility/2006" xmlns:a14="http://schemas.microsoft.com/office/drawing/2010/main" val="000000" mc:Ignorable="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xmlns:mc="http://schemas.openxmlformats.org/markup-compatibility/2006" xmlns:a14="http://schemas.microsoft.com/office/drawing/2010/main" val="000000" mc:Ignorable="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xmlns:mc="http://schemas.openxmlformats.org/markup-compatibility/2006" xmlns:a14="http://schemas.microsoft.com/office/drawing/2010/main" val="000000" mc:Ignorable="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xmlns:mc="http://schemas.openxmlformats.org/markup-compatibility/2006" xmlns:a14="http://schemas.microsoft.com/office/drawing/2010/main" val="000000" mc:Ignorable="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xmlns:mc="http://schemas.openxmlformats.org/markup-compatibility/2006" xmlns:a14="http://schemas.microsoft.com/office/drawing/2010/main" val="000000" mc:Ignorable="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xmlns:mc="http://schemas.openxmlformats.org/markup-compatibility/2006" xmlns:a14="http://schemas.microsoft.com/office/drawing/2010/main" val="000000" mc:Ignorable="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1"/>
          </a:solidFill>
          <a:effectLst>
            <a:outerShdw blurRad="38100" dist="38100" dir="2700000" algn="tl">
              <a:srgbClr xmlns:mc="http://schemas.openxmlformats.org/markup-compatibility/2006" xmlns:a14="http://schemas.microsoft.com/office/drawing/2010/main" val="000000" mc:Ignorable="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b="1">
          <a:solidFill>
            <a:schemeClr val="bg1"/>
          </a:solidFill>
          <a:effectLst>
            <a:outerShdw blurRad="38100" dist="38100" dir="2700000" algn="tl">
              <a:srgbClr xmlns:mc="http://schemas.openxmlformats.org/markup-compatibility/2006" xmlns:a14="http://schemas.microsoft.com/office/drawing/2010/main" val="000000" mc:Ignorable="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b="1">
          <a:solidFill>
            <a:schemeClr val="bg1"/>
          </a:solidFill>
          <a:effectLst>
            <a:outerShdw blurRad="38100" dist="38100" dir="2700000" algn="tl">
              <a:srgbClr xmlns:mc="http://schemas.openxmlformats.org/markup-compatibility/2006" xmlns:a14="http://schemas.microsoft.com/office/drawing/2010/main" val="000000" mc:Ignorable="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bg1"/>
          </a:solidFill>
          <a:effectLst>
            <a:outerShdw blurRad="38100" dist="38100" dir="2700000" algn="tl">
              <a:srgbClr xmlns:mc="http://schemas.openxmlformats.org/markup-compatibility/2006" xmlns:a14="http://schemas.microsoft.com/office/drawing/2010/main" val="000000" mc:Ignorable="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bg1"/>
          </a:solidFill>
          <a:effectLst>
            <a:outerShdw blurRad="38100" dist="38100" dir="2700000" algn="tl">
              <a:srgbClr xmlns:mc="http://schemas.openxmlformats.org/markup-compatibility/2006" xmlns:a14="http://schemas.microsoft.com/office/drawing/2010/main" val="000000" mc:Ignorable="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bg1"/>
          </a:solidFill>
          <a:effectLst>
            <a:outerShdw blurRad="38100" dist="38100" dir="2700000" algn="tl">
              <a:srgbClr xmlns:mc="http://schemas.openxmlformats.org/markup-compatibility/2006" xmlns:a14="http://schemas.microsoft.com/office/drawing/2010/main" val="000000" mc:Ignorable="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bg1"/>
          </a:solidFill>
          <a:effectLst>
            <a:outerShdw blurRad="38100" dist="38100" dir="2700000" algn="tl">
              <a:srgbClr xmlns:mc="http://schemas.openxmlformats.org/markup-compatibility/2006" xmlns:a14="http://schemas.microsoft.com/office/drawing/2010/main" val="000000" mc:Ignorable="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bg1"/>
          </a:solidFill>
          <a:effectLst>
            <a:outerShdw blurRad="38100" dist="38100" dir="2700000" algn="tl">
              <a:srgbClr xmlns:mc="http://schemas.openxmlformats.org/markup-compatibility/2006" xmlns:a14="http://schemas.microsoft.com/office/drawing/2010/main" val="000000" mc:Ignorable="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bg1"/>
          </a:solidFill>
          <a:effectLst>
            <a:outerShdw blurRad="38100" dist="38100" dir="2700000" algn="tl">
              <a:srgbClr xmlns:mc="http://schemas.openxmlformats.org/markup-compatibility/2006" xmlns:a14="http://schemas.microsoft.com/office/drawing/2010/main" val="000000" mc:Ignorable="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b="1">
          <a:solidFill>
            <a:schemeClr val="bg1"/>
          </a:solidFill>
          <a:effectLst>
            <a:outerShdw blurRad="38100" dist="38100" dir="2700000" algn="tl">
              <a:srgbClr xmlns:mc="http://schemas.openxmlformats.org/markup-compatibility/2006" xmlns:a14="http://schemas.microsoft.com/office/drawing/2010/main" val="000000" mc:Ignorable="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4213" y="500063"/>
            <a:ext cx="7772400" cy="1214437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pl-PL" sz="3200" b="0" dirty="0" err="1"/>
              <a:t>Support</a:t>
            </a:r>
            <a:r>
              <a:rPr lang="pl-PL" sz="3200" b="0" dirty="0"/>
              <a:t> </a:t>
            </a:r>
            <a:r>
              <a:rPr lang="pl-PL" sz="3200" b="0" dirty="0" err="1"/>
              <a:t>Feature</a:t>
            </a:r>
            <a:r>
              <a:rPr lang="pl-PL" sz="3200" b="0" dirty="0"/>
              <a:t> </a:t>
            </a:r>
            <a:r>
              <a:rPr lang="pl-PL" sz="3200" b="0" dirty="0" err="1"/>
              <a:t>Machines</a:t>
            </a:r>
            <a:r>
              <a:rPr lang="pl-PL" sz="3200" b="0" dirty="0"/>
              <a:t>: </a:t>
            </a:r>
            <a:br>
              <a:rPr lang="pl-PL" sz="3200" b="0" dirty="0"/>
            </a:br>
            <a:r>
              <a:rPr lang="pl-PL" sz="3200" b="0" dirty="0" err="1"/>
              <a:t>Support</a:t>
            </a:r>
            <a:r>
              <a:rPr lang="pl-PL" sz="3200" b="0" dirty="0"/>
              <a:t> </a:t>
            </a:r>
            <a:r>
              <a:rPr lang="pl-PL" sz="3200" b="0" dirty="0" err="1"/>
              <a:t>Vectors</a:t>
            </a:r>
            <a:r>
              <a:rPr lang="pl-PL" sz="3200" b="0" dirty="0"/>
              <a:t> </a:t>
            </a:r>
            <a:r>
              <a:rPr lang="pl-PL" sz="3200" b="0" dirty="0" err="1"/>
              <a:t>are</a:t>
            </a:r>
            <a:r>
              <a:rPr lang="pl-PL" sz="3200" b="0" dirty="0"/>
              <a:t> not </a:t>
            </a:r>
            <a:r>
              <a:rPr lang="pl-PL" sz="3200" b="0" dirty="0" err="1" smtClean="0"/>
              <a:t>enough</a:t>
            </a:r>
            <a:endParaRPr lang="en-US" sz="3200" b="0" dirty="0" smtClean="0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71500" y="2500313"/>
            <a:ext cx="8215313" cy="4214812"/>
          </a:xfrm>
        </p:spPr>
        <p:txBody>
          <a:bodyPr/>
          <a:lstStyle/>
          <a:p>
            <a:pPr eaLnBrk="1" hangingPunct="1">
              <a:defRPr/>
            </a:pPr>
            <a:r>
              <a:rPr lang="pl-PL" b="0" dirty="0" smtClean="0"/>
              <a:t>Tomasz Maszczyk </a:t>
            </a:r>
          </a:p>
          <a:p>
            <a:pPr eaLnBrk="1" hangingPunct="1">
              <a:defRPr/>
            </a:pPr>
            <a:r>
              <a:rPr lang="pl-PL" b="0" dirty="0" smtClean="0"/>
              <a:t>and </a:t>
            </a:r>
          </a:p>
          <a:p>
            <a:pPr eaLnBrk="1" hangingPunct="1">
              <a:defRPr/>
            </a:pPr>
            <a:r>
              <a:rPr lang="pl-PL" b="0" dirty="0" smtClean="0"/>
              <a:t>Włodzisław Duch</a:t>
            </a:r>
          </a:p>
          <a:p>
            <a:pPr eaLnBrk="1" hangingPunct="1">
              <a:defRPr/>
            </a:pPr>
            <a:endParaRPr lang="pl-PL" sz="1200" b="0" dirty="0" smtClean="0"/>
          </a:p>
          <a:p>
            <a:pPr eaLnBrk="1" hangingPunct="1">
              <a:defRPr/>
            </a:pPr>
            <a:endParaRPr lang="en-US" sz="1200" b="0" dirty="0" smtClean="0"/>
          </a:p>
          <a:p>
            <a:pPr eaLnBrk="1" hangingPunct="1">
              <a:defRPr/>
            </a:pPr>
            <a:r>
              <a:rPr lang="en-US" sz="2400" b="0" dirty="0" smtClean="0"/>
              <a:t>D</a:t>
            </a:r>
            <a:r>
              <a:rPr lang="pl-PL" sz="2400" b="0" dirty="0" err="1" smtClean="0"/>
              <a:t>epartment</a:t>
            </a:r>
            <a:r>
              <a:rPr lang="pl-PL" sz="2400" b="0" dirty="0" smtClean="0"/>
              <a:t> of </a:t>
            </a:r>
            <a:r>
              <a:rPr lang="pl-PL" sz="2400" b="0" dirty="0" err="1" smtClean="0"/>
              <a:t>Informatics</a:t>
            </a:r>
            <a:r>
              <a:rPr lang="pl-PL" sz="2400" b="0" dirty="0" smtClean="0"/>
              <a:t>, </a:t>
            </a:r>
          </a:p>
          <a:p>
            <a:pPr eaLnBrk="1" hangingPunct="1">
              <a:defRPr/>
            </a:pPr>
            <a:r>
              <a:rPr lang="pl-PL" sz="2400" b="0" dirty="0" smtClean="0"/>
              <a:t>Nicolaus </a:t>
            </a:r>
            <a:r>
              <a:rPr lang="pl-PL" sz="2400" b="0" dirty="0" err="1" smtClean="0"/>
              <a:t>Copernicus</a:t>
            </a:r>
            <a:r>
              <a:rPr lang="pl-PL" sz="2400" b="0" dirty="0" smtClean="0"/>
              <a:t> </a:t>
            </a:r>
            <a:r>
              <a:rPr lang="pl-PL" sz="2400" b="0" dirty="0" err="1" smtClean="0"/>
              <a:t>University</a:t>
            </a:r>
            <a:r>
              <a:rPr lang="pl-PL" sz="2400" b="0" dirty="0" smtClean="0"/>
              <a:t>, Toruń, Poland</a:t>
            </a:r>
          </a:p>
          <a:p>
            <a:pPr eaLnBrk="1" hangingPunct="1">
              <a:defRPr/>
            </a:pPr>
            <a:endParaRPr lang="pl-PL" sz="1200" b="0" dirty="0" smtClean="0"/>
          </a:p>
          <a:p>
            <a:pPr eaLnBrk="1" hangingPunct="1">
              <a:defRPr/>
            </a:pPr>
            <a:endParaRPr lang="pl-PL" sz="1200" b="0" dirty="0" smtClean="0"/>
          </a:p>
          <a:p>
            <a:pPr algn="r" eaLnBrk="1" hangingPunct="1">
              <a:defRPr/>
            </a:pPr>
            <a:endParaRPr lang="pl-PL" sz="2400" b="0" dirty="0" smtClean="0"/>
          </a:p>
          <a:p>
            <a:pPr algn="r" eaLnBrk="1" hangingPunct="1">
              <a:defRPr/>
            </a:pPr>
            <a:r>
              <a:rPr lang="pl-PL" sz="2400" b="0" dirty="0" smtClean="0"/>
              <a:t>WCCI 2010</a:t>
            </a:r>
            <a:endParaRPr lang="en-US" sz="2400" b="0" dirty="0" smtClean="0"/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787" y="2377207"/>
            <a:ext cx="1782917" cy="1844824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2376264"/>
            <a:ext cx="1782917" cy="1844824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865188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pl-PL" b="0" dirty="0" err="1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Features</a:t>
            </a:r>
            <a:r>
              <a:rPr lang="pl-PL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 </a:t>
            </a:r>
            <a:r>
              <a:rPr lang="pl-PL" b="0" dirty="0" err="1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description</a:t>
            </a:r>
            <a:endParaRPr lang="en-US" b="0" dirty="0" smtClean="0">
              <a:solidFill>
                <a:srgbClr xmlns:mc="http://schemas.openxmlformats.org/markup-compatibility/2006" xmlns:a14="http://schemas.microsoft.com/office/drawing/2010/main" val="FFCC00" mc:Ignorable=""/>
              </a:solidFill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1268760"/>
            <a:ext cx="7924800" cy="5328592"/>
          </a:xfrm>
        </p:spPr>
        <p:txBody>
          <a:bodyPr/>
          <a:lstStyle/>
          <a:p>
            <a:pPr marL="0" indent="0" algn="just" eaLnBrk="1" hangingPunct="1">
              <a:buNone/>
              <a:defRPr/>
            </a:pPr>
            <a:r>
              <a:rPr lang="en-US" sz="2000" b="0" dirty="0" smtClean="0"/>
              <a:t>X - original features</a:t>
            </a:r>
          </a:p>
          <a:p>
            <a:pPr marL="0" indent="0" algn="just" eaLnBrk="1" hangingPunct="1">
              <a:buNone/>
              <a:defRPr/>
            </a:pPr>
            <a:r>
              <a:rPr lang="en-US" sz="2000" b="0" dirty="0" smtClean="0"/>
              <a:t>K - kernel features (Gaussian local kernels)</a:t>
            </a:r>
          </a:p>
          <a:p>
            <a:pPr marL="0" indent="0" algn="just" eaLnBrk="1" hangingPunct="1">
              <a:buNone/>
              <a:defRPr/>
            </a:pPr>
            <a:r>
              <a:rPr lang="en-US" sz="2000" b="0" dirty="0" smtClean="0"/>
              <a:t>Z - unrestricted linear projections</a:t>
            </a:r>
          </a:p>
          <a:p>
            <a:pPr marL="0" indent="0" algn="just" eaLnBrk="1" hangingPunct="1">
              <a:buNone/>
              <a:defRPr/>
            </a:pPr>
            <a:r>
              <a:rPr lang="en-US" sz="2000" b="0" dirty="0" smtClean="0"/>
              <a:t>H - restricted (clustered) projections</a:t>
            </a:r>
          </a:p>
          <a:p>
            <a:pPr marL="0" indent="0" algn="just" eaLnBrk="1" hangingPunct="1">
              <a:buNone/>
              <a:defRPr/>
            </a:pPr>
            <a:endParaRPr lang="en-US" sz="2000" b="0" dirty="0" smtClean="0"/>
          </a:p>
          <a:p>
            <a:pPr marL="0" indent="0" eaLnBrk="1" hangingPunct="1">
              <a:buNone/>
              <a:defRPr/>
            </a:pPr>
            <a:r>
              <a:rPr lang="en-US" sz="2000" b="0" dirty="0" smtClean="0"/>
              <a:t>15 feature spaces based on combinations of these different type of features may be constructed: </a:t>
            </a:r>
            <a:br>
              <a:rPr lang="en-US" sz="2000" b="0" dirty="0" smtClean="0"/>
            </a:br>
            <a:r>
              <a:rPr lang="en-US" sz="2000" b="0" dirty="0" smtClean="0"/>
              <a:t>X, K, Z, H, K+Z, K+H, Z+H, K+Z+H, X+K, X+Z, X+H, X+K+Z, X+K+H, X+Z+H, X+K+Z+H.</a:t>
            </a:r>
          </a:p>
          <a:p>
            <a:pPr marL="0" indent="0" algn="just" eaLnBrk="1" hangingPunct="1">
              <a:buNone/>
              <a:defRPr/>
            </a:pPr>
            <a:r>
              <a:rPr lang="en-US" sz="2000" b="0" dirty="0" smtClean="0"/>
              <a:t>Here only partial results are presented (big table).</a:t>
            </a:r>
          </a:p>
          <a:p>
            <a:pPr marL="0" indent="0" algn="just" eaLnBrk="1" hangingPunct="1">
              <a:buNone/>
              <a:defRPr/>
            </a:pPr>
            <a:endParaRPr lang="en-US" sz="2000" b="0" dirty="0" smtClean="0"/>
          </a:p>
          <a:p>
            <a:pPr marL="0" indent="0" eaLnBrk="1" hangingPunct="1">
              <a:buNone/>
              <a:defRPr/>
            </a:pPr>
            <a:r>
              <a:rPr lang="en-US" sz="2000" b="0" dirty="0" smtClean="0"/>
              <a:t>The final vector </a:t>
            </a:r>
            <a:r>
              <a:rPr lang="en-US" sz="2000" i="1" dirty="0" smtClean="0"/>
              <a:t>X</a:t>
            </a:r>
            <a:r>
              <a:rPr lang="en-US" sz="2000" b="0" dirty="0" smtClean="0"/>
              <a:t> is thus composed from a number of </a:t>
            </a:r>
            <a:br>
              <a:rPr lang="en-US" sz="2000" b="0" dirty="0" smtClean="0"/>
            </a:br>
            <a:r>
              <a:rPr lang="en-US" sz="2000" i="1" dirty="0" smtClean="0"/>
              <a:t>X </a:t>
            </a:r>
            <a:r>
              <a:rPr lang="en-US" sz="2000" b="0" i="1" dirty="0" smtClean="0"/>
              <a:t>= </a:t>
            </a:r>
            <a:r>
              <a:rPr lang="en-US" sz="2000" b="0" dirty="0" smtClean="0"/>
              <a:t>[</a:t>
            </a:r>
            <a:r>
              <a:rPr lang="en-US" sz="2000" b="0" i="1" dirty="0" smtClean="0"/>
              <a:t>x</a:t>
            </a:r>
            <a:r>
              <a:rPr lang="en-US" sz="2000" b="0" i="1" baseline="-25000" dirty="0" smtClean="0"/>
              <a:t>1</a:t>
            </a:r>
            <a:r>
              <a:rPr lang="en-US" sz="2000" b="0" i="1" dirty="0" smtClean="0"/>
              <a:t>..x</a:t>
            </a:r>
            <a:r>
              <a:rPr lang="en-US" sz="2000" b="0" i="1" baseline="-25000" dirty="0" smtClean="0"/>
              <a:t>n,</a:t>
            </a:r>
            <a:r>
              <a:rPr lang="en-US" sz="2000" b="0" i="1" dirty="0" smtClean="0"/>
              <a:t> z</a:t>
            </a:r>
            <a:r>
              <a:rPr lang="en-US" sz="2000" b="0" i="1" baseline="-25000" dirty="0" smtClean="0"/>
              <a:t>1</a:t>
            </a:r>
            <a:r>
              <a:rPr lang="en-US" sz="2000" b="0" i="1" dirty="0" smtClean="0"/>
              <a:t>.., h</a:t>
            </a:r>
            <a:r>
              <a:rPr lang="en-US" sz="2000" b="0" i="1" baseline="-25000" dirty="0" smtClean="0"/>
              <a:t>1</a:t>
            </a:r>
            <a:r>
              <a:rPr lang="en-US" sz="2000" b="0" i="1" dirty="0" smtClean="0"/>
              <a:t>.., k</a:t>
            </a:r>
            <a:r>
              <a:rPr lang="en-US" sz="2000" b="0" i="1" baseline="-25000" dirty="0" smtClean="0"/>
              <a:t>1</a:t>
            </a:r>
            <a:r>
              <a:rPr lang="en-US" sz="2000" b="0" i="1" dirty="0" smtClean="0"/>
              <a:t>..</a:t>
            </a:r>
            <a:r>
              <a:rPr lang="en-US" sz="2000" b="0" dirty="0" smtClean="0"/>
              <a:t>] features. </a:t>
            </a:r>
            <a:br>
              <a:rPr lang="en-US" sz="2000" b="0" dirty="0" smtClean="0"/>
            </a:br>
            <a:r>
              <a:rPr lang="en-US" sz="2000" b="0" dirty="0" smtClean="0"/>
              <a:t>In the SF space linear discrimination is used (SVML), </a:t>
            </a:r>
            <a:br>
              <a:rPr lang="en-US" sz="2000" b="0" dirty="0" smtClean="0"/>
            </a:br>
            <a:r>
              <a:rPr lang="en-US" sz="2000" b="0" dirty="0" smtClean="0"/>
              <a:t>although other methods may find better solution.</a:t>
            </a:r>
          </a:p>
        </p:txBody>
      </p:sp>
    </p:spTree>
    <p:extLst>
      <p:ext uri="{BB962C8B-B14F-4D97-AF65-F5344CB8AC3E}">
        <p14:creationId xmlns:p14="http://schemas.microsoft.com/office/powerpoint/2010/main" val="312451553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865188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pl-PL" b="0" dirty="0" err="1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Datasets</a:t>
            </a:r>
            <a:endParaRPr lang="en-US" b="0" dirty="0" smtClean="0">
              <a:solidFill>
                <a:srgbClr xmlns:mc="http://schemas.openxmlformats.org/markup-compatibility/2006" xmlns:a14="http://schemas.microsoft.com/office/drawing/2010/main" val="FFCC00" mc:Ignorable="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16832"/>
            <a:ext cx="9144000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1080418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Results</a:t>
            </a:r>
            <a:br>
              <a:rPr lang="en-US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</a:br>
            <a:r>
              <a:rPr lang="en-US" sz="3200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(SVM </a:t>
            </a:r>
            <a:r>
              <a:rPr lang="en-US" sz="3200" b="0" dirty="0" err="1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vs</a:t>
            </a:r>
            <a:r>
              <a:rPr lang="en-US" sz="3200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 SFM in the kernel space only)</a:t>
            </a:r>
            <a:endParaRPr lang="en-US" b="0" dirty="0" smtClean="0">
              <a:solidFill>
                <a:srgbClr xmlns:mc="http://schemas.openxmlformats.org/markup-compatibility/2006" xmlns:a14="http://schemas.microsoft.com/office/drawing/2010/main" val="FFCC00" mc:Ignorable="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916832"/>
            <a:ext cx="9144000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1080418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Results</a:t>
            </a:r>
            <a:br>
              <a:rPr lang="en-US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</a:br>
            <a:r>
              <a:rPr lang="en-US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(</a:t>
            </a:r>
            <a:r>
              <a:rPr lang="en-US" sz="3200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SFM in extended spaces)</a:t>
            </a:r>
            <a:endParaRPr lang="en-US" b="0" dirty="0" smtClean="0">
              <a:solidFill>
                <a:srgbClr xmlns:mc="http://schemas.openxmlformats.org/markup-compatibility/2006" xmlns:a14="http://schemas.microsoft.com/office/drawing/2010/main" val="FFCC00" mc:Ignorable="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916832"/>
            <a:ext cx="9144001" cy="2952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rostokąt 2"/>
          <p:cNvSpPr/>
          <p:nvPr/>
        </p:nvSpPr>
        <p:spPr bwMode="auto">
          <a:xfrm>
            <a:off x="3419872" y="2276872"/>
            <a:ext cx="1440160" cy="396044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Prostokąt 3"/>
          <p:cNvSpPr/>
          <p:nvPr/>
        </p:nvSpPr>
        <p:spPr bwMode="auto">
          <a:xfrm>
            <a:off x="3419872" y="2276872"/>
            <a:ext cx="1440160" cy="396044"/>
          </a:xfrm>
          <a:prstGeom prst="rect">
            <a:avLst/>
          </a:prstGeom>
          <a:noFill/>
          <a:ln w="50800" cap="flat" cmpd="sng" algn="ctr">
            <a:solidFill>
              <a:srgbClr xmlns:mc="http://schemas.openxmlformats.org/markup-compatibility/2006" xmlns:a14="http://schemas.microsoft.com/office/drawing/2010/main" val="FF0000" mc:Ignorable="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Prostokąt 6"/>
          <p:cNvSpPr/>
          <p:nvPr/>
        </p:nvSpPr>
        <p:spPr bwMode="auto">
          <a:xfrm>
            <a:off x="4860032" y="2636912"/>
            <a:ext cx="1440160" cy="360040"/>
          </a:xfrm>
          <a:prstGeom prst="rect">
            <a:avLst/>
          </a:prstGeom>
          <a:noFill/>
          <a:ln w="50800" cap="flat" cmpd="sng" algn="ctr">
            <a:solidFill>
              <a:srgbClr xmlns:mc="http://schemas.openxmlformats.org/markup-compatibility/2006" xmlns:a14="http://schemas.microsoft.com/office/drawing/2010/main" val="FF0000" mc:Ignorable="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Prostokąt 7"/>
          <p:cNvSpPr/>
          <p:nvPr/>
        </p:nvSpPr>
        <p:spPr bwMode="auto">
          <a:xfrm>
            <a:off x="3419872" y="2996952"/>
            <a:ext cx="1440160" cy="360040"/>
          </a:xfrm>
          <a:prstGeom prst="rect">
            <a:avLst/>
          </a:prstGeom>
          <a:noFill/>
          <a:ln w="50800" cap="flat" cmpd="sng" algn="ctr">
            <a:solidFill>
              <a:srgbClr xmlns:mc="http://schemas.openxmlformats.org/markup-compatibility/2006" xmlns:a14="http://schemas.microsoft.com/office/drawing/2010/main" val="FF0000" mc:Ignorable="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Prostokąt 8"/>
          <p:cNvSpPr/>
          <p:nvPr/>
        </p:nvSpPr>
        <p:spPr bwMode="auto">
          <a:xfrm>
            <a:off x="3419872" y="3356992"/>
            <a:ext cx="1440160" cy="360040"/>
          </a:xfrm>
          <a:prstGeom prst="rect">
            <a:avLst/>
          </a:prstGeom>
          <a:noFill/>
          <a:ln w="50800" cap="flat" cmpd="sng" algn="ctr">
            <a:solidFill>
              <a:srgbClr xmlns:mc="http://schemas.openxmlformats.org/markup-compatibility/2006" xmlns:a14="http://schemas.microsoft.com/office/drawing/2010/main" val="FF0000" mc:Ignorable="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Prostokąt 9"/>
          <p:cNvSpPr/>
          <p:nvPr/>
        </p:nvSpPr>
        <p:spPr bwMode="auto">
          <a:xfrm>
            <a:off x="1835696" y="3789040"/>
            <a:ext cx="1584176" cy="360040"/>
          </a:xfrm>
          <a:prstGeom prst="rect">
            <a:avLst/>
          </a:prstGeom>
          <a:noFill/>
          <a:ln w="50800" cap="flat" cmpd="sng" algn="ctr">
            <a:solidFill>
              <a:srgbClr xmlns:mc="http://schemas.openxmlformats.org/markup-compatibility/2006" xmlns:a14="http://schemas.microsoft.com/office/drawing/2010/main" val="FF0000" mc:Ignorable="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1" name="Prostokąt 10"/>
          <p:cNvSpPr/>
          <p:nvPr/>
        </p:nvSpPr>
        <p:spPr bwMode="auto">
          <a:xfrm>
            <a:off x="3419872" y="4149080"/>
            <a:ext cx="1440160" cy="360040"/>
          </a:xfrm>
          <a:prstGeom prst="rect">
            <a:avLst/>
          </a:prstGeom>
          <a:noFill/>
          <a:ln w="50800" cap="flat" cmpd="sng" algn="ctr">
            <a:solidFill>
              <a:srgbClr xmlns:mc="http://schemas.openxmlformats.org/markup-compatibility/2006" xmlns:a14="http://schemas.microsoft.com/office/drawing/2010/main" val="FF0000" mc:Ignorable="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Prostokąt 11"/>
          <p:cNvSpPr/>
          <p:nvPr/>
        </p:nvSpPr>
        <p:spPr bwMode="auto">
          <a:xfrm>
            <a:off x="7674890" y="4509120"/>
            <a:ext cx="1440161" cy="360040"/>
          </a:xfrm>
          <a:prstGeom prst="rect">
            <a:avLst/>
          </a:prstGeom>
          <a:noFill/>
          <a:ln w="50800" cap="flat" cmpd="sng" algn="ctr">
            <a:solidFill>
              <a:srgbClr xmlns:mc="http://schemas.openxmlformats.org/markup-compatibility/2006" xmlns:a14="http://schemas.microsoft.com/office/drawing/2010/main" val="FF0000" mc:Ignorable="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0169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1080418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pl-PL" b="0" dirty="0" err="1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Results</a:t>
            </a:r>
            <a:r>
              <a:rPr lang="pl-PL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/>
            </a:r>
            <a:br>
              <a:rPr lang="pl-PL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</a:br>
            <a:r>
              <a:rPr lang="pl-PL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(</a:t>
            </a:r>
            <a:r>
              <a:rPr lang="pl-PL" b="0" dirty="0" err="1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kNN</a:t>
            </a:r>
            <a:r>
              <a:rPr lang="pl-PL" sz="3200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 in </a:t>
            </a:r>
            <a:r>
              <a:rPr lang="pl-PL" sz="3200" b="0" dirty="0" err="1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extended</a:t>
            </a:r>
            <a:r>
              <a:rPr lang="pl-PL" sz="3200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 </a:t>
            </a:r>
            <a:r>
              <a:rPr lang="pl-PL" sz="3200" b="0" dirty="0" err="1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spaces</a:t>
            </a:r>
            <a:r>
              <a:rPr lang="pl-PL" sz="3200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)</a:t>
            </a:r>
            <a:endParaRPr lang="en-US" b="0" dirty="0" smtClean="0">
              <a:solidFill>
                <a:srgbClr xmlns:mc="http://schemas.openxmlformats.org/markup-compatibility/2006" xmlns:a14="http://schemas.microsoft.com/office/drawing/2010/main" val="FFCC00" mc:Ignorable="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2" y="1968609"/>
            <a:ext cx="9144000" cy="2900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 bwMode="auto">
          <a:xfrm>
            <a:off x="1792065" y="2324075"/>
            <a:ext cx="1411783" cy="352946"/>
          </a:xfrm>
          <a:prstGeom prst="rect">
            <a:avLst/>
          </a:prstGeom>
          <a:noFill/>
          <a:ln w="50800" cap="flat" cmpd="sng" algn="ctr">
            <a:solidFill>
              <a:srgbClr xmlns:mc="http://schemas.openxmlformats.org/markup-compatibility/2006" xmlns:a14="http://schemas.microsoft.com/office/drawing/2010/main" val="FF0000" mc:Ignorable="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Prostokąt 4"/>
          <p:cNvSpPr/>
          <p:nvPr/>
        </p:nvSpPr>
        <p:spPr bwMode="auto">
          <a:xfrm>
            <a:off x="3198267" y="2677021"/>
            <a:ext cx="1568491" cy="360040"/>
          </a:xfrm>
          <a:prstGeom prst="rect">
            <a:avLst/>
          </a:prstGeom>
          <a:noFill/>
          <a:ln w="50800" cap="flat" cmpd="sng" algn="ctr">
            <a:solidFill>
              <a:srgbClr xmlns:mc="http://schemas.openxmlformats.org/markup-compatibility/2006" xmlns:a14="http://schemas.microsoft.com/office/drawing/2010/main" val="FF0000" mc:Ignorable="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Prostokąt 5"/>
          <p:cNvSpPr/>
          <p:nvPr/>
        </p:nvSpPr>
        <p:spPr bwMode="auto">
          <a:xfrm>
            <a:off x="3203848" y="3047694"/>
            <a:ext cx="1552961" cy="360040"/>
          </a:xfrm>
          <a:prstGeom prst="rect">
            <a:avLst/>
          </a:prstGeom>
          <a:noFill/>
          <a:ln w="50800" cap="flat" cmpd="sng" algn="ctr">
            <a:solidFill>
              <a:srgbClr xmlns:mc="http://schemas.openxmlformats.org/markup-compatibility/2006" xmlns:a14="http://schemas.microsoft.com/office/drawing/2010/main" val="FF0000" mc:Ignorable="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Prostokąt 6"/>
          <p:cNvSpPr/>
          <p:nvPr/>
        </p:nvSpPr>
        <p:spPr bwMode="auto">
          <a:xfrm>
            <a:off x="1819883" y="3399524"/>
            <a:ext cx="1383965" cy="360040"/>
          </a:xfrm>
          <a:prstGeom prst="rect">
            <a:avLst/>
          </a:prstGeom>
          <a:noFill/>
          <a:ln w="50800" cap="flat" cmpd="sng" algn="ctr">
            <a:solidFill>
              <a:srgbClr xmlns:mc="http://schemas.openxmlformats.org/markup-compatibility/2006" xmlns:a14="http://schemas.microsoft.com/office/drawing/2010/main" val="FF0000" mc:Ignorable="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Prostokąt 7"/>
          <p:cNvSpPr/>
          <p:nvPr/>
        </p:nvSpPr>
        <p:spPr bwMode="auto">
          <a:xfrm>
            <a:off x="4802213" y="3767774"/>
            <a:ext cx="1411783" cy="360040"/>
          </a:xfrm>
          <a:prstGeom prst="rect">
            <a:avLst/>
          </a:prstGeom>
          <a:noFill/>
          <a:ln w="50800" cap="flat" cmpd="sng" algn="ctr">
            <a:solidFill>
              <a:srgbClr xmlns:mc="http://schemas.openxmlformats.org/markup-compatibility/2006" xmlns:a14="http://schemas.microsoft.com/office/drawing/2010/main" val="FF0000" mc:Ignorable="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Prostokąt 8"/>
          <p:cNvSpPr/>
          <p:nvPr/>
        </p:nvSpPr>
        <p:spPr bwMode="auto">
          <a:xfrm>
            <a:off x="1835696" y="4130237"/>
            <a:ext cx="1411783" cy="360040"/>
          </a:xfrm>
          <a:prstGeom prst="rect">
            <a:avLst/>
          </a:prstGeom>
          <a:noFill/>
          <a:ln w="50800" cap="flat" cmpd="sng" algn="ctr">
            <a:solidFill>
              <a:srgbClr xmlns:mc="http://schemas.openxmlformats.org/markup-compatibility/2006" xmlns:a14="http://schemas.microsoft.com/office/drawing/2010/main" val="FF0000" mc:Ignorable="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Prostokąt 9"/>
          <p:cNvSpPr/>
          <p:nvPr/>
        </p:nvSpPr>
        <p:spPr bwMode="auto">
          <a:xfrm>
            <a:off x="1835696" y="4479644"/>
            <a:ext cx="1411783" cy="360040"/>
          </a:xfrm>
          <a:prstGeom prst="rect">
            <a:avLst/>
          </a:prstGeom>
          <a:noFill/>
          <a:ln w="50800" cap="flat" cmpd="sng" algn="ctr">
            <a:solidFill>
              <a:srgbClr xmlns:mc="http://schemas.openxmlformats.org/markup-compatibility/2006" xmlns:a14="http://schemas.microsoft.com/office/drawing/2010/main" val="FF0000" mc:Ignorable="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101897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1080418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Results</a:t>
            </a:r>
            <a:br>
              <a:rPr lang="en-US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</a:br>
            <a:r>
              <a:rPr lang="en-US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(SSV</a:t>
            </a:r>
            <a:r>
              <a:rPr lang="en-US" sz="3200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 in extended spaces)</a:t>
            </a:r>
            <a:endParaRPr lang="en-US" b="0" dirty="0" smtClean="0">
              <a:solidFill>
                <a:srgbClr xmlns:mc="http://schemas.openxmlformats.org/markup-compatibility/2006" xmlns:a14="http://schemas.microsoft.com/office/drawing/2010/main" val="FFCC00" mc:Ignorable="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88840"/>
            <a:ext cx="9126544" cy="2952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Prostokąt 3"/>
          <p:cNvSpPr/>
          <p:nvPr/>
        </p:nvSpPr>
        <p:spPr bwMode="auto">
          <a:xfrm>
            <a:off x="6108857" y="2348880"/>
            <a:ext cx="1559487" cy="360040"/>
          </a:xfrm>
          <a:prstGeom prst="rect">
            <a:avLst/>
          </a:prstGeom>
          <a:noFill/>
          <a:ln w="50800" cap="flat" cmpd="sng" algn="ctr">
            <a:solidFill>
              <a:srgbClr xmlns:mc="http://schemas.openxmlformats.org/markup-compatibility/2006" xmlns:a14="http://schemas.microsoft.com/office/drawing/2010/main" val="FF0000" mc:Ignorable="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5" name="Prostokąt 4"/>
          <p:cNvSpPr/>
          <p:nvPr/>
        </p:nvSpPr>
        <p:spPr bwMode="auto">
          <a:xfrm>
            <a:off x="3243957" y="2708920"/>
            <a:ext cx="1440160" cy="360040"/>
          </a:xfrm>
          <a:prstGeom prst="rect">
            <a:avLst/>
          </a:prstGeom>
          <a:noFill/>
          <a:ln w="50800" cap="flat" cmpd="sng" algn="ctr">
            <a:solidFill>
              <a:srgbClr xmlns:mc="http://schemas.openxmlformats.org/markup-compatibility/2006" xmlns:a14="http://schemas.microsoft.com/office/drawing/2010/main" val="FF0000" mc:Ignorable="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Prostokąt 5"/>
          <p:cNvSpPr/>
          <p:nvPr/>
        </p:nvSpPr>
        <p:spPr bwMode="auto">
          <a:xfrm>
            <a:off x="3235747" y="3068960"/>
            <a:ext cx="1440160" cy="360040"/>
          </a:xfrm>
          <a:prstGeom prst="rect">
            <a:avLst/>
          </a:prstGeom>
          <a:noFill/>
          <a:ln w="50800" cap="flat" cmpd="sng" algn="ctr">
            <a:solidFill>
              <a:srgbClr xmlns:mc="http://schemas.openxmlformats.org/markup-compatibility/2006" xmlns:a14="http://schemas.microsoft.com/office/drawing/2010/main" val="FF0000" mc:Ignorable="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7" name="Prostokąt 6"/>
          <p:cNvSpPr/>
          <p:nvPr/>
        </p:nvSpPr>
        <p:spPr bwMode="auto">
          <a:xfrm>
            <a:off x="3243957" y="3439633"/>
            <a:ext cx="1440160" cy="360040"/>
          </a:xfrm>
          <a:prstGeom prst="rect">
            <a:avLst/>
          </a:prstGeom>
          <a:noFill/>
          <a:ln w="50800" cap="flat" cmpd="sng" algn="ctr">
            <a:solidFill>
              <a:srgbClr xmlns:mc="http://schemas.openxmlformats.org/markup-compatibility/2006" xmlns:a14="http://schemas.microsoft.com/office/drawing/2010/main" val="FF0000" mc:Ignorable="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8" name="Prostokąt 7"/>
          <p:cNvSpPr/>
          <p:nvPr/>
        </p:nvSpPr>
        <p:spPr bwMode="auto">
          <a:xfrm>
            <a:off x="3243957" y="3818516"/>
            <a:ext cx="1440160" cy="360040"/>
          </a:xfrm>
          <a:prstGeom prst="rect">
            <a:avLst/>
          </a:prstGeom>
          <a:noFill/>
          <a:ln w="50800" cap="flat" cmpd="sng" algn="ctr">
            <a:solidFill>
              <a:srgbClr xmlns:mc="http://schemas.openxmlformats.org/markup-compatibility/2006" xmlns:a14="http://schemas.microsoft.com/office/drawing/2010/main" val="FF0000" mc:Ignorable="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Prostokąt 8"/>
          <p:cNvSpPr/>
          <p:nvPr/>
        </p:nvSpPr>
        <p:spPr bwMode="auto">
          <a:xfrm>
            <a:off x="7668344" y="4189189"/>
            <a:ext cx="1440160" cy="360040"/>
          </a:xfrm>
          <a:prstGeom prst="rect">
            <a:avLst/>
          </a:prstGeom>
          <a:noFill/>
          <a:ln w="50800" cap="flat" cmpd="sng" algn="ctr">
            <a:solidFill>
              <a:srgbClr xmlns:mc="http://schemas.openxmlformats.org/markup-compatibility/2006" xmlns:a14="http://schemas.microsoft.com/office/drawing/2010/main" val="FF0000" mc:Ignorable="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Prostokąt 9"/>
          <p:cNvSpPr/>
          <p:nvPr/>
        </p:nvSpPr>
        <p:spPr bwMode="auto">
          <a:xfrm>
            <a:off x="7668344" y="4549229"/>
            <a:ext cx="1440160" cy="360040"/>
          </a:xfrm>
          <a:prstGeom prst="rect">
            <a:avLst/>
          </a:prstGeom>
          <a:noFill/>
          <a:ln w="50800" cap="flat" cmpd="sng" algn="ctr">
            <a:solidFill>
              <a:srgbClr xmlns:mc="http://schemas.openxmlformats.org/markup-compatibility/2006" xmlns:a14="http://schemas.microsoft.com/office/drawing/2010/main" val="FF0000" mc:Ignorable="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2400" b="0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999624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865188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b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Conclusions</a:t>
            </a:r>
            <a:endParaRPr lang="en-US" b="0" smtClean="0">
              <a:solidFill>
                <a:srgbClr xmlns:mc="http://schemas.openxmlformats.org/markup-compatibility/2006" xmlns:a14="http://schemas.microsoft.com/office/drawing/2010/main" val="FFCC00" mc:Ignorable=""/>
              </a:solidFill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1571625"/>
            <a:ext cx="7924800" cy="4665687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b="0" dirty="0" smtClean="0"/>
              <a:t>SFM is focused on generation of new features, rather </a:t>
            </a:r>
            <a:br>
              <a:rPr lang="en-US" sz="2400" b="0" dirty="0" smtClean="0"/>
            </a:br>
            <a:r>
              <a:rPr lang="en-US" sz="2400" b="0" dirty="0" smtClean="0"/>
              <a:t>than optimization and improvement of classifiers.</a:t>
            </a:r>
          </a:p>
          <a:p>
            <a:pPr eaLnBrk="1" hangingPunct="1">
              <a:defRPr/>
            </a:pPr>
            <a:endParaRPr lang="en-US" sz="2400" b="0" dirty="0" smtClean="0"/>
          </a:p>
          <a:p>
            <a:pPr eaLnBrk="1" hangingPunct="1">
              <a:defRPr/>
            </a:pPr>
            <a:r>
              <a:rPr lang="en-US" sz="2400" b="0" dirty="0" smtClean="0"/>
              <a:t>SFM may be seen as mixture of experts; each expert is a simple model based on single feature: projection, localized projection, optimized projection, various kernel features.</a:t>
            </a:r>
          </a:p>
          <a:p>
            <a:pPr eaLnBrk="1" hangingPunct="1">
              <a:defRPr/>
            </a:pPr>
            <a:endParaRPr lang="en-US" sz="2400" b="0" dirty="0" smtClean="0"/>
          </a:p>
          <a:p>
            <a:pPr eaLnBrk="1" hangingPunct="1">
              <a:defRPr/>
            </a:pPr>
            <a:r>
              <a:rPr lang="en-US" sz="2400" b="0" dirty="0" smtClean="0"/>
              <a:t>For different data different types of features may be important =&gt; no universal set of features, but easy to test and select.</a:t>
            </a:r>
            <a:endParaRPr lang="en-US" sz="2000" b="0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865188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b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Conclusions</a:t>
            </a:r>
            <a:endParaRPr lang="en-US" b="0" smtClean="0">
              <a:solidFill>
                <a:srgbClr xmlns:mc="http://schemas.openxmlformats.org/markup-compatibility/2006" xmlns:a14="http://schemas.microsoft.com/office/drawing/2010/main" val="FFCC00" mc:Ignorable=""/>
              </a:solidFill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1412776"/>
            <a:ext cx="7924800" cy="4824535"/>
          </a:xfrm>
        </p:spPr>
        <p:txBody>
          <a:bodyPr/>
          <a:lstStyle/>
          <a:p>
            <a:pPr eaLnBrk="1" hangingPunct="1">
              <a:spcBef>
                <a:spcPts val="1200"/>
              </a:spcBef>
              <a:defRPr/>
            </a:pPr>
            <a:r>
              <a:rPr lang="en-US" sz="2400" b="0" dirty="0" smtClean="0"/>
              <a:t>Kernel-based SVM is equivalent to the use of kernel features combined with LD.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en-US" sz="2400" b="0" dirty="0" smtClean="0"/>
              <a:t>Mixing different kernels and different types of features:  better feature space than single-kernel solution.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en-US" sz="2400" b="0" dirty="0" smtClean="0"/>
              <a:t>Complex data require decision borders with different complexity. SFM offers </a:t>
            </a:r>
            <a:r>
              <a:rPr lang="en-US" sz="2400" b="0" dirty="0" err="1" smtClean="0"/>
              <a:t>multiresolution</a:t>
            </a:r>
            <a:r>
              <a:rPr lang="en-US" sz="2400" b="0" dirty="0" smtClean="0"/>
              <a:t> (ex: different dispersions for every SV).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en-US" sz="2400" b="0" dirty="0" smtClean="0"/>
              <a:t>Kernel-based learning implicitly project data into high-dimensional space, creating there flat decision borders and facilitating </a:t>
            </a:r>
            <a:r>
              <a:rPr lang="en-US" sz="2400" b="0" dirty="0" err="1" smtClean="0"/>
              <a:t>separability</a:t>
            </a:r>
            <a:r>
              <a:rPr lang="en-US" sz="2400" b="0" dirty="0" smtClean="0"/>
              <a:t>.</a:t>
            </a:r>
            <a:endParaRPr lang="en-US" sz="2400" b="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865188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pl-PL" b="0" dirty="0" err="1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Conclusions</a:t>
            </a:r>
            <a:endParaRPr lang="en-US" b="0" dirty="0" smtClean="0">
              <a:solidFill>
                <a:srgbClr xmlns:mc="http://schemas.openxmlformats.org/markup-compatibility/2006" xmlns:a14="http://schemas.microsoft.com/office/drawing/2010/main" val="FFCC00" mc:Ignorable=""/>
              </a:solidFill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1166961"/>
            <a:ext cx="7924800" cy="5286375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b="0" dirty="0" smtClean="0"/>
              <a:t>Learning is simplified by changing the goal of learning to easier target and handling the remaining nonlinearities with well defined structure.</a:t>
            </a:r>
          </a:p>
          <a:p>
            <a:pPr marL="0" indent="0" eaLnBrk="1" hangingPunct="1">
              <a:buNone/>
              <a:defRPr/>
            </a:pPr>
            <a:endParaRPr lang="en-US" sz="2400" b="0" dirty="0" smtClean="0"/>
          </a:p>
          <a:p>
            <a:pPr marL="0" indent="0" eaLnBrk="1" hangingPunct="1">
              <a:buNone/>
              <a:defRPr/>
            </a:pPr>
            <a:r>
              <a:rPr lang="en-US" sz="2400" b="0" dirty="0" smtClean="0"/>
              <a:t>Instead of hiding information in kernels and sophisticated optimization techniques features based on kernels and projection techniques make this explicit.</a:t>
            </a:r>
          </a:p>
          <a:p>
            <a:pPr marL="0" indent="0" eaLnBrk="1" hangingPunct="1">
              <a:buNone/>
              <a:defRPr/>
            </a:pPr>
            <a:endParaRPr lang="en-US" sz="2400" b="0" dirty="0" smtClean="0"/>
          </a:p>
          <a:p>
            <a:pPr marL="0" indent="0" eaLnBrk="1" hangingPunct="1">
              <a:buNone/>
              <a:defRPr/>
            </a:pPr>
            <a:r>
              <a:rPr lang="en-US" sz="2400" b="0" dirty="0" smtClean="0"/>
              <a:t>Finding interesting views on the data, or constructing interesting information filters, is very important because combination of the transformation-based systems should bring us significantly closer to practical applications that automatically create the best data models for any data.</a:t>
            </a:r>
            <a:endParaRPr lang="en-US" sz="2400" b="0" dirty="0"/>
          </a:p>
        </p:txBody>
      </p:sp>
    </p:spTree>
    <p:extLst>
      <p:ext uri="{BB962C8B-B14F-4D97-AF65-F5344CB8AC3E}">
        <p14:creationId xmlns:p14="http://schemas.microsoft.com/office/powerpoint/2010/main" val="274947380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852936"/>
            <a:ext cx="7772400" cy="865188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pl-PL" sz="4800" b="0" dirty="0" err="1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Thank</a:t>
            </a:r>
            <a:r>
              <a:rPr lang="pl-PL" sz="4800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 </a:t>
            </a:r>
            <a:r>
              <a:rPr lang="pl-PL" sz="4800" b="0" dirty="0" err="1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You</a:t>
            </a:r>
            <a:r>
              <a:rPr lang="pl-PL" sz="4800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!</a:t>
            </a:r>
            <a:endParaRPr lang="en-US" sz="4800" b="0" dirty="0" smtClean="0">
              <a:solidFill>
                <a:srgbClr xmlns:mc="http://schemas.openxmlformats.org/markup-compatibility/2006" xmlns:a14="http://schemas.microsoft.com/office/drawing/2010/main" val="FFCC00" mc:Ignorable="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8524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865188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pl-PL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Plan</a:t>
            </a:r>
            <a:endParaRPr lang="en-US" b="0" dirty="0" smtClean="0">
              <a:solidFill>
                <a:srgbClr xmlns:mc="http://schemas.openxmlformats.org/markup-compatibility/2006" xmlns:a14="http://schemas.microsoft.com/office/drawing/2010/main" val="FFCC00" mc:Ignorable=""/>
              </a:solidFill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800"/>
            <a:ext cx="7924800" cy="46831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0" dirty="0" smtClean="0"/>
              <a:t>Main idea</a:t>
            </a:r>
          </a:p>
          <a:p>
            <a:pPr eaLnBrk="1" hangingPunct="1">
              <a:defRPr/>
            </a:pPr>
            <a:r>
              <a:rPr lang="en-US" sz="3600" b="0" dirty="0" smtClean="0"/>
              <a:t>SFM </a:t>
            </a:r>
            <a:r>
              <a:rPr lang="en-US" sz="3600" b="0" dirty="0" err="1" smtClean="0"/>
              <a:t>vs</a:t>
            </a:r>
            <a:r>
              <a:rPr lang="en-US" sz="3600" b="0" dirty="0" smtClean="0"/>
              <a:t> SVM</a:t>
            </a:r>
          </a:p>
          <a:p>
            <a:pPr eaLnBrk="1" hangingPunct="1">
              <a:defRPr/>
            </a:pPr>
            <a:r>
              <a:rPr lang="en-US" sz="3600" b="0" dirty="0" smtClean="0"/>
              <a:t>Description of our approach</a:t>
            </a:r>
          </a:p>
          <a:p>
            <a:pPr eaLnBrk="1" hangingPunct="1">
              <a:defRPr/>
            </a:pPr>
            <a:r>
              <a:rPr lang="en-US" sz="3600" b="0" dirty="0" smtClean="0"/>
              <a:t>Types of new features</a:t>
            </a:r>
          </a:p>
          <a:p>
            <a:pPr eaLnBrk="1" hangingPunct="1">
              <a:defRPr/>
            </a:pPr>
            <a:r>
              <a:rPr lang="en-US" sz="3600" b="0" dirty="0" smtClean="0"/>
              <a:t>Results</a:t>
            </a:r>
          </a:p>
          <a:p>
            <a:pPr eaLnBrk="1" hangingPunct="1">
              <a:defRPr/>
            </a:pPr>
            <a:r>
              <a:rPr lang="en-US" sz="3600" b="0" dirty="0" smtClean="0"/>
              <a:t>Conclusions</a:t>
            </a:r>
            <a:endParaRPr lang="en-US" sz="3600" b="0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865188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Main idea I</a:t>
            </a:r>
            <a:endParaRPr lang="en-US" b="0" dirty="0" smtClean="0">
              <a:solidFill>
                <a:srgbClr xmlns:mc="http://schemas.openxmlformats.org/markup-compatibility/2006" xmlns:a14="http://schemas.microsoft.com/office/drawing/2010/main" val="FFCC00" mc:Ignorable=""/>
              </a:solidFill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484784"/>
            <a:ext cx="8027615" cy="4968552"/>
          </a:xfrm>
        </p:spPr>
        <p:txBody>
          <a:bodyPr/>
          <a:lstStyle/>
          <a:p>
            <a:pPr algn="just" eaLnBrk="1" hangingPunct="1">
              <a:defRPr/>
            </a:pPr>
            <a:r>
              <a:rPr lang="en-US" sz="2400" b="0" dirty="0" smtClean="0"/>
              <a:t>SVM is based on LD and margin maximization.</a:t>
            </a:r>
          </a:p>
          <a:p>
            <a:pPr algn="just" eaLnBrk="1" hangingPunct="1">
              <a:defRPr/>
            </a:pPr>
            <a:endParaRPr lang="en-US" sz="2400" b="0" dirty="0" smtClean="0"/>
          </a:p>
          <a:p>
            <a:pPr eaLnBrk="1" hangingPunct="1">
              <a:defRPr/>
            </a:pPr>
            <a:r>
              <a:rPr lang="en-US" sz="2400" b="0" dirty="0" smtClean="0"/>
              <a:t>Cover theorem: extended feature space </a:t>
            </a:r>
            <a:br>
              <a:rPr lang="en-US" sz="2400" b="0" dirty="0" smtClean="0"/>
            </a:br>
            <a:r>
              <a:rPr lang="en-US" sz="2400" b="0" dirty="0" smtClean="0"/>
              <a:t>= better </a:t>
            </a:r>
            <a:r>
              <a:rPr lang="en-US" sz="2400" b="0" dirty="0" err="1" smtClean="0"/>
              <a:t>separability</a:t>
            </a:r>
            <a:r>
              <a:rPr lang="en-US" sz="2400" b="0" dirty="0" smtClean="0"/>
              <a:t> of data, flat decision borders.</a:t>
            </a:r>
          </a:p>
          <a:p>
            <a:pPr algn="just" eaLnBrk="1" hangingPunct="1">
              <a:defRPr/>
            </a:pPr>
            <a:endParaRPr lang="en-US" sz="2400" b="0" dirty="0" smtClean="0"/>
          </a:p>
          <a:p>
            <a:pPr eaLnBrk="1" hangingPunct="1">
              <a:defRPr/>
            </a:pPr>
            <a:r>
              <a:rPr lang="en-US" sz="2400" b="0" dirty="0" smtClean="0"/>
              <a:t>Kernel methods implicitly create new features localized around SV (for localized kernels), based on similarity. </a:t>
            </a:r>
          </a:p>
          <a:p>
            <a:pPr algn="just" eaLnBrk="1" hangingPunct="1">
              <a:defRPr/>
            </a:pPr>
            <a:endParaRPr lang="en-US" sz="2400" b="0" dirty="0" smtClean="0"/>
          </a:p>
          <a:p>
            <a:pPr eaLnBrk="1" hangingPunct="1">
              <a:defRPr/>
            </a:pPr>
            <a:r>
              <a:rPr lang="en-US" sz="2400" b="0" dirty="0" smtClean="0"/>
              <a:t>Instead of the original input space, SVM works in </a:t>
            </a:r>
            <a:br>
              <a:rPr lang="en-US" sz="2400" b="0" dirty="0" smtClean="0"/>
            </a:br>
            <a:r>
              <a:rPr lang="en-US" sz="2400" b="0" dirty="0" smtClean="0"/>
              <a:t>the "kernel space“ without explicitly constructing it.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865188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en-US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Main idea II</a:t>
            </a:r>
            <a:endParaRPr lang="en-US" b="0" dirty="0" smtClean="0">
              <a:solidFill>
                <a:srgbClr xmlns:mc="http://schemas.openxmlformats.org/markup-compatibility/2006" xmlns:a14="http://schemas.microsoft.com/office/drawing/2010/main" val="FFCC00" mc:Ignorable=""/>
              </a:solidFill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1268760"/>
            <a:ext cx="7924800" cy="5256584"/>
          </a:xfrm>
        </p:spPr>
        <p:txBody>
          <a:bodyPr/>
          <a:lstStyle/>
          <a:p>
            <a:pPr eaLnBrk="1" hangingPunct="1">
              <a:spcBef>
                <a:spcPts val="1200"/>
              </a:spcBef>
              <a:defRPr/>
            </a:pPr>
            <a:r>
              <a:rPr lang="en-US" sz="2400" b="0" dirty="0" smtClean="0"/>
              <a:t>SVM does not </a:t>
            </a:r>
            <a:r>
              <a:rPr lang="en-US" sz="2400" b="0" dirty="0"/>
              <a:t>work well when </a:t>
            </a:r>
            <a:r>
              <a:rPr lang="en-US" sz="2400" b="0" dirty="0" smtClean="0"/>
              <a:t>there is complex logical structure in the data (ex. parity</a:t>
            </a:r>
            <a:r>
              <a:rPr lang="pl-PL" sz="2400" b="0" dirty="0" smtClean="0"/>
              <a:t> </a:t>
            </a:r>
            <a:r>
              <a:rPr lang="pl-PL" sz="2400" b="0" dirty="0" smtClean="0"/>
              <a:t>problem</a:t>
            </a:r>
            <a:r>
              <a:rPr lang="en-US" sz="2400" b="0" dirty="0" smtClean="0"/>
              <a:t>). </a:t>
            </a:r>
            <a:endParaRPr lang="pl-PL" sz="2400" b="0" dirty="0" smtClean="0"/>
          </a:p>
          <a:p>
            <a:pPr eaLnBrk="1" hangingPunct="1">
              <a:spcBef>
                <a:spcPts val="1200"/>
              </a:spcBef>
              <a:defRPr/>
            </a:pPr>
            <a:r>
              <a:rPr lang="en-US" sz="2400" b="0" dirty="0" smtClean="0"/>
              <a:t>Each SV may provide a useful feature. </a:t>
            </a:r>
            <a:endParaRPr lang="pl-PL" sz="2400" b="0" dirty="0" smtClean="0"/>
          </a:p>
          <a:p>
            <a:pPr eaLnBrk="1" hangingPunct="1">
              <a:spcBef>
                <a:spcPts val="1200"/>
              </a:spcBef>
              <a:defRPr/>
            </a:pPr>
            <a:r>
              <a:rPr lang="en-US" sz="2400" b="0" dirty="0" smtClean="0"/>
              <a:t>Additional features may be generated by: </a:t>
            </a:r>
            <a:r>
              <a:rPr lang="en-US" sz="2400" b="0" dirty="0"/>
              <a:t>random linear projections; </a:t>
            </a:r>
            <a:r>
              <a:rPr lang="en-US" sz="2400" b="0" dirty="0" smtClean="0"/>
              <a:t>ICA or PCA derived </a:t>
            </a:r>
            <a:r>
              <a:rPr lang="en-US" sz="2400" b="0" dirty="0"/>
              <a:t>from data; </a:t>
            </a:r>
            <a:r>
              <a:rPr lang="en-US" sz="2400" b="0" dirty="0" smtClean="0"/>
              <a:t>various projection pursuit algorithms </a:t>
            </a:r>
            <a:r>
              <a:rPr lang="en-US" sz="2400" b="0" dirty="0"/>
              <a:t>(QPC</a:t>
            </a:r>
            <a:r>
              <a:rPr lang="en-US" sz="2400" b="0" dirty="0" smtClean="0"/>
              <a:t>).</a:t>
            </a:r>
            <a:endParaRPr lang="pl-PL" sz="2400" b="0" dirty="0" smtClean="0"/>
          </a:p>
          <a:p>
            <a:pPr eaLnBrk="1" hangingPunct="1">
              <a:spcBef>
                <a:spcPts val="1200"/>
              </a:spcBef>
              <a:defRPr/>
            </a:pPr>
            <a:r>
              <a:rPr lang="en-US" sz="2400" b="0" dirty="0" smtClean="0"/>
              <a:t>Define appropriate </a:t>
            </a:r>
            <a:r>
              <a:rPr lang="en-US" sz="2400" b="0" dirty="0"/>
              <a:t>feature space </a:t>
            </a:r>
            <a:r>
              <a:rPr lang="en-US" sz="2400" b="0" dirty="0" smtClean="0"/>
              <a:t>=&gt; </a:t>
            </a:r>
            <a:r>
              <a:rPr lang="en-US" sz="2400" b="0" dirty="0"/>
              <a:t>optimal </a:t>
            </a:r>
            <a:r>
              <a:rPr lang="en-US" sz="2400" b="0" dirty="0" smtClean="0"/>
              <a:t>solution.</a:t>
            </a:r>
            <a:endParaRPr lang="pl-PL" sz="2400" b="0" dirty="0" smtClean="0"/>
          </a:p>
          <a:p>
            <a:pPr eaLnBrk="1" hangingPunct="1">
              <a:spcBef>
                <a:spcPts val="1200"/>
              </a:spcBef>
              <a:defRPr/>
            </a:pPr>
            <a:r>
              <a:rPr lang="en-US" sz="2400" b="0" dirty="0" smtClean="0"/>
              <a:t>To </a:t>
            </a:r>
            <a:r>
              <a:rPr lang="en-US" sz="2400" b="0" dirty="0" smtClean="0"/>
              <a:t>do be </a:t>
            </a:r>
            <a:r>
              <a:rPr lang="en-US" sz="2400" b="0" dirty="0"/>
              <a:t>the best, learn from the rest </a:t>
            </a:r>
            <a:r>
              <a:rPr lang="en-US" sz="2400" b="0" dirty="0" smtClean="0"/>
              <a:t>(transfer learning, </a:t>
            </a:r>
            <a:r>
              <a:rPr lang="en-US" sz="2400" b="0" dirty="0"/>
              <a:t>from </a:t>
            </a:r>
            <a:r>
              <a:rPr lang="en-US" sz="2400" b="0" dirty="0" smtClean="0"/>
              <a:t>other models)</a:t>
            </a:r>
            <a:r>
              <a:rPr lang="pl-PL" sz="2400" b="0" dirty="0" smtClean="0"/>
              <a:t>:</a:t>
            </a:r>
            <a:r>
              <a:rPr lang="en-US" sz="2400" b="0" dirty="0" smtClean="0"/>
              <a:t>  </a:t>
            </a:r>
            <a:r>
              <a:rPr lang="en-US" sz="2400" b="0" dirty="0"/>
              <a:t>prototypes; linear combinations; fragments of branches in </a:t>
            </a:r>
            <a:r>
              <a:rPr lang="en-US" sz="2400" b="0" dirty="0" smtClean="0"/>
              <a:t>DT etc.</a:t>
            </a:r>
            <a:endParaRPr lang="pl-PL" sz="2400" b="0" dirty="0" smtClean="0"/>
          </a:p>
          <a:p>
            <a:pPr eaLnBrk="1" hangingPunct="1">
              <a:spcBef>
                <a:spcPts val="1200"/>
              </a:spcBef>
              <a:defRPr/>
            </a:pPr>
            <a:r>
              <a:rPr lang="en-US" sz="2400" b="0" dirty="0" smtClean="0"/>
              <a:t>The </a:t>
            </a:r>
            <a:r>
              <a:rPr lang="en-US" sz="2400" b="0" dirty="0"/>
              <a:t>final </a:t>
            </a:r>
            <a:r>
              <a:rPr lang="en-US" sz="2400" b="0" dirty="0" smtClean="0"/>
              <a:t>classification model in enhanced space may not be so important if appropriate space is defined.</a:t>
            </a:r>
            <a:endParaRPr lang="en-US" sz="2400" b="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865188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pl-PL" b="0" dirty="0" err="1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SFM</a:t>
            </a:r>
            <a:r>
              <a:rPr lang="pl-PL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 </a:t>
            </a:r>
            <a:r>
              <a:rPr lang="pl-PL" b="0" dirty="0" err="1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vs</a:t>
            </a:r>
            <a:r>
              <a:rPr lang="pl-PL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 </a:t>
            </a:r>
            <a:r>
              <a:rPr lang="pl-PL" b="0" dirty="0" err="1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SVM</a:t>
            </a:r>
            <a:endParaRPr lang="en-US" b="0" dirty="0" smtClean="0">
              <a:solidFill>
                <a:srgbClr xmlns:mc="http://schemas.openxmlformats.org/markup-compatibility/2006" xmlns:a14="http://schemas.microsoft.com/office/drawing/2010/main" val="FFCC00" mc:Ignorable=""/>
              </a:solidFill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1589881"/>
            <a:ext cx="7924800" cy="4719439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b="0" dirty="0" smtClean="0"/>
              <a:t>SFM generalize SVM approach by explicitly building feature space: enhance </a:t>
            </a:r>
            <a:r>
              <a:rPr lang="en-US" sz="2400" b="0" dirty="0" smtClean="0"/>
              <a:t>your input space </a:t>
            </a:r>
            <a:r>
              <a:rPr lang="en-US" sz="2400" b="0" dirty="0" smtClean="0"/>
              <a:t>adding </a:t>
            </a:r>
            <a:br>
              <a:rPr lang="en-US" sz="2400" b="0" dirty="0" smtClean="0"/>
            </a:br>
            <a:r>
              <a:rPr lang="en-US" sz="2400" b="0" dirty="0" smtClean="0"/>
              <a:t>kernel features </a:t>
            </a:r>
            <a:r>
              <a:rPr lang="en-US" sz="2400" b="0" dirty="0" err="1" smtClean="0"/>
              <a:t>z</a:t>
            </a:r>
            <a:r>
              <a:rPr lang="en-US" sz="2400" b="0" i="1" baseline="-25000" dirty="0" err="1" smtClean="0"/>
              <a:t>i</a:t>
            </a:r>
            <a:r>
              <a:rPr lang="en-US" sz="2400" b="0" i="1" baseline="-25000" dirty="0" smtClean="0"/>
              <a:t> </a:t>
            </a:r>
            <a:r>
              <a:rPr lang="en-US" sz="2400" b="0" dirty="0" smtClean="0"/>
              <a:t>(X)=K(</a:t>
            </a:r>
            <a:r>
              <a:rPr lang="en-US" sz="2400" b="0" dirty="0" err="1" smtClean="0"/>
              <a:t>X;SV</a:t>
            </a:r>
            <a:r>
              <a:rPr lang="en-US" sz="2400" b="0" i="1" baseline="-25000" dirty="0" err="1" smtClean="0"/>
              <a:t>i</a:t>
            </a:r>
            <a:r>
              <a:rPr lang="en-US" sz="2400" b="0" dirty="0" smtClean="0"/>
              <a:t>)</a:t>
            </a:r>
          </a:p>
          <a:p>
            <a:pPr marL="0" indent="0" eaLnBrk="1" hangingPunct="1">
              <a:buNone/>
              <a:defRPr/>
            </a:pPr>
            <a:r>
              <a:rPr lang="en-US" sz="2400" b="0" dirty="0" smtClean="0"/>
              <a:t>+ any other useful types of features.</a:t>
            </a:r>
          </a:p>
          <a:p>
            <a:pPr marL="0" indent="0" eaLnBrk="1" hangingPunct="1">
              <a:buNone/>
              <a:defRPr/>
            </a:pPr>
            <a:endParaRPr lang="en-US" sz="2400" b="0" dirty="0" smtClean="0"/>
          </a:p>
          <a:p>
            <a:pPr marL="0" indent="0" eaLnBrk="1" hangingPunct="1">
              <a:buNone/>
              <a:defRPr/>
            </a:pPr>
            <a:r>
              <a:rPr lang="en-US" sz="2400" b="0" dirty="0" smtClean="0"/>
              <a:t>SFM advantages comparing to SVM:</a:t>
            </a:r>
          </a:p>
          <a:p>
            <a:pPr eaLnBrk="1" hangingPunct="1">
              <a:defRPr/>
            </a:pPr>
            <a:r>
              <a:rPr lang="en-US" sz="2400" b="0" dirty="0" smtClean="0"/>
              <a:t>LD on explicit representation of features = easy interpretation.</a:t>
            </a:r>
          </a:p>
          <a:p>
            <a:pPr eaLnBrk="1" hangingPunct="1">
              <a:defRPr/>
            </a:pPr>
            <a:r>
              <a:rPr lang="en-US" sz="2400" b="0" dirty="0" smtClean="0"/>
              <a:t>Kernel-based SVM </a:t>
            </a:r>
            <a:r>
              <a:rPr lang="en-US" sz="2400" b="0" dirty="0" smtClean="0">
                <a:sym typeface="Wingdings" pitchFamily="2" charset="2"/>
              </a:rPr>
              <a:t></a:t>
            </a:r>
            <a:r>
              <a:rPr lang="en-US" sz="2400" b="0" dirty="0" smtClean="0"/>
              <a:t> SVML in explicitly constructed kernel space. </a:t>
            </a:r>
          </a:p>
          <a:p>
            <a:pPr eaLnBrk="1" hangingPunct="1">
              <a:defRPr/>
            </a:pPr>
            <a:r>
              <a:rPr lang="en-US" sz="2400" b="0" dirty="0" smtClean="0"/>
              <a:t>Extend input + kernel space =&gt; improvement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865188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pl-PL" b="0" dirty="0" err="1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SFM</a:t>
            </a:r>
            <a:r>
              <a:rPr lang="pl-PL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 </a:t>
            </a:r>
            <a:r>
              <a:rPr lang="pl-PL" b="0" dirty="0" err="1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vs</a:t>
            </a:r>
            <a:r>
              <a:rPr lang="pl-PL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 </a:t>
            </a:r>
            <a:r>
              <a:rPr lang="pl-PL" b="0" dirty="0" err="1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SVM</a:t>
            </a:r>
            <a:endParaRPr lang="en-US" b="0" dirty="0" smtClean="0">
              <a:solidFill>
                <a:srgbClr xmlns:mc="http://schemas.openxmlformats.org/markup-compatibility/2006" xmlns:a14="http://schemas.microsoft.com/office/drawing/2010/main" val="FFCC00" mc:Ignorable=""/>
              </a:solidFill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1340768"/>
            <a:ext cx="7962082" cy="4593679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en-US" sz="2400" b="0" dirty="0" smtClean="0"/>
              <a:t>How to extend the feature space, creating SF space? </a:t>
            </a:r>
          </a:p>
          <a:p>
            <a:pPr eaLnBrk="1" hangingPunct="1">
              <a:defRPr/>
            </a:pPr>
            <a:r>
              <a:rPr lang="en-US" sz="2400" b="0" dirty="0" smtClean="0"/>
              <a:t>Use various kernels </a:t>
            </a:r>
            <a:r>
              <a:rPr lang="en-US" sz="2400" b="0" dirty="0"/>
              <a:t>with various </a:t>
            </a:r>
            <a:r>
              <a:rPr lang="en-US" sz="2400" b="0" dirty="0" smtClean="0"/>
              <a:t>parameters. </a:t>
            </a:r>
          </a:p>
          <a:p>
            <a:pPr eaLnBrk="1" hangingPunct="1">
              <a:defRPr/>
            </a:pPr>
            <a:r>
              <a:rPr lang="en-US" sz="2400" b="0" dirty="0" smtClean="0"/>
              <a:t>Use global </a:t>
            </a:r>
            <a:r>
              <a:rPr lang="en-US" sz="2400" b="0" dirty="0"/>
              <a:t>features </a:t>
            </a:r>
            <a:r>
              <a:rPr lang="en-US" sz="2400" b="0" dirty="0" smtClean="0"/>
              <a:t>obtained from various projections. </a:t>
            </a:r>
          </a:p>
          <a:p>
            <a:pPr eaLnBrk="1" hangingPunct="1">
              <a:defRPr/>
            </a:pPr>
            <a:r>
              <a:rPr lang="en-US" sz="2400" b="0" dirty="0" smtClean="0"/>
              <a:t>Use local features to handle exceptions.</a:t>
            </a:r>
            <a:endParaRPr lang="en-US" sz="2400" b="0" dirty="0"/>
          </a:p>
          <a:p>
            <a:pPr eaLnBrk="1" hangingPunct="1">
              <a:defRPr/>
            </a:pPr>
            <a:r>
              <a:rPr lang="en-US" sz="2400" b="0" dirty="0" smtClean="0"/>
              <a:t>Use feature </a:t>
            </a:r>
            <a:r>
              <a:rPr lang="en-US" sz="2400" b="0" dirty="0"/>
              <a:t>selection to define optimal support </a:t>
            </a:r>
            <a:r>
              <a:rPr lang="pl-PL" sz="2400" b="0" dirty="0" smtClean="0"/>
              <a:t/>
            </a:r>
            <a:br>
              <a:rPr lang="pl-PL" sz="2400" b="0" dirty="0" smtClean="0"/>
            </a:br>
            <a:r>
              <a:rPr lang="en-US" sz="2400" b="0" dirty="0" smtClean="0"/>
              <a:t>feature </a:t>
            </a:r>
            <a:r>
              <a:rPr lang="en-US" sz="2400" b="0" dirty="0" smtClean="0"/>
              <a:t>space.</a:t>
            </a:r>
            <a:endParaRPr lang="en-US" sz="2400" b="0" dirty="0"/>
          </a:p>
          <a:p>
            <a:pPr marL="0" indent="0" eaLnBrk="1" hangingPunct="1">
              <a:buNone/>
              <a:defRPr/>
            </a:pPr>
            <a:r>
              <a:rPr lang="en-US" sz="2400" b="0" dirty="0" smtClean="0"/>
              <a:t>Many </a:t>
            </a:r>
            <a:r>
              <a:rPr lang="en-US" sz="2400" b="0" dirty="0"/>
              <a:t>algorithms </a:t>
            </a:r>
            <a:r>
              <a:rPr lang="en-US" sz="2400" b="0" dirty="0" smtClean="0"/>
              <a:t>may be used in </a:t>
            </a:r>
            <a:r>
              <a:rPr lang="en-US" sz="2400" b="0" dirty="0"/>
              <a:t>SF space to generate </a:t>
            </a:r>
            <a:r>
              <a:rPr lang="pl-PL" sz="2400" b="0" dirty="0" smtClean="0"/>
              <a:t/>
            </a:r>
            <a:br>
              <a:rPr lang="pl-PL" sz="2400" b="0" dirty="0" smtClean="0"/>
            </a:br>
            <a:r>
              <a:rPr lang="en-US" sz="2400" b="0" dirty="0" smtClean="0"/>
              <a:t>the </a:t>
            </a:r>
            <a:r>
              <a:rPr lang="en-US" sz="2400" b="0" dirty="0"/>
              <a:t>final </a:t>
            </a:r>
            <a:r>
              <a:rPr lang="en-US" sz="2400" b="0" dirty="0" smtClean="0"/>
              <a:t>solution. </a:t>
            </a:r>
          </a:p>
          <a:p>
            <a:pPr marL="0" indent="0" algn="just" eaLnBrk="1" hangingPunct="1">
              <a:buNone/>
              <a:defRPr/>
            </a:pPr>
            <a:endParaRPr lang="en-US" sz="2400" b="0" dirty="0" smtClean="0"/>
          </a:p>
          <a:p>
            <a:pPr marL="0" indent="0" algn="just" eaLnBrk="1" hangingPunct="1">
              <a:buNone/>
              <a:defRPr/>
            </a:pPr>
            <a:r>
              <a:rPr lang="en-US" sz="2400" b="0" dirty="0" smtClean="0"/>
              <a:t>In the current version three </a:t>
            </a:r>
            <a:r>
              <a:rPr lang="en-US" sz="2400" b="0" dirty="0"/>
              <a:t>types of </a:t>
            </a:r>
            <a:r>
              <a:rPr lang="en-US" sz="2400" b="0" dirty="0" smtClean="0"/>
              <a:t>features are used.</a:t>
            </a:r>
            <a:endParaRPr lang="en-US" sz="2400" b="0" dirty="0"/>
          </a:p>
          <a:p>
            <a:pPr marL="0" indent="0" eaLnBrk="1" hangingPunct="1">
              <a:buNone/>
              <a:defRPr/>
            </a:pPr>
            <a:endParaRPr lang="en-US" sz="2400" b="0" dirty="0"/>
          </a:p>
          <a:p>
            <a:pPr marL="0" indent="0" eaLnBrk="1" hangingPunct="1">
              <a:buNone/>
              <a:defRPr/>
            </a:pPr>
            <a:endParaRPr lang="en-US" sz="2400" b="0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865188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pl-PL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SFM</a:t>
            </a:r>
            <a:r>
              <a:rPr lang="en-US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 feature types</a:t>
            </a:r>
            <a:endParaRPr lang="en-US" b="0" dirty="0" smtClean="0">
              <a:solidFill>
                <a:srgbClr xmlns:mc="http://schemas.openxmlformats.org/markup-compatibility/2006" xmlns:a14="http://schemas.microsoft.com/office/drawing/2010/main" val="FFCC00" mc:Ignorable=""/>
              </a:solidFill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648" y="1340768"/>
            <a:ext cx="7924800" cy="4968552"/>
          </a:xfrm>
        </p:spPr>
        <p:txBody>
          <a:bodyPr/>
          <a:lstStyle/>
          <a:p>
            <a:pPr marL="457200" lvl="0" indent="-457200" algn="just" eaLnBrk="1" hangingPunct="1"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dirty="0" smtClean="0">
                <a:solidFill>
                  <a:srgbClr xmlns:mc="http://schemas.openxmlformats.org/markup-compatibility/2006" xmlns:a14="http://schemas.microsoft.com/office/drawing/2010/main" val="FFFFFF" mc:Ignorable=""/>
                </a:solidFill>
              </a:rPr>
              <a:t>Projections </a:t>
            </a:r>
            <a:r>
              <a:rPr lang="en-US" sz="2400" b="0" dirty="0">
                <a:solidFill>
                  <a:srgbClr xmlns:mc="http://schemas.openxmlformats.org/markup-compatibility/2006" xmlns:a14="http://schemas.microsoft.com/office/drawing/2010/main" val="FFFFFF" mc:Ignorable=""/>
                </a:solidFill>
              </a:rPr>
              <a:t>on </a:t>
            </a:r>
            <a:r>
              <a:rPr lang="en-US" sz="2400" b="0" i="1" dirty="0">
                <a:solidFill>
                  <a:srgbClr xmlns:mc="http://schemas.openxmlformats.org/markup-compatibility/2006" xmlns:a14="http://schemas.microsoft.com/office/drawing/2010/main" val="FFFFFF" mc:Ignorable=""/>
                </a:solidFill>
              </a:rPr>
              <a:t>N</a:t>
            </a:r>
            <a:r>
              <a:rPr lang="en-US" sz="2400" b="0" dirty="0">
                <a:solidFill>
                  <a:srgbClr xmlns:mc="http://schemas.openxmlformats.org/markup-compatibility/2006" xmlns:a14="http://schemas.microsoft.com/office/drawing/2010/main" val="FFFFFF" mc:Ignorable=""/>
                </a:solidFill>
              </a:rPr>
              <a:t> randomly generated directions in the original input space (Cover theorem</a:t>
            </a:r>
            <a:r>
              <a:rPr lang="en-US" sz="2400" b="0" dirty="0" smtClean="0">
                <a:solidFill>
                  <a:srgbClr xmlns:mc="http://schemas.openxmlformats.org/markup-compatibility/2006" xmlns:a14="http://schemas.microsoft.com/office/drawing/2010/main" val="FFFFFF" mc:Ignorable=""/>
                </a:solidFill>
              </a:rPr>
              <a:t>).</a:t>
            </a:r>
            <a:endParaRPr lang="en-US" sz="2400" b="0" dirty="0" smtClean="0"/>
          </a:p>
          <a:p>
            <a:pPr marL="457200" indent="-457200" eaLnBrk="1" hangingPunct="1"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dirty="0" smtClean="0"/>
              <a:t>Restricted </a:t>
            </a:r>
            <a:r>
              <a:rPr lang="en-US" sz="2400" b="0" dirty="0"/>
              <a:t>random projections (</a:t>
            </a:r>
            <a:r>
              <a:rPr lang="en-US" sz="2400" b="0" dirty="0" err="1"/>
              <a:t>aRPM</a:t>
            </a:r>
            <a:r>
              <a:rPr lang="en-US" sz="2400" b="0" dirty="0" smtClean="0"/>
              <a:t>) on a random </a:t>
            </a:r>
            <a:r>
              <a:rPr lang="en-US" sz="2400" b="0" dirty="0"/>
              <a:t>direction </a:t>
            </a:r>
            <a:r>
              <a:rPr lang="pl-PL" sz="2400" b="0" i="1" dirty="0"/>
              <a:t>z</a:t>
            </a:r>
            <a:r>
              <a:rPr lang="en-US" sz="2400" b="0" i="1" baseline="-25000" dirty="0"/>
              <a:t>i</a:t>
            </a:r>
            <a:r>
              <a:rPr lang="en-US" sz="2400" b="0" i="1" dirty="0"/>
              <a:t>(</a:t>
            </a:r>
            <a:r>
              <a:rPr lang="en-US" sz="2400" i="1" dirty="0"/>
              <a:t>x</a:t>
            </a:r>
            <a:r>
              <a:rPr lang="en-US" sz="2400" b="0" i="1" dirty="0"/>
              <a:t>) = </a:t>
            </a:r>
            <a:r>
              <a:rPr lang="en-US" sz="2400" i="1" dirty="0" err="1" smtClean="0"/>
              <a:t>w</a:t>
            </a:r>
            <a:r>
              <a:rPr lang="en-US" sz="2400" b="0" i="1" baseline="-25000" dirty="0" err="1" smtClean="0"/>
              <a:t>i</a:t>
            </a:r>
            <a:r>
              <a:rPr lang="en-US" sz="2400" b="0" i="1" dirty="0" err="1" smtClean="0"/>
              <a:t>·</a:t>
            </a:r>
            <a:r>
              <a:rPr lang="en-US" sz="2400" i="1" dirty="0" err="1" smtClean="0"/>
              <a:t>x</a:t>
            </a:r>
            <a:r>
              <a:rPr lang="en-US" sz="2400" b="0" dirty="0" smtClean="0"/>
              <a:t> </a:t>
            </a:r>
            <a:r>
              <a:rPr lang="en-US" sz="2400" b="0" dirty="0"/>
              <a:t>may </a:t>
            </a:r>
            <a:r>
              <a:rPr lang="en-US" sz="2400" b="0" dirty="0" smtClean="0"/>
              <a:t>be useful in </a:t>
            </a:r>
            <a:r>
              <a:rPr lang="en-US" sz="2400" b="0" dirty="0"/>
              <a:t>some range </a:t>
            </a:r>
            <a:r>
              <a:rPr lang="en-US" sz="2400" b="0" dirty="0" smtClean="0"/>
              <a:t>of </a:t>
            </a:r>
            <a:r>
              <a:rPr lang="en-US" sz="2400" b="0" i="1" dirty="0" err="1" smtClean="0"/>
              <a:t>z</a:t>
            </a:r>
            <a:r>
              <a:rPr lang="en-US" sz="2400" b="0" i="1" baseline="-25000" dirty="0" err="1" smtClean="0"/>
              <a:t>i</a:t>
            </a:r>
            <a:r>
              <a:rPr lang="en-US" sz="2400" b="0" dirty="0" smtClean="0"/>
              <a:t> values is large </a:t>
            </a:r>
            <a:r>
              <a:rPr lang="en-US" sz="2400" b="0" dirty="0"/>
              <a:t>pure cluster </a:t>
            </a:r>
            <a:r>
              <a:rPr lang="en-US" sz="2400" b="0" dirty="0" smtClean="0"/>
              <a:t>are found in some intervals </a:t>
            </a:r>
            <a:r>
              <a:rPr lang="en-US" sz="2400" b="0" i="1" dirty="0"/>
              <a:t>[</a:t>
            </a:r>
            <a:r>
              <a:rPr lang="en-US" sz="2400" b="0" i="1" dirty="0" err="1"/>
              <a:t>a,b</a:t>
            </a:r>
            <a:r>
              <a:rPr lang="en-US" sz="2400" b="0" i="1" dirty="0" smtClean="0"/>
              <a:t>]</a:t>
            </a:r>
            <a:r>
              <a:rPr lang="pl-PL" sz="2400" b="0" dirty="0" smtClean="0"/>
              <a:t>;</a:t>
            </a:r>
            <a:r>
              <a:rPr lang="en-US" sz="2400" b="0" dirty="0" smtClean="0"/>
              <a:t> </a:t>
            </a:r>
            <a:r>
              <a:rPr lang="pl-PL" sz="2400" b="0" dirty="0" smtClean="0"/>
              <a:t>t</a:t>
            </a:r>
            <a:r>
              <a:rPr lang="en-US" sz="2400" b="0" dirty="0" smtClean="0"/>
              <a:t>his </a:t>
            </a:r>
            <a:r>
              <a:rPr lang="en-US" sz="2400" b="0" dirty="0"/>
              <a:t>creates binary features </a:t>
            </a:r>
            <a:r>
              <a:rPr lang="en-US" sz="2400" b="0" i="1" dirty="0"/>
              <a:t>h</a:t>
            </a:r>
            <a:r>
              <a:rPr lang="en-US" sz="2400" b="0" i="1" baseline="-25000" dirty="0"/>
              <a:t>i</a:t>
            </a:r>
            <a:r>
              <a:rPr lang="en-US" sz="2400" b="0" i="1" dirty="0"/>
              <a:t>(</a:t>
            </a:r>
            <a:r>
              <a:rPr lang="pl-PL" sz="2400" i="1" dirty="0"/>
              <a:t>x</a:t>
            </a:r>
            <a:r>
              <a:rPr lang="en-US" sz="2400" b="0" i="1" dirty="0"/>
              <a:t>)</a:t>
            </a:r>
            <a:r>
              <a:rPr lang="el-GR" sz="2400" b="0" i="1" dirty="0"/>
              <a:t>ϵ</a:t>
            </a:r>
            <a:r>
              <a:rPr lang="en-US" sz="2400" b="0" i="1" dirty="0"/>
              <a:t>{0,1</a:t>
            </a:r>
            <a:r>
              <a:rPr lang="en-US" sz="2400" b="0" i="1" dirty="0" smtClean="0"/>
              <a:t>}</a:t>
            </a:r>
            <a:r>
              <a:rPr lang="pl-PL" sz="2400" b="0" dirty="0" smtClean="0"/>
              <a:t>; </a:t>
            </a:r>
            <a:r>
              <a:rPr lang="en-US" sz="2400" b="0" dirty="0" smtClean="0"/>
              <a:t>QPC </a:t>
            </a:r>
            <a:r>
              <a:rPr lang="en-US" sz="2400" b="0" dirty="0"/>
              <a:t>is used to </a:t>
            </a:r>
            <a:r>
              <a:rPr lang="en-US" sz="2400" b="0" dirty="0" smtClean="0"/>
              <a:t>optimize </a:t>
            </a:r>
            <a:r>
              <a:rPr lang="en-US" sz="2400" i="1" dirty="0" err="1" smtClean="0"/>
              <a:t>w</a:t>
            </a:r>
            <a:r>
              <a:rPr lang="en-US" sz="2400" b="0" i="1" baseline="-25000" dirty="0" err="1" smtClean="0"/>
              <a:t>i</a:t>
            </a:r>
            <a:r>
              <a:rPr lang="en-US" sz="2400" b="0" dirty="0" smtClean="0"/>
              <a:t> and improve </a:t>
            </a:r>
            <a:r>
              <a:rPr lang="en-US" sz="2400" b="0" dirty="0" smtClean="0"/>
              <a:t>cluster </a:t>
            </a:r>
            <a:r>
              <a:rPr lang="en-US" sz="2400" b="0" dirty="0"/>
              <a:t>sizes</a:t>
            </a:r>
            <a:r>
              <a:rPr lang="en-US" sz="2400" b="0" dirty="0" smtClean="0"/>
              <a:t>.</a:t>
            </a:r>
            <a:endParaRPr lang="pl-PL" sz="2400" b="0" dirty="0" smtClean="0"/>
          </a:p>
          <a:p>
            <a:pPr marL="457200" indent="-457200" eaLnBrk="1" hangingPunct="1">
              <a:spcBef>
                <a:spcPts val="1200"/>
              </a:spcBef>
              <a:buFont typeface="+mj-lt"/>
              <a:buAutoNum type="arabicPeriod"/>
              <a:defRPr/>
            </a:pPr>
            <a:r>
              <a:rPr lang="en-US" sz="2400" b="0" dirty="0" smtClean="0"/>
              <a:t>Kernel-based features: here only </a:t>
            </a:r>
            <a:r>
              <a:rPr lang="en-US" sz="2400" b="0" dirty="0"/>
              <a:t>Gaussian kernels with the same </a:t>
            </a:r>
            <a:r>
              <a:rPr lang="el-GR" sz="2400" b="0" i="1" dirty="0" smtClean="0"/>
              <a:t>β</a:t>
            </a:r>
            <a:r>
              <a:rPr lang="en-US" sz="2400" b="0" dirty="0" smtClean="0"/>
              <a:t> </a:t>
            </a:r>
            <a:r>
              <a:rPr lang="en-US" sz="2400" b="0" dirty="0"/>
              <a:t>for each SV </a:t>
            </a:r>
            <a:r>
              <a:rPr lang="en-US" sz="2400" b="0" i="1" dirty="0" err="1"/>
              <a:t>k</a:t>
            </a:r>
            <a:r>
              <a:rPr lang="en-US" sz="2400" b="0" i="1" baseline="-25000" dirty="0" err="1"/>
              <a:t>i</a:t>
            </a:r>
            <a:r>
              <a:rPr lang="en-US" sz="2400" b="0" i="1" dirty="0"/>
              <a:t>(</a:t>
            </a:r>
            <a:r>
              <a:rPr lang="en-US" sz="2400" i="1" dirty="0"/>
              <a:t>x</a:t>
            </a:r>
            <a:r>
              <a:rPr lang="en-US" sz="2400" b="0" i="1" dirty="0"/>
              <a:t>)=</a:t>
            </a:r>
            <a:r>
              <a:rPr lang="en-US" sz="2400" b="0" i="1" dirty="0" err="1"/>
              <a:t>exp</a:t>
            </a:r>
            <a:r>
              <a:rPr lang="en-US" sz="2400" b="0" i="1" dirty="0"/>
              <a:t>(-</a:t>
            </a:r>
            <a:r>
              <a:rPr lang="el-GR" sz="2400" b="0" i="1" dirty="0"/>
              <a:t>βΣ</a:t>
            </a:r>
            <a:r>
              <a:rPr lang="en-US" sz="2400" b="0" i="1" dirty="0"/>
              <a:t>|</a:t>
            </a:r>
            <a:r>
              <a:rPr lang="en-US" sz="2400" i="1" dirty="0"/>
              <a:t>x</a:t>
            </a:r>
            <a:r>
              <a:rPr lang="en-US" sz="2400" i="1" baseline="-25000" dirty="0"/>
              <a:t>i</a:t>
            </a:r>
            <a:r>
              <a:rPr lang="en-US" sz="2400" b="0" i="1" dirty="0"/>
              <a:t>-</a:t>
            </a:r>
            <a:r>
              <a:rPr lang="en-US" sz="2400" i="1" dirty="0"/>
              <a:t>x</a:t>
            </a:r>
            <a:r>
              <a:rPr lang="en-US" sz="2400" b="0" i="1" dirty="0"/>
              <a:t>|</a:t>
            </a:r>
            <a:r>
              <a:rPr lang="en-US" sz="2400" b="0" i="1" baseline="30000" dirty="0"/>
              <a:t>2</a:t>
            </a:r>
            <a:r>
              <a:rPr lang="en-US" sz="2400" b="0" i="1" dirty="0" smtClean="0"/>
              <a:t>)</a:t>
            </a:r>
            <a:endParaRPr lang="pl-PL" sz="2400" b="0" dirty="0"/>
          </a:p>
          <a:p>
            <a:pPr marL="0" indent="0" eaLnBrk="1" hangingPunct="1">
              <a:spcBef>
                <a:spcPts val="1200"/>
              </a:spcBef>
              <a:buNone/>
              <a:defRPr/>
            </a:pPr>
            <a:r>
              <a:rPr lang="en-US" sz="2400" b="0" dirty="0"/>
              <a:t>Number of features grows with number of training </a:t>
            </a:r>
            <a:r>
              <a:rPr lang="en-US" sz="2400" b="0" dirty="0" smtClean="0"/>
              <a:t>vectors; reduce SF space using </a:t>
            </a:r>
            <a:r>
              <a:rPr lang="en-US" sz="2400" b="0" dirty="0"/>
              <a:t>simple filters (MI</a:t>
            </a:r>
            <a:r>
              <a:rPr lang="en-US" sz="2400" b="0" dirty="0" smtClean="0"/>
              <a:t>).</a:t>
            </a:r>
            <a:endParaRPr lang="en-US" sz="2400" b="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865188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pl-PL" b="0" dirty="0" err="1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Algorithm</a:t>
            </a:r>
            <a:endParaRPr lang="en-US" b="0" dirty="0" smtClean="0">
              <a:solidFill>
                <a:srgbClr xmlns:mc="http://schemas.openxmlformats.org/markup-compatibility/2006" xmlns:a14="http://schemas.microsoft.com/office/drawing/2010/main" val="FFCC00" mc:Ignorable=""/>
              </a:solidFill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3" y="1268760"/>
            <a:ext cx="8424935" cy="5400600"/>
          </a:xfrm>
        </p:spPr>
        <p:txBody>
          <a:bodyPr/>
          <a:lstStyle/>
          <a:p>
            <a:pPr eaLnBrk="1" hangingPunct="1">
              <a:defRPr/>
            </a:pPr>
            <a:r>
              <a:rPr lang="en-US" sz="2000" b="0" dirty="0" smtClean="0"/>
              <a:t>Fix the values of </a:t>
            </a:r>
            <a:r>
              <a:rPr lang="en-US" sz="2000" b="0" i="1" dirty="0" smtClean="0"/>
              <a:t>α, β</a:t>
            </a:r>
            <a:r>
              <a:rPr lang="en-US" sz="2000" b="0" dirty="0" smtClean="0"/>
              <a:t> and </a:t>
            </a:r>
            <a:r>
              <a:rPr lang="en-US" sz="2000" b="0" i="1" dirty="0" smtClean="0"/>
              <a:t>η</a:t>
            </a:r>
            <a:r>
              <a:rPr lang="en-US" sz="2000" b="0" dirty="0" smtClean="0"/>
              <a:t> parameters</a:t>
            </a:r>
          </a:p>
          <a:p>
            <a:pPr eaLnBrk="1" hangingPunct="1">
              <a:defRPr/>
            </a:pPr>
            <a:r>
              <a:rPr lang="en-US" sz="2000" dirty="0" smtClean="0"/>
              <a:t>for</a:t>
            </a:r>
            <a:r>
              <a:rPr lang="en-US" sz="2000" b="0" dirty="0" smtClean="0"/>
              <a:t> </a:t>
            </a:r>
            <a:r>
              <a:rPr lang="en-US" sz="2000" b="0" i="1" dirty="0" smtClean="0"/>
              <a:t>i</a:t>
            </a:r>
            <a:r>
              <a:rPr lang="en-US" sz="2000" b="0" dirty="0" smtClean="0"/>
              <a:t>=0 </a:t>
            </a:r>
            <a:r>
              <a:rPr lang="en-US" sz="2000" dirty="0" smtClean="0"/>
              <a:t>to</a:t>
            </a:r>
            <a:r>
              <a:rPr lang="en-US" sz="2000" b="0" dirty="0" smtClean="0"/>
              <a:t> </a:t>
            </a:r>
            <a:r>
              <a:rPr lang="en-US" sz="2000" b="0" i="1" dirty="0" smtClean="0"/>
              <a:t>N</a:t>
            </a:r>
            <a:r>
              <a:rPr lang="en-US" sz="2000" b="0" dirty="0" smtClean="0"/>
              <a:t> </a:t>
            </a:r>
            <a:r>
              <a:rPr lang="en-US" sz="2000" dirty="0" smtClean="0"/>
              <a:t>do</a:t>
            </a:r>
          </a:p>
          <a:p>
            <a:pPr marL="712788" indent="-712788" eaLnBrk="1" hangingPunct="1">
              <a:defRPr/>
            </a:pPr>
            <a:r>
              <a:rPr lang="en-US" sz="2000" b="0" dirty="0" smtClean="0"/>
              <a:t>Randomly generate new direction </a:t>
            </a:r>
            <a:r>
              <a:rPr lang="en-US" sz="2000" i="1" dirty="0" err="1" smtClean="0"/>
              <a:t>w</a:t>
            </a:r>
            <a:r>
              <a:rPr lang="en-US" sz="2000" i="1" baseline="-25000" dirty="0" err="1" smtClean="0"/>
              <a:t>i</a:t>
            </a:r>
            <a:r>
              <a:rPr lang="en-US" sz="2000" b="0" i="1" dirty="0" smtClean="0"/>
              <a:t> ϵ [0,1]</a:t>
            </a:r>
            <a:r>
              <a:rPr lang="en-US" sz="2000" b="0" i="1" baseline="30000" dirty="0" smtClean="0"/>
              <a:t>n</a:t>
            </a:r>
            <a:endParaRPr lang="en-US" sz="2000" b="0" i="1" dirty="0" smtClean="0"/>
          </a:p>
          <a:p>
            <a:pPr marL="712788" indent="-712788" eaLnBrk="1" hangingPunct="1">
              <a:defRPr/>
            </a:pPr>
            <a:r>
              <a:rPr lang="en-US" sz="2000" b="0" dirty="0" smtClean="0"/>
              <a:t>Project all </a:t>
            </a:r>
            <a:r>
              <a:rPr lang="en-US" sz="2000" i="1" dirty="0" smtClean="0"/>
              <a:t>x</a:t>
            </a:r>
            <a:r>
              <a:rPr lang="en-US" sz="2000" b="0" dirty="0" smtClean="0"/>
              <a:t> on this direction </a:t>
            </a:r>
            <a:r>
              <a:rPr lang="en-US" sz="2000" b="0" i="1" dirty="0" err="1" smtClean="0"/>
              <a:t>z</a:t>
            </a:r>
            <a:r>
              <a:rPr lang="en-US" sz="2000" b="0" i="1" baseline="-25000" dirty="0" err="1" smtClean="0"/>
              <a:t>i</a:t>
            </a:r>
            <a:r>
              <a:rPr lang="en-US" sz="2000" b="0" i="1" dirty="0" smtClean="0"/>
              <a:t> = </a:t>
            </a:r>
            <a:r>
              <a:rPr lang="en-US" sz="2000" i="1" dirty="0" err="1" smtClean="0"/>
              <a:t>w</a:t>
            </a:r>
            <a:r>
              <a:rPr lang="en-US" sz="2000" i="1" baseline="-25000" dirty="0" err="1" smtClean="0"/>
              <a:t>i</a:t>
            </a:r>
            <a:r>
              <a:rPr lang="en-US" sz="2000" b="0" i="1" dirty="0" err="1" smtClean="0"/>
              <a:t>·</a:t>
            </a:r>
            <a:r>
              <a:rPr lang="en-US" sz="2000" i="1" dirty="0" err="1" smtClean="0"/>
              <a:t>x</a:t>
            </a:r>
            <a:r>
              <a:rPr lang="en-US" sz="2000" b="0" dirty="0" smtClean="0"/>
              <a:t> (features </a:t>
            </a:r>
            <a:r>
              <a:rPr lang="en-US" sz="2000" b="0" i="1" dirty="0" smtClean="0"/>
              <a:t>z</a:t>
            </a:r>
            <a:r>
              <a:rPr lang="en-US" sz="2000" b="0" dirty="0" smtClean="0"/>
              <a:t>)</a:t>
            </a:r>
          </a:p>
          <a:p>
            <a:pPr marL="712788" indent="-712788" eaLnBrk="1" hangingPunct="1">
              <a:defRPr/>
            </a:pPr>
            <a:r>
              <a:rPr lang="en-US" sz="2000" b="0" dirty="0" smtClean="0"/>
              <a:t>Analyze </a:t>
            </a:r>
            <a:r>
              <a:rPr lang="en-US" sz="2000" b="0" i="1" dirty="0" smtClean="0"/>
              <a:t>p(</a:t>
            </a:r>
            <a:r>
              <a:rPr lang="en-US" sz="2000" b="0" i="1" dirty="0" err="1" smtClean="0"/>
              <a:t>z</a:t>
            </a:r>
            <a:r>
              <a:rPr lang="en-US" sz="2000" b="0" i="1" baseline="-25000" dirty="0" err="1" smtClean="0"/>
              <a:t>i</a:t>
            </a:r>
            <a:r>
              <a:rPr lang="en-US" sz="2000" b="0" i="1" dirty="0" err="1" smtClean="0"/>
              <a:t>|C</a:t>
            </a:r>
            <a:r>
              <a:rPr lang="en-US" sz="2000" b="0" i="1" dirty="0" smtClean="0"/>
              <a:t>)</a:t>
            </a:r>
            <a:r>
              <a:rPr lang="en-US" sz="2000" b="0" dirty="0" smtClean="0"/>
              <a:t> distributions to determine if there are pure clusters, </a:t>
            </a:r>
          </a:p>
          <a:p>
            <a:pPr marL="711200" indent="-711200" eaLnBrk="1" hangingPunct="1">
              <a:defRPr/>
            </a:pPr>
            <a:r>
              <a:rPr lang="en-US" sz="2000" dirty="0" smtClean="0"/>
              <a:t>if</a:t>
            </a:r>
            <a:r>
              <a:rPr lang="en-US" sz="2000" b="0" dirty="0" smtClean="0"/>
              <a:t> the number of vectors in cluster </a:t>
            </a:r>
            <a:r>
              <a:rPr lang="en-US" sz="2000" b="0" i="1" dirty="0" err="1" smtClean="0"/>
              <a:t>H</a:t>
            </a:r>
            <a:r>
              <a:rPr lang="en-US" sz="2000" b="0" i="1" baseline="-25000" dirty="0" err="1" smtClean="0"/>
              <a:t>j</a:t>
            </a:r>
            <a:r>
              <a:rPr lang="en-US" sz="2000" b="0" i="1" dirty="0" smtClean="0"/>
              <a:t>(</a:t>
            </a:r>
            <a:r>
              <a:rPr lang="en-US" sz="2000" b="0" i="1" dirty="0" err="1" smtClean="0"/>
              <a:t>z</a:t>
            </a:r>
            <a:r>
              <a:rPr lang="en-US" sz="2000" b="0" i="1" baseline="-25000" dirty="0" err="1" smtClean="0"/>
              <a:t>i</a:t>
            </a:r>
            <a:r>
              <a:rPr lang="en-US" sz="2000" b="0" i="1" dirty="0" err="1" smtClean="0"/>
              <a:t>;C</a:t>
            </a:r>
            <a:r>
              <a:rPr lang="en-US" sz="2000" b="0" i="1" dirty="0" smtClean="0"/>
              <a:t>)</a:t>
            </a:r>
            <a:r>
              <a:rPr lang="en-US" sz="2000" b="0" dirty="0" smtClean="0"/>
              <a:t> exceeds </a:t>
            </a:r>
            <a:r>
              <a:rPr lang="en-US" sz="2000" b="0" i="1" dirty="0" smtClean="0"/>
              <a:t>η</a:t>
            </a:r>
            <a:r>
              <a:rPr lang="en-US" sz="2000" b="0" dirty="0" smtClean="0"/>
              <a:t> </a:t>
            </a:r>
            <a:r>
              <a:rPr lang="en-US" sz="2000" dirty="0" smtClean="0"/>
              <a:t>then</a:t>
            </a:r>
          </a:p>
          <a:p>
            <a:pPr marL="1079500" indent="-1079500" eaLnBrk="1" hangingPunct="1">
              <a:defRPr/>
            </a:pPr>
            <a:r>
              <a:rPr lang="en-US" sz="2000" b="0" dirty="0" smtClean="0"/>
              <a:t>Accept new binary feature </a:t>
            </a:r>
            <a:r>
              <a:rPr lang="en-US" sz="2000" b="0" i="1" dirty="0" err="1" smtClean="0"/>
              <a:t>h</a:t>
            </a:r>
            <a:r>
              <a:rPr lang="en-US" sz="2000" b="0" i="1" baseline="-25000" dirty="0" err="1" smtClean="0"/>
              <a:t>ij</a:t>
            </a:r>
            <a:endParaRPr lang="en-US" sz="2000" b="0" i="1" baseline="-25000" dirty="0" smtClean="0"/>
          </a:p>
          <a:p>
            <a:pPr marL="712788" indent="-712788" eaLnBrk="1" hangingPunct="1">
              <a:defRPr/>
            </a:pPr>
            <a:r>
              <a:rPr lang="en-US" sz="2000" dirty="0" smtClean="0"/>
              <a:t>end if</a:t>
            </a:r>
            <a:r>
              <a:rPr lang="en-US" sz="2000" b="0" dirty="0" smtClean="0"/>
              <a:t> </a:t>
            </a:r>
          </a:p>
          <a:p>
            <a:pPr eaLnBrk="1" hangingPunct="1">
              <a:defRPr/>
            </a:pPr>
            <a:r>
              <a:rPr lang="en-US" sz="2000" dirty="0" smtClean="0"/>
              <a:t>end for</a:t>
            </a:r>
          </a:p>
          <a:p>
            <a:pPr eaLnBrk="1" hangingPunct="1">
              <a:defRPr/>
            </a:pPr>
            <a:r>
              <a:rPr lang="en-US" sz="2000" b="0" dirty="0" smtClean="0"/>
              <a:t>Create kernel features </a:t>
            </a:r>
            <a:r>
              <a:rPr lang="en-US" sz="2000" b="0" i="1" dirty="0" err="1" smtClean="0"/>
              <a:t>k</a:t>
            </a:r>
            <a:r>
              <a:rPr lang="en-US" sz="2000" b="0" i="1" baseline="-25000" dirty="0" err="1" smtClean="0"/>
              <a:t>i</a:t>
            </a:r>
            <a:r>
              <a:rPr lang="en-US" sz="2000" b="0" i="1" dirty="0" smtClean="0"/>
              <a:t>(</a:t>
            </a:r>
            <a:r>
              <a:rPr lang="en-US" sz="2000" i="1" dirty="0" smtClean="0"/>
              <a:t>x</a:t>
            </a:r>
            <a:r>
              <a:rPr lang="en-US" sz="2000" b="0" i="1" dirty="0" smtClean="0"/>
              <a:t>), i=1..m</a:t>
            </a:r>
          </a:p>
          <a:p>
            <a:pPr eaLnBrk="1" hangingPunct="1">
              <a:defRPr/>
            </a:pPr>
            <a:r>
              <a:rPr lang="en-US" sz="2000" b="0" dirty="0" smtClean="0"/>
              <a:t>Rank all original and additional features </a:t>
            </a:r>
            <a:r>
              <a:rPr lang="en-US" sz="2000" b="0" i="1" dirty="0" smtClean="0"/>
              <a:t>f</a:t>
            </a:r>
            <a:r>
              <a:rPr lang="en-US" sz="2000" b="0" i="1" baseline="-25000" dirty="0" smtClean="0"/>
              <a:t>i</a:t>
            </a:r>
            <a:r>
              <a:rPr lang="en-US" sz="2000" b="0" dirty="0" smtClean="0"/>
              <a:t> using Mutual Information </a:t>
            </a:r>
          </a:p>
          <a:p>
            <a:pPr eaLnBrk="1" hangingPunct="1">
              <a:defRPr/>
            </a:pPr>
            <a:r>
              <a:rPr lang="en-US" sz="2000" b="0" dirty="0" smtClean="0"/>
              <a:t>Remove features for which </a:t>
            </a:r>
            <a:r>
              <a:rPr lang="en-US" sz="2000" b="0" i="1" dirty="0" smtClean="0"/>
              <a:t>MI(</a:t>
            </a:r>
            <a:r>
              <a:rPr lang="en-US" sz="2000" b="0" i="1" dirty="0" err="1" smtClean="0"/>
              <a:t>k</a:t>
            </a:r>
            <a:r>
              <a:rPr lang="en-US" sz="2000" b="0" i="1" baseline="-25000" dirty="0" err="1" smtClean="0"/>
              <a:t>i</a:t>
            </a:r>
            <a:r>
              <a:rPr lang="en-US" sz="2000" b="0" i="1" dirty="0" err="1" smtClean="0"/>
              <a:t>,C</a:t>
            </a:r>
            <a:r>
              <a:rPr lang="en-US" sz="2000" b="0" i="1" dirty="0" smtClean="0"/>
              <a:t>)≤α</a:t>
            </a:r>
            <a:r>
              <a:rPr lang="en-US" sz="2000" b="0" dirty="0" smtClean="0"/>
              <a:t> </a:t>
            </a:r>
          </a:p>
          <a:p>
            <a:pPr eaLnBrk="1" hangingPunct="1">
              <a:defRPr/>
            </a:pPr>
            <a:r>
              <a:rPr lang="en-US" sz="2000" b="0" dirty="0" smtClean="0"/>
              <a:t>Build linear model on the enhanced feature space </a:t>
            </a:r>
          </a:p>
          <a:p>
            <a:pPr eaLnBrk="1" hangingPunct="1">
              <a:defRPr/>
            </a:pPr>
            <a:r>
              <a:rPr lang="en-US" sz="2000" b="0" dirty="0" smtClean="0"/>
              <a:t>Classify test data mapped into enhanced space </a:t>
            </a:r>
            <a:endParaRPr lang="en-US" sz="2000" b="0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865188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pPr eaLnBrk="1" hangingPunct="1">
              <a:defRPr/>
            </a:pPr>
            <a:r>
              <a:rPr lang="pl-PL" b="0" dirty="0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SFM - </a:t>
            </a:r>
            <a:r>
              <a:rPr lang="pl-PL" b="0" dirty="0" err="1" smtClean="0">
                <a:solidFill>
                  <a:srgbClr xmlns:mc="http://schemas.openxmlformats.org/markup-compatibility/2006" xmlns:a14="http://schemas.microsoft.com/office/drawing/2010/main" val="FFCC00" mc:Ignorable=""/>
                </a:solidFill>
              </a:rPr>
              <a:t>summary</a:t>
            </a:r>
            <a:endParaRPr lang="en-US" b="0" dirty="0" smtClean="0">
              <a:solidFill>
                <a:srgbClr xmlns:mc="http://schemas.openxmlformats.org/markup-compatibility/2006" xmlns:a14="http://schemas.microsoft.com/office/drawing/2010/main" val="FFCC00" mc:Ignorable=""/>
              </a:solidFill>
            </a:endParaRP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1412776"/>
            <a:ext cx="7924800" cy="4752528"/>
          </a:xfrm>
        </p:spPr>
        <p:txBody>
          <a:bodyPr/>
          <a:lstStyle/>
          <a:p>
            <a:pPr eaLnBrk="1" hangingPunct="1">
              <a:spcBef>
                <a:spcPts val="1200"/>
              </a:spcBef>
              <a:defRPr/>
            </a:pPr>
            <a:r>
              <a:rPr lang="en-US" sz="2000" b="0" dirty="0" smtClean="0"/>
              <a:t>In essence SFM algorithm constructs new feature space, followed by a simple linear model or any other learning model.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en-US" sz="2000" b="0" dirty="0" smtClean="0"/>
              <a:t>More attention is paid to generation of features than to the sophisticated optimization algorithms or new classification methods. 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en-US" sz="2000" b="0" dirty="0" smtClean="0"/>
              <a:t>Several parameters may be used to control the process of feature creation and selection but here they are fixed or set in an automatic way. 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en-US" sz="2000" b="0" dirty="0" smtClean="0"/>
              <a:t>New features created in this way are based on those transformations of inputs that have been found interesting for some task, and thus have meaningful interpretation.</a:t>
            </a:r>
          </a:p>
          <a:p>
            <a:pPr eaLnBrk="1" hangingPunct="1">
              <a:spcBef>
                <a:spcPts val="1200"/>
              </a:spcBef>
              <a:defRPr/>
            </a:pPr>
            <a:r>
              <a:rPr lang="en-US" sz="2000" b="0" dirty="0" smtClean="0"/>
              <a:t>SFM solutions are highly accurate and easy to understand.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2">
      <a:dk1>
        <a:srgbClr xmlns:mc="http://schemas.openxmlformats.org/markup-compatibility/2006" xmlns:a14="http://schemas.microsoft.com/office/drawing/2010/main" val="000000" mc:Ignorable=""/>
      </a:dk1>
      <a:lt1>
        <a:srgbClr xmlns:mc="http://schemas.openxmlformats.org/markup-compatibility/2006" xmlns:a14="http://schemas.microsoft.com/office/drawing/2010/main" val="FFFFFF" mc:Ignorable=""/>
      </a:lt1>
      <a:dk2>
        <a:srgbClr xmlns:mc="http://schemas.openxmlformats.org/markup-compatibility/2006" xmlns:a14="http://schemas.microsoft.com/office/drawing/2010/main" val="000000" mc:Ignorable=""/>
      </a:dk2>
      <a:lt2>
        <a:srgbClr xmlns:mc="http://schemas.openxmlformats.org/markup-compatibility/2006" xmlns:a14="http://schemas.microsoft.com/office/drawing/2010/main" val="808080" mc:Ignorable=""/>
      </a:lt2>
      <a:accent1>
        <a:srgbClr xmlns:mc="http://schemas.openxmlformats.org/markup-compatibility/2006" xmlns:a14="http://schemas.microsoft.com/office/drawing/2010/main" val="00CC99" mc:Ignorable=""/>
      </a:accent1>
      <a:accent2>
        <a:srgbClr xmlns:mc="http://schemas.openxmlformats.org/markup-compatibility/2006" xmlns:a14="http://schemas.microsoft.com/office/drawing/2010/main" val="3333CC" mc:Ignorable=""/>
      </a:accent2>
      <a:accent3>
        <a:srgbClr xmlns:mc="http://schemas.openxmlformats.org/markup-compatibility/2006" xmlns:a14="http://schemas.microsoft.com/office/drawing/2010/main" val="FFFFFF" mc:Ignorable=""/>
      </a:accent3>
      <a:accent4>
        <a:srgbClr xmlns:mc="http://schemas.openxmlformats.org/markup-compatibility/2006" xmlns:a14="http://schemas.microsoft.com/office/drawing/2010/main" val="000000" mc:Ignorable=""/>
      </a:accent4>
      <a:accent5>
        <a:srgbClr xmlns:mc="http://schemas.openxmlformats.org/markup-compatibility/2006" xmlns:a14="http://schemas.microsoft.com/office/drawing/2010/main" val="AAE2CA" mc:Ignorable=""/>
      </a:accent5>
      <a:accent6>
        <a:srgbClr xmlns:mc="http://schemas.openxmlformats.org/markup-compatibility/2006" xmlns:a14="http://schemas.microsoft.com/office/drawing/2010/main" val="2D2DB9" mc:Ignorable=""/>
      </a:accent6>
      <a:hlink>
        <a:srgbClr xmlns:mc="http://schemas.openxmlformats.org/markup-compatibility/2006" xmlns:a14="http://schemas.microsoft.com/office/drawing/2010/main" val="CCCCFF" mc:Ignorable=""/>
      </a:hlink>
      <a:folHlink>
        <a:srgbClr xmlns:mc="http://schemas.openxmlformats.org/markup-compatibility/2006" xmlns:a14="http://schemas.microsoft.com/office/drawing/2010/main" val="B2B2B2" mc:Ignorable="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ojekt domyślny 1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FF" mc:Ignorable=""/>
        </a:dk2>
        <a:lt2>
          <a:srgbClr xmlns:mc="http://schemas.openxmlformats.org/markup-compatibility/2006" xmlns:a14="http://schemas.microsoft.com/office/drawing/2010/main" val="FFFF00" mc:Ignorable=""/>
        </a:lt2>
        <a:accent1>
          <a:srgbClr xmlns:mc="http://schemas.openxmlformats.org/markup-compatibility/2006" xmlns:a14="http://schemas.microsoft.com/office/drawing/2010/main" val="FF9900" mc:Ignorable=""/>
        </a:accent1>
        <a:accent2>
          <a:srgbClr xmlns:mc="http://schemas.openxmlformats.org/markup-compatibility/2006" xmlns:a14="http://schemas.microsoft.com/office/drawing/2010/main" val="00FFFF" mc:Ignorable=""/>
        </a:accent2>
        <a:accent3>
          <a:srgbClr xmlns:mc="http://schemas.openxmlformats.org/markup-compatibility/2006" xmlns:a14="http://schemas.microsoft.com/office/drawing/2010/main" val="AAAAFF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FFCAAA" mc:Ignorable=""/>
        </a:accent5>
        <a:accent6>
          <a:srgbClr xmlns:mc="http://schemas.openxmlformats.org/markup-compatibility/2006" xmlns:a14="http://schemas.microsoft.com/office/drawing/2010/main" val="00E7E7" mc:Ignorable=""/>
        </a:accent6>
        <a:hlink>
          <a:srgbClr xmlns:mc="http://schemas.openxmlformats.org/markup-compatibility/2006" xmlns:a14="http://schemas.microsoft.com/office/drawing/2010/main" val="FF0000" mc:Ignorable=""/>
        </a:hlink>
        <a:folHlink>
          <a:srgbClr xmlns:mc="http://schemas.openxmlformats.org/markup-compatibility/2006" xmlns:a14="http://schemas.microsoft.com/office/drawing/2010/main" val="969696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2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808080" mc:Ignorable=""/>
        </a:lt2>
        <a:accent1>
          <a:srgbClr xmlns:mc="http://schemas.openxmlformats.org/markup-compatibility/2006" xmlns:a14="http://schemas.microsoft.com/office/drawing/2010/main" val="00CC99" mc:Ignorable=""/>
        </a:accent1>
        <a:accent2>
          <a:srgbClr xmlns:mc="http://schemas.openxmlformats.org/markup-compatibility/2006" xmlns:a14="http://schemas.microsoft.com/office/drawing/2010/main" val="3333CC" mc:Ignorable=""/>
        </a:accent2>
        <a:accent3>
          <a:srgbClr xmlns:mc="http://schemas.openxmlformats.org/markup-compatibility/2006" xmlns:a14="http://schemas.microsoft.com/office/drawing/2010/main" val="FFFFFF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AAE2CA" mc:Ignorable=""/>
        </a:accent5>
        <a:accent6>
          <a:srgbClr xmlns:mc="http://schemas.openxmlformats.org/markup-compatibility/2006" xmlns:a14="http://schemas.microsoft.com/office/drawing/2010/main" val="2D2DB9" mc:Ignorable=""/>
        </a:accent6>
        <a:hlink>
          <a:srgbClr xmlns:mc="http://schemas.openxmlformats.org/markup-compatibility/2006" xmlns:a14="http://schemas.microsoft.com/office/drawing/2010/main" val="CCCCFF" mc:Ignorable=""/>
        </a:hlink>
        <a:folHlink>
          <a:srgbClr xmlns:mc="http://schemas.openxmlformats.org/markup-compatibility/2006" xmlns:a14="http://schemas.microsoft.com/office/drawing/2010/main" val="B2B2B2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333333" mc:Ignorable=""/>
        </a:lt2>
        <a:accent1>
          <a:srgbClr xmlns:mc="http://schemas.openxmlformats.org/markup-compatibility/2006" xmlns:a14="http://schemas.microsoft.com/office/drawing/2010/main" val="DDDDDD" mc:Ignorable=""/>
        </a:accent1>
        <a:accent2>
          <a:srgbClr xmlns:mc="http://schemas.openxmlformats.org/markup-compatibility/2006" xmlns:a14="http://schemas.microsoft.com/office/drawing/2010/main" val="808080" mc:Ignorable=""/>
        </a:accent2>
        <a:accent3>
          <a:srgbClr xmlns:mc="http://schemas.openxmlformats.org/markup-compatibility/2006" xmlns:a14="http://schemas.microsoft.com/office/drawing/2010/main" val="FFFFFF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EBEBEB" mc:Ignorable=""/>
        </a:accent5>
        <a:accent6>
          <a:srgbClr xmlns:mc="http://schemas.openxmlformats.org/markup-compatibility/2006" xmlns:a14="http://schemas.microsoft.com/office/drawing/2010/main" val="737373" mc:Ignorable=""/>
        </a:accent6>
        <a:hlink>
          <a:srgbClr xmlns:mc="http://schemas.openxmlformats.org/markup-compatibility/2006" xmlns:a14="http://schemas.microsoft.com/office/drawing/2010/main" val="4D4D4D" mc:Ignorable=""/>
        </a:hlink>
        <a:folHlink>
          <a:srgbClr xmlns:mc="http://schemas.openxmlformats.org/markup-compatibility/2006" xmlns:a14="http://schemas.microsoft.com/office/drawing/2010/main" val="EAEAEA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CC" mc:Ignorable=""/>
        </a:lt1>
        <a:dk2>
          <a:srgbClr xmlns:mc="http://schemas.openxmlformats.org/markup-compatibility/2006" xmlns:a14="http://schemas.microsoft.com/office/drawing/2010/main" val="808000" mc:Ignorable=""/>
        </a:dk2>
        <a:lt2>
          <a:srgbClr xmlns:mc="http://schemas.openxmlformats.org/markup-compatibility/2006" xmlns:a14="http://schemas.microsoft.com/office/drawing/2010/main" val="666633" mc:Ignorable=""/>
        </a:lt2>
        <a:accent1>
          <a:srgbClr xmlns:mc="http://schemas.openxmlformats.org/markup-compatibility/2006" xmlns:a14="http://schemas.microsoft.com/office/drawing/2010/main" val="339933" mc:Ignorable=""/>
        </a:accent1>
        <a:accent2>
          <a:srgbClr xmlns:mc="http://schemas.openxmlformats.org/markup-compatibility/2006" xmlns:a14="http://schemas.microsoft.com/office/drawing/2010/main" val="800000" mc:Ignorable=""/>
        </a:accent2>
        <a:accent3>
          <a:srgbClr xmlns:mc="http://schemas.openxmlformats.org/markup-compatibility/2006" xmlns:a14="http://schemas.microsoft.com/office/drawing/2010/main" val="FFFFE2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ADCAAD" mc:Ignorable=""/>
        </a:accent5>
        <a:accent6>
          <a:srgbClr xmlns:mc="http://schemas.openxmlformats.org/markup-compatibility/2006" xmlns:a14="http://schemas.microsoft.com/office/drawing/2010/main" val="730000" mc:Ignorable=""/>
        </a:accent6>
        <a:hlink>
          <a:srgbClr xmlns:mc="http://schemas.openxmlformats.org/markup-compatibility/2006" xmlns:a14="http://schemas.microsoft.com/office/drawing/2010/main" val="0033CC" mc:Ignorable=""/>
        </a:hlink>
        <a:folHlink>
          <a:srgbClr xmlns:mc="http://schemas.openxmlformats.org/markup-compatibility/2006" xmlns:a14="http://schemas.microsoft.com/office/drawing/2010/main" val="FFCC66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808080" mc:Ignorable=""/>
        </a:lt2>
        <a:accent1>
          <a:srgbClr xmlns:mc="http://schemas.openxmlformats.org/markup-compatibility/2006" xmlns:a14="http://schemas.microsoft.com/office/drawing/2010/main" val="FFCC66" mc:Ignorable=""/>
        </a:accent1>
        <a:accent2>
          <a:srgbClr xmlns:mc="http://schemas.openxmlformats.org/markup-compatibility/2006" xmlns:a14="http://schemas.microsoft.com/office/drawing/2010/main" val="0000FF" mc:Ignorable=""/>
        </a:accent2>
        <a:accent3>
          <a:srgbClr xmlns:mc="http://schemas.openxmlformats.org/markup-compatibility/2006" xmlns:a14="http://schemas.microsoft.com/office/drawing/2010/main" val="FFFFFF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FFE2B8" mc:Ignorable=""/>
        </a:accent5>
        <a:accent6>
          <a:srgbClr xmlns:mc="http://schemas.openxmlformats.org/markup-compatibility/2006" xmlns:a14="http://schemas.microsoft.com/office/drawing/2010/main" val="0000E7" mc:Ignorable=""/>
        </a:accent6>
        <a:hlink>
          <a:srgbClr xmlns:mc="http://schemas.openxmlformats.org/markup-compatibility/2006" xmlns:a14="http://schemas.microsoft.com/office/drawing/2010/main" val="CC00CC" mc:Ignorable=""/>
        </a:hlink>
        <a:folHlink>
          <a:srgbClr xmlns:mc="http://schemas.openxmlformats.org/markup-compatibility/2006" xmlns:a14="http://schemas.microsoft.com/office/drawing/2010/main" val="C0C0C0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808080" mc:Ignorable=""/>
        </a:lt2>
        <a:accent1>
          <a:srgbClr xmlns:mc="http://schemas.openxmlformats.org/markup-compatibility/2006" xmlns:a14="http://schemas.microsoft.com/office/drawing/2010/main" val="C0C0C0" mc:Ignorable=""/>
        </a:accent1>
        <a:accent2>
          <a:srgbClr xmlns:mc="http://schemas.openxmlformats.org/markup-compatibility/2006" xmlns:a14="http://schemas.microsoft.com/office/drawing/2010/main" val="0066FF" mc:Ignorable=""/>
        </a:accent2>
        <a:accent3>
          <a:srgbClr xmlns:mc="http://schemas.openxmlformats.org/markup-compatibility/2006" xmlns:a14="http://schemas.microsoft.com/office/drawing/2010/main" val="FFFFFF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DCDCDC" mc:Ignorable=""/>
        </a:accent5>
        <a:accent6>
          <a:srgbClr xmlns:mc="http://schemas.openxmlformats.org/markup-compatibility/2006" xmlns:a14="http://schemas.microsoft.com/office/drawing/2010/main" val="005CE7" mc:Ignorable=""/>
        </a:accent6>
        <a:hlink>
          <a:srgbClr xmlns:mc="http://schemas.openxmlformats.org/markup-compatibility/2006" xmlns:a14="http://schemas.microsoft.com/office/drawing/2010/main" val="FF0000" mc:Ignorable=""/>
        </a:hlink>
        <a:folHlink>
          <a:srgbClr xmlns:mc="http://schemas.openxmlformats.org/markup-compatibility/2006" xmlns:a14="http://schemas.microsoft.com/office/drawing/2010/main" val="009900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808080" mc:Ignorable=""/>
        </a:lt2>
        <a:accent1>
          <a:srgbClr xmlns:mc="http://schemas.openxmlformats.org/markup-compatibility/2006" xmlns:a14="http://schemas.microsoft.com/office/drawing/2010/main" val="3399FF" mc:Ignorable=""/>
        </a:accent1>
        <a:accent2>
          <a:srgbClr xmlns:mc="http://schemas.openxmlformats.org/markup-compatibility/2006" xmlns:a14="http://schemas.microsoft.com/office/drawing/2010/main" val="99FFCC" mc:Ignorable=""/>
        </a:accent2>
        <a:accent3>
          <a:srgbClr xmlns:mc="http://schemas.openxmlformats.org/markup-compatibility/2006" xmlns:a14="http://schemas.microsoft.com/office/drawing/2010/main" val="FFFFFF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ADCAFF" mc:Ignorable=""/>
        </a:accent5>
        <a:accent6>
          <a:srgbClr xmlns:mc="http://schemas.openxmlformats.org/markup-compatibility/2006" xmlns:a14="http://schemas.microsoft.com/office/drawing/2010/main" val="8AE7B9" mc:Ignorable=""/>
        </a:accent6>
        <a:hlink>
          <a:srgbClr xmlns:mc="http://schemas.openxmlformats.org/markup-compatibility/2006" xmlns:a14="http://schemas.microsoft.com/office/drawing/2010/main" val="CC00CC" mc:Ignorable=""/>
        </a:hlink>
        <a:folHlink>
          <a:srgbClr xmlns:mc="http://schemas.openxmlformats.org/markup-compatibility/2006" xmlns:a14="http://schemas.microsoft.com/office/drawing/2010/main" val="B2B2B2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xmlns:mc="http://schemas.openxmlformats.org/markup-compatibility/2006" xmlns:a14="http://schemas.microsoft.com/office/drawing/2010/main" val="000000" mc:Ignorable=""/>
      </a:dk1>
      <a:lt1>
        <a:srgbClr xmlns:mc="http://schemas.openxmlformats.org/markup-compatibility/2006" xmlns:a14="http://schemas.microsoft.com/office/drawing/2010/main" val="FFFFFF" mc:Ignorable=""/>
      </a:lt1>
      <a:dk2>
        <a:srgbClr xmlns:mc="http://schemas.openxmlformats.org/markup-compatibility/2006" xmlns:a14="http://schemas.microsoft.com/office/drawing/2010/main" val="000000" mc:Ignorable=""/>
      </a:dk2>
      <a:lt2>
        <a:srgbClr xmlns:mc="http://schemas.openxmlformats.org/markup-compatibility/2006" xmlns:a14="http://schemas.microsoft.com/office/drawing/2010/main" val="808080" mc:Ignorable=""/>
      </a:lt2>
      <a:accent1>
        <a:srgbClr xmlns:mc="http://schemas.openxmlformats.org/markup-compatibility/2006" xmlns:a14="http://schemas.microsoft.com/office/drawing/2010/main" val="BBE0E3" mc:Ignorable=""/>
      </a:accent1>
      <a:accent2>
        <a:srgbClr xmlns:mc="http://schemas.openxmlformats.org/markup-compatibility/2006" xmlns:a14="http://schemas.microsoft.com/office/drawing/2010/main" val="333399" mc:Ignorable=""/>
      </a:accent2>
      <a:accent3>
        <a:srgbClr xmlns:mc="http://schemas.openxmlformats.org/markup-compatibility/2006" xmlns:a14="http://schemas.microsoft.com/office/drawing/2010/main" val="FFFFFF" mc:Ignorable=""/>
      </a:accent3>
      <a:accent4>
        <a:srgbClr xmlns:mc="http://schemas.openxmlformats.org/markup-compatibility/2006" xmlns:a14="http://schemas.microsoft.com/office/drawing/2010/main" val="000000" mc:Ignorable=""/>
      </a:accent4>
      <a:accent5>
        <a:srgbClr xmlns:mc="http://schemas.openxmlformats.org/markup-compatibility/2006" xmlns:a14="http://schemas.microsoft.com/office/drawing/2010/main" val="DAEDEF" mc:Ignorable=""/>
      </a:accent5>
      <a:accent6>
        <a:srgbClr xmlns:mc="http://schemas.openxmlformats.org/markup-compatibility/2006" xmlns:a14="http://schemas.microsoft.com/office/drawing/2010/main" val="2D2D8A" mc:Ignorable=""/>
      </a:accent6>
      <a:hlink>
        <a:srgbClr xmlns:mc="http://schemas.openxmlformats.org/markup-compatibility/2006" xmlns:a14="http://schemas.microsoft.com/office/drawing/2010/main" val="009999" mc:Ignorable=""/>
      </a:hlink>
      <a:folHlink>
        <a:srgbClr xmlns:mc="http://schemas.openxmlformats.org/markup-compatibility/2006" xmlns:a14="http://schemas.microsoft.com/office/drawing/2010/main" val="99CC00" mc:Ignorable="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19267</TotalTime>
  <Words>883</Words>
  <Application>Microsoft Office PowerPoint</Application>
  <PresentationFormat>On-screen Show (4:3)</PresentationFormat>
  <Paragraphs>112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Projekt domyślny</vt:lpstr>
      <vt:lpstr>Support Feature Machines:  Support Vectors are not enough</vt:lpstr>
      <vt:lpstr>Plan</vt:lpstr>
      <vt:lpstr>Main idea I</vt:lpstr>
      <vt:lpstr>Main idea II</vt:lpstr>
      <vt:lpstr>SFM vs SVM</vt:lpstr>
      <vt:lpstr>SFM vs SVM</vt:lpstr>
      <vt:lpstr>SFM feature types</vt:lpstr>
      <vt:lpstr>Algorithm</vt:lpstr>
      <vt:lpstr>SFM - summary</vt:lpstr>
      <vt:lpstr>Features description</vt:lpstr>
      <vt:lpstr>Datasets</vt:lpstr>
      <vt:lpstr>Results (SVM vs SFM in the kernel space only)</vt:lpstr>
      <vt:lpstr>Results (SFM in extended spaces)</vt:lpstr>
      <vt:lpstr>Results (kNN in extended spaces)</vt:lpstr>
      <vt:lpstr>Results (SSV in extended spaces)</vt:lpstr>
      <vt:lpstr>Conclusions</vt:lpstr>
      <vt:lpstr>Conclusions</vt:lpstr>
      <vt:lpstr>Conclusions</vt:lpstr>
      <vt:lpstr>Thank You!</vt:lpstr>
    </vt:vector>
  </TitlesOfParts>
  <Company>KIS UMK Torun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Kolmogorov-Smirnov Correlation-Based Filter for Microarray Data</dc:title>
  <dc:creator>Wlodzislaw Duch, J Biesiada</dc:creator>
  <dc:description>ICONIP 2007, Kitakyushu, Japan, Nov. 2007
A Kolmogorov-Smirnov Correlation-Based Filter for Microarray Data</dc:description>
  <cp:lastModifiedBy>Wlodek Duch</cp:lastModifiedBy>
  <cp:revision>224</cp:revision>
  <cp:lastPrinted>2010-07-14T09:59:27Z</cp:lastPrinted>
  <dcterms:created xsi:type="dcterms:W3CDTF">2002-01-16T15:21:59Z</dcterms:created>
  <dcterms:modified xsi:type="dcterms:W3CDTF">2010-07-20T08:08:51Z</dcterms:modified>
</cp:coreProperties>
</file>