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64" r:id="rId2"/>
    <p:sldMasterId id="2147484146" r:id="rId3"/>
    <p:sldMasterId id="2147484150" r:id="rId4"/>
  </p:sldMasterIdLst>
  <p:notesMasterIdLst>
    <p:notesMasterId r:id="rId70"/>
  </p:notesMasterIdLst>
  <p:handoutMasterIdLst>
    <p:handoutMasterId r:id="rId71"/>
  </p:handoutMasterIdLst>
  <p:sldIdLst>
    <p:sldId id="256" r:id="rId5"/>
    <p:sldId id="682" r:id="rId6"/>
    <p:sldId id="536" r:id="rId7"/>
    <p:sldId id="624" r:id="rId8"/>
    <p:sldId id="577" r:id="rId9"/>
    <p:sldId id="575" r:id="rId10"/>
    <p:sldId id="580" r:id="rId11"/>
    <p:sldId id="617" r:id="rId12"/>
    <p:sldId id="581" r:id="rId13"/>
    <p:sldId id="612" r:id="rId14"/>
    <p:sldId id="708" r:id="rId15"/>
    <p:sldId id="584" r:id="rId16"/>
    <p:sldId id="694" r:id="rId17"/>
    <p:sldId id="631" r:id="rId18"/>
    <p:sldId id="632" r:id="rId19"/>
    <p:sldId id="695" r:id="rId20"/>
    <p:sldId id="696" r:id="rId21"/>
    <p:sldId id="641" r:id="rId22"/>
    <p:sldId id="705" r:id="rId23"/>
    <p:sldId id="583" r:id="rId24"/>
    <p:sldId id="606" r:id="rId25"/>
    <p:sldId id="607" r:id="rId26"/>
    <p:sldId id="684" r:id="rId27"/>
    <p:sldId id="697" r:id="rId28"/>
    <p:sldId id="699" r:id="rId29"/>
    <p:sldId id="634" r:id="rId30"/>
    <p:sldId id="700" r:id="rId31"/>
    <p:sldId id="585" r:id="rId32"/>
    <p:sldId id="590" r:id="rId33"/>
    <p:sldId id="594" r:id="rId34"/>
    <p:sldId id="600" r:id="rId35"/>
    <p:sldId id="604" r:id="rId36"/>
    <p:sldId id="566" r:id="rId37"/>
    <p:sldId id="637" r:id="rId38"/>
    <p:sldId id="572" r:id="rId39"/>
    <p:sldId id="573" r:id="rId40"/>
    <p:sldId id="563" r:id="rId41"/>
    <p:sldId id="639" r:id="rId42"/>
    <p:sldId id="629" r:id="rId43"/>
    <p:sldId id="633" r:id="rId44"/>
    <p:sldId id="615" r:id="rId45"/>
    <p:sldId id="616" r:id="rId46"/>
    <p:sldId id="635" r:id="rId47"/>
    <p:sldId id="518" r:id="rId48"/>
    <p:sldId id="586" r:id="rId49"/>
    <p:sldId id="567" r:id="rId50"/>
    <p:sldId id="675" r:id="rId51"/>
    <p:sldId id="701" r:id="rId52"/>
    <p:sldId id="678" r:id="rId53"/>
    <p:sldId id="680" r:id="rId54"/>
    <p:sldId id="681" r:id="rId55"/>
    <p:sldId id="706" r:id="rId56"/>
    <p:sldId id="702" r:id="rId57"/>
    <p:sldId id="707" r:id="rId58"/>
    <p:sldId id="685" r:id="rId59"/>
    <p:sldId id="686" r:id="rId60"/>
    <p:sldId id="687" r:id="rId61"/>
    <p:sldId id="688" r:id="rId62"/>
    <p:sldId id="689" r:id="rId63"/>
    <p:sldId id="690" r:id="rId64"/>
    <p:sldId id="691" r:id="rId65"/>
    <p:sldId id="692" r:id="rId66"/>
    <p:sldId id="693" r:id="rId67"/>
    <p:sldId id="636" r:id="rId68"/>
    <p:sldId id="301" r:id="rId69"/>
  </p:sldIdLst>
  <p:sldSz cx="9144000" cy="6858000" type="screen4x3"/>
  <p:notesSz cx="6726238" cy="9713913"/>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F8F8F8"/>
    <a:srgbClr val="006600"/>
    <a:srgbClr val="336600"/>
    <a:srgbClr val="CCFFFF"/>
    <a:srgbClr val="0000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94660" autoAdjust="0"/>
  </p:normalViewPr>
  <p:slideViewPr>
    <p:cSldViewPr snapToGrid="0">
      <p:cViewPr varScale="1">
        <p:scale>
          <a:sx n="71" d="100"/>
          <a:sy n="71" d="100"/>
        </p:scale>
        <p:origin x="-7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5904"/>
    </p:cViewPr>
  </p:sorterViewPr>
  <p:notesViewPr>
    <p:cSldViewPr snapToGrid="0">
      <p:cViewPr varScale="1">
        <p:scale>
          <a:sx n="59" d="100"/>
          <a:sy n="59" d="100"/>
        </p:scale>
        <p:origin x="-1770" y="-96"/>
      </p:cViewPr>
      <p:guideLst>
        <p:guide orient="horz" pos="3059"/>
        <p:guide pos="211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l" defTabSz="901700" eaLnBrk="0" hangingPunct="0">
              <a:defRPr sz="1200">
                <a:effectLst>
                  <a:outerShdw blurRad="38100" dist="38100" dir="2700000" algn="tl">
                    <a:srgbClr val="C0C0C0"/>
                  </a:outerShdw>
                </a:effectLst>
                <a:latin typeface="Arial Unicode MS" pitchFamily="34" charset="-128"/>
              </a:defRPr>
            </a:lvl1pPr>
          </a:lstStyle>
          <a:p>
            <a:pPr>
              <a:defRPr/>
            </a:pPr>
            <a:endParaRPr lang="en-US"/>
          </a:p>
        </p:txBody>
      </p:sp>
      <p:sp>
        <p:nvSpPr>
          <p:cNvPr id="8195" name="Rectangle 3"/>
          <p:cNvSpPr>
            <a:spLocks noGrp="1" noChangeArrowheads="1"/>
          </p:cNvSpPr>
          <p:nvPr>
            <p:ph type="dt" sz="quarter" idx="1"/>
          </p:nvPr>
        </p:nvSpPr>
        <p:spPr bwMode="auto">
          <a:xfrm>
            <a:off x="3811588"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r" defTabSz="901700" eaLnBrk="0" hangingPunct="0">
              <a:defRPr sz="1200">
                <a:effectLst>
                  <a:outerShdw blurRad="38100" dist="38100" dir="2700000" algn="tl">
                    <a:srgbClr val="C0C0C0"/>
                  </a:outerShdw>
                </a:effectLst>
                <a:latin typeface="Arial Unicode MS" pitchFamily="34" charset="-128"/>
              </a:defRPr>
            </a:lvl1pPr>
          </a:lstStyle>
          <a:p>
            <a:pPr>
              <a:defRPr/>
            </a:pPr>
            <a:endParaRPr lang="en-US"/>
          </a:p>
        </p:txBody>
      </p:sp>
      <p:sp>
        <p:nvSpPr>
          <p:cNvPr id="8196" name="Rectangle 4"/>
          <p:cNvSpPr>
            <a:spLocks noGrp="1" noChangeArrowheads="1"/>
          </p:cNvSpPr>
          <p:nvPr>
            <p:ph type="ftr" sz="quarter" idx="2"/>
          </p:nvPr>
        </p:nvSpPr>
        <p:spPr bwMode="auto">
          <a:xfrm>
            <a:off x="0"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l" defTabSz="901700" eaLnBrk="0" hangingPunct="0">
              <a:defRPr sz="1200">
                <a:effectLst>
                  <a:outerShdw blurRad="38100" dist="38100" dir="2700000" algn="tl">
                    <a:srgbClr val="C0C0C0"/>
                  </a:outerShdw>
                </a:effectLst>
                <a:latin typeface="Arial Unicode MS" pitchFamily="34" charset="-128"/>
              </a:defRPr>
            </a:lvl1pPr>
          </a:lstStyle>
          <a:p>
            <a:pPr>
              <a:defRPr/>
            </a:pPr>
            <a:r>
              <a:rPr lang="en-US"/>
              <a:t>(c) 1999. Tralvex Yeap. All Rights Reserved</a:t>
            </a:r>
          </a:p>
        </p:txBody>
      </p:sp>
      <p:sp>
        <p:nvSpPr>
          <p:cNvPr id="8197" name="Rectangle 5"/>
          <p:cNvSpPr>
            <a:spLocks noGrp="1" noChangeArrowheads="1"/>
          </p:cNvSpPr>
          <p:nvPr>
            <p:ph type="sldNum" sz="quarter" idx="3"/>
          </p:nvPr>
        </p:nvSpPr>
        <p:spPr bwMode="auto">
          <a:xfrm>
            <a:off x="3811588"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r" defTabSz="901700" eaLnBrk="0" hangingPunct="0">
              <a:defRPr sz="1200">
                <a:effectLst>
                  <a:outerShdw blurRad="38100" dist="38100" dir="2700000" algn="tl">
                    <a:srgbClr val="C0C0C0"/>
                  </a:outerShdw>
                </a:effectLst>
                <a:latin typeface="Arial Unicode MS" pitchFamily="34" charset="-128"/>
              </a:defRPr>
            </a:lvl1pPr>
          </a:lstStyle>
          <a:p>
            <a:pPr>
              <a:defRPr/>
            </a:pPr>
            <a:fld id="{5FA9BFD6-7ED9-4185-A3E3-CBAD8AF18B8A}" type="slidenum">
              <a:rPr lang="en-US"/>
              <a:pPr>
                <a:defRPr/>
              </a:pPr>
              <a:t>‹#›</a:t>
            </a:fld>
            <a:endParaRPr lang="en-US"/>
          </a:p>
        </p:txBody>
      </p:sp>
    </p:spTree>
    <p:extLst>
      <p:ext uri="{BB962C8B-B14F-4D97-AF65-F5344CB8AC3E}">
        <p14:creationId xmlns:p14="http://schemas.microsoft.com/office/powerpoint/2010/main" val="1370985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l" defTabSz="901700" eaLnBrk="0" hangingPunct="0">
              <a:defRPr sz="1200">
                <a:effectLst>
                  <a:outerShdw blurRad="38100" dist="38100" dir="2700000" algn="tl">
                    <a:srgbClr val="C0C0C0"/>
                  </a:outerShdw>
                </a:effectLst>
                <a:latin typeface="Arial Unicode MS" pitchFamily="34" charset="-128"/>
              </a:defRPr>
            </a:lvl1pPr>
          </a:lstStyle>
          <a:p>
            <a:pPr>
              <a:defRPr/>
            </a:pPr>
            <a:endParaRPr lang="en-US"/>
          </a:p>
        </p:txBody>
      </p:sp>
      <p:sp>
        <p:nvSpPr>
          <p:cNvPr id="6147" name="Rectangle 3"/>
          <p:cNvSpPr>
            <a:spLocks noGrp="1" noChangeArrowheads="1"/>
          </p:cNvSpPr>
          <p:nvPr>
            <p:ph type="dt" idx="1"/>
          </p:nvPr>
        </p:nvSpPr>
        <p:spPr bwMode="auto">
          <a:xfrm>
            <a:off x="3811588"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r" defTabSz="901700" eaLnBrk="0" hangingPunct="0">
              <a:defRPr sz="1200">
                <a:effectLst>
                  <a:outerShdw blurRad="38100" dist="38100" dir="2700000" algn="tl">
                    <a:srgbClr val="C0C0C0"/>
                  </a:outerShdw>
                </a:effectLst>
                <a:latin typeface="Arial Unicode MS" pitchFamily="34" charset="-128"/>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935038" y="728663"/>
            <a:ext cx="4856162" cy="3641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895350" y="4613275"/>
            <a:ext cx="4935538" cy="43719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l" defTabSz="901700" eaLnBrk="0" hangingPunct="0">
              <a:defRPr sz="1200">
                <a:effectLst>
                  <a:outerShdw blurRad="38100" dist="38100" dir="2700000" algn="tl">
                    <a:srgbClr val="C0C0C0"/>
                  </a:outerShdw>
                </a:effectLst>
                <a:latin typeface="Arial Unicode MS" pitchFamily="34" charset="-128"/>
              </a:defRPr>
            </a:lvl1pPr>
          </a:lstStyle>
          <a:p>
            <a:pPr>
              <a:defRPr/>
            </a:pPr>
            <a:r>
              <a:rPr lang="en-US"/>
              <a:t>(c) 1999. Tralvex Yeap. All Rights Reserved</a:t>
            </a:r>
          </a:p>
        </p:txBody>
      </p:sp>
      <p:sp>
        <p:nvSpPr>
          <p:cNvPr id="6151" name="Rectangle 7"/>
          <p:cNvSpPr>
            <a:spLocks noGrp="1" noChangeArrowheads="1"/>
          </p:cNvSpPr>
          <p:nvPr>
            <p:ph type="sldNum" sz="quarter" idx="5"/>
          </p:nvPr>
        </p:nvSpPr>
        <p:spPr bwMode="auto">
          <a:xfrm>
            <a:off x="3811588"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r" defTabSz="901700" eaLnBrk="0" hangingPunct="0">
              <a:defRPr sz="1200">
                <a:effectLst>
                  <a:outerShdw blurRad="38100" dist="38100" dir="2700000" algn="tl">
                    <a:srgbClr val="C0C0C0"/>
                  </a:outerShdw>
                </a:effectLst>
                <a:latin typeface="Arial Unicode MS" pitchFamily="34" charset="-128"/>
              </a:defRPr>
            </a:lvl1pPr>
          </a:lstStyle>
          <a:p>
            <a:pPr>
              <a:defRPr/>
            </a:pPr>
            <a:fld id="{50930EC3-A1D4-44EA-82A9-FC1B7F397291}" type="slidenum">
              <a:rPr lang="en-US"/>
              <a:pPr>
                <a:defRPr/>
              </a:pPr>
              <a:t>‹#›</a:t>
            </a:fld>
            <a:endParaRPr lang="en-US"/>
          </a:p>
        </p:txBody>
      </p:sp>
    </p:spTree>
    <p:extLst>
      <p:ext uri="{BB962C8B-B14F-4D97-AF65-F5344CB8AC3E}">
        <p14:creationId xmlns:p14="http://schemas.microsoft.com/office/powerpoint/2010/main" val="793055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936625" y="728663"/>
            <a:ext cx="4856163" cy="3641725"/>
          </a:xfrm>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936625" y="728663"/>
            <a:ext cx="4856163" cy="3641725"/>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936625" y="728663"/>
            <a:ext cx="4856163" cy="3641725"/>
          </a:xfrm>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938213" y="728663"/>
            <a:ext cx="4854575" cy="3641725"/>
          </a:xfrm>
          <a:ln/>
        </p:spPr>
      </p:sp>
      <p:sp>
        <p:nvSpPr>
          <p:cNvPr id="91139" name="Rectangle 3"/>
          <p:cNvSpPr>
            <a:spLocks noGrp="1" noChangeArrowheads="1"/>
          </p:cNvSpPr>
          <p:nvPr>
            <p:ph type="body" idx="1"/>
          </p:nvPr>
        </p:nvSpPr>
        <p:spPr>
          <a:xfrm>
            <a:off x="895350" y="4614863"/>
            <a:ext cx="4935538" cy="4370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938213" y="728663"/>
            <a:ext cx="4854575" cy="3641725"/>
          </a:xfrm>
          <a:ln/>
        </p:spPr>
      </p:sp>
      <p:sp>
        <p:nvSpPr>
          <p:cNvPr id="70659" name="Rectangle 3"/>
          <p:cNvSpPr>
            <a:spLocks noGrp="1" noChangeArrowheads="1"/>
          </p:cNvSpPr>
          <p:nvPr>
            <p:ph type="body" idx="1"/>
          </p:nvPr>
        </p:nvSpPr>
        <p:spPr>
          <a:xfrm>
            <a:off x="895350" y="4614863"/>
            <a:ext cx="4935538" cy="4370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936625" y="728663"/>
            <a:ext cx="4856163" cy="3641725"/>
          </a:xfrm>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936625" y="728663"/>
            <a:ext cx="4856163" cy="3641725"/>
          </a:xfrm>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938213" y="728663"/>
            <a:ext cx="4854575" cy="3641725"/>
          </a:xfrm>
          <a:ln/>
        </p:spPr>
      </p:sp>
      <p:sp>
        <p:nvSpPr>
          <p:cNvPr id="71683" name="Rectangle 3"/>
          <p:cNvSpPr>
            <a:spLocks noGrp="1" noChangeArrowheads="1"/>
          </p:cNvSpPr>
          <p:nvPr>
            <p:ph type="body" idx="1"/>
          </p:nvPr>
        </p:nvSpPr>
        <p:spPr>
          <a:xfrm>
            <a:off x="895350" y="4614863"/>
            <a:ext cx="4935538" cy="4370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97794C6F-2FBF-42F9-878F-88DFCFD24250}" type="slidenum">
              <a:rPr lang="pl-PL" smtClean="0"/>
              <a:pPr>
                <a:defRPr/>
              </a:pPr>
              <a:t>50</a:t>
            </a:fld>
            <a:endParaRPr lang="pl-PL"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938213" y="728663"/>
            <a:ext cx="4854575" cy="3641725"/>
          </a:xfrm>
          <a:ln/>
        </p:spPr>
      </p:sp>
      <p:sp>
        <p:nvSpPr>
          <p:cNvPr id="72707" name="Rectangle 3"/>
          <p:cNvSpPr>
            <a:spLocks noGrp="1" noChangeArrowheads="1"/>
          </p:cNvSpPr>
          <p:nvPr>
            <p:ph type="body" idx="1"/>
          </p:nvPr>
        </p:nvSpPr>
        <p:spPr>
          <a:xfrm>
            <a:off x="895350" y="4614863"/>
            <a:ext cx="4935538" cy="4370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F837500D-46CA-40A8-BDBB-4A5CA89719A6}" type="slidenum">
              <a:rPr lang="pl-PL" smtClean="0">
                <a:solidFill>
                  <a:prstClr val="white"/>
                </a:solidFill>
              </a:rPr>
              <a:pPr>
                <a:defRPr/>
              </a:pPr>
              <a:t>51</a:t>
            </a:fld>
            <a:endParaRPr lang="pl-PL" smtClean="0">
              <a:solidFill>
                <a:prstClr val="white"/>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buClr>
                <a:srgbClr val="1F497D"/>
              </a:buClr>
              <a:defRPr/>
            </a:pPr>
            <a:fld id="{00B9447B-1957-4CDE-B55D-3BF5C589E750}" type="slidenum">
              <a:rPr lang="en-US">
                <a:solidFill>
                  <a:prstClr val="black"/>
                </a:solidFill>
                <a:latin typeface="Calibri" pitchFamily="34" charset="0"/>
              </a:rPr>
              <a:pPr>
                <a:buClr>
                  <a:srgbClr val="1F497D"/>
                </a:buClr>
                <a:defRPr/>
              </a:pPr>
              <a:t>53</a:t>
            </a:fld>
            <a:endParaRPr lang="en-US" dirty="0">
              <a:solidFill>
                <a:prstClr val="black"/>
              </a:solidFill>
              <a:latin typeface="Calibri" pitchFamily="34" charset="0"/>
            </a:endParaRPr>
          </a:p>
        </p:txBody>
      </p:sp>
      <p:sp>
        <p:nvSpPr>
          <p:cNvPr id="282627" name="Rectangle 2"/>
          <p:cNvSpPr>
            <a:spLocks noGrp="1" noRot="1" noChangeAspect="1" noChangeArrowheads="1" noTextEdit="1"/>
          </p:cNvSpPr>
          <p:nvPr>
            <p:ph type="sldImg"/>
          </p:nvPr>
        </p:nvSpPr>
        <p:spPr>
          <a:xfrm>
            <a:off x="936625" y="728663"/>
            <a:ext cx="4852988" cy="3640137"/>
          </a:xfrm>
          <a:ln/>
        </p:spPr>
      </p:sp>
      <p:sp>
        <p:nvSpPr>
          <p:cNvPr id="282628" name="Rectangle 3"/>
          <p:cNvSpPr>
            <a:spLocks noGrp="1" noChangeArrowheads="1"/>
          </p:cNvSpPr>
          <p:nvPr>
            <p:ph type="body" idx="1"/>
          </p:nvPr>
        </p:nvSpPr>
        <p:spPr>
          <a:xfrm>
            <a:off x="895350" y="4614863"/>
            <a:ext cx="4935538" cy="4370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dirty="0" smtClean="0">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ymbol zastępczy obrazu slajdu 1"/>
          <p:cNvSpPr>
            <a:spLocks noGrp="1" noRot="1" noChangeAspect="1" noTextEdit="1"/>
          </p:cNvSpPr>
          <p:nvPr>
            <p:ph type="sldImg"/>
          </p:nvPr>
        </p:nvSpPr>
        <p:spPr>
          <a:ln/>
        </p:spPr>
      </p:sp>
      <p:sp>
        <p:nvSpPr>
          <p:cNvPr id="74755"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CAE9C288-B89F-446B-B9BB-BAC9F265E841}"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w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US"/>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en-US"/>
          </a:p>
        </p:txBody>
      </p:sp>
    </p:spTree>
    <p:extLst>
      <p:ext uri="{BB962C8B-B14F-4D97-AF65-F5344CB8AC3E}">
        <p14:creationId xmlns:p14="http://schemas.microsoft.com/office/powerpoint/2010/main" val="1662033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11918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350838"/>
            <a:ext cx="1943100" cy="6030912"/>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84213" y="350838"/>
            <a:ext cx="5678487" cy="603091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47543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85800" y="350838"/>
            <a:ext cx="7772400" cy="1143000"/>
          </a:xfrm>
        </p:spPr>
        <p:txBody>
          <a:bodyPr/>
          <a:lstStyle/>
          <a:p>
            <a:r>
              <a:rPr lang="pl-PL" smtClean="0"/>
              <a:t>Kliknij, aby edytować styl</a:t>
            </a:r>
            <a:endParaRPr lang="en-US"/>
          </a:p>
        </p:txBody>
      </p:sp>
      <p:sp>
        <p:nvSpPr>
          <p:cNvPr id="3" name="Symbol zastępczy tekstu 2"/>
          <p:cNvSpPr>
            <a:spLocks noGrp="1"/>
          </p:cNvSpPr>
          <p:nvPr>
            <p:ph type="body" sz="half" idx="1"/>
          </p:nvPr>
        </p:nvSpPr>
        <p:spPr>
          <a:xfrm>
            <a:off x="684213" y="1700213"/>
            <a:ext cx="3810000" cy="46815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6613" y="1700213"/>
            <a:ext cx="3810000" cy="46815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760986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4" name="Picture 4" descr=" Berlin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logo_r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5421313"/>
            <a:ext cx="1052513"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D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5768975"/>
            <a:ext cx="9906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1905000"/>
            <a:ext cx="7772400" cy="1143000"/>
          </a:xfrm>
        </p:spPr>
        <p:txBody>
          <a:bodyPr/>
          <a:lstStyle>
            <a:lvl1pPr>
              <a:defRPr>
                <a:solidFill>
                  <a:srgbClr val="FFCC00"/>
                </a:solidFill>
              </a:defRPr>
            </a:lvl1pPr>
          </a:lstStyle>
          <a:p>
            <a:r>
              <a:rPr lang="en-US"/>
              <a:t>Click to edit Master title style</a:t>
            </a:r>
          </a:p>
        </p:txBody>
      </p:sp>
      <p:sp>
        <p:nvSpPr>
          <p:cNvPr id="6147" name="Rectangle 3"/>
          <p:cNvSpPr>
            <a:spLocks noGrp="1" noChangeArrowheads="1"/>
          </p:cNvSpPr>
          <p:nvPr>
            <p:ph type="subTitle" idx="1"/>
          </p:nvPr>
        </p:nvSpPr>
        <p:spPr>
          <a:xfrm>
            <a:off x="1371600" y="3505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952935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345842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extLst>
      <p:ext uri="{BB962C8B-B14F-4D97-AF65-F5344CB8AC3E}">
        <p14:creationId xmlns:p14="http://schemas.microsoft.com/office/powerpoint/2010/main" val="442403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21646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929396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Tree>
    <p:extLst>
      <p:ext uri="{BB962C8B-B14F-4D97-AF65-F5344CB8AC3E}">
        <p14:creationId xmlns:p14="http://schemas.microsoft.com/office/powerpoint/2010/main" val="2172008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67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3313381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309044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1181423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194914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685800"/>
            <a:ext cx="1943100" cy="5486400"/>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85800" y="685800"/>
            <a:ext cx="5676900" cy="54864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3936210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ytuł, tekst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685800" y="685800"/>
            <a:ext cx="7772400" cy="1143000"/>
          </a:xfrm>
        </p:spPr>
        <p:txBody>
          <a:bodyPr/>
          <a:lstStyle/>
          <a:p>
            <a:r>
              <a:rPr lang="pl-PL" smtClean="0"/>
              <a:t>Kliknij, aby edytować styl</a:t>
            </a:r>
            <a:endParaRPr lang="en-US"/>
          </a:p>
        </p:txBody>
      </p:sp>
      <p:sp>
        <p:nvSpPr>
          <p:cNvPr id="3" name="Symbol zastępczy tekstu 2"/>
          <p:cNvSpPr>
            <a:spLocks noGrp="1"/>
          </p:cNvSpPr>
          <p:nvPr>
            <p:ph type="body" sz="half" idx="1"/>
          </p:nvPr>
        </p:nvSpPr>
        <p:spPr>
          <a:xfrm>
            <a:off x="685800" y="2057400"/>
            <a:ext cx="38100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quarter" idx="2"/>
          </p:nvPr>
        </p:nvSpPr>
        <p:spPr>
          <a:xfrm>
            <a:off x="4648200" y="2057400"/>
            <a:ext cx="3810000" cy="1981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zawartości 4"/>
          <p:cNvSpPr>
            <a:spLocks noGrp="1"/>
          </p:cNvSpPr>
          <p:nvPr>
            <p:ph sz="quarter" idx="3"/>
          </p:nvPr>
        </p:nvSpPr>
        <p:spPr>
          <a:xfrm>
            <a:off x="4648200" y="4191000"/>
            <a:ext cx="3810000" cy="1981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619246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85800" y="685800"/>
            <a:ext cx="7772400" cy="1143000"/>
          </a:xfrm>
        </p:spPr>
        <p:txBody>
          <a:bodyPr/>
          <a:lstStyle/>
          <a:p>
            <a:r>
              <a:rPr lang="pl-PL" smtClean="0"/>
              <a:t>Kliknij, aby edytować styl</a:t>
            </a:r>
            <a:endParaRPr lang="en-US"/>
          </a:p>
        </p:txBody>
      </p:sp>
      <p:sp>
        <p:nvSpPr>
          <p:cNvPr id="3" name="Symbol zastępczy tekstu 2"/>
          <p:cNvSpPr>
            <a:spLocks noGrp="1"/>
          </p:cNvSpPr>
          <p:nvPr>
            <p:ph type="body" sz="half" idx="1"/>
          </p:nvPr>
        </p:nvSpPr>
        <p:spPr>
          <a:xfrm>
            <a:off x="685800" y="2057400"/>
            <a:ext cx="38100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2057400"/>
            <a:ext cx="38100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3108509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lvl1pPr>
              <a:defRPr>
                <a:latin typeface="Calibri" pitchFamily="34" charset="0"/>
              </a:defRPr>
            </a:lvl1pPr>
          </a:lstStyle>
          <a:p>
            <a:r>
              <a:rPr lang="pl-PL" dirty="0" smtClean="0"/>
              <a:t>Kliknij, aby edytować styl</a:t>
            </a:r>
            <a:endParaRPr lang="pl-PL" dirty="0"/>
          </a:p>
        </p:txBody>
      </p:sp>
      <p:sp>
        <p:nvSpPr>
          <p:cNvPr id="3" name="Podtytuł 2"/>
          <p:cNvSpPr>
            <a:spLocks noGrp="1"/>
          </p:cNvSpPr>
          <p:nvPr>
            <p:ph type="subTitle" idx="1"/>
          </p:nvPr>
        </p:nvSpPr>
        <p:spPr>
          <a:xfrm>
            <a:off x="1371600" y="3886200"/>
            <a:ext cx="6400800" cy="1752600"/>
          </a:xfrm>
        </p:spPr>
        <p:txBody>
          <a:bodyPr/>
          <a:lstStyle>
            <a:lvl1pPr marL="0" indent="0" algn="ctr">
              <a:buNone/>
              <a:defRPr baseline="0">
                <a:solidFill>
                  <a:schemeClr val="bg1"/>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spTree>
    <p:extLst>
      <p:ext uri="{BB962C8B-B14F-4D97-AF65-F5344CB8AC3E}">
        <p14:creationId xmlns:p14="http://schemas.microsoft.com/office/powerpoint/2010/main" val="4191934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39784"/>
          </a:xfrm>
        </p:spPr>
        <p:txBody>
          <a:bodyPr/>
          <a:lstStyle>
            <a:lvl1pPr>
              <a:defRPr sz="3600" baseline="0">
                <a:latin typeface="Calibri" pitchFamily="34" charset="0"/>
              </a:defRPr>
            </a:lvl1pPr>
          </a:lstStyle>
          <a:p>
            <a:r>
              <a:rPr lang="pl-PL" dirty="0" smtClean="0"/>
              <a:t>Kliknij, aby edytować styl</a:t>
            </a:r>
            <a:endParaRPr lang="pl-PL" dirty="0"/>
          </a:p>
        </p:txBody>
      </p:sp>
      <p:sp>
        <p:nvSpPr>
          <p:cNvPr id="3" name="Symbol zastępczy zawartości 2"/>
          <p:cNvSpPr>
            <a:spLocks noGrp="1"/>
          </p:cNvSpPr>
          <p:nvPr>
            <p:ph idx="1"/>
          </p:nvPr>
        </p:nvSpPr>
        <p:spPr>
          <a:xfrm>
            <a:off x="457200" y="1357299"/>
            <a:ext cx="8229600" cy="3143272"/>
          </a:xfrm>
        </p:spPr>
        <p:txBody>
          <a:bodyPr/>
          <a:lstStyle>
            <a:lvl1pPr>
              <a:defRPr baseline="0">
                <a:latin typeface="Calibri" pitchFamily="34" charset="0"/>
              </a:defRPr>
            </a:lvl1pPr>
            <a:lvl2pPr>
              <a:defRPr baseline="0">
                <a:latin typeface="Calibri" pitchFamily="34" charset="0"/>
              </a:defRPr>
            </a:lvl2pPr>
            <a:lvl3pPr>
              <a:defRPr baseline="0">
                <a:latin typeface="Calibri" pitchFamily="34" charset="0"/>
              </a:defRPr>
            </a:lvl3pPr>
            <a:lvl4pPr>
              <a:defRPr baseline="0">
                <a:latin typeface="Calibri" pitchFamily="34" charset="0"/>
              </a:defRPr>
            </a:lvl4pPr>
            <a:lvl5pPr>
              <a:defRPr baseline="0">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2270784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85800" y="685800"/>
            <a:ext cx="7772400" cy="1143000"/>
          </a:xfrm>
        </p:spPr>
        <p:txBody>
          <a:bodyPr/>
          <a:lstStyle>
            <a:lvl1pPr>
              <a:defRPr sz="3600">
                <a:latin typeface="Calibri" pitchFamily="34" charset="0"/>
              </a:defRPr>
            </a:lvl1pPr>
          </a:lstStyle>
          <a:p>
            <a:r>
              <a:rPr lang="pl-PL" dirty="0" smtClean="0"/>
              <a:t>Kliknij, aby edytować styl</a:t>
            </a:r>
            <a:endParaRPr lang="en-US" dirty="0"/>
          </a:p>
        </p:txBody>
      </p:sp>
      <p:sp>
        <p:nvSpPr>
          <p:cNvPr id="3" name="Symbol zastępczy tekstu 2"/>
          <p:cNvSpPr>
            <a:spLocks noGrp="1"/>
          </p:cNvSpPr>
          <p:nvPr>
            <p:ph type="body" sz="half" idx="1"/>
          </p:nvPr>
        </p:nvSpPr>
        <p:spPr>
          <a:xfrm>
            <a:off x="685800" y="2057400"/>
            <a:ext cx="3810000" cy="41148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zawartości 3"/>
          <p:cNvSpPr>
            <a:spLocks noGrp="1"/>
          </p:cNvSpPr>
          <p:nvPr>
            <p:ph sz="half" idx="2"/>
          </p:nvPr>
        </p:nvSpPr>
        <p:spPr>
          <a:xfrm>
            <a:off x="4648200" y="2057400"/>
            <a:ext cx="3810000" cy="41148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1146940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lvl1pPr>
              <a:defRPr>
                <a:latin typeface="Calibri" pitchFamily="34" charset="0"/>
              </a:defRPr>
            </a:lvl1pPr>
          </a:lstStyle>
          <a:p>
            <a:r>
              <a:rPr lang="pl-PL" dirty="0" smtClean="0"/>
              <a:t>Kliknij, aby edytować styl</a:t>
            </a:r>
            <a:endParaRPr lang="pl-PL" dirty="0"/>
          </a:p>
        </p:txBody>
      </p:sp>
      <p:sp>
        <p:nvSpPr>
          <p:cNvPr id="3" name="Podtytuł 2"/>
          <p:cNvSpPr>
            <a:spLocks noGrp="1"/>
          </p:cNvSpPr>
          <p:nvPr>
            <p:ph type="subTitle" idx="1"/>
          </p:nvPr>
        </p:nvSpPr>
        <p:spPr>
          <a:xfrm>
            <a:off x="1371600" y="3886200"/>
            <a:ext cx="6400800" cy="1752600"/>
          </a:xfrm>
        </p:spPr>
        <p:txBody>
          <a:bodyPr/>
          <a:lstStyle>
            <a:lvl1pPr marL="0" indent="0" algn="ctr">
              <a:buNone/>
              <a:defRPr baseline="0">
                <a:solidFill>
                  <a:schemeClr val="bg1"/>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spTree>
    <p:extLst>
      <p:ext uri="{BB962C8B-B14F-4D97-AF65-F5344CB8AC3E}">
        <p14:creationId xmlns:p14="http://schemas.microsoft.com/office/powerpoint/2010/main" val="370192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extLst>
      <p:ext uri="{BB962C8B-B14F-4D97-AF65-F5344CB8AC3E}">
        <p14:creationId xmlns:p14="http://schemas.microsoft.com/office/powerpoint/2010/main" val="2127549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39784"/>
          </a:xfrm>
        </p:spPr>
        <p:txBody>
          <a:bodyPr/>
          <a:lstStyle>
            <a:lvl1pPr>
              <a:defRPr sz="3600" baseline="0">
                <a:latin typeface="Calibri" pitchFamily="34" charset="0"/>
              </a:defRPr>
            </a:lvl1pPr>
          </a:lstStyle>
          <a:p>
            <a:r>
              <a:rPr lang="pl-PL" dirty="0" smtClean="0"/>
              <a:t>Kliknij, aby edytować styl</a:t>
            </a:r>
            <a:endParaRPr lang="pl-PL" dirty="0"/>
          </a:p>
        </p:txBody>
      </p:sp>
      <p:sp>
        <p:nvSpPr>
          <p:cNvPr id="3" name="Symbol zastępczy zawartości 2"/>
          <p:cNvSpPr>
            <a:spLocks noGrp="1"/>
          </p:cNvSpPr>
          <p:nvPr>
            <p:ph idx="1"/>
          </p:nvPr>
        </p:nvSpPr>
        <p:spPr>
          <a:xfrm>
            <a:off x="457200" y="1357299"/>
            <a:ext cx="8229600" cy="3143272"/>
          </a:xfrm>
        </p:spPr>
        <p:txBody>
          <a:bodyPr/>
          <a:lstStyle>
            <a:lvl1pPr>
              <a:defRPr baseline="0">
                <a:latin typeface="Calibri" pitchFamily="34" charset="0"/>
              </a:defRPr>
            </a:lvl1pPr>
            <a:lvl2pPr>
              <a:defRPr baseline="0">
                <a:latin typeface="Calibri" pitchFamily="34" charset="0"/>
              </a:defRPr>
            </a:lvl2pPr>
            <a:lvl3pPr>
              <a:defRPr baseline="0">
                <a:latin typeface="Calibri" pitchFamily="34" charset="0"/>
              </a:defRPr>
            </a:lvl3pPr>
            <a:lvl4pPr>
              <a:defRPr baseline="0">
                <a:latin typeface="Calibri" pitchFamily="34" charset="0"/>
              </a:defRPr>
            </a:lvl4pPr>
            <a:lvl5pPr>
              <a:defRPr baseline="0">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4283014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36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698500" y="1268413"/>
            <a:ext cx="8121650" cy="1944563"/>
          </a:xfrm>
        </p:spPr>
        <p:txBody>
          <a:bodyPr/>
          <a:lstStyle>
            <a:lvl1pPr>
              <a:spcAft>
                <a:spcPts val="600"/>
              </a:spcAft>
              <a:defRPr sz="2000">
                <a:solidFill>
                  <a:srgbClr val="FFFFFF"/>
                </a:solidFill>
                <a:latin typeface="Calibri" pitchFamily="34" charset="0"/>
              </a:defRPr>
            </a:lvl1pPr>
            <a:lvl2pPr>
              <a:defRPr sz="1800" baseline="0">
                <a:solidFill>
                  <a:srgbClr val="FFFFFF"/>
                </a:solidFill>
                <a:latin typeface="Calibri" pitchFamily="34" charset="0"/>
              </a:defRPr>
            </a:lvl2pPr>
            <a:lvl3pPr>
              <a:defRPr sz="1600">
                <a:solidFill>
                  <a:srgbClr val="FFFFFF"/>
                </a:solidFill>
                <a:latin typeface="Calibri" pitchFamily="34" charset="0"/>
              </a:defRPr>
            </a:lvl3pPr>
            <a:lvl4pPr>
              <a:defRPr sz="1400">
                <a:solidFill>
                  <a:srgbClr val="FFFFFF"/>
                </a:solidFill>
                <a:latin typeface="Calibri" pitchFamily="34" charset="0"/>
              </a:defRPr>
            </a:lvl4pPr>
            <a:lvl5pPr>
              <a:defRPr sz="1400">
                <a:solidFill>
                  <a:srgbClr val="FFFFFF"/>
                </a:solidFill>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5" name="Symbol zastępczy zawartości 4"/>
          <p:cNvSpPr>
            <a:spLocks noGrp="1"/>
          </p:cNvSpPr>
          <p:nvPr>
            <p:ph sz="quarter" idx="10"/>
          </p:nvPr>
        </p:nvSpPr>
        <p:spPr>
          <a:xfrm>
            <a:off x="755650" y="3644900"/>
            <a:ext cx="7992814" cy="302446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273293023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36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698500" y="1268413"/>
            <a:ext cx="8121650" cy="1944563"/>
          </a:xfrm>
        </p:spPr>
        <p:txBody>
          <a:bodyPr/>
          <a:lstStyle>
            <a:lvl1pPr>
              <a:spcAft>
                <a:spcPts val="600"/>
              </a:spcAft>
              <a:defRPr sz="2000">
                <a:solidFill>
                  <a:srgbClr val="FFFFFF"/>
                </a:solidFill>
                <a:latin typeface="Calibri" pitchFamily="34" charset="0"/>
              </a:defRPr>
            </a:lvl1pPr>
            <a:lvl2pPr>
              <a:defRPr sz="1800" baseline="0">
                <a:solidFill>
                  <a:srgbClr val="FFFFFF"/>
                </a:solidFill>
                <a:latin typeface="Calibri" pitchFamily="34" charset="0"/>
              </a:defRPr>
            </a:lvl2pPr>
            <a:lvl3pPr>
              <a:defRPr sz="1600">
                <a:solidFill>
                  <a:srgbClr val="FFFFFF"/>
                </a:solidFill>
                <a:latin typeface="Calibri" pitchFamily="34" charset="0"/>
              </a:defRPr>
            </a:lvl3pPr>
            <a:lvl4pPr>
              <a:defRPr sz="1400">
                <a:solidFill>
                  <a:srgbClr val="FFFFFF"/>
                </a:solidFill>
                <a:latin typeface="Calibri" pitchFamily="34" charset="0"/>
              </a:defRPr>
            </a:lvl4pPr>
            <a:lvl5pPr>
              <a:defRPr sz="1400">
                <a:solidFill>
                  <a:srgbClr val="FFFFFF"/>
                </a:solidFill>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5" name="Symbol zastępczy zawartości 4"/>
          <p:cNvSpPr>
            <a:spLocks noGrp="1"/>
          </p:cNvSpPr>
          <p:nvPr>
            <p:ph sz="quarter" idx="10"/>
          </p:nvPr>
        </p:nvSpPr>
        <p:spPr>
          <a:xfrm>
            <a:off x="755650" y="3644900"/>
            <a:ext cx="7992814" cy="302446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54287329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40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698500" y="1268413"/>
            <a:ext cx="8121650" cy="1944563"/>
          </a:xfrm>
        </p:spPr>
        <p:txBody>
          <a:bodyPr/>
          <a:lstStyle>
            <a:lvl1pPr>
              <a:spcAft>
                <a:spcPts val="600"/>
              </a:spcAft>
              <a:defRPr sz="2000">
                <a:solidFill>
                  <a:srgbClr val="FFFFFF"/>
                </a:solidFill>
                <a:latin typeface="Calibri" pitchFamily="34" charset="0"/>
              </a:defRPr>
            </a:lvl1pPr>
            <a:lvl2pPr>
              <a:defRPr sz="1800" baseline="0">
                <a:solidFill>
                  <a:srgbClr val="FFFFFF"/>
                </a:solidFill>
                <a:latin typeface="Calibri" pitchFamily="34" charset="0"/>
              </a:defRPr>
            </a:lvl2pPr>
            <a:lvl3pPr>
              <a:defRPr sz="1600">
                <a:solidFill>
                  <a:srgbClr val="FFFFFF"/>
                </a:solidFill>
                <a:latin typeface="Calibri" pitchFamily="34" charset="0"/>
              </a:defRPr>
            </a:lvl3pPr>
            <a:lvl4pPr>
              <a:defRPr sz="1400">
                <a:solidFill>
                  <a:srgbClr val="FFFFFF"/>
                </a:solidFill>
                <a:latin typeface="Calibri" pitchFamily="34" charset="0"/>
              </a:defRPr>
            </a:lvl4pPr>
            <a:lvl5pPr>
              <a:defRPr sz="1400">
                <a:solidFill>
                  <a:srgbClr val="FFFFFF"/>
                </a:solidFill>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5" name="Symbol zastępczy zawartości 4"/>
          <p:cNvSpPr>
            <a:spLocks noGrp="1"/>
          </p:cNvSpPr>
          <p:nvPr>
            <p:ph sz="quarter" idx="10"/>
          </p:nvPr>
        </p:nvSpPr>
        <p:spPr>
          <a:xfrm>
            <a:off x="755650" y="3644900"/>
            <a:ext cx="7992814" cy="302446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41247005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40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698500" y="1268413"/>
            <a:ext cx="8121650" cy="1944563"/>
          </a:xfrm>
        </p:spPr>
        <p:txBody>
          <a:bodyPr/>
          <a:lstStyle>
            <a:lvl1pPr>
              <a:spcAft>
                <a:spcPts val="600"/>
              </a:spcAft>
              <a:defRPr sz="2000">
                <a:solidFill>
                  <a:srgbClr val="FFFFFF"/>
                </a:solidFill>
                <a:latin typeface="Calibri" pitchFamily="34" charset="0"/>
              </a:defRPr>
            </a:lvl1pPr>
            <a:lvl2pPr>
              <a:defRPr sz="1800" baseline="0">
                <a:solidFill>
                  <a:srgbClr val="FFFFFF"/>
                </a:solidFill>
                <a:latin typeface="Calibri" pitchFamily="34" charset="0"/>
              </a:defRPr>
            </a:lvl2pPr>
            <a:lvl3pPr>
              <a:defRPr sz="1600">
                <a:solidFill>
                  <a:srgbClr val="FFFFFF"/>
                </a:solidFill>
                <a:latin typeface="Calibri" pitchFamily="34" charset="0"/>
              </a:defRPr>
            </a:lvl3pPr>
            <a:lvl4pPr>
              <a:defRPr sz="1400">
                <a:solidFill>
                  <a:srgbClr val="FFFFFF"/>
                </a:solidFill>
                <a:latin typeface="Calibri" pitchFamily="34" charset="0"/>
              </a:defRPr>
            </a:lvl4pPr>
            <a:lvl5pPr>
              <a:defRPr sz="1400">
                <a:solidFill>
                  <a:srgbClr val="FFFFFF"/>
                </a:solidFill>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5" name="Symbol zastępczy zawartości 4"/>
          <p:cNvSpPr>
            <a:spLocks noGrp="1"/>
          </p:cNvSpPr>
          <p:nvPr>
            <p:ph sz="quarter" idx="10"/>
          </p:nvPr>
        </p:nvSpPr>
        <p:spPr>
          <a:xfrm>
            <a:off x="755650" y="3644900"/>
            <a:ext cx="7992814" cy="302446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187452349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40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698500" y="1268413"/>
            <a:ext cx="8121650" cy="1944563"/>
          </a:xfrm>
        </p:spPr>
        <p:txBody>
          <a:bodyPr/>
          <a:lstStyle>
            <a:lvl1pPr>
              <a:spcAft>
                <a:spcPts val="600"/>
              </a:spcAft>
              <a:defRPr sz="2000">
                <a:solidFill>
                  <a:srgbClr val="FFFFFF"/>
                </a:solidFill>
                <a:latin typeface="Calibri" pitchFamily="34" charset="0"/>
              </a:defRPr>
            </a:lvl1pPr>
            <a:lvl2pPr>
              <a:defRPr sz="1800" baseline="0">
                <a:solidFill>
                  <a:srgbClr val="FFFFFF"/>
                </a:solidFill>
                <a:latin typeface="Calibri" pitchFamily="34" charset="0"/>
              </a:defRPr>
            </a:lvl2pPr>
            <a:lvl3pPr>
              <a:defRPr sz="1600">
                <a:solidFill>
                  <a:srgbClr val="FFFFFF"/>
                </a:solidFill>
                <a:latin typeface="Calibri" pitchFamily="34" charset="0"/>
              </a:defRPr>
            </a:lvl3pPr>
            <a:lvl4pPr>
              <a:defRPr sz="1400">
                <a:solidFill>
                  <a:srgbClr val="FFFFFF"/>
                </a:solidFill>
                <a:latin typeface="Calibri" pitchFamily="34" charset="0"/>
              </a:defRPr>
            </a:lvl4pPr>
            <a:lvl5pPr>
              <a:defRPr sz="1400">
                <a:solidFill>
                  <a:srgbClr val="FFFFFF"/>
                </a:solidFill>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5" name="Symbol zastępczy zawartości 4"/>
          <p:cNvSpPr>
            <a:spLocks noGrp="1"/>
          </p:cNvSpPr>
          <p:nvPr>
            <p:ph sz="quarter" idx="10"/>
          </p:nvPr>
        </p:nvSpPr>
        <p:spPr>
          <a:xfrm>
            <a:off x="755650" y="3644900"/>
            <a:ext cx="7992814" cy="302446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76948552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631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55650" y="115888"/>
            <a:ext cx="7772400" cy="792162"/>
          </a:xfrm>
        </p:spPr>
        <p:txBody>
          <a:bodyPr/>
          <a:lstStyle>
            <a:lvl1pPr>
              <a:defRPr sz="36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125538"/>
            <a:ext cx="8350250" cy="2732087"/>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85800" y="4010025"/>
            <a:ext cx="8350250" cy="273208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238991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Media">
  <p:cSld name="Tytuł, tekst i klip multimedialny">
    <p:spTree>
      <p:nvGrpSpPr>
        <p:cNvPr id="1" name=""/>
        <p:cNvGrpSpPr/>
        <p:nvPr/>
      </p:nvGrpSpPr>
      <p:grpSpPr>
        <a:xfrm>
          <a:off x="0" y="0"/>
          <a:ext cx="0" cy="0"/>
          <a:chOff x="0" y="0"/>
          <a:chExt cx="0" cy="0"/>
        </a:xfrm>
      </p:grpSpPr>
      <p:sp>
        <p:nvSpPr>
          <p:cNvPr id="2" name="Tytuł 1"/>
          <p:cNvSpPr>
            <a:spLocks noGrp="1"/>
          </p:cNvSpPr>
          <p:nvPr>
            <p:ph type="title"/>
          </p:nvPr>
        </p:nvSpPr>
        <p:spPr>
          <a:xfrm>
            <a:off x="685800" y="158750"/>
            <a:ext cx="7772400" cy="1143000"/>
          </a:xfrm>
        </p:spPr>
        <p:txBody>
          <a:bodyPr/>
          <a:lstStyle>
            <a:lvl1pPr>
              <a:defRPr>
                <a:latin typeface="Calibri" pitchFamily="34" charset="0"/>
              </a:defRPr>
            </a:lvl1pPr>
          </a:lstStyle>
          <a:p>
            <a:r>
              <a:rPr lang="pl-PL" dirty="0" smtClean="0"/>
              <a:t>Kliknij, aby edytować styl</a:t>
            </a:r>
            <a:endParaRPr lang="en-US" dirty="0"/>
          </a:p>
        </p:txBody>
      </p:sp>
      <p:sp>
        <p:nvSpPr>
          <p:cNvPr id="3" name="Symbol zastępczy tekstu 2"/>
          <p:cNvSpPr>
            <a:spLocks noGrp="1"/>
          </p:cNvSpPr>
          <p:nvPr>
            <p:ph type="body" sz="half" idx="1"/>
          </p:nvPr>
        </p:nvSpPr>
        <p:spPr>
          <a:xfrm>
            <a:off x="685800" y="1657350"/>
            <a:ext cx="3810000" cy="46672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obiektu multimediów 3"/>
          <p:cNvSpPr>
            <a:spLocks noGrp="1"/>
          </p:cNvSpPr>
          <p:nvPr>
            <p:ph type="media" sz="half" idx="2"/>
          </p:nvPr>
        </p:nvSpPr>
        <p:spPr>
          <a:xfrm>
            <a:off x="4648200" y="1657350"/>
            <a:ext cx="3810000" cy="4667250"/>
          </a:xfrm>
        </p:spPr>
        <p:txBody>
          <a:bodyPr/>
          <a:lstStyle>
            <a:lvl1pPr>
              <a:defRPr>
                <a:latin typeface="Calibri" pitchFamily="34" charset="0"/>
              </a:defRPr>
            </a:lvl1pPr>
          </a:lstStyle>
          <a:p>
            <a:endParaRPr lang="en-US" dirty="0"/>
          </a:p>
        </p:txBody>
      </p:sp>
    </p:spTree>
    <p:extLst>
      <p:ext uri="{BB962C8B-B14F-4D97-AF65-F5344CB8AC3E}">
        <p14:creationId xmlns:p14="http://schemas.microsoft.com/office/powerpoint/2010/main" val="2704972529"/>
      </p:ext>
    </p:extLst>
  </p:cSld>
  <p:clrMapOvr>
    <a:masterClrMapping/>
  </p:clrMapOvr>
  <p:transition spd="med">
    <p:pull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85800" y="685800"/>
            <a:ext cx="7772400" cy="1143000"/>
          </a:xfrm>
        </p:spPr>
        <p:txBody>
          <a:bodyPr/>
          <a:lstStyle>
            <a:lvl1pPr>
              <a:defRPr sz="3600">
                <a:latin typeface="Calibri" pitchFamily="34" charset="0"/>
              </a:defRPr>
            </a:lvl1pPr>
          </a:lstStyle>
          <a:p>
            <a:r>
              <a:rPr lang="pl-PL" dirty="0" smtClean="0"/>
              <a:t>Kliknij, aby edytować styl</a:t>
            </a:r>
            <a:endParaRPr lang="en-US" dirty="0"/>
          </a:p>
        </p:txBody>
      </p:sp>
      <p:sp>
        <p:nvSpPr>
          <p:cNvPr id="3" name="Symbol zastępczy tekstu 2"/>
          <p:cNvSpPr>
            <a:spLocks noGrp="1"/>
          </p:cNvSpPr>
          <p:nvPr>
            <p:ph type="body" sz="half" idx="1"/>
          </p:nvPr>
        </p:nvSpPr>
        <p:spPr>
          <a:xfrm>
            <a:off x="685800" y="2057400"/>
            <a:ext cx="3810000" cy="41148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zawartości 3"/>
          <p:cNvSpPr>
            <a:spLocks noGrp="1"/>
          </p:cNvSpPr>
          <p:nvPr>
            <p:ph sz="half" idx="2"/>
          </p:nvPr>
        </p:nvSpPr>
        <p:spPr>
          <a:xfrm>
            <a:off x="4648200" y="2057400"/>
            <a:ext cx="3810000" cy="41148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214596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4213" y="1700213"/>
            <a:ext cx="381000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6613" y="1700213"/>
            <a:ext cx="381000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30783493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755650" y="115888"/>
            <a:ext cx="7772400" cy="792162"/>
          </a:xfrm>
        </p:spPr>
        <p:txBody>
          <a:bodyPr/>
          <a:lstStyle>
            <a:lvl1pPr>
              <a:defRPr sz="3600">
                <a:latin typeface="Calibri" pitchFamily="34" charset="0"/>
              </a:defRPr>
            </a:lvl1pPr>
          </a:lstStyle>
          <a:p>
            <a:r>
              <a:rPr lang="pl-PL" dirty="0" smtClean="0"/>
              <a:t>Kliknij, aby edytować styl</a:t>
            </a:r>
            <a:endParaRPr lang="pl-PL" dirty="0"/>
          </a:p>
        </p:txBody>
      </p:sp>
      <p:sp>
        <p:nvSpPr>
          <p:cNvPr id="3" name="Symbol zastępczy zawartości 2"/>
          <p:cNvSpPr>
            <a:spLocks noGrp="1"/>
          </p:cNvSpPr>
          <p:nvPr>
            <p:ph sz="half" idx="1"/>
          </p:nvPr>
        </p:nvSpPr>
        <p:spPr>
          <a:xfrm>
            <a:off x="685800" y="1125538"/>
            <a:ext cx="4098925" cy="561657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zawartości 3"/>
          <p:cNvSpPr>
            <a:spLocks noGrp="1"/>
          </p:cNvSpPr>
          <p:nvPr>
            <p:ph sz="quarter" idx="2"/>
          </p:nvPr>
        </p:nvSpPr>
        <p:spPr>
          <a:xfrm>
            <a:off x="4937125" y="1125538"/>
            <a:ext cx="4098925" cy="2732087"/>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zawartości 4"/>
          <p:cNvSpPr>
            <a:spLocks noGrp="1"/>
          </p:cNvSpPr>
          <p:nvPr>
            <p:ph sz="quarter" idx="3"/>
          </p:nvPr>
        </p:nvSpPr>
        <p:spPr>
          <a:xfrm>
            <a:off x="4937125" y="4010025"/>
            <a:ext cx="4098925" cy="273208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2654226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118611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Tree>
    <p:extLst>
      <p:ext uri="{BB962C8B-B14F-4D97-AF65-F5344CB8AC3E}">
        <p14:creationId xmlns:p14="http://schemas.microsoft.com/office/powerpoint/2010/main" val="1686127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81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1279366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2193854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90152" name="Rectangle 8"/>
          <p:cNvSpPr>
            <a:spLocks noGrp="1" noChangeArrowheads="1"/>
          </p:cNvSpPr>
          <p:nvPr>
            <p:ph type="title"/>
          </p:nvPr>
        </p:nvSpPr>
        <p:spPr bwMode="auto">
          <a:xfrm>
            <a:off x="685800" y="350838"/>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9"/>
          <p:cNvSpPr>
            <a:spLocks noGrp="1" noChangeArrowheads="1"/>
          </p:cNvSpPr>
          <p:nvPr>
            <p:ph type="body" idx="1"/>
          </p:nvPr>
        </p:nvSpPr>
        <p:spPr bwMode="auto">
          <a:xfrm>
            <a:off x="684213" y="1700213"/>
            <a:ext cx="777240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endParaRPr lang="en-US" smtClean="0"/>
          </a:p>
          <a:p>
            <a:pPr lvl="2"/>
            <a:r>
              <a:rPr lang="en-US" smtClean="0"/>
              <a:t>Trzeci poziom</a:t>
            </a:r>
            <a:endParaRPr lang="pl-PL" smtClean="0"/>
          </a:p>
        </p:txBody>
      </p:sp>
    </p:spTree>
  </p:cSld>
  <p:clrMap bg1="dk2" tx1="lt1" bg2="dk1" tx2="lt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Lst>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tx2"/>
        </a:buClr>
        <a:buSzPct val="115000"/>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Arial Unicode MS" pitchFamily="34" charset="-128"/>
        </a:defRPr>
      </a:lvl5pPr>
      <a:lvl6pPr marL="2514600" indent="-228600" algn="l" rtl="0" fontAlgn="base">
        <a:spcBef>
          <a:spcPct val="20000"/>
        </a:spcBef>
        <a:spcAft>
          <a:spcPct val="0"/>
        </a:spcAft>
        <a:buClr>
          <a:schemeClr val="tx2"/>
        </a:buClr>
        <a:buSzPct val="110000"/>
        <a:buChar char="•"/>
        <a:defRPr sz="2000">
          <a:solidFill>
            <a:schemeClr val="tx1"/>
          </a:solidFill>
          <a:latin typeface="Arial Unicode MS" pitchFamily="34" charset="-128"/>
        </a:defRPr>
      </a:lvl6pPr>
      <a:lvl7pPr marL="2971800" indent="-228600" algn="l" rtl="0" fontAlgn="base">
        <a:spcBef>
          <a:spcPct val="20000"/>
        </a:spcBef>
        <a:spcAft>
          <a:spcPct val="0"/>
        </a:spcAft>
        <a:buClr>
          <a:schemeClr val="tx2"/>
        </a:buClr>
        <a:buSzPct val="110000"/>
        <a:buChar char="•"/>
        <a:defRPr sz="2000">
          <a:solidFill>
            <a:schemeClr val="tx1"/>
          </a:solidFill>
          <a:latin typeface="Arial Unicode MS" pitchFamily="34" charset="-128"/>
        </a:defRPr>
      </a:lvl7pPr>
      <a:lvl8pPr marL="3429000" indent="-228600" algn="l" rtl="0" fontAlgn="base">
        <a:spcBef>
          <a:spcPct val="20000"/>
        </a:spcBef>
        <a:spcAft>
          <a:spcPct val="0"/>
        </a:spcAft>
        <a:buClr>
          <a:schemeClr val="tx2"/>
        </a:buClr>
        <a:buSzPct val="110000"/>
        <a:buChar char="•"/>
        <a:defRPr sz="2000">
          <a:solidFill>
            <a:schemeClr val="tx1"/>
          </a:solidFill>
          <a:latin typeface="Arial Unicode MS" pitchFamily="34" charset="-128"/>
        </a:defRPr>
      </a:lvl8pPr>
      <a:lvl9pPr marL="3886200" indent="-228600" algn="l" rtl="0" fontAlgn="base">
        <a:spcBef>
          <a:spcPct val="20000"/>
        </a:spcBef>
        <a:spcAft>
          <a:spcPct val="0"/>
        </a:spcAft>
        <a:buClr>
          <a:schemeClr val="tx2"/>
        </a:buClr>
        <a:buSzPct val="110000"/>
        <a:buChar char="•"/>
        <a:defRPr sz="2000">
          <a:solidFill>
            <a:schemeClr val="tx1"/>
          </a:solidFill>
          <a:latin typeface="Arial Unicode MS" pitchFamily="34" charset="-128"/>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B36"/>
            </a:gs>
            <a:gs pos="50000">
              <a:srgbClr val="003366"/>
            </a:gs>
            <a:gs pos="100000">
              <a:srgbClr val="001B36"/>
            </a:gs>
          </a:gsLst>
          <a:lin ang="2700000" scaled="1"/>
        </a:gradFill>
        <a:effectLst/>
      </p:bgPr>
    </p:bg>
    <p:spTree>
      <p:nvGrpSpPr>
        <p:cNvPr id="1" name=""/>
        <p:cNvGrpSpPr/>
        <p:nvPr/>
      </p:nvGrpSpPr>
      <p:grpSpPr>
        <a:xfrm>
          <a:off x="0" y="0"/>
          <a:ext cx="0" cy="0"/>
          <a:chOff x="0" y="0"/>
          <a:chExt cx="0" cy="0"/>
        </a:xfrm>
      </p:grpSpPr>
      <p:pic>
        <p:nvPicPr>
          <p:cNvPr id="2050" name="Picture 7" descr=" Berlin bulle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685800" y="6858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057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145"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Lst>
  <p:txStyles>
    <p:titleStyle>
      <a:lvl1pPr algn="ctr" rtl="0" eaLnBrk="0" fontAlgn="base" hangingPunct="0">
        <a:spcBef>
          <a:spcPct val="0"/>
        </a:spcBef>
        <a:spcAft>
          <a:spcPct val="0"/>
        </a:spcAft>
        <a:defRPr sz="36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b="1">
          <a:solidFill>
            <a:schemeClr val="bg1"/>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b="1">
          <a:solidFill>
            <a:schemeClr val="bg1"/>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b="1">
          <a:solidFill>
            <a:schemeClr val="bg1"/>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b="1">
          <a:solidFill>
            <a:schemeClr val="bg1"/>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2800" b="1">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b="1">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b="1">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b="1">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b="1">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CB86E"/>
            </a:gs>
            <a:gs pos="999">
              <a:srgbClr val="336600"/>
            </a:gs>
            <a:gs pos="99001">
              <a:srgbClr val="156B13"/>
            </a:gs>
            <a:gs pos="96000">
              <a:srgbClr val="156B13"/>
            </a:gs>
          </a:gsLst>
          <a:lin ang="5400000" scaled="0"/>
          <a:tileRect/>
        </a:gra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dirty="0" smtClean="0"/>
              <a:t>Kliknij, aby edytować styl</a:t>
            </a:r>
          </a:p>
        </p:txBody>
      </p:sp>
      <p:sp>
        <p:nvSpPr>
          <p:cNvPr id="1027" name="Symbol zastępczy tekstu 2"/>
          <p:cNvSpPr>
            <a:spLocks noGrp="1"/>
          </p:cNvSpPr>
          <p:nvPr>
            <p:ph type="body" idx="1"/>
          </p:nvPr>
        </p:nvSpPr>
        <p:spPr bwMode="auto">
          <a:xfrm>
            <a:off x="457200" y="1600200"/>
            <a:ext cx="82296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p>
        </p:txBody>
      </p:sp>
      <p:sp>
        <p:nvSpPr>
          <p:cNvPr id="1028" name="Symbol zastępczy tekstu 2"/>
          <p:cNvSpPr txBox="1">
            <a:spLocks/>
          </p:cNvSpPr>
          <p:nvPr userDrawn="1"/>
        </p:nvSpPr>
        <p:spPr bwMode="auto">
          <a:xfrm>
            <a:off x="428625" y="3857625"/>
            <a:ext cx="82296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    Times New Roman CE" charset="0"/>
              </a:defRPr>
            </a:lvl1pPr>
            <a:lvl2pPr marL="742950" indent="-285750" eaLnBrk="0" hangingPunct="0">
              <a:defRPr sz="2000">
                <a:solidFill>
                  <a:schemeClr val="tx1"/>
                </a:solidFill>
                <a:latin typeface="    Times New Roman CE" charset="0"/>
              </a:defRPr>
            </a:lvl2pPr>
            <a:lvl3pPr marL="1143000" indent="-228600" eaLnBrk="0" hangingPunct="0">
              <a:defRPr sz="2000">
                <a:solidFill>
                  <a:schemeClr val="tx1"/>
                </a:solidFill>
                <a:latin typeface="    Times New Roman CE" charset="0"/>
              </a:defRPr>
            </a:lvl3pPr>
            <a:lvl4pPr marL="1600200" indent="-228600" eaLnBrk="0" hangingPunct="0">
              <a:defRPr sz="2000">
                <a:solidFill>
                  <a:schemeClr val="tx1"/>
                </a:solidFill>
                <a:latin typeface="    Times New Roman CE" charset="0"/>
              </a:defRPr>
            </a:lvl4pPr>
            <a:lvl5pPr marL="2057400" indent="-228600" eaLnBrk="0" hangingPunct="0">
              <a:defRPr sz="2000">
                <a:solidFill>
                  <a:schemeClr val="tx1"/>
                </a:solidFill>
                <a:latin typeface="    Times New Roman CE"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9pPr>
          </a:lstStyle>
          <a:p>
            <a:pPr eaLnBrk="1" hangingPunct="1">
              <a:spcBef>
                <a:spcPct val="20000"/>
              </a:spcBef>
              <a:buFont typeface="Arial" pitchFamily="34" charset="0"/>
              <a:buNone/>
              <a:defRPr/>
            </a:pPr>
            <a:endParaRPr lang="pl-PL" sz="1800" dirty="0" smtClean="0">
              <a:solidFill>
                <a:prstClr val="white"/>
              </a:solidFill>
              <a:latin typeface="Calibri" pitchFamily="34" charset="0"/>
            </a:endParaRPr>
          </a:p>
        </p:txBody>
      </p:sp>
    </p:spTree>
    <p:extLst>
      <p:ext uri="{BB962C8B-B14F-4D97-AF65-F5344CB8AC3E}">
        <p14:creationId xmlns:p14="http://schemas.microsoft.com/office/powerpoint/2010/main" val="3974625536"/>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Lst>
  <p:txStyles>
    <p:titleStyle>
      <a:lvl1pPr algn="ctr" rtl="0" eaLnBrk="0" fontAlgn="base" hangingPunct="0">
        <a:spcBef>
          <a:spcPct val="0"/>
        </a:spcBef>
        <a:spcAft>
          <a:spcPct val="0"/>
        </a:spcAft>
        <a:defRPr sz="4000" kern="1200">
          <a:solidFill>
            <a:srgbClr val="FFC000"/>
          </a:solidFill>
          <a:latin typeface="Calibri" pitchFamily="34" charset="0"/>
          <a:ea typeface="+mj-ea"/>
          <a:cs typeface="+mj-cs"/>
        </a:defRPr>
      </a:lvl1pPr>
      <a:lvl2pPr algn="ctr" rtl="0" eaLnBrk="0" fontAlgn="base" hangingPunct="0">
        <a:spcBef>
          <a:spcPct val="0"/>
        </a:spcBef>
        <a:spcAft>
          <a:spcPct val="0"/>
        </a:spcAft>
        <a:defRPr sz="4000">
          <a:solidFill>
            <a:srgbClr val="FFC000"/>
          </a:solidFill>
          <a:latin typeface="Calibri" pitchFamily="34" charset="0"/>
        </a:defRPr>
      </a:lvl2pPr>
      <a:lvl3pPr algn="ctr" rtl="0" eaLnBrk="0" fontAlgn="base" hangingPunct="0">
        <a:spcBef>
          <a:spcPct val="0"/>
        </a:spcBef>
        <a:spcAft>
          <a:spcPct val="0"/>
        </a:spcAft>
        <a:defRPr sz="4000">
          <a:solidFill>
            <a:srgbClr val="FFC000"/>
          </a:solidFill>
          <a:latin typeface="Calibri" pitchFamily="34" charset="0"/>
        </a:defRPr>
      </a:lvl3pPr>
      <a:lvl4pPr algn="ctr" rtl="0" eaLnBrk="0" fontAlgn="base" hangingPunct="0">
        <a:spcBef>
          <a:spcPct val="0"/>
        </a:spcBef>
        <a:spcAft>
          <a:spcPct val="0"/>
        </a:spcAft>
        <a:defRPr sz="4000">
          <a:solidFill>
            <a:srgbClr val="FFC000"/>
          </a:solidFill>
          <a:latin typeface="Calibri" pitchFamily="34" charset="0"/>
        </a:defRPr>
      </a:lvl4pPr>
      <a:lvl5pPr algn="ctr" rtl="0" eaLnBrk="0" fontAlgn="base" hangingPunct="0">
        <a:spcBef>
          <a:spcPct val="0"/>
        </a:spcBef>
        <a:spcAft>
          <a:spcPct val="0"/>
        </a:spcAft>
        <a:defRPr sz="4000">
          <a:solidFill>
            <a:srgbClr val="FFC000"/>
          </a:solidFill>
          <a:latin typeface="Calibri" pitchFamily="34" charset="0"/>
        </a:defRPr>
      </a:lvl5pPr>
      <a:lvl6pPr marL="457200" algn="ctr" rtl="0" fontAlgn="base">
        <a:spcBef>
          <a:spcPct val="0"/>
        </a:spcBef>
        <a:spcAft>
          <a:spcPct val="0"/>
        </a:spcAft>
        <a:defRPr sz="4000">
          <a:solidFill>
            <a:srgbClr val="FFC000"/>
          </a:solidFill>
          <a:latin typeface="Calibri" pitchFamily="34" charset="0"/>
        </a:defRPr>
      </a:lvl6pPr>
      <a:lvl7pPr marL="914400" algn="ctr" rtl="0" fontAlgn="base">
        <a:spcBef>
          <a:spcPct val="0"/>
        </a:spcBef>
        <a:spcAft>
          <a:spcPct val="0"/>
        </a:spcAft>
        <a:defRPr sz="4000">
          <a:solidFill>
            <a:srgbClr val="FFC000"/>
          </a:solidFill>
          <a:latin typeface="Calibri" pitchFamily="34" charset="0"/>
        </a:defRPr>
      </a:lvl7pPr>
      <a:lvl8pPr marL="1371600" algn="ctr" rtl="0" fontAlgn="base">
        <a:spcBef>
          <a:spcPct val="0"/>
        </a:spcBef>
        <a:spcAft>
          <a:spcPct val="0"/>
        </a:spcAft>
        <a:defRPr sz="4000">
          <a:solidFill>
            <a:srgbClr val="FFC000"/>
          </a:solidFill>
          <a:latin typeface="Calibri" pitchFamily="34" charset="0"/>
        </a:defRPr>
      </a:lvl8pPr>
      <a:lvl9pPr marL="1828800" algn="ctr" rtl="0" fontAlgn="base">
        <a:spcBef>
          <a:spcPct val="0"/>
        </a:spcBef>
        <a:spcAft>
          <a:spcPct val="0"/>
        </a:spcAft>
        <a:defRPr sz="4000">
          <a:solidFill>
            <a:srgbClr val="FFC00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000" kern="1200" baseline="0">
          <a:solidFill>
            <a:schemeClr val="bg1"/>
          </a:solidFill>
          <a:latin typeface="Calibri"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bg1"/>
          </a:solidFill>
          <a:latin typeface="Calibri"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bg1"/>
          </a:solidFill>
          <a:latin typeface="Calibri"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bg1"/>
          </a:solidFill>
          <a:latin typeface="Calibri"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kern="1200">
          <a:solidFill>
            <a:schemeClr val="bg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CB86E"/>
            </a:gs>
            <a:gs pos="999">
              <a:srgbClr val="336600"/>
            </a:gs>
            <a:gs pos="99001">
              <a:srgbClr val="156B13"/>
            </a:gs>
            <a:gs pos="96000">
              <a:srgbClr val="156B13"/>
            </a:gs>
          </a:gsLst>
          <a:lin ang="5400000" scaled="0"/>
          <a:tileRect/>
        </a:gra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dirty="0" smtClean="0"/>
              <a:t>Kliknij, aby edytować styl</a:t>
            </a:r>
          </a:p>
        </p:txBody>
      </p:sp>
      <p:sp>
        <p:nvSpPr>
          <p:cNvPr id="1027" name="Symbol zastępczy tekstu 2"/>
          <p:cNvSpPr>
            <a:spLocks noGrp="1"/>
          </p:cNvSpPr>
          <p:nvPr>
            <p:ph type="body" idx="1"/>
          </p:nvPr>
        </p:nvSpPr>
        <p:spPr bwMode="auto">
          <a:xfrm>
            <a:off x="457200" y="1600200"/>
            <a:ext cx="82296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p>
        </p:txBody>
      </p:sp>
      <p:sp>
        <p:nvSpPr>
          <p:cNvPr id="1028" name="Symbol zastępczy tekstu 2"/>
          <p:cNvSpPr txBox="1">
            <a:spLocks/>
          </p:cNvSpPr>
          <p:nvPr userDrawn="1"/>
        </p:nvSpPr>
        <p:spPr bwMode="auto">
          <a:xfrm>
            <a:off x="428625" y="3857625"/>
            <a:ext cx="82296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    Times New Roman CE" charset="0"/>
              </a:defRPr>
            </a:lvl1pPr>
            <a:lvl2pPr marL="742950" indent="-285750" eaLnBrk="0" hangingPunct="0">
              <a:defRPr sz="2000">
                <a:solidFill>
                  <a:schemeClr val="tx1"/>
                </a:solidFill>
                <a:latin typeface="    Times New Roman CE" charset="0"/>
              </a:defRPr>
            </a:lvl2pPr>
            <a:lvl3pPr marL="1143000" indent="-228600" eaLnBrk="0" hangingPunct="0">
              <a:defRPr sz="2000">
                <a:solidFill>
                  <a:schemeClr val="tx1"/>
                </a:solidFill>
                <a:latin typeface="    Times New Roman CE" charset="0"/>
              </a:defRPr>
            </a:lvl3pPr>
            <a:lvl4pPr marL="1600200" indent="-228600" eaLnBrk="0" hangingPunct="0">
              <a:defRPr sz="2000">
                <a:solidFill>
                  <a:schemeClr val="tx1"/>
                </a:solidFill>
                <a:latin typeface="    Times New Roman CE" charset="0"/>
              </a:defRPr>
            </a:lvl4pPr>
            <a:lvl5pPr marL="2057400" indent="-228600" eaLnBrk="0" hangingPunct="0">
              <a:defRPr sz="2000">
                <a:solidFill>
                  <a:schemeClr val="tx1"/>
                </a:solidFill>
                <a:latin typeface="    Times New Roman CE"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9pPr>
          </a:lstStyle>
          <a:p>
            <a:pPr eaLnBrk="1" hangingPunct="1">
              <a:spcBef>
                <a:spcPct val="20000"/>
              </a:spcBef>
              <a:buFont typeface="Arial" pitchFamily="34" charset="0"/>
              <a:buNone/>
              <a:defRPr/>
            </a:pPr>
            <a:endParaRPr lang="pl-PL" sz="1800" dirty="0" smtClean="0">
              <a:solidFill>
                <a:prstClr val="white"/>
              </a:solidFill>
              <a:latin typeface="Calibri" pitchFamily="34" charset="0"/>
            </a:endParaRPr>
          </a:p>
        </p:txBody>
      </p:sp>
    </p:spTree>
    <p:extLst>
      <p:ext uri="{BB962C8B-B14F-4D97-AF65-F5344CB8AC3E}">
        <p14:creationId xmlns:p14="http://schemas.microsoft.com/office/powerpoint/2010/main" val="1109761440"/>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Lst>
  <p:txStyles>
    <p:titleStyle>
      <a:lvl1pPr algn="ctr" rtl="0" eaLnBrk="0" fontAlgn="base" hangingPunct="0">
        <a:spcBef>
          <a:spcPct val="0"/>
        </a:spcBef>
        <a:spcAft>
          <a:spcPct val="0"/>
        </a:spcAft>
        <a:defRPr sz="4000" kern="1200">
          <a:solidFill>
            <a:srgbClr val="FFC000"/>
          </a:solidFill>
          <a:latin typeface="Calibri" pitchFamily="34" charset="0"/>
          <a:ea typeface="+mj-ea"/>
          <a:cs typeface="+mj-cs"/>
        </a:defRPr>
      </a:lvl1pPr>
      <a:lvl2pPr algn="ctr" rtl="0" eaLnBrk="0" fontAlgn="base" hangingPunct="0">
        <a:spcBef>
          <a:spcPct val="0"/>
        </a:spcBef>
        <a:spcAft>
          <a:spcPct val="0"/>
        </a:spcAft>
        <a:defRPr sz="4000">
          <a:solidFill>
            <a:srgbClr val="FFC000"/>
          </a:solidFill>
          <a:latin typeface="Calibri" pitchFamily="34" charset="0"/>
        </a:defRPr>
      </a:lvl2pPr>
      <a:lvl3pPr algn="ctr" rtl="0" eaLnBrk="0" fontAlgn="base" hangingPunct="0">
        <a:spcBef>
          <a:spcPct val="0"/>
        </a:spcBef>
        <a:spcAft>
          <a:spcPct val="0"/>
        </a:spcAft>
        <a:defRPr sz="4000">
          <a:solidFill>
            <a:srgbClr val="FFC000"/>
          </a:solidFill>
          <a:latin typeface="Calibri" pitchFamily="34" charset="0"/>
        </a:defRPr>
      </a:lvl3pPr>
      <a:lvl4pPr algn="ctr" rtl="0" eaLnBrk="0" fontAlgn="base" hangingPunct="0">
        <a:spcBef>
          <a:spcPct val="0"/>
        </a:spcBef>
        <a:spcAft>
          <a:spcPct val="0"/>
        </a:spcAft>
        <a:defRPr sz="4000">
          <a:solidFill>
            <a:srgbClr val="FFC000"/>
          </a:solidFill>
          <a:latin typeface="Calibri" pitchFamily="34" charset="0"/>
        </a:defRPr>
      </a:lvl4pPr>
      <a:lvl5pPr algn="ctr" rtl="0" eaLnBrk="0" fontAlgn="base" hangingPunct="0">
        <a:spcBef>
          <a:spcPct val="0"/>
        </a:spcBef>
        <a:spcAft>
          <a:spcPct val="0"/>
        </a:spcAft>
        <a:defRPr sz="4000">
          <a:solidFill>
            <a:srgbClr val="FFC000"/>
          </a:solidFill>
          <a:latin typeface="Calibri" pitchFamily="34" charset="0"/>
        </a:defRPr>
      </a:lvl5pPr>
      <a:lvl6pPr marL="457200" algn="ctr" rtl="0" fontAlgn="base">
        <a:spcBef>
          <a:spcPct val="0"/>
        </a:spcBef>
        <a:spcAft>
          <a:spcPct val="0"/>
        </a:spcAft>
        <a:defRPr sz="4000">
          <a:solidFill>
            <a:srgbClr val="FFC000"/>
          </a:solidFill>
          <a:latin typeface="Calibri" pitchFamily="34" charset="0"/>
        </a:defRPr>
      </a:lvl6pPr>
      <a:lvl7pPr marL="914400" algn="ctr" rtl="0" fontAlgn="base">
        <a:spcBef>
          <a:spcPct val="0"/>
        </a:spcBef>
        <a:spcAft>
          <a:spcPct val="0"/>
        </a:spcAft>
        <a:defRPr sz="4000">
          <a:solidFill>
            <a:srgbClr val="FFC000"/>
          </a:solidFill>
          <a:latin typeface="Calibri" pitchFamily="34" charset="0"/>
        </a:defRPr>
      </a:lvl7pPr>
      <a:lvl8pPr marL="1371600" algn="ctr" rtl="0" fontAlgn="base">
        <a:spcBef>
          <a:spcPct val="0"/>
        </a:spcBef>
        <a:spcAft>
          <a:spcPct val="0"/>
        </a:spcAft>
        <a:defRPr sz="4000">
          <a:solidFill>
            <a:srgbClr val="FFC000"/>
          </a:solidFill>
          <a:latin typeface="Calibri" pitchFamily="34" charset="0"/>
        </a:defRPr>
      </a:lvl8pPr>
      <a:lvl9pPr marL="1828800" algn="ctr" rtl="0" fontAlgn="base">
        <a:spcBef>
          <a:spcPct val="0"/>
        </a:spcBef>
        <a:spcAft>
          <a:spcPct val="0"/>
        </a:spcAft>
        <a:defRPr sz="4000">
          <a:solidFill>
            <a:srgbClr val="FFC00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000" kern="1200" baseline="0">
          <a:solidFill>
            <a:schemeClr val="bg1"/>
          </a:solidFill>
          <a:latin typeface="Calibri"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bg1"/>
          </a:solidFill>
          <a:latin typeface="Calibri"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bg1"/>
          </a:solidFill>
          <a:latin typeface="Calibri"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bg1"/>
          </a:solidFill>
          <a:latin typeface="Calibri"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kern="1200">
          <a:solidFill>
            <a:schemeClr val="bg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30.xml"/><Relationship Id="rId7" Type="http://schemas.openxmlformats.org/officeDocument/2006/relationships/image" Target="../media/image45.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4.wmf"/><Relationship Id="rId10" Type="http://schemas.openxmlformats.org/officeDocument/2006/relationships/image" Target="../media/image48.png"/><Relationship Id="rId4" Type="http://schemas.openxmlformats.org/officeDocument/2006/relationships/oleObject" Target="../embeddings/oleObject2.bin"/><Relationship Id="rId9"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3.jpeg"/><Relationship Id="rId5" Type="http://schemas.openxmlformats.org/officeDocument/2006/relationships/image" Target="../media/image52.wmf"/><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5.wmf"/><Relationship Id="rId4"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8.wmf"/><Relationship Id="rId5" Type="http://schemas.openxmlformats.org/officeDocument/2006/relationships/oleObject" Target="../embeddings/oleObject6.bin"/><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2.xml"/><Relationship Id="rId1" Type="http://schemas.openxmlformats.org/officeDocument/2006/relationships/slideLayout" Target="../slideLayouts/slideLayout27.xml"/><Relationship Id="rId4" Type="http://schemas.openxmlformats.org/officeDocument/2006/relationships/image" Target="../media/image7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fqspl.com.pl/ghostminer/" TargetMode="External"/><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80.png"/></Relationships>
</file>

<file path=ppt/slides/_rels/slide6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333375"/>
            <a:ext cx="7772400" cy="1439863"/>
          </a:xfrm>
          <a:effectLst>
            <a:outerShdw dist="107763" dir="2700000" algn="ctr" rotWithShape="0">
              <a:schemeClr val="bg2">
                <a:alpha val="50000"/>
              </a:schemeClr>
            </a:outerShdw>
          </a:effectLst>
        </p:spPr>
        <p:txBody>
          <a:bodyPr/>
          <a:lstStyle/>
          <a:p>
            <a:pPr>
              <a:defRPr/>
            </a:pPr>
            <a:r>
              <a:rPr lang="en-US" dirty="0" smtClean="0"/>
              <a:t>Meta-Learning</a:t>
            </a:r>
            <a:r>
              <a:rPr lang="pl-PL" dirty="0" smtClean="0"/>
              <a:t>:</a:t>
            </a:r>
            <a:br>
              <a:rPr lang="pl-PL" dirty="0" smtClean="0"/>
            </a:br>
            <a:r>
              <a:rPr lang="en-US" dirty="0" smtClean="0"/>
              <a:t>t</a:t>
            </a:r>
            <a:r>
              <a:rPr lang="pl-PL" dirty="0" smtClean="0"/>
              <a:t>he future of data mining</a:t>
            </a:r>
            <a:endParaRPr lang="en-US" dirty="0"/>
          </a:p>
        </p:txBody>
      </p:sp>
      <p:sp>
        <p:nvSpPr>
          <p:cNvPr id="4099" name="Rectangle 3"/>
          <p:cNvSpPr>
            <a:spLocks noGrp="1" noChangeArrowheads="1"/>
          </p:cNvSpPr>
          <p:nvPr>
            <p:ph type="subTitle" idx="1"/>
          </p:nvPr>
        </p:nvSpPr>
        <p:spPr>
          <a:xfrm>
            <a:off x="611188" y="2884488"/>
            <a:ext cx="7993062" cy="3716337"/>
          </a:xfrm>
        </p:spPr>
        <p:txBody>
          <a:bodyPr/>
          <a:lstStyle/>
          <a:p>
            <a:pPr eaLnBrk="1" hangingPunct="1">
              <a:lnSpc>
                <a:spcPct val="90000"/>
              </a:lnSpc>
            </a:pPr>
            <a:endParaRPr lang="en-US" sz="2400" dirty="0" smtClean="0"/>
          </a:p>
          <a:p>
            <a:pPr eaLnBrk="1" hangingPunct="1">
              <a:lnSpc>
                <a:spcPct val="90000"/>
              </a:lnSpc>
            </a:pPr>
            <a:r>
              <a:rPr lang="en-US" sz="2800" dirty="0" smtClean="0"/>
              <a:t>Włodzisław Duch &amp; Co</a:t>
            </a:r>
          </a:p>
          <a:p>
            <a:pPr eaLnBrk="1" hangingPunct="1">
              <a:lnSpc>
                <a:spcPct val="90000"/>
              </a:lnSpc>
            </a:pPr>
            <a:endParaRPr lang="en-US" sz="1000" dirty="0" smtClean="0"/>
          </a:p>
          <a:p>
            <a:pPr eaLnBrk="1" hangingPunct="1">
              <a:lnSpc>
                <a:spcPct val="90000"/>
              </a:lnSpc>
            </a:pPr>
            <a:r>
              <a:rPr lang="en-US" sz="2400" dirty="0" smtClean="0"/>
              <a:t>Department of Informatics, </a:t>
            </a:r>
            <a:br>
              <a:rPr lang="en-US" sz="2400" dirty="0" smtClean="0"/>
            </a:br>
            <a:r>
              <a:rPr lang="en-US" sz="2400" dirty="0" smtClean="0"/>
              <a:t>Nicolaus Copernicus University, Toruń, Poland</a:t>
            </a:r>
          </a:p>
          <a:p>
            <a:pPr eaLnBrk="1" hangingPunct="1">
              <a:lnSpc>
                <a:spcPct val="90000"/>
              </a:lnSpc>
            </a:pPr>
            <a:r>
              <a:rPr lang="en-US" sz="2400" dirty="0" smtClean="0"/>
              <a:t>School of Computer Engineering, </a:t>
            </a:r>
            <a:br>
              <a:rPr lang="en-US" sz="2400" dirty="0" smtClean="0"/>
            </a:br>
            <a:r>
              <a:rPr lang="en-US" sz="2400" dirty="0" smtClean="0"/>
              <a:t>Nanyang Technological University, Singapore</a:t>
            </a:r>
          </a:p>
          <a:p>
            <a:pPr eaLnBrk="1" hangingPunct="1">
              <a:lnSpc>
                <a:spcPct val="90000"/>
              </a:lnSpc>
            </a:pPr>
            <a:endParaRPr lang="en-US" sz="1000" dirty="0" smtClean="0"/>
          </a:p>
          <a:p>
            <a:pPr eaLnBrk="1" hangingPunct="1">
              <a:lnSpc>
                <a:spcPct val="90000"/>
              </a:lnSpc>
            </a:pPr>
            <a:r>
              <a:rPr lang="en-US" sz="2400" dirty="0" smtClean="0"/>
              <a:t>Google: </a:t>
            </a:r>
            <a:r>
              <a:rPr lang="pl-PL" sz="2400" dirty="0" smtClean="0"/>
              <a:t>W. </a:t>
            </a:r>
            <a:r>
              <a:rPr lang="en-US" sz="2400" dirty="0" smtClean="0"/>
              <a:t>Duch</a:t>
            </a:r>
            <a:r>
              <a:rPr lang="en-US" sz="2400" dirty="0" smtClean="0"/>
              <a:t/>
            </a:r>
            <a:br>
              <a:rPr lang="en-US" sz="2400" dirty="0" smtClean="0"/>
            </a:br>
            <a:endParaRPr lang="en-US" sz="1000" dirty="0" smtClean="0"/>
          </a:p>
          <a:p>
            <a:pPr algn="r" eaLnBrk="1" hangingPunct="1">
              <a:lnSpc>
                <a:spcPct val="90000"/>
              </a:lnSpc>
            </a:pPr>
            <a:r>
              <a:rPr lang="pl-PL" sz="1800" dirty="0" smtClean="0"/>
              <a:t>INFER </a:t>
            </a:r>
            <a:r>
              <a:rPr lang="pl-PL" sz="1800" dirty="0" err="1" smtClean="0"/>
              <a:t>workshop</a:t>
            </a:r>
            <a:r>
              <a:rPr lang="en-US" sz="1800" dirty="0" smtClean="0"/>
              <a:t>, </a:t>
            </a:r>
            <a:r>
              <a:rPr lang="pl-PL" sz="1800" dirty="0" smtClean="0"/>
              <a:t>4</a:t>
            </a:r>
            <a:r>
              <a:rPr lang="en-US" sz="1800" dirty="0" smtClean="0"/>
              <a:t>/201</a:t>
            </a:r>
            <a:r>
              <a:rPr lang="pl-PL" sz="1800" dirty="0" smtClean="0"/>
              <a:t>2</a:t>
            </a:r>
            <a:endParaRPr lang="en-US" sz="1800" dirty="0" smtClean="0"/>
          </a:p>
        </p:txBody>
      </p:sp>
      <p:pic>
        <p:nvPicPr>
          <p:cNvPr id="4100" name="Picture 6" descr="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276475"/>
            <a:ext cx="13398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0" descr="duch-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8375" y="2159000"/>
            <a:ext cx="14287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a:xfrm>
            <a:off x="685800" y="322262"/>
            <a:ext cx="7772400" cy="701675"/>
          </a:xfrm>
          <a:effectLst>
            <a:outerShdw dist="35921" dir="2700000" algn="ctr" rotWithShape="0">
              <a:schemeClr val="bg2"/>
            </a:outerShdw>
          </a:effectLst>
        </p:spPr>
        <p:txBody>
          <a:bodyPr lIns="92075" tIns="46038" rIns="92075" bIns="46038"/>
          <a:lstStyle/>
          <a:p>
            <a:pPr eaLnBrk="1" hangingPunct="1">
              <a:defRPr/>
            </a:pPr>
            <a:r>
              <a:rPr lang="en-US" sz="3200" dirty="0" smtClean="0"/>
              <a:t>Meta-learning</a:t>
            </a:r>
          </a:p>
        </p:txBody>
      </p:sp>
      <p:sp>
        <p:nvSpPr>
          <p:cNvPr id="13315" name="Rectangle 3"/>
          <p:cNvSpPr>
            <a:spLocks noGrp="1" noChangeArrowheads="1"/>
          </p:cNvSpPr>
          <p:nvPr>
            <p:ph type="body" sz="half" idx="1"/>
          </p:nvPr>
        </p:nvSpPr>
        <p:spPr>
          <a:xfrm>
            <a:off x="598488" y="1182687"/>
            <a:ext cx="8121650" cy="5508625"/>
          </a:xfrm>
        </p:spPr>
        <p:txBody>
          <a:bodyPr/>
          <a:lstStyle/>
          <a:p>
            <a:pPr marL="0" indent="0" eaLnBrk="1" hangingPunct="1">
              <a:spcBef>
                <a:spcPts val="600"/>
              </a:spcBef>
              <a:buFontTx/>
              <a:buNone/>
            </a:pPr>
            <a:r>
              <a:rPr lang="en-US" sz="2000" dirty="0" smtClean="0">
                <a:solidFill>
                  <a:srgbClr val="FFFF00"/>
                </a:solidFill>
                <a:latin typeface="Calibri" pitchFamily="34" charset="0"/>
                <a:cs typeface="Calibri" pitchFamily="34" charset="0"/>
              </a:rPr>
              <a:t>Meta-learning means different things for different people.</a:t>
            </a:r>
          </a:p>
          <a:p>
            <a:pPr marL="0" indent="0" eaLnBrk="1" hangingPunct="1">
              <a:spcBef>
                <a:spcPts val="600"/>
              </a:spcBef>
              <a:buFontTx/>
              <a:buNone/>
            </a:pPr>
            <a:r>
              <a:rPr lang="en-US" sz="2000" dirty="0" smtClean="0">
                <a:latin typeface="Calibri" pitchFamily="34" charset="0"/>
                <a:cs typeface="Calibri" pitchFamily="34" charset="0"/>
              </a:rPr>
              <a:t>Some will call “meta” learning of many models, ranking them,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boosting, bagging, or creating an ensemble in many ways , so here</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meta </a:t>
            </a:r>
            <a:r>
              <a:rPr lang="en-US" sz="2000" dirty="0" smtClean="0">
                <a:latin typeface="Calibri" pitchFamily="34" charset="0"/>
                <a:cs typeface="Calibri" pitchFamily="34" charset="0"/>
                <a:sym typeface="Wingdings" pitchFamily="2" charset="2"/>
              </a:rPr>
              <a:t></a:t>
            </a:r>
            <a:r>
              <a:rPr lang="en-US" sz="2000" dirty="0" smtClean="0">
                <a:latin typeface="Calibri" pitchFamily="34" charset="0"/>
                <a:cs typeface="Calibri" pitchFamily="34" charset="0"/>
              </a:rPr>
              <a:t> optimization of parameters to integrate models.</a:t>
            </a:r>
          </a:p>
          <a:p>
            <a:pPr marL="0" indent="0" eaLnBrk="1" hangingPunct="1">
              <a:spcBef>
                <a:spcPts val="600"/>
              </a:spcBef>
              <a:buFontTx/>
              <a:buNone/>
            </a:pPr>
            <a:r>
              <a:rPr lang="en-US" sz="2000" dirty="0" err="1" smtClean="0">
                <a:solidFill>
                  <a:srgbClr val="FFFF00"/>
                </a:solidFill>
                <a:latin typeface="Calibri" pitchFamily="34" charset="0"/>
                <a:cs typeface="Calibri" pitchFamily="34" charset="0"/>
              </a:rPr>
              <a:t>Landmarking</a:t>
            </a:r>
            <a:r>
              <a:rPr lang="en-US" sz="2000" dirty="0" smtClean="0">
                <a:latin typeface="Calibri" pitchFamily="34" charset="0"/>
                <a:cs typeface="Calibri" pitchFamily="34" charset="0"/>
              </a:rPr>
              <a:t>:  characterize many datasets and remember which method worked the best on each dataset. Compare new dataset to the reference ones; define various measures (not easy) and use similarity-based methods. </a:t>
            </a:r>
          </a:p>
          <a:p>
            <a:pPr marL="0" indent="0" eaLnBrk="1" hangingPunct="1">
              <a:spcBef>
                <a:spcPts val="600"/>
              </a:spcBef>
              <a:buFontTx/>
              <a:buNone/>
            </a:pPr>
            <a:r>
              <a:rPr lang="en-US" sz="2000" dirty="0" smtClean="0">
                <a:solidFill>
                  <a:srgbClr val="FFFF00"/>
                </a:solidFill>
                <a:latin typeface="Calibri" pitchFamily="34" charset="0"/>
                <a:cs typeface="Calibri" pitchFamily="34" charset="0"/>
              </a:rPr>
              <a:t>Regression models:</a:t>
            </a:r>
            <a:r>
              <a:rPr lang="en-US" sz="2000" dirty="0" smtClean="0">
                <a:latin typeface="Calibri" pitchFamily="34" charset="0"/>
                <a:cs typeface="Calibri" pitchFamily="34" charset="0"/>
              </a:rPr>
              <a:t> created for each algorithm on parameters that describe data to predict expected accuracy, ranking potentially useful algorithms.</a:t>
            </a:r>
          </a:p>
          <a:p>
            <a:pPr marL="0" indent="0" eaLnBrk="1" hangingPunct="1">
              <a:spcBef>
                <a:spcPts val="600"/>
              </a:spcBef>
              <a:buFontTx/>
              <a:buNone/>
            </a:pPr>
            <a:r>
              <a:rPr lang="en-US" sz="2000" dirty="0" smtClean="0">
                <a:solidFill>
                  <a:srgbClr val="FFFF00"/>
                </a:solidFill>
                <a:latin typeface="Calibri" pitchFamily="34" charset="0"/>
                <a:cs typeface="Calibri" pitchFamily="34" charset="0"/>
              </a:rPr>
              <a:t>Stacking, </a:t>
            </a:r>
            <a:r>
              <a:rPr lang="en-US" sz="2000" dirty="0" smtClean="0">
                <a:solidFill>
                  <a:srgbClr val="FFFF00"/>
                </a:solidFill>
                <a:latin typeface="Calibri" pitchFamily="34" charset="0"/>
                <a:cs typeface="Calibri" pitchFamily="34" charset="0"/>
              </a:rPr>
              <a:t>ensembles</a:t>
            </a:r>
            <a:r>
              <a:rPr lang="en-US" sz="2000" dirty="0" smtClean="0">
                <a:latin typeface="Calibri" pitchFamily="34" charset="0"/>
                <a:cs typeface="Calibri" pitchFamily="34" charset="0"/>
              </a:rPr>
              <a:t>: </a:t>
            </a:r>
            <a:r>
              <a:rPr lang="en-US" sz="2000" dirty="0" smtClean="0">
                <a:latin typeface="Calibri" pitchFamily="34" charset="0"/>
                <a:cs typeface="Calibri" pitchFamily="34" charset="0"/>
              </a:rPr>
              <a:t>learn new models on errors of the previous ones.</a:t>
            </a:r>
            <a:endParaRPr lang="en-US" sz="1000" dirty="0" smtClean="0">
              <a:latin typeface="Calibri" pitchFamily="34" charset="0"/>
              <a:cs typeface="Calibri" pitchFamily="34" charset="0"/>
            </a:endParaRPr>
          </a:p>
          <a:p>
            <a:pPr marL="0" indent="0" eaLnBrk="1" hangingPunct="1">
              <a:spcBef>
                <a:spcPts val="600"/>
              </a:spcBef>
              <a:buFontTx/>
              <a:buNone/>
            </a:pPr>
            <a:r>
              <a:rPr lang="en-US" sz="2000" dirty="0" smtClean="0">
                <a:solidFill>
                  <a:srgbClr val="FFFF00"/>
                </a:solidFill>
                <a:latin typeface="Calibri" pitchFamily="34" charset="0"/>
                <a:cs typeface="Calibri" pitchFamily="34" charset="0"/>
              </a:rPr>
              <a:t>Deep learning:</a:t>
            </a:r>
            <a:r>
              <a:rPr lang="en-US" sz="2000" dirty="0" smtClean="0">
                <a:latin typeface="Calibri" pitchFamily="34" charset="0"/>
                <a:cs typeface="Calibri" pitchFamily="34" charset="0"/>
              </a:rPr>
              <a:t> DARPA 2009 call, methods are „flat”, shallow,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build a universal machine learning engine that generates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progressively more sophisticated representations of patterns,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invariants, correlations from data.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Success in limited domains only  …</a:t>
            </a:r>
          </a:p>
          <a:p>
            <a:pPr marL="0" indent="0" eaLnBrk="1" hangingPunct="1">
              <a:spcBef>
                <a:spcPts val="600"/>
              </a:spcBef>
              <a:buFontTx/>
              <a:buNone/>
            </a:pPr>
            <a:r>
              <a:rPr lang="en-US" sz="2000" dirty="0" smtClean="0">
                <a:solidFill>
                  <a:srgbClr val="FFFF00"/>
                </a:solidFill>
                <a:latin typeface="Calibri" pitchFamily="34" charset="0"/>
                <a:cs typeface="Calibri" pitchFamily="34" charset="0"/>
              </a:rPr>
              <a:t>Meta-learning:  learning how to learn.</a:t>
            </a:r>
          </a:p>
        </p:txBody>
      </p:sp>
      <p:pic>
        <p:nvPicPr>
          <p:cNvPr id="133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4800600"/>
            <a:ext cx="19621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a:xfrm>
            <a:off x="685800" y="350838"/>
            <a:ext cx="7437438" cy="774700"/>
          </a:xfrm>
          <a:effectLst>
            <a:outerShdw dist="35921" dir="2700000" algn="ctr" rotWithShape="0">
              <a:schemeClr val="bg2"/>
            </a:outerShdw>
          </a:effectLst>
        </p:spPr>
        <p:txBody>
          <a:bodyPr lIns="92075" tIns="46038" rIns="92075" bIns="46038"/>
          <a:lstStyle/>
          <a:p>
            <a:pPr eaLnBrk="1" hangingPunct="1">
              <a:defRPr/>
            </a:pPr>
            <a:r>
              <a:rPr lang="en-US" dirty="0" smtClean="0"/>
              <a:t>Brain inspirations</a:t>
            </a:r>
            <a:endParaRPr lang="en-US" dirty="0" smtClean="0"/>
          </a:p>
        </p:txBody>
      </p:sp>
      <p:sp>
        <p:nvSpPr>
          <p:cNvPr id="18435" name="Rectangle 3"/>
          <p:cNvSpPr>
            <a:spLocks noGrp="1" noChangeArrowheads="1"/>
          </p:cNvSpPr>
          <p:nvPr>
            <p:ph type="body" idx="1"/>
          </p:nvPr>
        </p:nvSpPr>
        <p:spPr>
          <a:xfrm>
            <a:off x="600075" y="1311275"/>
            <a:ext cx="3209925" cy="5165725"/>
          </a:xfrm>
        </p:spPr>
        <p:txBody>
          <a:bodyPr lIns="92075" tIns="46038" rIns="92075" bIns="46038"/>
          <a:lstStyle/>
          <a:p>
            <a:pPr marL="0" indent="0" eaLnBrk="1" hangingPunct="1">
              <a:buFontTx/>
              <a:buNone/>
            </a:pPr>
            <a:r>
              <a:rPr lang="en-US" sz="2000" dirty="0" smtClean="0">
                <a:latin typeface="Calibri" pitchFamily="34" charset="0"/>
                <a:cs typeface="Calibri" pitchFamily="34" charset="0"/>
              </a:rPr>
              <a:t>Composition of many transformations to simplify recognition/decision: </a:t>
            </a:r>
          </a:p>
          <a:p>
            <a:pPr marL="0" indent="0" eaLnBrk="1" hangingPunct="1">
              <a:buFontTx/>
              <a:buNone/>
            </a:pPr>
            <a:r>
              <a:rPr lang="en-US" sz="2000" dirty="0" smtClean="0">
                <a:solidFill>
                  <a:srgbClr val="FFC000"/>
                </a:solidFill>
                <a:latin typeface="Calibri" pitchFamily="34" charset="0"/>
                <a:cs typeface="Calibri" pitchFamily="34" charset="0"/>
              </a:rPr>
              <a:t>cognition is information compression</a:t>
            </a:r>
            <a:r>
              <a:rPr lang="en-US" sz="2000" dirty="0" smtClean="0">
                <a:latin typeface="Calibri" pitchFamily="34" charset="0"/>
                <a:cs typeface="Calibri" pitchFamily="34" charset="0"/>
              </a:rPr>
              <a:t>!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Knowledge transfer: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features discovered in unsupervised way by different subsystems are useful.</a:t>
            </a:r>
          </a:p>
          <a:p>
            <a:pPr marL="0" indent="0" eaLnBrk="1" hangingPunct="1">
              <a:buFontTx/>
              <a:buNone/>
            </a:pPr>
            <a:endParaRPr lang="en-US" sz="2000" dirty="0" smtClean="0">
              <a:latin typeface="Calibri" pitchFamily="34" charset="0"/>
              <a:cs typeface="Calibri" pitchFamily="34" charset="0"/>
            </a:endParaRPr>
          </a:p>
          <a:p>
            <a:pPr marL="0" indent="0" eaLnBrk="1" hangingPunct="1">
              <a:buFontTx/>
              <a:buNone/>
            </a:pPr>
            <a:r>
              <a:rPr lang="en-US" sz="2000" dirty="0" smtClean="0">
                <a:latin typeface="Calibri" pitchFamily="34" charset="0"/>
                <a:cs typeface="Calibri" pitchFamily="34" charset="0"/>
              </a:rPr>
              <a:t>Encoding new information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in terms of the old. </a:t>
            </a:r>
            <a:endParaRPr lang="en-US" sz="2000" dirty="0" smtClean="0">
              <a:latin typeface="Calibri" pitchFamily="34" charset="0"/>
              <a:cs typeface="Calibri" pitchFamily="34" charset="0"/>
            </a:endParaRPr>
          </a:p>
        </p:txBody>
      </p:sp>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7921" y="1077913"/>
            <a:ext cx="4924425"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txBox="1">
            <a:spLocks noChangeArrowheads="1"/>
          </p:cNvSpPr>
          <p:nvPr/>
        </p:nvSpPr>
        <p:spPr bwMode="auto">
          <a:xfrm>
            <a:off x="4107921" y="6135688"/>
            <a:ext cx="49244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115000"/>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Arial Unicode MS" pitchFamily="34" charset="-128"/>
              </a:defRPr>
            </a:lvl5pPr>
            <a:lvl6pPr marL="2514600" indent="-228600" algn="l" rtl="0" fontAlgn="base">
              <a:spcBef>
                <a:spcPct val="20000"/>
              </a:spcBef>
              <a:spcAft>
                <a:spcPct val="0"/>
              </a:spcAft>
              <a:buClr>
                <a:schemeClr val="tx2"/>
              </a:buClr>
              <a:buSzPct val="110000"/>
              <a:buChar char="•"/>
              <a:defRPr sz="2000">
                <a:solidFill>
                  <a:schemeClr val="tx1"/>
                </a:solidFill>
                <a:latin typeface="Arial Unicode MS" pitchFamily="34" charset="-128"/>
              </a:defRPr>
            </a:lvl6pPr>
            <a:lvl7pPr marL="2971800" indent="-228600" algn="l" rtl="0" fontAlgn="base">
              <a:spcBef>
                <a:spcPct val="20000"/>
              </a:spcBef>
              <a:spcAft>
                <a:spcPct val="0"/>
              </a:spcAft>
              <a:buClr>
                <a:schemeClr val="tx2"/>
              </a:buClr>
              <a:buSzPct val="110000"/>
              <a:buChar char="•"/>
              <a:defRPr sz="2000">
                <a:solidFill>
                  <a:schemeClr val="tx1"/>
                </a:solidFill>
                <a:latin typeface="Arial Unicode MS" pitchFamily="34" charset="-128"/>
              </a:defRPr>
            </a:lvl7pPr>
            <a:lvl8pPr marL="3429000" indent="-228600" algn="l" rtl="0" fontAlgn="base">
              <a:spcBef>
                <a:spcPct val="20000"/>
              </a:spcBef>
              <a:spcAft>
                <a:spcPct val="0"/>
              </a:spcAft>
              <a:buClr>
                <a:schemeClr val="tx2"/>
              </a:buClr>
              <a:buSzPct val="110000"/>
              <a:buChar char="•"/>
              <a:defRPr sz="2000">
                <a:solidFill>
                  <a:schemeClr val="tx1"/>
                </a:solidFill>
                <a:latin typeface="Arial Unicode MS" pitchFamily="34" charset="-128"/>
              </a:defRPr>
            </a:lvl8pPr>
            <a:lvl9pPr marL="3886200" indent="-228600" algn="l" rtl="0" fontAlgn="base">
              <a:spcBef>
                <a:spcPct val="20000"/>
              </a:spcBef>
              <a:spcAft>
                <a:spcPct val="0"/>
              </a:spcAft>
              <a:buClr>
                <a:schemeClr val="tx2"/>
              </a:buClr>
              <a:buSzPct val="110000"/>
              <a:buChar char="•"/>
              <a:defRPr sz="2000">
                <a:solidFill>
                  <a:schemeClr val="tx1"/>
                </a:solidFill>
                <a:latin typeface="Arial Unicode MS" pitchFamily="34" charset="-128"/>
              </a:defRPr>
            </a:lvl9pPr>
          </a:lstStyle>
          <a:p>
            <a:pPr marL="0" indent="0" eaLnBrk="1" hangingPunct="1">
              <a:buFontTx/>
              <a:buNone/>
            </a:pPr>
            <a:r>
              <a:rPr lang="en-US" sz="2000" dirty="0" err="1" smtClean="0">
                <a:latin typeface="Calibri" pitchFamily="34" charset="0"/>
                <a:cs typeface="Calibri" pitchFamily="34" charset="0"/>
              </a:rPr>
              <a:t>Irimia</a:t>
            </a:r>
            <a:r>
              <a:rPr lang="en-US" sz="2000" dirty="0" smtClean="0">
                <a:latin typeface="Calibri" pitchFamily="34" charset="0"/>
                <a:cs typeface="Calibri" pitchFamily="34" charset="0"/>
              </a:rPr>
              <a:t> et al, </a:t>
            </a:r>
            <a:r>
              <a:rPr lang="fr-FR" sz="2000" dirty="0" smtClean="0">
                <a:latin typeface="Calibri" pitchFamily="34" charset="0"/>
                <a:cs typeface="Calibri" pitchFamily="34" charset="0"/>
              </a:rPr>
              <a:t>NeuroImage 60</a:t>
            </a:r>
            <a:r>
              <a:rPr lang="fr-FR" sz="2000" dirty="0">
                <a:latin typeface="Calibri" pitchFamily="34" charset="0"/>
                <a:cs typeface="Calibri" pitchFamily="34" charset="0"/>
              </a:rPr>
              <a:t>, </a:t>
            </a:r>
            <a:r>
              <a:rPr lang="fr-FR" sz="2000" dirty="0" smtClean="0">
                <a:latin typeface="Calibri" pitchFamily="34" charset="0"/>
                <a:cs typeface="Calibri" pitchFamily="34" charset="0"/>
              </a:rPr>
              <a:t>1340–1351, 2012</a:t>
            </a:r>
            <a:endParaRPr lang="en-US" sz="2000" dirty="0" smtClean="0">
              <a:latin typeface="Calibri" pitchFamily="34" charset="0"/>
              <a:cs typeface="Calibri" pitchFamily="34" charset="0"/>
            </a:endParaRPr>
          </a:p>
        </p:txBody>
      </p:sp>
    </p:spTree>
    <p:extLst>
      <p:ext uri="{BB962C8B-B14F-4D97-AF65-F5344CB8AC3E}">
        <p14:creationId xmlns:p14="http://schemas.microsoft.com/office/powerpoint/2010/main" val="1117924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a:xfrm>
            <a:off x="685800" y="350838"/>
            <a:ext cx="7437438" cy="774700"/>
          </a:xfrm>
          <a:effectLst>
            <a:outerShdw dist="35921" dir="2700000" algn="ctr" rotWithShape="0">
              <a:schemeClr val="bg2"/>
            </a:outerShdw>
          </a:effectLst>
        </p:spPr>
        <p:txBody>
          <a:bodyPr lIns="92075" tIns="46038" rIns="92075" bIns="46038"/>
          <a:lstStyle/>
          <a:p>
            <a:pPr eaLnBrk="1" hangingPunct="1">
              <a:defRPr/>
            </a:pPr>
            <a:r>
              <a:rPr lang="en-US" dirty="0" smtClean="0"/>
              <a:t>Overview</a:t>
            </a:r>
            <a:endParaRPr lang="en-US" dirty="0" smtClean="0"/>
          </a:p>
        </p:txBody>
      </p:sp>
      <p:sp>
        <p:nvSpPr>
          <p:cNvPr id="18435" name="Rectangle 3"/>
          <p:cNvSpPr>
            <a:spLocks noGrp="1" noChangeArrowheads="1"/>
          </p:cNvSpPr>
          <p:nvPr>
            <p:ph type="body" idx="1"/>
          </p:nvPr>
        </p:nvSpPr>
        <p:spPr>
          <a:xfrm>
            <a:off x="600075" y="1311275"/>
            <a:ext cx="8280400" cy="4674658"/>
          </a:xfrm>
        </p:spPr>
        <p:txBody>
          <a:bodyPr lIns="92075" tIns="46038" rIns="92075" bIns="46038"/>
          <a:lstStyle/>
          <a:p>
            <a:pPr marL="0" indent="0" eaLnBrk="1" hangingPunct="1">
              <a:buNone/>
            </a:pPr>
            <a:r>
              <a:rPr lang="en-US" sz="2000" dirty="0" smtClean="0">
                <a:latin typeface="Calibri" pitchFamily="34" charset="0"/>
                <a:cs typeface="Calibri" pitchFamily="34" charset="0"/>
              </a:rPr>
              <a:t>Need to go beyond kernel-base systems and deep learning.</a:t>
            </a:r>
          </a:p>
          <a:p>
            <a:pPr marL="0" indent="0" eaLnBrk="1" hangingPunct="1">
              <a:buNone/>
            </a:pPr>
            <a:endParaRPr lang="en-US" sz="2000" dirty="0" smtClean="0">
              <a:latin typeface="Calibri" pitchFamily="34" charset="0"/>
              <a:cs typeface="Calibri" pitchFamily="34" charset="0"/>
            </a:endParaRPr>
          </a:p>
          <a:p>
            <a:pPr eaLnBrk="1" hangingPunct="1"/>
            <a:r>
              <a:rPr lang="en-US" sz="2000" dirty="0" smtClean="0">
                <a:latin typeface="Calibri" pitchFamily="34" charset="0"/>
                <a:cs typeface="Calibri" pitchFamily="34" charset="0"/>
              </a:rPr>
              <a:t>Similarity-based framework: define model space in which machine learning methods may be embedded.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This is sufficient for most problems that require deformation of decision borders after application of specific filters. </a:t>
            </a:r>
          </a:p>
          <a:p>
            <a:pPr eaLnBrk="1" hangingPunct="1"/>
            <a:r>
              <a:rPr lang="en-US" sz="2000" dirty="0" smtClean="0">
                <a:latin typeface="Calibri" pitchFamily="34" charset="0"/>
                <a:cs typeface="Calibri" pitchFamily="34" charset="0"/>
              </a:rPr>
              <a:t>Heterogeneous systems: try to extract different types of information, including sharp decision borders, transfer knowledge.</a:t>
            </a:r>
          </a:p>
          <a:p>
            <a:pPr eaLnBrk="1" hangingPunct="1"/>
            <a:r>
              <a:rPr lang="en-US" sz="2000" dirty="0" smtClean="0">
                <a:latin typeface="Calibri" pitchFamily="34" charset="0"/>
                <a:cs typeface="Calibri" pitchFamily="34" charset="0"/>
              </a:rPr>
              <a:t>k-separability: try to handle complex logics searching for interesting views on data.</a:t>
            </a:r>
          </a:p>
          <a:p>
            <a:pPr eaLnBrk="1" hangingPunct="1"/>
            <a:r>
              <a:rPr lang="en-US" sz="2000" dirty="0" smtClean="0">
                <a:latin typeface="Calibri" pitchFamily="34" charset="0"/>
                <a:cs typeface="Calibri" pitchFamily="34" charset="0"/>
              </a:rPr>
              <a:t>Redefine goals of learning: find interesting intermediate structures in data. </a:t>
            </a:r>
          </a:p>
          <a:p>
            <a:pPr eaLnBrk="1" hangingPunct="1"/>
            <a:r>
              <a:rPr lang="en-US" sz="2000" dirty="0" smtClean="0">
                <a:latin typeface="Calibri" pitchFamily="34" charset="0"/>
                <a:cs typeface="Calibri" pitchFamily="34" charset="0"/>
              </a:rPr>
              <a:t>Implement transformation-based learning. </a:t>
            </a:r>
          </a:p>
          <a:p>
            <a:pPr eaLnBrk="1" hangingPunct="1"/>
            <a:endParaRPr lang="en-US" sz="20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609600" y="381000"/>
            <a:ext cx="7772400" cy="609600"/>
          </a:xfrm>
        </p:spPr>
        <p:txBody>
          <a:bodyPr/>
          <a:lstStyle/>
          <a:p>
            <a:pPr>
              <a:defRPr/>
            </a:pPr>
            <a:r>
              <a:rPr lang="en-US" dirty="0"/>
              <a:t>Maximization of </a:t>
            </a:r>
            <a:r>
              <a:rPr lang="en-US" dirty="0" smtClean="0"/>
              <a:t>margin</a:t>
            </a:r>
            <a:r>
              <a:rPr lang="pl-PL" dirty="0" smtClean="0"/>
              <a:t>/regularization</a:t>
            </a:r>
            <a:endParaRPr lang="en-US" dirty="0"/>
          </a:p>
        </p:txBody>
      </p:sp>
      <p:sp>
        <p:nvSpPr>
          <p:cNvPr id="24579" name="Rectangle 3"/>
          <p:cNvSpPr>
            <a:spLocks noGrp="1" noChangeArrowheads="1"/>
          </p:cNvSpPr>
          <p:nvPr>
            <p:ph type="body" idx="1"/>
          </p:nvPr>
        </p:nvSpPr>
        <p:spPr>
          <a:xfrm>
            <a:off x="669925" y="5956300"/>
            <a:ext cx="8294688" cy="712788"/>
          </a:xfrm>
          <a:noFill/>
        </p:spPr>
        <p:txBody>
          <a:bodyPr/>
          <a:lstStyle/>
          <a:p>
            <a:pPr marL="0" indent="0">
              <a:buFontTx/>
              <a:buNone/>
            </a:pPr>
            <a:r>
              <a:rPr lang="en-US" sz="2000" dirty="0" smtClean="0">
                <a:cs typeface="Calibri" pitchFamily="34" charset="0"/>
              </a:rPr>
              <a:t>Among all discriminating hyperplanes there is one defined by support vectors that is clearly better.</a:t>
            </a:r>
          </a:p>
        </p:txBody>
      </p:sp>
      <p:pic>
        <p:nvPicPr>
          <p:cNvPr id="24580" name="Picture 4" descr="marg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1195388"/>
            <a:ext cx="59658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a:xfrm>
            <a:off x="685800" y="350838"/>
            <a:ext cx="7772400" cy="774700"/>
          </a:xfrm>
          <a:effectLst>
            <a:outerShdw dist="35921" dir="2700000" algn="ctr" rotWithShape="0">
              <a:schemeClr val="bg2"/>
            </a:outerShdw>
          </a:effectLst>
        </p:spPr>
        <p:txBody>
          <a:bodyPr lIns="92075" tIns="46038" rIns="92075" bIns="46038"/>
          <a:lstStyle/>
          <a:p>
            <a:pPr eaLnBrk="1" hangingPunct="1">
              <a:defRPr/>
            </a:pPr>
            <a:r>
              <a:rPr lang="en-US" dirty="0" smtClean="0"/>
              <a:t>Linear separability</a:t>
            </a:r>
          </a:p>
        </p:txBody>
      </p:sp>
      <p:sp>
        <p:nvSpPr>
          <p:cNvPr id="32771" name="Rectangle 3"/>
          <p:cNvSpPr>
            <a:spLocks noGrp="1" noChangeArrowheads="1"/>
          </p:cNvSpPr>
          <p:nvPr>
            <p:ph type="body" idx="1"/>
          </p:nvPr>
        </p:nvSpPr>
        <p:spPr>
          <a:xfrm>
            <a:off x="755650" y="5800725"/>
            <a:ext cx="8208963" cy="846138"/>
          </a:xfrm>
        </p:spPr>
        <p:txBody>
          <a:bodyPr lIns="92075" tIns="46038" rIns="92075" bIns="46038"/>
          <a:lstStyle/>
          <a:p>
            <a:pPr marL="0" indent="0" eaLnBrk="1" hangingPunct="1">
              <a:buFontTx/>
              <a:buNone/>
            </a:pPr>
            <a:r>
              <a:rPr lang="en-US" sz="2000" smtClean="0"/>
              <a:t>QPC projection used to visualize Leukemia microarray data.</a:t>
            </a:r>
          </a:p>
          <a:p>
            <a:pPr marL="0" indent="0" eaLnBrk="1" hangingPunct="1">
              <a:buFontTx/>
              <a:buNone/>
            </a:pPr>
            <a:r>
              <a:rPr lang="en-US" sz="2000" smtClean="0"/>
              <a:t>2-separable data</a:t>
            </a:r>
            <a:r>
              <a:rPr lang="pl-PL" sz="2000" smtClean="0"/>
              <a:t>, separated in vertical dimension</a:t>
            </a:r>
            <a:r>
              <a:rPr lang="en-US" sz="2000" smtClean="0"/>
              <a:t>.</a:t>
            </a:r>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700" y="1290638"/>
            <a:ext cx="5815013"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a:xfrm>
            <a:off x="685800" y="350838"/>
            <a:ext cx="7772400" cy="774700"/>
          </a:xfrm>
          <a:effectLst>
            <a:outerShdw dist="35921" dir="2700000" algn="ctr" rotWithShape="0">
              <a:schemeClr val="bg2"/>
            </a:outerShdw>
          </a:effectLst>
        </p:spPr>
        <p:txBody>
          <a:bodyPr lIns="92075" tIns="46038" rIns="92075" bIns="46038"/>
          <a:lstStyle/>
          <a:p>
            <a:pPr eaLnBrk="1" hangingPunct="1">
              <a:defRPr/>
            </a:pPr>
            <a:r>
              <a:rPr lang="en-US" dirty="0" smtClean="0"/>
              <a:t>Approximate separability</a:t>
            </a:r>
          </a:p>
        </p:txBody>
      </p:sp>
      <p:sp>
        <p:nvSpPr>
          <p:cNvPr id="33795" name="Rectangle 3"/>
          <p:cNvSpPr>
            <a:spLocks noGrp="1" noChangeArrowheads="1"/>
          </p:cNvSpPr>
          <p:nvPr>
            <p:ph type="body" idx="1"/>
          </p:nvPr>
        </p:nvSpPr>
        <p:spPr>
          <a:xfrm>
            <a:off x="755650" y="5800725"/>
            <a:ext cx="8208963" cy="719138"/>
          </a:xfrm>
        </p:spPr>
        <p:txBody>
          <a:bodyPr lIns="92075" tIns="46038" rIns="92075" bIns="46038"/>
          <a:lstStyle/>
          <a:p>
            <a:pPr marL="0" indent="0" eaLnBrk="1" hangingPunct="1">
              <a:buFontTx/>
              <a:buNone/>
            </a:pPr>
            <a:r>
              <a:rPr lang="en-US" sz="2000" smtClean="0">
                <a:latin typeface="Calibri" pitchFamily="34" charset="0"/>
                <a:cs typeface="Calibri" pitchFamily="34" charset="0"/>
              </a:rPr>
              <a:t>QPC visualization of Heart dataset: overlapping clusters, information in the data is insufficient for perfect classification, approximately 2-separable.</a:t>
            </a:r>
          </a:p>
        </p:txBody>
      </p:sp>
      <p:pic>
        <p:nvPicPr>
          <p:cNvPr id="337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5" y="1271588"/>
            <a:ext cx="5784850"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a:xfrm>
            <a:off x="609600" y="381000"/>
            <a:ext cx="7772400" cy="609600"/>
          </a:xfrm>
        </p:spPr>
        <p:txBody>
          <a:bodyPr/>
          <a:lstStyle/>
          <a:p>
            <a:pPr>
              <a:defRPr/>
            </a:pPr>
            <a:r>
              <a:rPr lang="en-US"/>
              <a:t>LDA in larger space</a:t>
            </a:r>
          </a:p>
        </p:txBody>
      </p:sp>
      <p:sp>
        <p:nvSpPr>
          <p:cNvPr id="25603" name="Rectangle 3"/>
          <p:cNvSpPr>
            <a:spLocks noGrp="1" noChangeArrowheads="1"/>
          </p:cNvSpPr>
          <p:nvPr>
            <p:ph type="body" idx="1"/>
          </p:nvPr>
        </p:nvSpPr>
        <p:spPr>
          <a:xfrm>
            <a:off x="609600" y="1133475"/>
            <a:ext cx="7772400" cy="423863"/>
          </a:xfrm>
          <a:noFill/>
        </p:spPr>
        <p:txBody>
          <a:bodyPr/>
          <a:lstStyle/>
          <a:p>
            <a:pPr marL="0" indent="0">
              <a:buFontTx/>
              <a:buNone/>
            </a:pPr>
            <a:r>
              <a:rPr lang="en-US" smtClean="0">
                <a:latin typeface="Calibri" pitchFamily="34" charset="0"/>
                <a:cs typeface="Calibri" pitchFamily="34" charset="0"/>
              </a:rPr>
              <a:t>Suppose that strongly non-linear borders are needed. </a:t>
            </a:r>
          </a:p>
        </p:txBody>
      </p:sp>
      <p:sp>
        <p:nvSpPr>
          <p:cNvPr id="25604" name="Text Box 4"/>
          <p:cNvSpPr txBox="1">
            <a:spLocks noChangeArrowheads="1"/>
          </p:cNvSpPr>
          <p:nvPr/>
        </p:nvSpPr>
        <p:spPr bwMode="auto">
          <a:xfrm>
            <a:off x="609600" y="1628775"/>
            <a:ext cx="80772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spcBef>
                <a:spcPct val="50000"/>
              </a:spcBef>
              <a:buClr>
                <a:srgbClr val="000000"/>
              </a:buClr>
              <a:buSzPct val="45000"/>
              <a:buFont typeface="StarBats"/>
              <a:buNone/>
            </a:pPr>
            <a:r>
              <a:rPr lang="en-US">
                <a:latin typeface="Calibri" pitchFamily="34" charset="0"/>
                <a:cs typeface="Calibri" pitchFamily="34" charset="0"/>
              </a:rPr>
              <a:t>Use LDA, </a:t>
            </a:r>
            <a:r>
              <a:rPr lang="pl-PL">
                <a:latin typeface="Calibri" pitchFamily="34" charset="0"/>
                <a:cs typeface="Calibri" pitchFamily="34" charset="0"/>
              </a:rPr>
              <a:t>but </a:t>
            </a:r>
            <a:r>
              <a:rPr lang="en-US">
                <a:latin typeface="Calibri" pitchFamily="34" charset="0"/>
                <a:cs typeface="Calibri" pitchFamily="34" charset="0"/>
              </a:rPr>
              <a:t>add new dimensions</a:t>
            </a:r>
            <a:r>
              <a:rPr lang="pl-PL">
                <a:latin typeface="Calibri" pitchFamily="34" charset="0"/>
                <a:cs typeface="Calibri" pitchFamily="34" charset="0"/>
              </a:rPr>
              <a:t>, functions of your inputs</a:t>
            </a:r>
            <a:r>
              <a:rPr lang="en-US">
                <a:latin typeface="Calibri" pitchFamily="34" charset="0"/>
                <a:cs typeface="Calibri" pitchFamily="34" charset="0"/>
              </a:rPr>
              <a:t>!</a:t>
            </a:r>
            <a:br>
              <a:rPr lang="en-US">
                <a:latin typeface="Calibri" pitchFamily="34" charset="0"/>
                <a:cs typeface="Calibri" pitchFamily="34" charset="0"/>
              </a:rPr>
            </a:br>
            <a:r>
              <a:rPr lang="en-US">
                <a:latin typeface="Calibri" pitchFamily="34" charset="0"/>
                <a:cs typeface="Calibri" pitchFamily="34" charset="0"/>
              </a:rPr>
              <a:t>Add to input</a:t>
            </a:r>
            <a:r>
              <a:rPr lang="en-US">
                <a:solidFill>
                  <a:srgbClr val="FFFF00"/>
                </a:solidFill>
                <a:latin typeface="Calibri" pitchFamily="34" charset="0"/>
                <a:cs typeface="Calibri" pitchFamily="34" charset="0"/>
              </a:rPr>
              <a:t> </a:t>
            </a:r>
            <a:r>
              <a:rPr lang="en-US" sz="2400">
                <a:solidFill>
                  <a:srgbClr val="FFFF00"/>
                </a:solidFill>
                <a:latin typeface="Calibri" pitchFamily="34" charset="0"/>
                <a:cs typeface="Calibri" pitchFamily="34" charset="0"/>
              </a:rPr>
              <a:t>X</a:t>
            </a:r>
            <a:r>
              <a:rPr lang="en-US" sz="2400" i="1" baseline="-25000">
                <a:solidFill>
                  <a:srgbClr val="FFFF00"/>
                </a:solidFill>
                <a:latin typeface="Calibri" pitchFamily="34" charset="0"/>
                <a:cs typeface="Calibri" pitchFamily="34" charset="0"/>
              </a:rPr>
              <a:t>i</a:t>
            </a:r>
            <a:r>
              <a:rPr lang="en-US" sz="2400" baseline="30000">
                <a:solidFill>
                  <a:srgbClr val="FFFF00"/>
                </a:solidFill>
                <a:latin typeface="Calibri" pitchFamily="34" charset="0"/>
                <a:cs typeface="Calibri" pitchFamily="34" charset="0"/>
              </a:rPr>
              <a:t>2</a:t>
            </a:r>
            <a:r>
              <a:rPr lang="en-US">
                <a:latin typeface="Calibri" pitchFamily="34" charset="0"/>
                <a:cs typeface="Calibri" pitchFamily="34" charset="0"/>
              </a:rPr>
              <a:t>, and products </a:t>
            </a:r>
            <a:r>
              <a:rPr lang="en-US" sz="2400">
                <a:solidFill>
                  <a:srgbClr val="FFFF00"/>
                </a:solidFill>
                <a:latin typeface="Calibri" pitchFamily="34" charset="0"/>
                <a:cs typeface="Calibri" pitchFamily="34" charset="0"/>
              </a:rPr>
              <a:t>X</a:t>
            </a:r>
            <a:r>
              <a:rPr lang="en-US" sz="2400" i="1" baseline="-25000">
                <a:solidFill>
                  <a:srgbClr val="FFFF00"/>
                </a:solidFill>
                <a:latin typeface="Calibri" pitchFamily="34" charset="0"/>
                <a:cs typeface="Calibri" pitchFamily="34" charset="0"/>
              </a:rPr>
              <a:t>i </a:t>
            </a:r>
            <a:r>
              <a:rPr lang="en-US" sz="2400">
                <a:solidFill>
                  <a:srgbClr val="FFFF00"/>
                </a:solidFill>
                <a:latin typeface="Calibri" pitchFamily="34" charset="0"/>
                <a:cs typeface="Calibri" pitchFamily="34" charset="0"/>
              </a:rPr>
              <a:t>X</a:t>
            </a:r>
            <a:r>
              <a:rPr lang="en-US" sz="2400" i="1" baseline="-25000">
                <a:solidFill>
                  <a:srgbClr val="FFFF00"/>
                </a:solidFill>
                <a:latin typeface="Calibri" pitchFamily="34" charset="0"/>
                <a:cs typeface="Calibri" pitchFamily="34" charset="0"/>
              </a:rPr>
              <a:t>j</a:t>
            </a:r>
            <a:r>
              <a:rPr lang="en-US">
                <a:latin typeface="Calibri" pitchFamily="34" charset="0"/>
                <a:cs typeface="Calibri" pitchFamily="34" charset="0"/>
              </a:rPr>
              <a:t>, as new features.  </a:t>
            </a:r>
          </a:p>
          <a:p>
            <a:pPr>
              <a:spcBef>
                <a:spcPct val="50000"/>
              </a:spcBef>
              <a:buClr>
                <a:srgbClr val="000000"/>
              </a:buClr>
              <a:buSzPct val="45000"/>
              <a:buFont typeface="StarBats"/>
              <a:buNone/>
            </a:pPr>
            <a:r>
              <a:rPr lang="en-US">
                <a:latin typeface="Calibri" pitchFamily="34" charset="0"/>
                <a:cs typeface="Calibri" pitchFamily="34" charset="0"/>
              </a:rPr>
              <a:t>Example: 2D =&gt; 5D case </a:t>
            </a:r>
            <a:r>
              <a:rPr lang="en-US">
                <a:solidFill>
                  <a:srgbClr val="FFFF00"/>
                </a:solidFill>
                <a:latin typeface="Calibri" pitchFamily="34" charset="0"/>
                <a:cs typeface="Calibri" pitchFamily="34" charset="0"/>
              </a:rPr>
              <a:t>Z=</a:t>
            </a:r>
            <a:r>
              <a:rPr lang="en-US" sz="2400">
                <a:solidFill>
                  <a:srgbClr val="FFFF00"/>
                </a:solidFill>
                <a:latin typeface="Calibri" pitchFamily="34" charset="0"/>
                <a:cs typeface="Calibri" pitchFamily="34" charset="0"/>
              </a:rPr>
              <a:t>{z</a:t>
            </a:r>
            <a:r>
              <a:rPr lang="en-US" sz="2400" baseline="-25000">
                <a:solidFill>
                  <a:srgbClr val="FFFF00"/>
                </a:solidFill>
                <a:latin typeface="Calibri" pitchFamily="34" charset="0"/>
                <a:cs typeface="Calibri" pitchFamily="34" charset="0"/>
              </a:rPr>
              <a:t>1…</a:t>
            </a:r>
            <a:r>
              <a:rPr lang="en-US" sz="2400">
                <a:solidFill>
                  <a:srgbClr val="FFFF00"/>
                </a:solidFill>
                <a:latin typeface="Calibri" pitchFamily="34" charset="0"/>
                <a:cs typeface="Calibri" pitchFamily="34" charset="0"/>
              </a:rPr>
              <a:t>z</a:t>
            </a:r>
            <a:r>
              <a:rPr lang="en-US" sz="2400" baseline="-25000">
                <a:solidFill>
                  <a:srgbClr val="FFFF00"/>
                </a:solidFill>
                <a:latin typeface="Calibri" pitchFamily="34" charset="0"/>
                <a:cs typeface="Calibri" pitchFamily="34" charset="0"/>
              </a:rPr>
              <a:t>5</a:t>
            </a:r>
            <a:r>
              <a:rPr lang="en-US" sz="2400">
                <a:solidFill>
                  <a:srgbClr val="FFFF00"/>
                </a:solidFill>
                <a:latin typeface="Calibri" pitchFamily="34" charset="0"/>
                <a:cs typeface="Calibri" pitchFamily="34" charset="0"/>
              </a:rPr>
              <a:t>}={X</a:t>
            </a:r>
            <a:r>
              <a:rPr lang="en-US" sz="2400" baseline="-25000">
                <a:solidFill>
                  <a:srgbClr val="FFFF00"/>
                </a:solidFill>
                <a:latin typeface="Calibri" pitchFamily="34" charset="0"/>
                <a:cs typeface="Calibri" pitchFamily="34" charset="0"/>
              </a:rPr>
              <a:t>1</a:t>
            </a:r>
            <a:r>
              <a:rPr lang="en-US" sz="2400">
                <a:solidFill>
                  <a:srgbClr val="FFFF00"/>
                </a:solidFill>
                <a:latin typeface="Calibri" pitchFamily="34" charset="0"/>
                <a:cs typeface="Calibri" pitchFamily="34" charset="0"/>
              </a:rPr>
              <a:t>, X</a:t>
            </a:r>
            <a:r>
              <a:rPr lang="en-US" sz="2400" baseline="-25000">
                <a:solidFill>
                  <a:srgbClr val="FFFF00"/>
                </a:solidFill>
                <a:latin typeface="Calibri" pitchFamily="34" charset="0"/>
                <a:cs typeface="Calibri" pitchFamily="34" charset="0"/>
              </a:rPr>
              <a:t>2</a:t>
            </a:r>
            <a:r>
              <a:rPr lang="en-US" sz="2400">
                <a:solidFill>
                  <a:srgbClr val="FFFF00"/>
                </a:solidFill>
                <a:latin typeface="Calibri" pitchFamily="34" charset="0"/>
                <a:cs typeface="Calibri" pitchFamily="34" charset="0"/>
              </a:rPr>
              <a:t>, X</a:t>
            </a:r>
            <a:r>
              <a:rPr lang="en-US" sz="2400" baseline="-25000">
                <a:solidFill>
                  <a:srgbClr val="FFFF00"/>
                </a:solidFill>
                <a:latin typeface="Calibri" pitchFamily="34" charset="0"/>
                <a:cs typeface="Calibri" pitchFamily="34" charset="0"/>
              </a:rPr>
              <a:t>1</a:t>
            </a:r>
            <a:r>
              <a:rPr lang="en-US" sz="2400" baseline="30000">
                <a:solidFill>
                  <a:srgbClr val="FFFF00"/>
                </a:solidFill>
                <a:latin typeface="Calibri" pitchFamily="34" charset="0"/>
                <a:cs typeface="Calibri" pitchFamily="34" charset="0"/>
              </a:rPr>
              <a:t>2</a:t>
            </a:r>
            <a:r>
              <a:rPr lang="en-US" sz="2400">
                <a:solidFill>
                  <a:srgbClr val="FFFF00"/>
                </a:solidFill>
                <a:latin typeface="Calibri" pitchFamily="34" charset="0"/>
                <a:cs typeface="Calibri" pitchFamily="34" charset="0"/>
              </a:rPr>
              <a:t>, X</a:t>
            </a:r>
            <a:r>
              <a:rPr lang="en-US" sz="2400" baseline="-25000">
                <a:solidFill>
                  <a:srgbClr val="FFFF00"/>
                </a:solidFill>
                <a:latin typeface="Calibri" pitchFamily="34" charset="0"/>
                <a:cs typeface="Calibri" pitchFamily="34" charset="0"/>
              </a:rPr>
              <a:t>2</a:t>
            </a:r>
            <a:r>
              <a:rPr lang="en-US" sz="2400" baseline="30000">
                <a:solidFill>
                  <a:srgbClr val="FFFF00"/>
                </a:solidFill>
                <a:latin typeface="Calibri" pitchFamily="34" charset="0"/>
                <a:cs typeface="Calibri" pitchFamily="34" charset="0"/>
              </a:rPr>
              <a:t>2</a:t>
            </a:r>
            <a:r>
              <a:rPr lang="en-US" sz="2400">
                <a:solidFill>
                  <a:srgbClr val="FFFF00"/>
                </a:solidFill>
                <a:latin typeface="Calibri" pitchFamily="34" charset="0"/>
                <a:cs typeface="Calibri" pitchFamily="34" charset="0"/>
              </a:rPr>
              <a:t>, X</a:t>
            </a:r>
            <a:r>
              <a:rPr lang="en-US" sz="2400" baseline="-25000">
                <a:solidFill>
                  <a:srgbClr val="FFFF00"/>
                </a:solidFill>
                <a:latin typeface="Calibri" pitchFamily="34" charset="0"/>
                <a:cs typeface="Calibri" pitchFamily="34" charset="0"/>
              </a:rPr>
              <a:t>1</a:t>
            </a:r>
            <a:r>
              <a:rPr lang="en-US" sz="2400">
                <a:solidFill>
                  <a:srgbClr val="FFFF00"/>
                </a:solidFill>
                <a:latin typeface="Calibri" pitchFamily="34" charset="0"/>
                <a:cs typeface="Calibri" pitchFamily="34" charset="0"/>
              </a:rPr>
              <a:t>X</a:t>
            </a:r>
            <a:r>
              <a:rPr lang="en-US" sz="2400" baseline="-25000">
                <a:solidFill>
                  <a:srgbClr val="FFFF00"/>
                </a:solidFill>
                <a:latin typeface="Calibri" pitchFamily="34" charset="0"/>
                <a:cs typeface="Calibri" pitchFamily="34" charset="0"/>
              </a:rPr>
              <a:t>2</a:t>
            </a:r>
            <a:r>
              <a:rPr lang="en-US" sz="2400">
                <a:solidFill>
                  <a:srgbClr val="FFFF00"/>
                </a:solidFill>
                <a:latin typeface="Calibri" pitchFamily="34" charset="0"/>
                <a:cs typeface="Calibri" pitchFamily="34" charset="0"/>
              </a:rPr>
              <a:t>}</a:t>
            </a:r>
          </a:p>
          <a:p>
            <a:pPr>
              <a:spcBef>
                <a:spcPct val="50000"/>
              </a:spcBef>
              <a:buClr>
                <a:srgbClr val="000000"/>
              </a:buClr>
              <a:buSzPct val="45000"/>
              <a:buFont typeface="StarBats"/>
              <a:buNone/>
            </a:pPr>
            <a:r>
              <a:rPr lang="pl-PL">
                <a:latin typeface="Calibri" pitchFamily="34" charset="0"/>
                <a:cs typeface="Calibri" pitchFamily="34" charset="0"/>
              </a:rPr>
              <a:t>T</a:t>
            </a:r>
            <a:r>
              <a:rPr lang="en-US">
                <a:latin typeface="Calibri" pitchFamily="34" charset="0"/>
                <a:cs typeface="Calibri" pitchFamily="34" charset="0"/>
              </a:rPr>
              <a:t>he number of such tensor products grows exponentially</a:t>
            </a:r>
            <a:r>
              <a:rPr lang="pl-PL">
                <a:latin typeface="Calibri" pitchFamily="34" charset="0"/>
                <a:cs typeface="Calibri" pitchFamily="34" charset="0"/>
              </a:rPr>
              <a:t> – no good</a:t>
            </a:r>
            <a:r>
              <a:rPr lang="en-US">
                <a:latin typeface="Calibri" pitchFamily="34" charset="0"/>
                <a:cs typeface="Calibri" pitchFamily="34" charset="0"/>
              </a:rPr>
              <a:t>.</a:t>
            </a:r>
            <a:r>
              <a:rPr lang="en-US" sz="2400">
                <a:solidFill>
                  <a:srgbClr val="FFFF00"/>
                </a:solidFill>
                <a:latin typeface="Calibri" pitchFamily="34" charset="0"/>
                <a:cs typeface="Calibri" pitchFamily="34" charset="0"/>
              </a:rPr>
              <a:t> </a:t>
            </a:r>
          </a:p>
        </p:txBody>
      </p:sp>
      <p:sp>
        <p:nvSpPr>
          <p:cNvPr id="25605" name="Text Box 5"/>
          <p:cNvSpPr txBox="1">
            <a:spLocks noChangeArrowheads="1"/>
          </p:cNvSpPr>
          <p:nvPr/>
        </p:nvSpPr>
        <p:spPr bwMode="auto">
          <a:xfrm>
            <a:off x="7205663" y="5578475"/>
            <a:ext cx="1631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a:t>Fig. 4.1</a:t>
            </a:r>
            <a:endParaRPr lang="pl-PL"/>
          </a:p>
          <a:p>
            <a:pPr eaLnBrk="1" hangingPunct="1"/>
            <a:r>
              <a:rPr lang="en-US"/>
              <a:t>Hasti et al. </a:t>
            </a:r>
          </a:p>
        </p:txBody>
      </p:sp>
      <p:pic>
        <p:nvPicPr>
          <p:cNvPr id="256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3560763"/>
            <a:ext cx="62674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a:xfrm>
            <a:off x="609600" y="381000"/>
            <a:ext cx="7772400" cy="609600"/>
          </a:xfrm>
        </p:spPr>
        <p:txBody>
          <a:bodyPr/>
          <a:lstStyle/>
          <a:p>
            <a:pPr>
              <a:defRPr/>
            </a:pPr>
            <a:r>
              <a:rPr lang="en-US" dirty="0" smtClean="0"/>
              <a:t>Kernels = similarity functions</a:t>
            </a:r>
            <a:endParaRPr lang="en-US" dirty="0"/>
          </a:p>
        </p:txBody>
      </p:sp>
      <p:sp>
        <p:nvSpPr>
          <p:cNvPr id="26627" name="Rectangle 3"/>
          <p:cNvSpPr>
            <a:spLocks noGrp="1" noChangeArrowheads="1"/>
          </p:cNvSpPr>
          <p:nvPr>
            <p:ph type="body" idx="1"/>
          </p:nvPr>
        </p:nvSpPr>
        <p:spPr>
          <a:xfrm>
            <a:off x="609600" y="1133475"/>
            <a:ext cx="7945438" cy="1042988"/>
          </a:xfrm>
          <a:noFill/>
        </p:spPr>
        <p:txBody>
          <a:bodyPr/>
          <a:lstStyle/>
          <a:p>
            <a:pPr marL="0" indent="0">
              <a:buFontTx/>
              <a:buNone/>
            </a:pPr>
            <a:r>
              <a:rPr lang="en-US" sz="2000" dirty="0" smtClean="0">
                <a:solidFill>
                  <a:srgbClr val="FFFFFF"/>
                </a:solidFill>
                <a:latin typeface="Calibri" pitchFamily="34" charset="0"/>
                <a:cs typeface="Calibri" pitchFamily="34" charset="0"/>
              </a:rPr>
              <a:t>Gaussian kernels in SVM:</a:t>
            </a:r>
            <a:r>
              <a:rPr lang="en-US" sz="2000" dirty="0" smtClean="0">
                <a:latin typeface="Calibri" pitchFamily="34" charset="0"/>
                <a:cs typeface="Calibri" pitchFamily="34" charset="0"/>
              </a:rPr>
              <a:t> </a:t>
            </a:r>
            <a:r>
              <a:rPr lang="en-US" sz="2000" dirty="0" err="1" smtClean="0">
                <a:solidFill>
                  <a:srgbClr val="FFFF00"/>
                </a:solidFill>
                <a:latin typeface="Calibri" pitchFamily="34" charset="0"/>
                <a:cs typeface="Calibri" pitchFamily="34" charset="0"/>
              </a:rPr>
              <a:t>z</a:t>
            </a:r>
            <a:r>
              <a:rPr lang="en-US" sz="2000" i="1" baseline="-25000" dirty="0" err="1" smtClean="0">
                <a:solidFill>
                  <a:srgbClr val="FFFF00"/>
                </a:solidFill>
                <a:latin typeface="Calibri" pitchFamily="34" charset="0"/>
                <a:cs typeface="Calibri" pitchFamily="34" charset="0"/>
              </a:rPr>
              <a:t>i</a:t>
            </a:r>
            <a:r>
              <a:rPr lang="en-US" sz="2000" i="1" baseline="-25000" dirty="0" smtClean="0">
                <a:solidFill>
                  <a:srgbClr val="FFFF00"/>
                </a:solidFill>
                <a:latin typeface="Calibri" pitchFamily="34" charset="0"/>
                <a:cs typeface="Calibri" pitchFamily="34" charset="0"/>
              </a:rPr>
              <a:t> </a:t>
            </a:r>
            <a:r>
              <a:rPr lang="en-US" sz="2000" dirty="0" smtClean="0">
                <a:solidFill>
                  <a:srgbClr val="FFFF00"/>
                </a:solidFill>
                <a:latin typeface="Calibri" pitchFamily="34" charset="0"/>
                <a:cs typeface="Calibri" pitchFamily="34" charset="0"/>
              </a:rPr>
              <a:t>(X)=G(X;X</a:t>
            </a:r>
            <a:r>
              <a:rPr lang="en-US" sz="2000" i="1" baseline="-25000" dirty="0" smtClean="0">
                <a:solidFill>
                  <a:srgbClr val="FFFF00"/>
                </a:solidFill>
                <a:latin typeface="Calibri" pitchFamily="34" charset="0"/>
                <a:cs typeface="Calibri" pitchFamily="34" charset="0"/>
              </a:rPr>
              <a:t>I</a:t>
            </a:r>
            <a:r>
              <a:rPr lang="en-US" sz="2000" dirty="0" smtClean="0">
                <a:solidFill>
                  <a:srgbClr val="FFFF00"/>
                </a:solidFill>
                <a:latin typeface="Calibri" pitchFamily="34" charset="0"/>
                <a:cs typeface="Calibri" pitchFamily="34" charset="0"/>
              </a:rPr>
              <a:t> ,</a:t>
            </a:r>
            <a:r>
              <a:rPr lang="en-US" sz="2000" dirty="0" smtClean="0">
                <a:solidFill>
                  <a:srgbClr val="FFFF00"/>
                </a:solidFill>
                <a:latin typeface="Symbol" pitchFamily="18" charset="2"/>
                <a:cs typeface="Calibri" pitchFamily="34" charset="0"/>
              </a:rPr>
              <a:t>s</a:t>
            </a:r>
            <a:r>
              <a:rPr lang="en-US" sz="2000" dirty="0" smtClean="0">
                <a:solidFill>
                  <a:srgbClr val="FFFF00"/>
                </a:solidFill>
                <a:latin typeface="Calibri" pitchFamily="34" charset="0"/>
                <a:cs typeface="Calibri" pitchFamily="34" charset="0"/>
              </a:rPr>
              <a:t>) radial features, X=&gt;Z</a:t>
            </a:r>
            <a:r>
              <a:rPr lang="en-US" sz="2000" dirty="0" smtClean="0">
                <a:latin typeface="Calibri" pitchFamily="34" charset="0"/>
                <a:cs typeface="Calibri" pitchFamily="34" charset="0"/>
              </a:rPr>
              <a:t/>
            </a:r>
            <a:br>
              <a:rPr lang="en-US" sz="2000" dirty="0" smtClean="0">
                <a:latin typeface="Calibri" pitchFamily="34" charset="0"/>
                <a:cs typeface="Calibri" pitchFamily="34" charset="0"/>
              </a:rPr>
            </a:br>
            <a:r>
              <a:rPr lang="en-US" sz="2000" dirty="0" smtClean="0">
                <a:solidFill>
                  <a:srgbClr val="FFFFFF"/>
                </a:solidFill>
                <a:latin typeface="Calibri" pitchFamily="34" charset="0"/>
                <a:cs typeface="Calibri" pitchFamily="34" charset="0"/>
              </a:rPr>
              <a:t>Gaussian mixtures are close to optimal Bayesian errors. Solution requires </a:t>
            </a:r>
            <a:r>
              <a:rPr lang="en-US" sz="2000" dirty="0" smtClean="0">
                <a:solidFill>
                  <a:srgbClr val="FFFF00"/>
                </a:solidFill>
                <a:latin typeface="Calibri" pitchFamily="34" charset="0"/>
                <a:cs typeface="Calibri" pitchFamily="34" charset="0"/>
              </a:rPr>
              <a:t>continuous deformation of decision borders</a:t>
            </a:r>
            <a:r>
              <a:rPr lang="en-US" sz="2000" dirty="0" smtClean="0">
                <a:latin typeface="Calibri" pitchFamily="34" charset="0"/>
                <a:cs typeface="Calibri" pitchFamily="34" charset="0"/>
              </a:rPr>
              <a:t> </a:t>
            </a:r>
            <a:r>
              <a:rPr lang="en-US" sz="2000" dirty="0" smtClean="0">
                <a:solidFill>
                  <a:srgbClr val="FFFFFF"/>
                </a:solidFill>
                <a:latin typeface="Calibri" pitchFamily="34" charset="0"/>
                <a:cs typeface="Calibri" pitchFamily="34" charset="0"/>
              </a:rPr>
              <a:t>and is therefore rather easy. </a:t>
            </a:r>
            <a:r>
              <a:rPr lang="en-US" sz="2000" dirty="0" smtClean="0">
                <a:latin typeface="Calibri" pitchFamily="34" charset="0"/>
                <a:cs typeface="Calibri" pitchFamily="34" charset="0"/>
              </a:rPr>
              <a:t> </a:t>
            </a:r>
            <a:endParaRPr lang="pl-PL" sz="2000" dirty="0" smtClean="0">
              <a:latin typeface="Calibri" pitchFamily="34" charset="0"/>
              <a:cs typeface="Calibri" pitchFamily="34" charset="0"/>
            </a:endParaRPr>
          </a:p>
        </p:txBody>
      </p:sp>
      <p:sp>
        <p:nvSpPr>
          <p:cNvPr id="26628" name="Text Box 4"/>
          <p:cNvSpPr txBox="1">
            <a:spLocks noChangeArrowheads="1"/>
          </p:cNvSpPr>
          <p:nvPr/>
        </p:nvSpPr>
        <p:spPr bwMode="auto">
          <a:xfrm>
            <a:off x="679450" y="5972175"/>
            <a:ext cx="8221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dirty="0">
                <a:solidFill>
                  <a:srgbClr val="FFFF00"/>
                </a:solidFill>
                <a:latin typeface="Calibri" pitchFamily="34" charset="0"/>
                <a:cs typeface="Calibri" pitchFamily="34" charset="0"/>
              </a:rPr>
              <a:t>Support Feature Machines (SFM)</a:t>
            </a:r>
            <a:r>
              <a:rPr lang="en-US" dirty="0">
                <a:latin typeface="Calibri" pitchFamily="34" charset="0"/>
                <a:cs typeface="Calibri" pitchFamily="34" charset="0"/>
              </a:rPr>
              <a:t>: </a:t>
            </a:r>
            <a:r>
              <a:rPr lang="en-US" dirty="0">
                <a:solidFill>
                  <a:srgbClr val="FFFFFF"/>
                </a:solidFill>
                <a:latin typeface="Calibri" pitchFamily="34" charset="0"/>
                <a:cs typeface="Calibri" pitchFamily="34" charset="0"/>
              </a:rPr>
              <a:t>construct features based on projections, restricted linear combinations, kernel features, use feature selection.</a:t>
            </a:r>
            <a:endParaRPr lang="pl-PL" dirty="0">
              <a:solidFill>
                <a:srgbClr val="FFFFFF"/>
              </a:solidFill>
              <a:latin typeface="Calibri" pitchFamily="34" charset="0"/>
              <a:cs typeface="Calibri" pitchFamily="34" charset="0"/>
            </a:endParaRPr>
          </a:p>
        </p:txBody>
      </p:sp>
      <p:pic>
        <p:nvPicPr>
          <p:cNvPr id="266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550" y="2605088"/>
            <a:ext cx="32258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6630" name="Text Box 4"/>
          <p:cNvSpPr txBox="1">
            <a:spLocks noChangeArrowheads="1"/>
          </p:cNvSpPr>
          <p:nvPr/>
        </p:nvSpPr>
        <p:spPr bwMode="auto">
          <a:xfrm>
            <a:off x="679450" y="2220913"/>
            <a:ext cx="49577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dirty="0">
                <a:latin typeface="+mj-lt"/>
                <a:cs typeface="Calibri" pitchFamily="34" charset="0"/>
              </a:rPr>
              <a:t>Gaussian kernel, C=1.</a:t>
            </a:r>
          </a:p>
          <a:p>
            <a:pPr eaLnBrk="1" hangingPunct="1"/>
            <a:r>
              <a:rPr lang="en-US" dirty="0">
                <a:latin typeface="+mj-lt"/>
                <a:cs typeface="Calibri" pitchFamily="34" charset="0"/>
              </a:rPr>
              <a:t>In the kernel space </a:t>
            </a:r>
            <a:r>
              <a:rPr lang="en-US" dirty="0">
                <a:solidFill>
                  <a:srgbClr val="FFFF00"/>
                </a:solidFill>
                <a:latin typeface="+mj-lt"/>
                <a:cs typeface="Calibri" pitchFamily="34" charset="0"/>
              </a:rPr>
              <a:t>Z</a:t>
            </a:r>
            <a:r>
              <a:rPr lang="en-US" dirty="0">
                <a:latin typeface="+mj-lt"/>
                <a:cs typeface="Calibri" pitchFamily="34" charset="0"/>
              </a:rPr>
              <a:t> decision borders are flat, but in the </a:t>
            </a:r>
            <a:r>
              <a:rPr lang="en-US" dirty="0">
                <a:solidFill>
                  <a:srgbClr val="FFFF00"/>
                </a:solidFill>
                <a:latin typeface="+mj-lt"/>
                <a:cs typeface="Calibri" pitchFamily="34" charset="0"/>
              </a:rPr>
              <a:t>X</a:t>
            </a:r>
            <a:r>
              <a:rPr lang="en-US" dirty="0">
                <a:latin typeface="+mj-lt"/>
                <a:cs typeface="Calibri" pitchFamily="34" charset="0"/>
              </a:rPr>
              <a:t> space highly non-linear! </a:t>
            </a:r>
          </a:p>
          <a:p>
            <a:pPr eaLnBrk="1" hangingPunct="1"/>
            <a:endParaRPr lang="en-US" dirty="0">
              <a:latin typeface="Calibri" pitchFamily="34" charset="0"/>
              <a:cs typeface="Calibri" pitchFamily="34" charset="0"/>
            </a:endParaRPr>
          </a:p>
          <a:p>
            <a:pPr eaLnBrk="1" hangingPunct="1"/>
            <a:r>
              <a:rPr lang="en-US" dirty="0">
                <a:latin typeface="Calibri" pitchFamily="34" charset="0"/>
                <a:cs typeface="Calibri" pitchFamily="34" charset="0"/>
              </a:rPr>
              <a:t>SVM is based on quadratic solver, without explicit features, but using </a:t>
            </a:r>
            <a:r>
              <a:rPr lang="en-US" dirty="0">
                <a:solidFill>
                  <a:srgbClr val="FFFF00"/>
                </a:solidFill>
                <a:latin typeface="Calibri" pitchFamily="34" charset="0"/>
                <a:cs typeface="Calibri" pitchFamily="34" charset="0"/>
              </a:rPr>
              <a:t>Z</a:t>
            </a:r>
            <a:r>
              <a:rPr lang="en-US" dirty="0">
                <a:latin typeface="Calibri" pitchFamily="34" charset="0"/>
                <a:cs typeface="Calibri" pitchFamily="34" charset="0"/>
              </a:rPr>
              <a:t> features explicitly has some advantages:  </a:t>
            </a:r>
          </a:p>
          <a:p>
            <a:pPr eaLnBrk="1" hangingPunct="1"/>
            <a:r>
              <a:rPr lang="en-US" dirty="0" smtClean="0">
                <a:solidFill>
                  <a:srgbClr val="FFFF00"/>
                </a:solidFill>
                <a:latin typeface="Calibri" pitchFamily="34" charset="0"/>
                <a:cs typeface="Calibri" pitchFamily="34" charset="0"/>
              </a:rPr>
              <a:t>Multiresolution (Locally Optimized Kernels)</a:t>
            </a:r>
            <a:r>
              <a:rPr lang="en-US" dirty="0" smtClean="0">
                <a:latin typeface="Calibri" pitchFamily="34" charset="0"/>
                <a:cs typeface="Calibri" pitchFamily="34" charset="0"/>
              </a:rPr>
              <a:t>: </a:t>
            </a:r>
            <a:r>
              <a:rPr lang="en-US" dirty="0">
                <a:latin typeface="Calibri" pitchFamily="34" charset="0"/>
                <a:cs typeface="Calibri" pitchFamily="34" charset="0"/>
              </a:rPr>
              <a:t>different </a:t>
            </a:r>
            <a:r>
              <a:rPr lang="en-US" dirty="0">
                <a:solidFill>
                  <a:srgbClr val="FFFF00"/>
                </a:solidFill>
                <a:latin typeface="Symbol" pitchFamily="18" charset="2"/>
                <a:cs typeface="Calibri" pitchFamily="34" charset="0"/>
              </a:rPr>
              <a:t>s</a:t>
            </a:r>
            <a:r>
              <a:rPr lang="en-US" dirty="0">
                <a:solidFill>
                  <a:srgbClr val="FFFF00"/>
                </a:solidFill>
                <a:latin typeface="Calibri" pitchFamily="34" charset="0"/>
                <a:cs typeface="Calibri" pitchFamily="34" charset="0"/>
              </a:rPr>
              <a:t> </a:t>
            </a:r>
            <a:r>
              <a:rPr lang="en-US" dirty="0">
                <a:solidFill>
                  <a:srgbClr val="FFFFFF"/>
                </a:solidFill>
                <a:latin typeface="Calibri" pitchFamily="34" charset="0"/>
                <a:cs typeface="Calibri" pitchFamily="34" charset="0"/>
              </a:rPr>
              <a:t>for different support features, or </a:t>
            </a:r>
            <a:r>
              <a:rPr lang="en-US" dirty="0">
                <a:solidFill>
                  <a:srgbClr val="FFFF00"/>
                </a:solidFill>
                <a:latin typeface="Calibri" pitchFamily="34" charset="0"/>
                <a:cs typeface="Calibri" pitchFamily="34" charset="0"/>
              </a:rPr>
              <a:t>using several kernels</a:t>
            </a:r>
            <a:r>
              <a:rPr lang="en-US" dirty="0">
                <a:solidFill>
                  <a:srgbClr val="FFFFFF"/>
                </a:solidFill>
                <a:latin typeface="Calibri" pitchFamily="34" charset="0"/>
                <a:cs typeface="Calibri" pitchFamily="34" charset="0"/>
              </a:rPr>
              <a:t> </a:t>
            </a:r>
            <a:r>
              <a:rPr lang="en-US" dirty="0" err="1" smtClean="0">
                <a:solidFill>
                  <a:srgbClr val="FFFF00"/>
                </a:solidFill>
                <a:latin typeface="Calibri" pitchFamily="34" charset="0"/>
                <a:cs typeface="Calibri" pitchFamily="34" charset="0"/>
              </a:rPr>
              <a:t>z</a:t>
            </a:r>
            <a:r>
              <a:rPr lang="en-US" i="1" baseline="-25000" dirty="0" err="1" smtClean="0">
                <a:solidFill>
                  <a:srgbClr val="FFFF00"/>
                </a:solidFill>
                <a:latin typeface="Calibri" pitchFamily="34" charset="0"/>
                <a:cs typeface="Calibri" pitchFamily="34" charset="0"/>
              </a:rPr>
              <a:t>i</a:t>
            </a:r>
            <a:r>
              <a:rPr lang="en-US" i="1" baseline="-25000" dirty="0" smtClean="0">
                <a:solidFill>
                  <a:srgbClr val="FFFF00"/>
                </a:solidFill>
                <a:latin typeface="Calibri" pitchFamily="34" charset="0"/>
                <a:cs typeface="Calibri" pitchFamily="34" charset="0"/>
              </a:rPr>
              <a:t> </a:t>
            </a:r>
            <a:r>
              <a:rPr lang="en-US" dirty="0">
                <a:solidFill>
                  <a:srgbClr val="FFFF00"/>
                </a:solidFill>
                <a:latin typeface="Calibri" pitchFamily="34" charset="0"/>
                <a:cs typeface="Calibri" pitchFamily="34" charset="0"/>
              </a:rPr>
              <a:t>(X)=K(X;X</a:t>
            </a:r>
            <a:r>
              <a:rPr lang="en-US" i="1" baseline="-25000" dirty="0">
                <a:solidFill>
                  <a:srgbClr val="FFFF00"/>
                </a:solidFill>
                <a:latin typeface="Calibri" pitchFamily="34" charset="0"/>
                <a:cs typeface="Calibri" pitchFamily="34" charset="0"/>
              </a:rPr>
              <a:t>I</a:t>
            </a:r>
            <a:r>
              <a:rPr lang="en-US" dirty="0">
                <a:solidFill>
                  <a:srgbClr val="FFFF00"/>
                </a:solidFill>
                <a:latin typeface="Calibri" pitchFamily="34" charset="0"/>
                <a:cs typeface="Calibri" pitchFamily="34" charset="0"/>
              </a:rPr>
              <a:t> ,</a:t>
            </a:r>
            <a:r>
              <a:rPr lang="en-US" dirty="0">
                <a:solidFill>
                  <a:srgbClr val="FFFF00"/>
                </a:solidFill>
                <a:latin typeface="Symbol" pitchFamily="18" charset="2"/>
                <a:cs typeface="Calibri" pitchFamily="34" charset="0"/>
              </a:rPr>
              <a:t>s</a:t>
            </a:r>
            <a:r>
              <a:rPr lang="en-US" dirty="0" smtClean="0">
                <a:solidFill>
                  <a:srgbClr val="FFFF00"/>
                </a:solidFill>
                <a:latin typeface="Calibri" pitchFamily="34" charset="0"/>
                <a:cs typeface="Calibri" pitchFamily="34" charset="0"/>
              </a:rPr>
              <a:t>)</a:t>
            </a:r>
            <a:r>
              <a:rPr lang="en-US" dirty="0" smtClean="0">
                <a:solidFill>
                  <a:srgbClr val="FFFFFF"/>
                </a:solidFill>
                <a:latin typeface="Calibri" pitchFamily="34" charset="0"/>
                <a:cs typeface="Calibri" pitchFamily="34" charset="0"/>
              </a:rPr>
              <a:t>. </a:t>
            </a:r>
            <a:br>
              <a:rPr lang="en-US" dirty="0" smtClean="0">
                <a:solidFill>
                  <a:srgbClr val="FFFFFF"/>
                </a:solidFill>
                <a:latin typeface="Calibri" pitchFamily="34" charset="0"/>
                <a:cs typeface="Calibri" pitchFamily="34" charset="0"/>
              </a:rPr>
            </a:br>
            <a:r>
              <a:rPr lang="en-US" dirty="0" smtClean="0">
                <a:solidFill>
                  <a:srgbClr val="FFFFFF"/>
                </a:solidFill>
                <a:latin typeface="Calibri" pitchFamily="34" charset="0"/>
                <a:cs typeface="Calibri" pitchFamily="34" charset="0"/>
              </a:rPr>
              <a:t>Use</a:t>
            </a:r>
            <a:r>
              <a:rPr lang="en-US" dirty="0">
                <a:solidFill>
                  <a:srgbClr val="FFFFFF"/>
                </a:solidFill>
                <a:latin typeface="Calibri" pitchFamily="34" charset="0"/>
                <a:cs typeface="Calibri" pitchFamily="34" charset="0"/>
              </a:rPr>
              <a:t> </a:t>
            </a:r>
            <a:r>
              <a:rPr lang="en-US" dirty="0" smtClean="0">
                <a:solidFill>
                  <a:srgbClr val="FFFF00"/>
                </a:solidFill>
                <a:latin typeface="Calibri" pitchFamily="34" charset="0"/>
                <a:cs typeface="Calibri" pitchFamily="34" charset="0"/>
              </a:rPr>
              <a:t>linear </a:t>
            </a:r>
            <a:r>
              <a:rPr lang="en-US" dirty="0">
                <a:solidFill>
                  <a:srgbClr val="FFFF00"/>
                </a:solidFill>
                <a:latin typeface="Calibri" pitchFamily="34" charset="0"/>
                <a:cs typeface="Calibri" pitchFamily="34" charset="0"/>
              </a:rPr>
              <a:t>solvers</a:t>
            </a:r>
            <a:r>
              <a:rPr lang="en-US" dirty="0">
                <a:solidFill>
                  <a:srgbClr val="FFFFFF"/>
                </a:solidFill>
                <a:latin typeface="Calibri" pitchFamily="34" charset="0"/>
                <a:cs typeface="Calibri" pitchFamily="34" charset="0"/>
              </a:rPr>
              <a:t>, </a:t>
            </a:r>
            <a:r>
              <a:rPr lang="en-US" dirty="0" smtClean="0">
                <a:solidFill>
                  <a:srgbClr val="FFFFFF"/>
                </a:solidFill>
                <a:latin typeface="Calibri" pitchFamily="34" charset="0"/>
                <a:cs typeface="Calibri" pitchFamily="34" charset="0"/>
              </a:rPr>
              <a:t>neural network, Naïve </a:t>
            </a:r>
            <a:r>
              <a:rPr lang="en-US" dirty="0">
                <a:solidFill>
                  <a:srgbClr val="FFFFFF"/>
                </a:solidFill>
                <a:latin typeface="Calibri" pitchFamily="34" charset="0"/>
                <a:cs typeface="Calibri" pitchFamily="34" charset="0"/>
              </a:rPr>
              <a:t>Bayes, or any other </a:t>
            </a:r>
            <a:r>
              <a:rPr lang="en-US" dirty="0" smtClean="0">
                <a:solidFill>
                  <a:srgbClr val="FFFFFF"/>
                </a:solidFill>
                <a:latin typeface="Calibri" pitchFamily="34" charset="0"/>
                <a:cs typeface="Calibri" pitchFamily="34" charset="0"/>
              </a:rPr>
              <a:t>algorithm, all work fine. </a:t>
            </a:r>
            <a:endParaRPr lang="pl-PL" dirty="0">
              <a:solidFill>
                <a:srgbClr val="FFFFFF"/>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a:xfrm>
            <a:off x="685800" y="350838"/>
            <a:ext cx="7772400" cy="774700"/>
          </a:xfrm>
          <a:effectLst>
            <a:outerShdw dist="35921" dir="2700000" algn="ctr" rotWithShape="0">
              <a:schemeClr val="bg2"/>
            </a:outerShdw>
          </a:effectLst>
        </p:spPr>
        <p:txBody>
          <a:bodyPr lIns="92075" tIns="46038" rIns="92075" bIns="46038"/>
          <a:lstStyle/>
          <a:p>
            <a:pPr>
              <a:defRPr/>
            </a:pPr>
            <a:r>
              <a:rPr lang="en-US"/>
              <a:t>Easy problems</a:t>
            </a:r>
          </a:p>
        </p:txBody>
      </p:sp>
      <p:sp>
        <p:nvSpPr>
          <p:cNvPr id="34819" name="Rectangle 3"/>
          <p:cNvSpPr>
            <a:spLocks noGrp="1" noChangeArrowheads="1"/>
          </p:cNvSpPr>
          <p:nvPr>
            <p:ph type="body" idx="1"/>
          </p:nvPr>
        </p:nvSpPr>
        <p:spPr>
          <a:xfrm>
            <a:off x="755650" y="1268413"/>
            <a:ext cx="5953125" cy="2781300"/>
          </a:xfrm>
          <a:noFill/>
        </p:spPr>
        <p:txBody>
          <a:bodyPr lIns="92075" tIns="46038" rIns="92075" bIns="46038"/>
          <a:lstStyle/>
          <a:p>
            <a:pPr marL="358775" indent="-358775">
              <a:spcBef>
                <a:spcPts val="600"/>
              </a:spcBef>
            </a:pPr>
            <a:r>
              <a:rPr lang="en-US" sz="2000" dirty="0" smtClean="0">
                <a:cs typeface="Calibri" pitchFamily="34" charset="0"/>
              </a:rPr>
              <a:t>Approximately linearly separable problems in the original feature space: linear discrimination is sufficient (always worth trying!). </a:t>
            </a:r>
          </a:p>
          <a:p>
            <a:pPr marL="358775" indent="-358775">
              <a:spcBef>
                <a:spcPts val="600"/>
              </a:spcBef>
            </a:pPr>
            <a:r>
              <a:rPr lang="en-US" sz="2000" dirty="0" smtClean="0">
                <a:cs typeface="Calibri" pitchFamily="34" charset="0"/>
              </a:rPr>
              <a:t>Simple topological deformation of decision borders is sufficient  – linear separation is then possible in extended/transformed spaces. </a:t>
            </a:r>
          </a:p>
          <a:p>
            <a:pPr marL="358775" indent="-358775">
              <a:spcBef>
                <a:spcPts val="600"/>
              </a:spcBef>
              <a:buFontTx/>
              <a:buNone/>
            </a:pPr>
            <a:r>
              <a:rPr lang="en-US" sz="2000" dirty="0" smtClean="0">
                <a:cs typeface="Calibri" pitchFamily="34" charset="0"/>
              </a:rPr>
              <a:t>This is frequently sufficient for pattern recognition problems (more than half of UCI problems). </a:t>
            </a:r>
          </a:p>
        </p:txBody>
      </p:sp>
      <p:sp>
        <p:nvSpPr>
          <p:cNvPr id="1029" name="Rectangle 4"/>
          <p:cNvSpPr>
            <a:spLocks noChangeArrowheads="1"/>
          </p:cNvSpPr>
          <p:nvPr/>
        </p:nvSpPr>
        <p:spPr bwMode="auto">
          <a:xfrm>
            <a:off x="755650" y="4049713"/>
            <a:ext cx="8207375" cy="1408112"/>
          </a:xfrm>
          <a:prstGeom prst="rect">
            <a:avLst/>
          </a:prstGeom>
          <a:noFill/>
          <a:ln w="9525">
            <a:noFill/>
            <a:miter lim="800000"/>
            <a:headEnd/>
            <a:tailEnd/>
          </a:ln>
        </p:spPr>
        <p:txBody>
          <a:bodyPr lIns="92075" tIns="46038" rIns="92075" bIns="46038"/>
          <a:lstStyle/>
          <a:p>
            <a:pPr marL="344488" indent="-344488">
              <a:spcBef>
                <a:spcPts val="0"/>
              </a:spcBef>
              <a:spcAft>
                <a:spcPts val="600"/>
              </a:spcAft>
              <a:buClr>
                <a:schemeClr val="tx2"/>
              </a:buClr>
              <a:buSzPct val="115000"/>
              <a:buFont typeface="Arial" pitchFamily="34" charset="0"/>
              <a:buChar char="•"/>
              <a:defRPr/>
            </a:pPr>
            <a:r>
              <a:rPr lang="en-US" dirty="0">
                <a:latin typeface="+mn-lt"/>
                <a:cs typeface="Calibri" pitchFamily="34" charset="0"/>
              </a:rPr>
              <a:t>RBF/MLP networks with one hidden layer also solve such problems easily, but convergence/generalization for anything more complex than XOR is problematic. </a:t>
            </a:r>
            <a:endParaRPr lang="en-US" sz="900" dirty="0">
              <a:latin typeface="+mn-lt"/>
              <a:cs typeface="Calibri" pitchFamily="34" charset="0"/>
            </a:endParaRPr>
          </a:p>
          <a:p>
            <a:pPr>
              <a:lnSpc>
                <a:spcPct val="80000"/>
              </a:lnSpc>
              <a:spcBef>
                <a:spcPct val="20000"/>
              </a:spcBef>
              <a:buClr>
                <a:schemeClr val="tx2"/>
              </a:buClr>
              <a:buSzPct val="115000"/>
              <a:defRPr/>
            </a:pPr>
            <a:r>
              <a:rPr lang="en-US" dirty="0">
                <a:latin typeface="+mn-lt"/>
                <a:cs typeface="Calibri" pitchFamily="34" charset="0"/>
              </a:rPr>
              <a:t>SVM adds new features to “flatten” the decision border: </a:t>
            </a:r>
          </a:p>
        </p:txBody>
      </p:sp>
      <p:graphicFrame>
        <p:nvGraphicFramePr>
          <p:cNvPr id="34821" name="Object 2"/>
          <p:cNvGraphicFramePr>
            <a:graphicFrameLocks noChangeAspect="1"/>
          </p:cNvGraphicFramePr>
          <p:nvPr/>
        </p:nvGraphicFramePr>
        <p:xfrm>
          <a:off x="1187450" y="5395913"/>
          <a:ext cx="4681538" cy="546100"/>
        </p:xfrm>
        <a:graphic>
          <a:graphicData uri="http://schemas.openxmlformats.org/presentationml/2006/ole">
            <mc:AlternateContent xmlns:mc="http://schemas.openxmlformats.org/markup-compatibility/2006">
              <mc:Choice xmlns:v="urn:schemas-microsoft-com:vml" Requires="v">
                <p:oleObj spid="_x0000_s34848" name="Equation" r:id="rId4" imgW="2400300" imgH="279400" progId="Equation.DSMT4">
                  <p:embed/>
                </p:oleObj>
              </mc:Choice>
              <mc:Fallback>
                <p:oleObj name="Equation" r:id="rId4" imgW="2400300" imgH="2794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5395913"/>
                        <a:ext cx="4681538"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2" name="Rectangle 6"/>
          <p:cNvSpPr>
            <a:spLocks noChangeArrowheads="1"/>
          </p:cNvSpPr>
          <p:nvPr/>
        </p:nvSpPr>
        <p:spPr bwMode="auto">
          <a:xfrm>
            <a:off x="708025" y="6019800"/>
            <a:ext cx="82073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nSpc>
                <a:spcPct val="80000"/>
              </a:lnSpc>
              <a:spcBef>
                <a:spcPct val="20000"/>
              </a:spcBef>
              <a:buClr>
                <a:schemeClr val="tx2"/>
              </a:buClr>
              <a:buSzPct val="115000"/>
            </a:pPr>
            <a:r>
              <a:rPr lang="en-US" dirty="0">
                <a:latin typeface="+mn-lt"/>
                <a:cs typeface="Calibri" pitchFamily="34" charset="0"/>
              </a:rPr>
              <a:t>achieving larger margins/separability in the </a:t>
            </a:r>
            <a:r>
              <a:rPr lang="en-US" dirty="0">
                <a:solidFill>
                  <a:srgbClr val="FFFF00"/>
                </a:solidFill>
                <a:latin typeface="+mn-lt"/>
                <a:cs typeface="Calibri" pitchFamily="34" charset="0"/>
              </a:rPr>
              <a:t>X+Z</a:t>
            </a:r>
            <a:r>
              <a:rPr lang="en-US" dirty="0">
                <a:latin typeface="+mn-lt"/>
                <a:cs typeface="Calibri" pitchFamily="34" charset="0"/>
              </a:rPr>
              <a:t> space.</a:t>
            </a:r>
          </a:p>
        </p:txBody>
      </p:sp>
      <p:pic>
        <p:nvPicPr>
          <p:cNvPr id="348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2275" y="0"/>
            <a:ext cx="237172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685800" y="350838"/>
            <a:ext cx="7437438" cy="774700"/>
          </a:xfrm>
          <a:effectLst>
            <a:outerShdw dist="35921" dir="2700000" algn="ctr" rotWithShape="0">
              <a:schemeClr val="bg2"/>
            </a:outerShdw>
          </a:effectLst>
        </p:spPr>
        <p:txBody>
          <a:bodyPr lIns="92075" tIns="46038" rIns="92075" bIns="46038"/>
          <a:lstStyle/>
          <a:p>
            <a:pPr eaLnBrk="1" hangingPunct="1">
              <a:defRPr/>
            </a:pPr>
            <a:r>
              <a:rPr lang="en-US" dirty="0" smtClean="0"/>
              <a:t>Locally Optimized Kernels</a:t>
            </a:r>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1235075"/>
            <a:ext cx="521970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683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143000"/>
            <a:ext cx="914241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Strzałka w dół 5"/>
          <p:cNvSpPr>
            <a:spLocks noChangeArrowheads="1"/>
          </p:cNvSpPr>
          <p:nvPr/>
        </p:nvSpPr>
        <p:spPr bwMode="auto">
          <a:xfrm>
            <a:off x="962025" y="1293813"/>
            <a:ext cx="436563" cy="361950"/>
          </a:xfrm>
          <a:prstGeom prst="downArrow">
            <a:avLst>
              <a:gd name="adj1" fmla="val 50000"/>
              <a:gd name="adj2" fmla="val 50000"/>
            </a:avLst>
          </a:prstGeom>
          <a:solidFill>
            <a:schemeClr val="hlink"/>
          </a:solidFill>
          <a:ln w="9525" algn="ctr">
            <a:solidFill>
              <a:schemeClr val="tx1"/>
            </a:solidFill>
            <a:round/>
            <a:headEnd/>
            <a:tailEnd/>
          </a:ln>
        </p:spPr>
        <p:txBody>
          <a:bodyPr wrap="none" anchor="ctr"/>
          <a:lstStyle/>
          <a:p>
            <a:pPr algn="ctr"/>
            <a:endParaRPr lang="pl-PL"/>
          </a:p>
        </p:txBody>
      </p:sp>
      <p:sp>
        <p:nvSpPr>
          <p:cNvPr id="5124" name="Strzałka w dół 6"/>
          <p:cNvSpPr>
            <a:spLocks noChangeArrowheads="1"/>
          </p:cNvSpPr>
          <p:nvPr/>
        </p:nvSpPr>
        <p:spPr bwMode="auto">
          <a:xfrm>
            <a:off x="5745163" y="3560763"/>
            <a:ext cx="438150" cy="360362"/>
          </a:xfrm>
          <a:prstGeom prst="downArrow">
            <a:avLst>
              <a:gd name="adj1" fmla="val 50000"/>
              <a:gd name="adj2" fmla="val 50000"/>
            </a:avLst>
          </a:prstGeom>
          <a:solidFill>
            <a:schemeClr val="hlink"/>
          </a:solidFill>
          <a:ln w="9525" algn="ctr">
            <a:solidFill>
              <a:schemeClr val="tx1"/>
            </a:solidFill>
            <a:round/>
            <a:headEnd/>
            <a:tailEnd/>
          </a:ln>
        </p:spPr>
        <p:txBody>
          <a:bodyPr wrap="none" anchor="ctr"/>
          <a:lstStyle/>
          <a:p>
            <a:pPr algn="ctr"/>
            <a:endParaRPr lang="pl-PL"/>
          </a:p>
        </p:txBody>
      </p:sp>
      <p:sp>
        <p:nvSpPr>
          <p:cNvPr id="5125" name="Strzałka w dół 7"/>
          <p:cNvSpPr>
            <a:spLocks noChangeArrowheads="1"/>
          </p:cNvSpPr>
          <p:nvPr/>
        </p:nvSpPr>
        <p:spPr bwMode="auto">
          <a:xfrm>
            <a:off x="4425950" y="1884363"/>
            <a:ext cx="436563" cy="360362"/>
          </a:xfrm>
          <a:prstGeom prst="downArrow">
            <a:avLst>
              <a:gd name="adj1" fmla="val 50000"/>
              <a:gd name="adj2" fmla="val 50000"/>
            </a:avLst>
          </a:prstGeom>
          <a:solidFill>
            <a:schemeClr val="hlink"/>
          </a:solidFill>
          <a:ln w="9525" algn="ctr">
            <a:solidFill>
              <a:schemeClr val="tx1"/>
            </a:solidFill>
            <a:round/>
            <a:headEnd/>
            <a:tailEnd/>
          </a:ln>
        </p:spPr>
        <p:txBody>
          <a:bodyPr wrap="none" anchor="ctr"/>
          <a:lstStyle/>
          <a:p>
            <a:pPr algn="ctr"/>
            <a:endParaRPr lang="pl-PL"/>
          </a:p>
        </p:txBody>
      </p:sp>
      <p:sp>
        <p:nvSpPr>
          <p:cNvPr id="5126" name="Strzałka w dół 8"/>
          <p:cNvSpPr>
            <a:spLocks noChangeArrowheads="1"/>
          </p:cNvSpPr>
          <p:nvPr/>
        </p:nvSpPr>
        <p:spPr bwMode="auto">
          <a:xfrm>
            <a:off x="7285038" y="1917700"/>
            <a:ext cx="438150" cy="360363"/>
          </a:xfrm>
          <a:prstGeom prst="downArrow">
            <a:avLst>
              <a:gd name="adj1" fmla="val 50000"/>
              <a:gd name="adj2" fmla="val 50000"/>
            </a:avLst>
          </a:prstGeom>
          <a:solidFill>
            <a:schemeClr val="hlink"/>
          </a:solidFill>
          <a:ln w="9525" algn="ctr">
            <a:solidFill>
              <a:schemeClr val="tx1"/>
            </a:solidFill>
            <a:round/>
            <a:headEnd/>
            <a:tailEnd/>
          </a:ln>
        </p:spPr>
        <p:txBody>
          <a:bodyPr wrap="none" anchor="ctr"/>
          <a:lstStyle/>
          <a:p>
            <a:pPr algn="ctr"/>
            <a:endParaRPr lang="pl-PL"/>
          </a:p>
        </p:txBody>
      </p:sp>
      <p:sp>
        <p:nvSpPr>
          <p:cNvPr id="9" name="Tytuł 1"/>
          <p:cNvSpPr txBox="1">
            <a:spLocks/>
          </p:cNvSpPr>
          <p:nvPr/>
        </p:nvSpPr>
        <p:spPr bwMode="auto">
          <a:xfrm>
            <a:off x="471488" y="227013"/>
            <a:ext cx="8469312" cy="730250"/>
          </a:xfrm>
          <a:prstGeom prst="rect">
            <a:avLst/>
          </a:prstGeom>
          <a:noFill/>
          <a:ln w="9525">
            <a:noFill/>
            <a:miter lim="800000"/>
            <a:headEnd/>
            <a:tailEnd/>
          </a:ln>
          <a:effectLst/>
        </p:spPr>
        <p:txBody>
          <a:bodyPr anchor="ctr"/>
          <a:lstStyle/>
          <a:p>
            <a:pPr eaLnBrk="0" hangingPunct="0">
              <a:defRPr/>
            </a:pPr>
            <a:r>
              <a:rPr lang="pl-PL" sz="3600" kern="0">
                <a:solidFill>
                  <a:schemeClr val="tx2"/>
                </a:solidFill>
                <a:effectLst>
                  <a:outerShdw blurRad="38100" dist="38100" dir="2700000" algn="tl">
                    <a:srgbClr val="000000"/>
                  </a:outerShdw>
                </a:effectLst>
                <a:latin typeface="+mj-lt"/>
                <a:ea typeface="+mj-ea"/>
                <a:cs typeface="+mj-cs"/>
              </a:rPr>
              <a:t>Norbert       Tomek     Marek     Krzysztof</a:t>
            </a:r>
            <a:endParaRPr lang="pl-PL" sz="3600" kern="0" dirty="0">
              <a:solidFill>
                <a:schemeClr val="tx2"/>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685800" y="350838"/>
            <a:ext cx="7437438" cy="774700"/>
          </a:xfrm>
          <a:effectLst>
            <a:outerShdw dist="35921" dir="2700000" algn="ctr" rotWithShape="0">
              <a:schemeClr val="bg2"/>
            </a:outerShdw>
          </a:effectLst>
        </p:spPr>
        <p:txBody>
          <a:bodyPr lIns="92075" tIns="46038" rIns="92075" bIns="46038"/>
          <a:lstStyle/>
          <a:p>
            <a:pPr eaLnBrk="1" hangingPunct="1">
              <a:defRPr/>
            </a:pPr>
            <a:r>
              <a:rPr lang="en-US" dirty="0" smtClean="0"/>
              <a:t>Similarity-based framework</a:t>
            </a:r>
          </a:p>
        </p:txBody>
      </p:sp>
      <p:sp>
        <p:nvSpPr>
          <p:cNvPr id="14339" name="Rectangle 3"/>
          <p:cNvSpPr>
            <a:spLocks noGrp="1" noChangeArrowheads="1"/>
          </p:cNvSpPr>
          <p:nvPr>
            <p:ph type="body" idx="1"/>
          </p:nvPr>
        </p:nvSpPr>
        <p:spPr>
          <a:xfrm>
            <a:off x="600075" y="1311275"/>
            <a:ext cx="8280400" cy="3140075"/>
          </a:xfrm>
        </p:spPr>
        <p:txBody>
          <a:bodyPr lIns="92075" tIns="46038" rIns="92075" bIns="46038"/>
          <a:lstStyle/>
          <a:p>
            <a:pPr marL="355600" indent="-355600" eaLnBrk="1" hangingPunct="1">
              <a:lnSpc>
                <a:spcPct val="80000"/>
              </a:lnSpc>
              <a:buFontTx/>
              <a:buNone/>
            </a:pPr>
            <a:r>
              <a:rPr lang="en-US" sz="2000" dirty="0" smtClean="0">
                <a:solidFill>
                  <a:srgbClr val="FFFF00"/>
                </a:solidFill>
                <a:latin typeface="Calibri" pitchFamily="34" charset="0"/>
                <a:cs typeface="Calibri" pitchFamily="34" charset="0"/>
              </a:rPr>
              <a:t>Search for good models requires frameworks characterizing models</a:t>
            </a:r>
            <a:r>
              <a:rPr lang="en-US" sz="2000" dirty="0" smtClean="0">
                <a:latin typeface="Calibri" pitchFamily="34" charset="0"/>
                <a:cs typeface="Calibri" pitchFamily="34" charset="0"/>
              </a:rPr>
              <a:t>.  </a:t>
            </a:r>
          </a:p>
          <a:p>
            <a:pPr marL="355600" indent="-355600" eaLnBrk="1" hangingPunct="1">
              <a:lnSpc>
                <a:spcPct val="80000"/>
              </a:lnSpc>
              <a:buFontTx/>
              <a:buNone/>
            </a:pPr>
            <a:r>
              <a:rPr lang="en-US" sz="2000" dirty="0" smtClean="0">
                <a:solidFill>
                  <a:srgbClr val="FFFF00"/>
                </a:solidFill>
                <a:latin typeface="Calibri" pitchFamily="34" charset="0"/>
                <a:cs typeface="Calibri" pitchFamily="34" charset="0"/>
              </a:rPr>
              <a:t>p(</a:t>
            </a:r>
            <a:r>
              <a:rPr lang="en-US" sz="2000" dirty="0" err="1" smtClean="0">
                <a:solidFill>
                  <a:srgbClr val="FFFF00"/>
                </a:solidFill>
                <a:latin typeface="Calibri" pitchFamily="34" charset="0"/>
                <a:cs typeface="Calibri" pitchFamily="34" charset="0"/>
              </a:rPr>
              <a:t>C</a:t>
            </a:r>
            <a:r>
              <a:rPr lang="en-US" sz="2000" baseline="-25000" dirty="0" err="1" smtClean="0">
                <a:solidFill>
                  <a:srgbClr val="FFFF00"/>
                </a:solidFill>
                <a:latin typeface="Calibri" pitchFamily="34" charset="0"/>
                <a:cs typeface="Calibri" pitchFamily="34" charset="0"/>
              </a:rPr>
              <a:t>i</a:t>
            </a:r>
            <a:r>
              <a:rPr lang="en-US" sz="2000" dirty="0" err="1" smtClean="0">
                <a:solidFill>
                  <a:srgbClr val="FFFF00"/>
                </a:solidFill>
                <a:latin typeface="Calibri" pitchFamily="34" charset="0"/>
                <a:cs typeface="Calibri" pitchFamily="34" charset="0"/>
              </a:rPr>
              <a:t>|X;M</a:t>
            </a:r>
            <a:r>
              <a:rPr lang="en-US" sz="2000" dirty="0" smtClean="0">
                <a:solidFill>
                  <a:srgbClr val="FFFF00"/>
                </a:solidFill>
                <a:latin typeface="Calibri" pitchFamily="34" charset="0"/>
                <a:cs typeface="Calibri" pitchFamily="34" charset="0"/>
              </a:rPr>
              <a:t>)</a:t>
            </a:r>
            <a:r>
              <a:rPr lang="en-US" sz="2000" dirty="0" smtClean="0">
                <a:latin typeface="Calibri" pitchFamily="34" charset="0"/>
                <a:cs typeface="Calibri" pitchFamily="34" charset="0"/>
              </a:rPr>
              <a:t> posterior classification probability or </a:t>
            </a:r>
            <a:r>
              <a:rPr lang="en-US" sz="2000" dirty="0" smtClean="0">
                <a:solidFill>
                  <a:srgbClr val="FFFF00"/>
                </a:solidFill>
                <a:latin typeface="Calibri" pitchFamily="34" charset="0"/>
                <a:cs typeface="Calibri" pitchFamily="34" charset="0"/>
              </a:rPr>
              <a:t>y(X;M)</a:t>
            </a:r>
            <a:r>
              <a:rPr lang="en-US" sz="2000" dirty="0" smtClean="0">
                <a:latin typeface="Calibri" pitchFamily="34" charset="0"/>
                <a:cs typeface="Calibri" pitchFamily="34" charset="0"/>
              </a:rPr>
              <a:t> approximators,</a:t>
            </a:r>
          </a:p>
          <a:p>
            <a:pPr marL="355600" indent="-355600" eaLnBrk="1" hangingPunct="1">
              <a:lnSpc>
                <a:spcPct val="80000"/>
              </a:lnSpc>
              <a:buFontTx/>
              <a:buNone/>
            </a:pPr>
            <a:r>
              <a:rPr lang="en-US" sz="2000" dirty="0" smtClean="0">
                <a:latin typeface="Calibri" pitchFamily="34" charset="0"/>
                <a:cs typeface="Calibri" pitchFamily="34" charset="0"/>
              </a:rPr>
              <a:t>models </a:t>
            </a:r>
            <a:r>
              <a:rPr lang="en-US" sz="2000" dirty="0" smtClean="0">
                <a:solidFill>
                  <a:srgbClr val="FFFF00"/>
                </a:solidFill>
                <a:latin typeface="Calibri" pitchFamily="34" charset="0"/>
                <a:cs typeface="Calibri" pitchFamily="34" charset="0"/>
              </a:rPr>
              <a:t>M</a:t>
            </a:r>
            <a:r>
              <a:rPr lang="en-US" sz="2000" dirty="0" smtClean="0">
                <a:latin typeface="Calibri" pitchFamily="34" charset="0"/>
                <a:cs typeface="Calibri" pitchFamily="34" charset="0"/>
              </a:rPr>
              <a:t> are parameterized in increasingly sophisticated way. </a:t>
            </a:r>
          </a:p>
          <a:p>
            <a:pPr marL="355600" indent="-355600" eaLnBrk="1" hangingPunct="1">
              <a:lnSpc>
                <a:spcPct val="80000"/>
              </a:lnSpc>
              <a:buNone/>
            </a:pPr>
            <a:r>
              <a:rPr lang="en-US" sz="2000" dirty="0">
                <a:latin typeface="Calibri" pitchFamily="34" charset="0"/>
                <a:cs typeface="Calibri" pitchFamily="34" charset="0"/>
              </a:rPr>
              <a:t>Similarity-Based Methods (SBMs) may be organized in such </a:t>
            </a:r>
            <a:r>
              <a:rPr lang="en-US" sz="2000" dirty="0" smtClean="0">
                <a:latin typeface="Calibri" pitchFamily="34" charset="0"/>
                <a:cs typeface="Calibri" pitchFamily="34" charset="0"/>
              </a:rPr>
              <a:t>framework. </a:t>
            </a:r>
          </a:p>
          <a:p>
            <a:pPr marL="355600" indent="-355600" eaLnBrk="1" hangingPunct="1">
              <a:lnSpc>
                <a:spcPct val="80000"/>
              </a:lnSpc>
              <a:buFontTx/>
              <a:buNone/>
            </a:pPr>
            <a:endParaRPr lang="en-US" sz="1000" dirty="0" smtClean="0">
              <a:latin typeface="Calibri" pitchFamily="34" charset="0"/>
              <a:cs typeface="Calibri" pitchFamily="34" charset="0"/>
            </a:endParaRPr>
          </a:p>
          <a:p>
            <a:pPr marL="355600" indent="-355600" eaLnBrk="1" hangingPunct="1">
              <a:lnSpc>
                <a:spcPct val="80000"/>
              </a:lnSpc>
              <a:buFontTx/>
              <a:buNone/>
            </a:pPr>
            <a:r>
              <a:rPr lang="en-US" sz="2000" dirty="0" smtClean="0">
                <a:latin typeface="Calibri" pitchFamily="34" charset="0"/>
                <a:cs typeface="Calibri" pitchFamily="34" charset="0"/>
              </a:rPr>
              <a:t>(Dis)similarity: </a:t>
            </a:r>
          </a:p>
          <a:p>
            <a:pPr marL="355600" indent="-355600" eaLnBrk="1" hangingPunct="1">
              <a:lnSpc>
                <a:spcPct val="80000"/>
              </a:lnSpc>
            </a:pPr>
            <a:r>
              <a:rPr lang="en-US" sz="2000" dirty="0" smtClean="0">
                <a:latin typeface="Calibri" pitchFamily="34" charset="0"/>
                <a:cs typeface="Calibri" pitchFamily="34" charset="0"/>
              </a:rPr>
              <a:t>more general than feature-based description, </a:t>
            </a:r>
          </a:p>
          <a:p>
            <a:pPr marL="355600" indent="-355600" eaLnBrk="1" hangingPunct="1">
              <a:lnSpc>
                <a:spcPct val="80000"/>
              </a:lnSpc>
            </a:pPr>
            <a:r>
              <a:rPr lang="en-US" sz="2000" dirty="0" smtClean="0">
                <a:latin typeface="Calibri" pitchFamily="34" charset="0"/>
                <a:cs typeface="Calibri" pitchFamily="34" charset="0"/>
              </a:rPr>
              <a:t>no need for vector spaces (structured objects), </a:t>
            </a:r>
          </a:p>
          <a:p>
            <a:pPr marL="355600" indent="-355600" eaLnBrk="1" hangingPunct="1">
              <a:lnSpc>
                <a:spcPct val="80000"/>
              </a:lnSpc>
            </a:pPr>
            <a:r>
              <a:rPr lang="en-US" sz="2000" dirty="0" smtClean="0">
                <a:latin typeface="Calibri" pitchFamily="34" charset="0"/>
                <a:cs typeface="Calibri" pitchFamily="34" charset="0"/>
              </a:rPr>
              <a:t>more general than fuzzy approach (F-rules are reduced to P-rules), </a:t>
            </a:r>
          </a:p>
          <a:p>
            <a:pPr marL="355600" indent="-355600" eaLnBrk="1" hangingPunct="1">
              <a:lnSpc>
                <a:spcPct val="80000"/>
              </a:lnSpc>
            </a:pPr>
            <a:r>
              <a:rPr lang="en-US" sz="2000" dirty="0" smtClean="0">
                <a:latin typeface="Calibri" pitchFamily="34" charset="0"/>
                <a:cs typeface="Calibri" pitchFamily="34" charset="0"/>
              </a:rPr>
              <a:t>includes nearest neighbor algorithms, MLPs, RBFs, separable function networks, SVMs, kernel methods, specialized kernels, and many others! </a:t>
            </a:r>
          </a:p>
        </p:txBody>
      </p:sp>
      <p:sp>
        <p:nvSpPr>
          <p:cNvPr id="14340" name="Rectangle 4"/>
          <p:cNvSpPr>
            <a:spLocks noChangeArrowheads="1"/>
          </p:cNvSpPr>
          <p:nvPr/>
        </p:nvSpPr>
        <p:spPr bwMode="auto">
          <a:xfrm>
            <a:off x="604838" y="4591050"/>
            <a:ext cx="8377237"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buClr>
                <a:schemeClr val="tx2"/>
              </a:buClr>
              <a:buSzPct val="115000"/>
            </a:pPr>
            <a:r>
              <a:rPr lang="en-US" dirty="0">
                <a:latin typeface="Calibri" pitchFamily="34" charset="0"/>
                <a:cs typeface="Calibri" pitchFamily="34" charset="0"/>
              </a:rPr>
              <a:t>A systematic search (greedy, beam, evolutionary) in the space of all SBM models is used to select optimal combination of parameters and procedures, opening different types of optimization channels, trying to discover appropriate bias for a given problem.</a:t>
            </a:r>
            <a:br>
              <a:rPr lang="en-US" dirty="0">
                <a:latin typeface="Calibri" pitchFamily="34" charset="0"/>
                <a:cs typeface="Calibri" pitchFamily="34" charset="0"/>
              </a:rPr>
            </a:br>
            <a:r>
              <a:rPr lang="en-US" sz="1200" dirty="0">
                <a:latin typeface="Calibri" pitchFamily="34" charset="0"/>
                <a:cs typeface="Calibri" pitchFamily="34" charset="0"/>
              </a:rPr>
              <a:t/>
            </a:r>
            <a:br>
              <a:rPr lang="en-US" sz="1200" dirty="0">
                <a:latin typeface="Calibri" pitchFamily="34" charset="0"/>
                <a:cs typeface="Calibri" pitchFamily="34" charset="0"/>
              </a:rPr>
            </a:br>
            <a:r>
              <a:rPr lang="en-US" dirty="0">
                <a:solidFill>
                  <a:srgbClr val="FFFF00"/>
                </a:solidFill>
                <a:latin typeface="Calibri" pitchFamily="34" charset="0"/>
                <a:cs typeface="Calibri" pitchFamily="34" charset="0"/>
              </a:rPr>
              <a:t>Results: several candidate models are created, even very limited version gives best results in 7 out of 12 Stalog problems. </a:t>
            </a:r>
          </a:p>
        </p:txBody>
      </p:sp>
      <p:pic>
        <p:nvPicPr>
          <p:cNvPr id="1434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050" y="319088"/>
            <a:ext cx="8159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a:xfrm>
            <a:off x="685800" y="350838"/>
            <a:ext cx="7437438" cy="774700"/>
          </a:xfrm>
          <a:effectLst>
            <a:outerShdw dist="35921" dir="2700000" algn="ctr" rotWithShape="0">
              <a:schemeClr val="bg2"/>
            </a:outerShdw>
          </a:effectLst>
        </p:spPr>
        <p:txBody>
          <a:bodyPr lIns="92075" tIns="46038" rIns="92075" bIns="46038"/>
          <a:lstStyle/>
          <a:p>
            <a:pPr eaLnBrk="1" hangingPunct="1">
              <a:defRPr/>
            </a:pPr>
            <a:r>
              <a:rPr lang="en-US" dirty="0" smtClean="0"/>
              <a:t>SBM framework components</a:t>
            </a:r>
          </a:p>
        </p:txBody>
      </p:sp>
      <p:sp>
        <p:nvSpPr>
          <p:cNvPr id="15363" name="Rectangle 3"/>
          <p:cNvSpPr>
            <a:spLocks noGrp="1" noChangeArrowheads="1"/>
          </p:cNvSpPr>
          <p:nvPr>
            <p:ph type="body" idx="1"/>
          </p:nvPr>
        </p:nvSpPr>
        <p:spPr>
          <a:xfrm>
            <a:off x="600075" y="1311275"/>
            <a:ext cx="8382000" cy="5183188"/>
          </a:xfrm>
        </p:spPr>
        <p:txBody>
          <a:bodyPr lIns="92075" tIns="46038" rIns="92075" bIns="46038"/>
          <a:lstStyle/>
          <a:p>
            <a:pPr marL="355600" indent="-355600" eaLnBrk="1" hangingPunct="1">
              <a:lnSpc>
                <a:spcPct val="80000"/>
              </a:lnSpc>
            </a:pPr>
            <a:r>
              <a:rPr lang="en-US" sz="2000" dirty="0" smtClean="0">
                <a:latin typeface="Calibri" pitchFamily="34" charset="0"/>
                <a:cs typeface="Calibri" pitchFamily="34" charset="0"/>
              </a:rPr>
              <a:t>Pre-processing: objects </a:t>
            </a:r>
            <a:r>
              <a:rPr lang="en-US" sz="2000" dirty="0" smtClean="0">
                <a:solidFill>
                  <a:srgbClr val="FFFF00"/>
                </a:solidFill>
                <a:latin typeface="Calibri" pitchFamily="34" charset="0"/>
                <a:cs typeface="Calibri" pitchFamily="34" charset="0"/>
              </a:rPr>
              <a:t>O</a:t>
            </a:r>
            <a:r>
              <a:rPr lang="en-US" sz="2000" dirty="0" smtClean="0">
                <a:latin typeface="Calibri" pitchFamily="34" charset="0"/>
                <a:cs typeface="Calibri" pitchFamily="34" charset="0"/>
              </a:rPr>
              <a:t> =&gt; features </a:t>
            </a:r>
            <a:r>
              <a:rPr lang="en-US" sz="2000" dirty="0" smtClean="0">
                <a:solidFill>
                  <a:srgbClr val="FFFF00"/>
                </a:solidFill>
                <a:latin typeface="Calibri" pitchFamily="34" charset="0"/>
                <a:cs typeface="Calibri" pitchFamily="34" charset="0"/>
              </a:rPr>
              <a:t>X,</a:t>
            </a:r>
            <a:r>
              <a:rPr lang="en-US" sz="2000" dirty="0" smtClean="0">
                <a:latin typeface="Calibri" pitchFamily="34" charset="0"/>
                <a:cs typeface="Calibri" pitchFamily="34" charset="0"/>
              </a:rPr>
              <a:t> or (diss)similarities </a:t>
            </a:r>
            <a:r>
              <a:rPr lang="en-US" sz="2000" dirty="0" smtClean="0">
                <a:solidFill>
                  <a:srgbClr val="FFFF00"/>
                </a:solidFill>
                <a:latin typeface="Calibri" pitchFamily="34" charset="0"/>
                <a:cs typeface="Calibri" pitchFamily="34" charset="0"/>
              </a:rPr>
              <a:t>D(O,O’)</a:t>
            </a:r>
            <a:r>
              <a:rPr lang="en-US" sz="2000" dirty="0" smtClean="0">
                <a:latin typeface="Calibri" pitchFamily="34" charset="0"/>
                <a:cs typeface="Calibri" pitchFamily="34" charset="0"/>
              </a:rPr>
              <a:t>. </a:t>
            </a:r>
          </a:p>
          <a:p>
            <a:pPr marL="355600" indent="-355600" eaLnBrk="1" hangingPunct="1">
              <a:lnSpc>
                <a:spcPct val="80000"/>
              </a:lnSpc>
            </a:pPr>
            <a:r>
              <a:rPr lang="en-US" sz="2000" dirty="0" smtClean="0">
                <a:latin typeface="Calibri" pitchFamily="34" charset="0"/>
                <a:cs typeface="Calibri" pitchFamily="34" charset="0"/>
              </a:rPr>
              <a:t>Calculation of similarity between features </a:t>
            </a:r>
            <a:r>
              <a:rPr lang="en-US" sz="2000" dirty="0" smtClean="0">
                <a:solidFill>
                  <a:srgbClr val="FFFF00"/>
                </a:solidFill>
                <a:latin typeface="Calibri" pitchFamily="34" charset="0"/>
                <a:cs typeface="Calibri" pitchFamily="34" charset="0"/>
              </a:rPr>
              <a:t>d(</a:t>
            </a:r>
            <a:r>
              <a:rPr lang="en-US" sz="2000" dirty="0" err="1" smtClean="0">
                <a:solidFill>
                  <a:srgbClr val="FFFF00"/>
                </a:solidFill>
                <a:latin typeface="Calibri" pitchFamily="34" charset="0"/>
                <a:cs typeface="Calibri" pitchFamily="34" charset="0"/>
              </a:rPr>
              <a:t>x</a:t>
            </a:r>
            <a:r>
              <a:rPr lang="en-US" sz="2000" baseline="-25000" dirty="0" err="1" smtClean="0">
                <a:solidFill>
                  <a:srgbClr val="FFFF00"/>
                </a:solidFill>
                <a:latin typeface="Calibri" pitchFamily="34" charset="0"/>
                <a:cs typeface="Calibri" pitchFamily="34" charset="0"/>
              </a:rPr>
              <a:t>i</a:t>
            </a:r>
            <a:r>
              <a:rPr lang="en-US" sz="2000" dirty="0" err="1" smtClean="0">
                <a:solidFill>
                  <a:srgbClr val="FFFF00"/>
                </a:solidFill>
                <a:latin typeface="Calibri" pitchFamily="34" charset="0"/>
                <a:cs typeface="Calibri" pitchFamily="34" charset="0"/>
              </a:rPr>
              <a:t>,y</a:t>
            </a:r>
            <a:r>
              <a:rPr lang="en-US" sz="2000" baseline="-25000" dirty="0" err="1" smtClean="0">
                <a:solidFill>
                  <a:srgbClr val="FFFF00"/>
                </a:solidFill>
                <a:latin typeface="Calibri" pitchFamily="34" charset="0"/>
                <a:cs typeface="Calibri" pitchFamily="34" charset="0"/>
              </a:rPr>
              <a:t>i</a:t>
            </a:r>
            <a:r>
              <a:rPr lang="en-US" sz="2000" dirty="0" smtClean="0">
                <a:solidFill>
                  <a:srgbClr val="FFFF00"/>
                </a:solidFill>
                <a:latin typeface="Calibri" pitchFamily="34" charset="0"/>
                <a:cs typeface="Calibri" pitchFamily="34" charset="0"/>
              </a:rPr>
              <a:t>)</a:t>
            </a:r>
            <a:r>
              <a:rPr lang="en-US" sz="2000" dirty="0" smtClean="0">
                <a:latin typeface="Calibri" pitchFamily="34" charset="0"/>
                <a:cs typeface="Calibri" pitchFamily="34" charset="0"/>
              </a:rPr>
              <a:t> and objects </a:t>
            </a:r>
            <a:r>
              <a:rPr lang="en-US" sz="2000" dirty="0" smtClean="0">
                <a:solidFill>
                  <a:srgbClr val="FFFF00"/>
                </a:solidFill>
                <a:latin typeface="Calibri" pitchFamily="34" charset="0"/>
                <a:cs typeface="Calibri" pitchFamily="34" charset="0"/>
              </a:rPr>
              <a:t>D(X,Y)</a:t>
            </a:r>
            <a:r>
              <a:rPr lang="en-US" sz="2000" dirty="0" smtClean="0">
                <a:latin typeface="Calibri" pitchFamily="34" charset="0"/>
                <a:cs typeface="Calibri" pitchFamily="34" charset="0"/>
              </a:rPr>
              <a:t>.</a:t>
            </a:r>
          </a:p>
          <a:p>
            <a:pPr marL="355600" indent="-355600" eaLnBrk="1" hangingPunct="1">
              <a:lnSpc>
                <a:spcPct val="80000"/>
              </a:lnSpc>
            </a:pPr>
            <a:r>
              <a:rPr lang="en-US" sz="2000" dirty="0" smtClean="0">
                <a:latin typeface="Calibri" pitchFamily="34" charset="0"/>
                <a:cs typeface="Calibri" pitchFamily="34" charset="0"/>
              </a:rPr>
              <a:t>Reference (or prototype) vector </a:t>
            </a:r>
            <a:r>
              <a:rPr lang="en-US" sz="2000" dirty="0" smtClean="0">
                <a:solidFill>
                  <a:srgbClr val="FFFF00"/>
                </a:solidFill>
                <a:latin typeface="Calibri" pitchFamily="34" charset="0"/>
                <a:cs typeface="Calibri" pitchFamily="34" charset="0"/>
              </a:rPr>
              <a:t>R</a:t>
            </a:r>
            <a:r>
              <a:rPr lang="en-US" sz="2000" dirty="0" smtClean="0">
                <a:latin typeface="Calibri" pitchFamily="34" charset="0"/>
                <a:cs typeface="Calibri" pitchFamily="34" charset="0"/>
              </a:rPr>
              <a:t> selection/creation/optimization. </a:t>
            </a:r>
          </a:p>
          <a:p>
            <a:pPr marL="355600" indent="-355600" eaLnBrk="1" hangingPunct="1">
              <a:lnSpc>
                <a:spcPct val="80000"/>
              </a:lnSpc>
            </a:pPr>
            <a:r>
              <a:rPr lang="en-US" sz="2000" dirty="0" smtClean="0">
                <a:latin typeface="Calibri" pitchFamily="34" charset="0"/>
                <a:cs typeface="Calibri" pitchFamily="34" charset="0"/>
              </a:rPr>
              <a:t>Weighted influence of reference vectors </a:t>
            </a:r>
            <a:r>
              <a:rPr lang="en-US" sz="2000" dirty="0" smtClean="0">
                <a:solidFill>
                  <a:srgbClr val="FFFF00"/>
                </a:solidFill>
                <a:latin typeface="Calibri" pitchFamily="34" charset="0"/>
                <a:cs typeface="Calibri" pitchFamily="34" charset="0"/>
              </a:rPr>
              <a:t>G(D(</a:t>
            </a:r>
            <a:r>
              <a:rPr lang="en-US" sz="2000" dirty="0" err="1" smtClean="0">
                <a:solidFill>
                  <a:srgbClr val="FFFF00"/>
                </a:solidFill>
                <a:latin typeface="Calibri" pitchFamily="34" charset="0"/>
                <a:cs typeface="Calibri" pitchFamily="34" charset="0"/>
              </a:rPr>
              <a:t>R</a:t>
            </a:r>
            <a:r>
              <a:rPr lang="en-US" sz="2000" baseline="-25000" dirty="0" err="1" smtClean="0">
                <a:solidFill>
                  <a:srgbClr val="FFFF00"/>
                </a:solidFill>
                <a:latin typeface="Calibri" pitchFamily="34" charset="0"/>
                <a:cs typeface="Calibri" pitchFamily="34" charset="0"/>
              </a:rPr>
              <a:t>i</a:t>
            </a:r>
            <a:r>
              <a:rPr lang="en-US" sz="2000" dirty="0" err="1" smtClean="0">
                <a:solidFill>
                  <a:srgbClr val="FFFF00"/>
                </a:solidFill>
                <a:latin typeface="Calibri" pitchFamily="34" charset="0"/>
                <a:cs typeface="Calibri" pitchFamily="34" charset="0"/>
              </a:rPr>
              <a:t>,X</a:t>
            </a:r>
            <a:r>
              <a:rPr lang="en-US" sz="2000" dirty="0" smtClean="0">
                <a:solidFill>
                  <a:srgbClr val="FFFF00"/>
                </a:solidFill>
                <a:latin typeface="Calibri" pitchFamily="34" charset="0"/>
                <a:cs typeface="Calibri" pitchFamily="34" charset="0"/>
              </a:rPr>
              <a:t>)), i=1..k.</a:t>
            </a:r>
            <a:endParaRPr lang="en-US" sz="2000" dirty="0" smtClean="0">
              <a:latin typeface="Calibri" pitchFamily="34" charset="0"/>
              <a:cs typeface="Calibri" pitchFamily="34" charset="0"/>
            </a:endParaRPr>
          </a:p>
          <a:p>
            <a:pPr marL="355600" indent="-355600" eaLnBrk="1" hangingPunct="1">
              <a:lnSpc>
                <a:spcPct val="80000"/>
              </a:lnSpc>
            </a:pPr>
            <a:r>
              <a:rPr lang="en-US" sz="2000" dirty="0" smtClean="0">
                <a:latin typeface="Calibri" pitchFamily="34" charset="0"/>
                <a:cs typeface="Calibri" pitchFamily="34" charset="0"/>
              </a:rPr>
              <a:t>Functions/procedures to estimate </a:t>
            </a:r>
            <a:r>
              <a:rPr lang="en-US" sz="2000" dirty="0" smtClean="0">
                <a:solidFill>
                  <a:srgbClr val="FFFF00"/>
                </a:solidFill>
                <a:latin typeface="Calibri" pitchFamily="34" charset="0"/>
                <a:cs typeface="Calibri" pitchFamily="34" charset="0"/>
              </a:rPr>
              <a:t>p(C|X;M)</a:t>
            </a:r>
            <a:r>
              <a:rPr lang="en-US" sz="2000" dirty="0" smtClean="0">
                <a:latin typeface="Calibri" pitchFamily="34" charset="0"/>
                <a:cs typeface="Calibri" pitchFamily="34" charset="0"/>
              </a:rPr>
              <a:t> or </a:t>
            </a:r>
            <a:r>
              <a:rPr lang="en-US" sz="2000" dirty="0" smtClean="0">
                <a:solidFill>
                  <a:srgbClr val="FFFF00"/>
                </a:solidFill>
                <a:latin typeface="Calibri" pitchFamily="34" charset="0"/>
                <a:cs typeface="Calibri" pitchFamily="34" charset="0"/>
              </a:rPr>
              <a:t>y(X;M).</a:t>
            </a:r>
            <a:r>
              <a:rPr lang="en-US" sz="2000" dirty="0" smtClean="0">
                <a:latin typeface="Calibri" pitchFamily="34" charset="0"/>
                <a:cs typeface="Calibri" pitchFamily="34" charset="0"/>
              </a:rPr>
              <a:t> </a:t>
            </a:r>
          </a:p>
          <a:p>
            <a:pPr marL="355600" indent="-355600" eaLnBrk="1" hangingPunct="1">
              <a:lnSpc>
                <a:spcPct val="80000"/>
              </a:lnSpc>
            </a:pPr>
            <a:r>
              <a:rPr lang="en-US" sz="2000" dirty="0" smtClean="0">
                <a:latin typeface="Calibri" pitchFamily="34" charset="0"/>
                <a:cs typeface="Calibri" pitchFamily="34" charset="0"/>
              </a:rPr>
              <a:t>Cost functions </a:t>
            </a:r>
            <a:r>
              <a:rPr lang="en-US" sz="2000" dirty="0" smtClean="0">
                <a:solidFill>
                  <a:srgbClr val="FFFF00"/>
                </a:solidFill>
                <a:latin typeface="Calibri" pitchFamily="34" charset="0"/>
                <a:cs typeface="Calibri" pitchFamily="34" charset="0"/>
              </a:rPr>
              <a:t>E[D</a:t>
            </a:r>
            <a:r>
              <a:rPr lang="en-US" sz="2000" baseline="-25000" dirty="0" smtClean="0">
                <a:solidFill>
                  <a:srgbClr val="FFFF00"/>
                </a:solidFill>
                <a:latin typeface="Calibri" pitchFamily="34" charset="0"/>
                <a:cs typeface="Calibri" pitchFamily="34" charset="0"/>
              </a:rPr>
              <a:t>T</a:t>
            </a:r>
            <a:r>
              <a:rPr lang="en-US" sz="2000" dirty="0" smtClean="0">
                <a:solidFill>
                  <a:srgbClr val="FFFF00"/>
                </a:solidFill>
                <a:latin typeface="Calibri" pitchFamily="34" charset="0"/>
                <a:cs typeface="Calibri" pitchFamily="34" charset="0"/>
              </a:rPr>
              <a:t>;M]</a:t>
            </a:r>
            <a:r>
              <a:rPr lang="en-US" sz="2000" dirty="0" smtClean="0">
                <a:latin typeface="Calibri" pitchFamily="34" charset="0"/>
                <a:cs typeface="Calibri" pitchFamily="34" charset="0"/>
              </a:rPr>
              <a:t> and model selection/validation procedures. </a:t>
            </a:r>
          </a:p>
          <a:p>
            <a:pPr marL="355600" indent="-355600" eaLnBrk="1" hangingPunct="1">
              <a:lnSpc>
                <a:spcPct val="80000"/>
              </a:lnSpc>
            </a:pPr>
            <a:r>
              <a:rPr lang="en-US" sz="2000" dirty="0" smtClean="0">
                <a:latin typeface="Calibri" pitchFamily="34" charset="0"/>
                <a:cs typeface="Calibri" pitchFamily="34" charset="0"/>
              </a:rPr>
              <a:t>Optimization procedures for the whole model </a:t>
            </a:r>
            <a:r>
              <a:rPr lang="en-US" sz="2000" dirty="0" smtClean="0">
                <a:solidFill>
                  <a:srgbClr val="FFFF00"/>
                </a:solidFill>
                <a:latin typeface="Calibri" pitchFamily="34" charset="0"/>
                <a:cs typeface="Calibri" pitchFamily="34" charset="0"/>
              </a:rPr>
              <a:t>M</a:t>
            </a:r>
            <a:r>
              <a:rPr lang="en-US" sz="2000" baseline="-25000" dirty="0" smtClean="0">
                <a:solidFill>
                  <a:srgbClr val="FFFF00"/>
                </a:solidFill>
                <a:latin typeface="Calibri" pitchFamily="34" charset="0"/>
                <a:cs typeface="Calibri" pitchFamily="34" charset="0"/>
              </a:rPr>
              <a:t>a</a:t>
            </a:r>
            <a:r>
              <a:rPr lang="en-US" sz="2000" dirty="0" smtClean="0">
                <a:latin typeface="Calibri" pitchFamily="34" charset="0"/>
                <a:cs typeface="Calibri" pitchFamily="34" charset="0"/>
              </a:rPr>
              <a:t>.</a:t>
            </a:r>
          </a:p>
          <a:p>
            <a:pPr marL="355600" indent="-355600" eaLnBrk="1" hangingPunct="1">
              <a:lnSpc>
                <a:spcPct val="80000"/>
              </a:lnSpc>
            </a:pPr>
            <a:r>
              <a:rPr lang="en-US" sz="2000" dirty="0" smtClean="0">
                <a:latin typeface="Calibri" pitchFamily="34" charset="0"/>
                <a:cs typeface="Calibri" pitchFamily="34" charset="0"/>
              </a:rPr>
              <a:t>Search control procedures to create more complex models </a:t>
            </a:r>
            <a:r>
              <a:rPr lang="en-US" sz="2000" dirty="0" smtClean="0">
                <a:solidFill>
                  <a:srgbClr val="FFFF00"/>
                </a:solidFill>
                <a:latin typeface="Calibri" pitchFamily="34" charset="0"/>
                <a:cs typeface="Calibri" pitchFamily="34" charset="0"/>
              </a:rPr>
              <a:t>M</a:t>
            </a:r>
            <a:r>
              <a:rPr lang="en-US" sz="2000" baseline="-25000" dirty="0" smtClean="0">
                <a:solidFill>
                  <a:srgbClr val="FFFF00"/>
                </a:solidFill>
                <a:latin typeface="Calibri" pitchFamily="34" charset="0"/>
                <a:cs typeface="Calibri" pitchFamily="34" charset="0"/>
              </a:rPr>
              <a:t>a+1</a:t>
            </a:r>
            <a:r>
              <a:rPr lang="en-US" sz="2000" dirty="0" smtClean="0">
                <a:latin typeface="Calibri" pitchFamily="34" charset="0"/>
                <a:cs typeface="Calibri" pitchFamily="34" charset="0"/>
              </a:rPr>
              <a:t>.</a:t>
            </a:r>
          </a:p>
          <a:p>
            <a:pPr marL="355600" indent="-355600" eaLnBrk="1" hangingPunct="1">
              <a:lnSpc>
                <a:spcPct val="80000"/>
              </a:lnSpc>
            </a:pPr>
            <a:r>
              <a:rPr lang="en-US" sz="2000" dirty="0" smtClean="0">
                <a:latin typeface="Calibri" pitchFamily="34" charset="0"/>
                <a:cs typeface="Calibri" pitchFamily="34" charset="0"/>
              </a:rPr>
              <a:t>Creation of ensembles of (local, competent) models.</a:t>
            </a:r>
          </a:p>
          <a:p>
            <a:pPr marL="355600" indent="-355600" eaLnBrk="1" hangingPunct="1">
              <a:lnSpc>
                <a:spcPct val="80000"/>
              </a:lnSpc>
            </a:pPr>
            <a:endParaRPr lang="en-US" sz="2000" dirty="0" smtClean="0">
              <a:latin typeface="Calibri" pitchFamily="34" charset="0"/>
              <a:cs typeface="Calibri" pitchFamily="34" charset="0"/>
            </a:endParaRPr>
          </a:p>
          <a:p>
            <a:pPr marL="355600" indent="-355600" eaLnBrk="1" hangingPunct="1">
              <a:lnSpc>
                <a:spcPct val="80000"/>
              </a:lnSpc>
            </a:pPr>
            <a:r>
              <a:rPr lang="en-US" sz="2000" dirty="0" smtClean="0">
                <a:solidFill>
                  <a:srgbClr val="FFFF00"/>
                </a:solidFill>
                <a:latin typeface="Calibri" pitchFamily="34" charset="0"/>
                <a:cs typeface="Calibri" pitchFamily="34" charset="0"/>
              </a:rPr>
              <a:t>M={X(O), d(</a:t>
            </a:r>
            <a:r>
              <a:rPr lang="en-US" sz="2000" b="1" baseline="30000" dirty="0" smtClean="0">
                <a:solidFill>
                  <a:srgbClr val="FFFF00"/>
                </a:solidFill>
                <a:latin typeface="Calibri" pitchFamily="34" charset="0"/>
                <a:cs typeface="Calibri" pitchFamily="34" charset="0"/>
              </a:rPr>
              <a:t>.</a:t>
            </a:r>
            <a:r>
              <a:rPr lang="en-US" sz="2000" dirty="0" smtClean="0">
                <a:solidFill>
                  <a:srgbClr val="FFFF00"/>
                </a:solidFill>
                <a:latin typeface="Calibri" pitchFamily="34" charset="0"/>
                <a:cs typeface="Calibri" pitchFamily="34" charset="0"/>
              </a:rPr>
              <a:t>,</a:t>
            </a:r>
            <a:r>
              <a:rPr lang="en-US" sz="2000" b="1" baseline="30000" dirty="0" smtClean="0">
                <a:solidFill>
                  <a:srgbClr val="FFFF00"/>
                </a:solidFill>
                <a:latin typeface="Calibri" pitchFamily="34" charset="0"/>
                <a:cs typeface="Calibri" pitchFamily="34" charset="0"/>
              </a:rPr>
              <a:t>.</a:t>
            </a:r>
            <a:r>
              <a:rPr lang="en-US" sz="2000" dirty="0" smtClean="0">
                <a:solidFill>
                  <a:srgbClr val="FFFF00"/>
                </a:solidFill>
                <a:latin typeface="Calibri" pitchFamily="34" charset="0"/>
                <a:cs typeface="Calibri" pitchFamily="34" charset="0"/>
              </a:rPr>
              <a:t>), D(</a:t>
            </a:r>
            <a:r>
              <a:rPr lang="en-US" sz="2000" b="1" baseline="30000" dirty="0" smtClean="0">
                <a:solidFill>
                  <a:srgbClr val="FFFF00"/>
                </a:solidFill>
                <a:latin typeface="Calibri" pitchFamily="34" charset="0"/>
                <a:cs typeface="Calibri" pitchFamily="34" charset="0"/>
              </a:rPr>
              <a:t>.</a:t>
            </a:r>
            <a:r>
              <a:rPr lang="en-US" sz="2000" dirty="0" smtClean="0">
                <a:solidFill>
                  <a:srgbClr val="FFFF00"/>
                </a:solidFill>
                <a:latin typeface="Calibri" pitchFamily="34" charset="0"/>
                <a:cs typeface="Calibri" pitchFamily="34" charset="0"/>
              </a:rPr>
              <a:t>,</a:t>
            </a:r>
            <a:r>
              <a:rPr lang="en-US" sz="2000" b="1" baseline="30000" dirty="0" smtClean="0">
                <a:solidFill>
                  <a:srgbClr val="FFFF00"/>
                </a:solidFill>
                <a:latin typeface="Calibri" pitchFamily="34" charset="0"/>
                <a:cs typeface="Calibri" pitchFamily="34" charset="0"/>
              </a:rPr>
              <a:t>.</a:t>
            </a:r>
            <a:r>
              <a:rPr lang="en-US" sz="2000" dirty="0" smtClean="0">
                <a:solidFill>
                  <a:srgbClr val="FFFF00"/>
                </a:solidFill>
                <a:latin typeface="Calibri" pitchFamily="34" charset="0"/>
                <a:cs typeface="Calibri" pitchFamily="34" charset="0"/>
              </a:rPr>
              <a:t>), k, G(D), {R}, {p</a:t>
            </a:r>
            <a:r>
              <a:rPr lang="en-US" sz="2000" baseline="-25000" dirty="0" smtClean="0">
                <a:solidFill>
                  <a:srgbClr val="FFFF00"/>
                </a:solidFill>
                <a:latin typeface="Calibri" pitchFamily="34" charset="0"/>
                <a:cs typeface="Calibri" pitchFamily="34" charset="0"/>
              </a:rPr>
              <a:t>i</a:t>
            </a:r>
            <a:r>
              <a:rPr lang="en-US" sz="2000" dirty="0" smtClean="0">
                <a:solidFill>
                  <a:srgbClr val="FFFF00"/>
                </a:solidFill>
                <a:latin typeface="Calibri" pitchFamily="34" charset="0"/>
                <a:cs typeface="Calibri" pitchFamily="34" charset="0"/>
              </a:rPr>
              <a:t>(R)}, E[</a:t>
            </a:r>
            <a:r>
              <a:rPr lang="en-US" sz="2000" b="1" baseline="30000" dirty="0" smtClean="0">
                <a:solidFill>
                  <a:srgbClr val="FFFF00"/>
                </a:solidFill>
                <a:latin typeface="Calibri" pitchFamily="34" charset="0"/>
                <a:cs typeface="Calibri" pitchFamily="34" charset="0"/>
              </a:rPr>
              <a:t>.</a:t>
            </a:r>
            <a:r>
              <a:rPr lang="en-US" sz="2000" dirty="0" smtClean="0">
                <a:solidFill>
                  <a:srgbClr val="FFFF00"/>
                </a:solidFill>
                <a:latin typeface="Calibri" pitchFamily="34" charset="0"/>
                <a:cs typeface="Calibri" pitchFamily="34" charset="0"/>
              </a:rPr>
              <a:t>], K(</a:t>
            </a:r>
            <a:r>
              <a:rPr lang="en-US" sz="2000" b="1" baseline="30000" dirty="0" smtClean="0">
                <a:solidFill>
                  <a:srgbClr val="FFFF00"/>
                </a:solidFill>
                <a:latin typeface="Calibri" pitchFamily="34" charset="0"/>
                <a:cs typeface="Calibri" pitchFamily="34" charset="0"/>
              </a:rPr>
              <a:t>.</a:t>
            </a:r>
            <a:r>
              <a:rPr lang="en-US" sz="2000" dirty="0" smtClean="0">
                <a:solidFill>
                  <a:srgbClr val="FFFF00"/>
                </a:solidFill>
                <a:latin typeface="Calibri" pitchFamily="34" charset="0"/>
                <a:cs typeface="Calibri" pitchFamily="34" charset="0"/>
              </a:rPr>
              <a:t>), S(</a:t>
            </a:r>
            <a:r>
              <a:rPr lang="en-US" sz="2000" b="1" baseline="30000" dirty="0" smtClean="0">
                <a:solidFill>
                  <a:srgbClr val="FFFF00"/>
                </a:solidFill>
                <a:latin typeface="Calibri" pitchFamily="34" charset="0"/>
                <a:cs typeface="Calibri" pitchFamily="34" charset="0"/>
              </a:rPr>
              <a:t>.</a:t>
            </a:r>
            <a:r>
              <a:rPr lang="en-US" sz="2000" b="1" dirty="0" smtClean="0">
                <a:solidFill>
                  <a:srgbClr val="FFFF00"/>
                </a:solidFill>
                <a:latin typeface="Calibri" pitchFamily="34" charset="0"/>
                <a:cs typeface="Calibri" pitchFamily="34" charset="0"/>
              </a:rPr>
              <a:t>,</a:t>
            </a:r>
            <a:r>
              <a:rPr lang="en-US" sz="2000" b="1" baseline="30000" dirty="0" smtClean="0">
                <a:solidFill>
                  <a:srgbClr val="FFFF00"/>
                </a:solidFill>
                <a:latin typeface="Calibri" pitchFamily="34" charset="0"/>
                <a:cs typeface="Calibri" pitchFamily="34" charset="0"/>
              </a:rPr>
              <a:t>.</a:t>
            </a:r>
            <a:r>
              <a:rPr lang="en-US" sz="2000" dirty="0" smtClean="0">
                <a:solidFill>
                  <a:srgbClr val="FFFF00"/>
                </a:solidFill>
                <a:latin typeface="Calibri" pitchFamily="34" charset="0"/>
                <a:cs typeface="Calibri" pitchFamily="34" charset="0"/>
              </a:rPr>
              <a:t>)}</a:t>
            </a:r>
            <a:r>
              <a:rPr lang="en-US" sz="2000" dirty="0" smtClean="0">
                <a:latin typeface="Calibri" pitchFamily="34" charset="0"/>
                <a:cs typeface="Calibri" pitchFamily="34" charset="0"/>
              </a:rPr>
              <a:t>, where:</a:t>
            </a:r>
          </a:p>
          <a:p>
            <a:pPr marL="355600" indent="-355600" eaLnBrk="1" hangingPunct="1">
              <a:lnSpc>
                <a:spcPct val="80000"/>
              </a:lnSpc>
            </a:pPr>
            <a:r>
              <a:rPr lang="en-US" sz="2000" dirty="0" smtClean="0">
                <a:solidFill>
                  <a:srgbClr val="FFFF00"/>
                </a:solidFill>
                <a:latin typeface="Calibri" pitchFamily="34" charset="0"/>
                <a:cs typeface="Calibri" pitchFamily="34" charset="0"/>
              </a:rPr>
              <a:t>S(</a:t>
            </a:r>
            <a:r>
              <a:rPr lang="en-US" sz="2000" dirty="0" err="1" smtClean="0">
                <a:solidFill>
                  <a:srgbClr val="FFFF00"/>
                </a:solidFill>
                <a:latin typeface="Calibri" pitchFamily="34" charset="0"/>
                <a:cs typeface="Calibri" pitchFamily="34" charset="0"/>
              </a:rPr>
              <a:t>C</a:t>
            </a:r>
            <a:r>
              <a:rPr lang="en-US" sz="2000" baseline="-25000" dirty="0" err="1" smtClean="0">
                <a:solidFill>
                  <a:srgbClr val="FFFF00"/>
                </a:solidFill>
                <a:latin typeface="Calibri" pitchFamily="34" charset="0"/>
                <a:cs typeface="Calibri" pitchFamily="34" charset="0"/>
              </a:rPr>
              <a:t>i</a:t>
            </a:r>
            <a:r>
              <a:rPr lang="en-US" sz="2000" dirty="0" err="1" smtClean="0">
                <a:solidFill>
                  <a:srgbClr val="FFFF00"/>
                </a:solidFill>
                <a:latin typeface="Calibri" pitchFamily="34" charset="0"/>
                <a:cs typeface="Calibri" pitchFamily="34" charset="0"/>
              </a:rPr>
              <a:t>,C</a:t>
            </a:r>
            <a:r>
              <a:rPr lang="en-US" sz="2000" baseline="-25000" dirty="0" err="1" smtClean="0">
                <a:solidFill>
                  <a:srgbClr val="FFFF00"/>
                </a:solidFill>
                <a:latin typeface="Calibri" pitchFamily="34" charset="0"/>
                <a:cs typeface="Calibri" pitchFamily="34" charset="0"/>
              </a:rPr>
              <a:t>j</a:t>
            </a:r>
            <a:r>
              <a:rPr lang="en-US" sz="2000" dirty="0" smtClean="0">
                <a:solidFill>
                  <a:srgbClr val="FFFF00"/>
                </a:solidFill>
                <a:latin typeface="Calibri" pitchFamily="34" charset="0"/>
                <a:cs typeface="Calibri" pitchFamily="34" charset="0"/>
              </a:rPr>
              <a:t>) </a:t>
            </a:r>
            <a:r>
              <a:rPr lang="en-US" sz="2000" dirty="0" smtClean="0">
                <a:latin typeface="Calibri" pitchFamily="34" charset="0"/>
                <a:cs typeface="Calibri" pitchFamily="34" charset="0"/>
              </a:rPr>
              <a:t>is a matrix evaluating similarity of the classes;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a vector of observed probabilities </a:t>
            </a:r>
            <a:r>
              <a:rPr lang="en-US" sz="2000" dirty="0" smtClean="0">
                <a:solidFill>
                  <a:srgbClr val="FFFF00"/>
                </a:solidFill>
                <a:latin typeface="Calibri" pitchFamily="34" charset="0"/>
                <a:cs typeface="Calibri" pitchFamily="34" charset="0"/>
              </a:rPr>
              <a:t>p</a:t>
            </a:r>
            <a:r>
              <a:rPr lang="en-US" sz="2000" baseline="-25000" dirty="0" smtClean="0">
                <a:solidFill>
                  <a:srgbClr val="FFFF00"/>
                </a:solidFill>
                <a:latin typeface="Calibri" pitchFamily="34" charset="0"/>
                <a:cs typeface="Calibri" pitchFamily="34" charset="0"/>
              </a:rPr>
              <a:t>i</a:t>
            </a:r>
            <a:r>
              <a:rPr lang="en-US" sz="2000" dirty="0" smtClean="0">
                <a:solidFill>
                  <a:srgbClr val="FFFF00"/>
                </a:solidFill>
                <a:latin typeface="Calibri" pitchFamily="34" charset="0"/>
                <a:cs typeface="Calibri" pitchFamily="34" charset="0"/>
              </a:rPr>
              <a:t>(X)</a:t>
            </a:r>
            <a:r>
              <a:rPr lang="en-US" sz="2000" dirty="0" smtClean="0">
                <a:latin typeface="Calibri" pitchFamily="34" charset="0"/>
                <a:cs typeface="Calibri" pitchFamily="34" charset="0"/>
              </a:rPr>
              <a:t> instead of hard labels. </a:t>
            </a:r>
          </a:p>
          <a:p>
            <a:pPr marL="355600" indent="-355600" eaLnBrk="1" hangingPunct="1">
              <a:lnSpc>
                <a:spcPct val="80000"/>
              </a:lnSpc>
              <a:buFontTx/>
              <a:buNone/>
            </a:pPr>
            <a:endParaRPr lang="en-US" sz="2000" dirty="0" smtClean="0">
              <a:latin typeface="Calibri" pitchFamily="34" charset="0"/>
              <a:cs typeface="Calibri" pitchFamily="34" charset="0"/>
            </a:endParaRPr>
          </a:p>
          <a:p>
            <a:pPr marL="355600" indent="-355600" eaLnBrk="1" hangingPunct="1">
              <a:lnSpc>
                <a:spcPct val="80000"/>
              </a:lnSpc>
              <a:buFontTx/>
              <a:buNone/>
            </a:pPr>
            <a:r>
              <a:rPr lang="en-US" sz="2000" dirty="0" smtClean="0">
                <a:latin typeface="Calibri" pitchFamily="34" charset="0"/>
                <a:cs typeface="Calibri" pitchFamily="34" charset="0"/>
              </a:rPr>
              <a:t>The </a:t>
            </a:r>
            <a:r>
              <a:rPr lang="en-US" sz="2000" dirty="0" err="1" smtClean="0">
                <a:latin typeface="Calibri" pitchFamily="34" charset="0"/>
                <a:cs typeface="Calibri" pitchFamily="34" charset="0"/>
              </a:rPr>
              <a:t>kNN</a:t>
            </a:r>
            <a:r>
              <a:rPr lang="en-US" sz="2000" dirty="0" smtClean="0">
                <a:latin typeface="Calibri" pitchFamily="34" charset="0"/>
                <a:cs typeface="Calibri" pitchFamily="34" charset="0"/>
              </a:rPr>
              <a:t> model </a:t>
            </a:r>
            <a:r>
              <a:rPr lang="en-US" sz="2000" dirty="0" smtClean="0">
                <a:solidFill>
                  <a:srgbClr val="FFFF00"/>
                </a:solidFill>
                <a:latin typeface="Calibri" pitchFamily="34" charset="0"/>
                <a:cs typeface="Calibri" pitchFamily="34" charset="0"/>
              </a:rPr>
              <a:t>p(</a:t>
            </a:r>
            <a:r>
              <a:rPr lang="en-US" sz="2000" dirty="0" err="1" smtClean="0">
                <a:solidFill>
                  <a:srgbClr val="FFFF00"/>
                </a:solidFill>
                <a:latin typeface="Calibri" pitchFamily="34" charset="0"/>
                <a:cs typeface="Calibri" pitchFamily="34" charset="0"/>
              </a:rPr>
              <a:t>Ci|X;kNN</a:t>
            </a:r>
            <a:r>
              <a:rPr lang="en-US" sz="2000" dirty="0" smtClean="0">
                <a:solidFill>
                  <a:srgbClr val="FFFF00"/>
                </a:solidFill>
                <a:latin typeface="Calibri" pitchFamily="34" charset="0"/>
                <a:cs typeface="Calibri" pitchFamily="34" charset="0"/>
              </a:rPr>
              <a:t>) = p(</a:t>
            </a:r>
            <a:r>
              <a:rPr lang="en-US" sz="2000" dirty="0" err="1" smtClean="0">
                <a:solidFill>
                  <a:srgbClr val="FFFF00"/>
                </a:solidFill>
                <a:latin typeface="Calibri" pitchFamily="34" charset="0"/>
                <a:cs typeface="Calibri" pitchFamily="34" charset="0"/>
              </a:rPr>
              <a:t>C</a:t>
            </a:r>
            <a:r>
              <a:rPr lang="en-US" sz="2000" baseline="-25000" dirty="0" err="1" smtClean="0">
                <a:solidFill>
                  <a:srgbClr val="FFFF00"/>
                </a:solidFill>
                <a:latin typeface="Calibri" pitchFamily="34" charset="0"/>
                <a:cs typeface="Calibri" pitchFamily="34" charset="0"/>
              </a:rPr>
              <a:t>i</a:t>
            </a:r>
            <a:r>
              <a:rPr lang="en-US" sz="2000" dirty="0" err="1" smtClean="0">
                <a:solidFill>
                  <a:srgbClr val="FFFF00"/>
                </a:solidFill>
                <a:latin typeface="Calibri" pitchFamily="34" charset="0"/>
                <a:cs typeface="Calibri" pitchFamily="34" charset="0"/>
              </a:rPr>
              <a:t>|X;k,D</a:t>
            </a:r>
            <a:r>
              <a:rPr lang="en-US" sz="2000" dirty="0" smtClean="0">
                <a:solidFill>
                  <a:srgbClr val="FFFF00"/>
                </a:solidFill>
                <a:latin typeface="Calibri" pitchFamily="34" charset="0"/>
                <a:cs typeface="Calibri" pitchFamily="34" charset="0"/>
              </a:rPr>
              <a:t>(</a:t>
            </a:r>
            <a:r>
              <a:rPr lang="en-US" sz="2000" b="1" baseline="30000" dirty="0" smtClean="0">
                <a:solidFill>
                  <a:srgbClr val="FFFF00"/>
                </a:solidFill>
                <a:latin typeface="Calibri" pitchFamily="34" charset="0"/>
                <a:cs typeface="Calibri" pitchFamily="34" charset="0"/>
              </a:rPr>
              <a:t>.</a:t>
            </a:r>
            <a:r>
              <a:rPr lang="en-US" sz="2000" dirty="0" smtClean="0">
                <a:solidFill>
                  <a:srgbClr val="FFFF00"/>
                </a:solidFill>
                <a:latin typeface="Calibri" pitchFamily="34" charset="0"/>
                <a:cs typeface="Calibri" pitchFamily="34" charset="0"/>
              </a:rPr>
              <a:t>),{D</a:t>
            </a:r>
            <a:r>
              <a:rPr lang="en-US" sz="2000" baseline="-25000" dirty="0" smtClean="0">
                <a:solidFill>
                  <a:srgbClr val="FFFF00"/>
                </a:solidFill>
                <a:latin typeface="Calibri" pitchFamily="34" charset="0"/>
                <a:cs typeface="Calibri" pitchFamily="34" charset="0"/>
              </a:rPr>
              <a:t>T</a:t>
            </a:r>
            <a:r>
              <a:rPr lang="en-US" sz="2000" dirty="0" smtClean="0">
                <a:solidFill>
                  <a:srgbClr val="FFFF00"/>
                </a:solidFill>
                <a:latin typeface="Calibri" pitchFamily="34" charset="0"/>
                <a:cs typeface="Calibri" pitchFamily="34" charset="0"/>
              </a:rPr>
              <a:t>})</a:t>
            </a:r>
            <a:r>
              <a:rPr lang="en-US" sz="2000" dirty="0" smtClean="0">
                <a:latin typeface="Calibri" pitchFamily="34" charset="0"/>
                <a:cs typeface="Calibri" pitchFamily="34" charset="0"/>
              </a:rPr>
              <a:t>; </a:t>
            </a:r>
          </a:p>
          <a:p>
            <a:pPr marL="355600" indent="-355600" eaLnBrk="1" hangingPunct="1">
              <a:lnSpc>
                <a:spcPct val="80000"/>
              </a:lnSpc>
              <a:buFontTx/>
              <a:buNone/>
            </a:pPr>
            <a:r>
              <a:rPr lang="en-US" sz="2000" dirty="0" smtClean="0">
                <a:latin typeface="Calibri" pitchFamily="34" charset="0"/>
                <a:cs typeface="Calibri" pitchFamily="34" charset="0"/>
              </a:rPr>
              <a:t>the RBF model: </a:t>
            </a:r>
            <a:r>
              <a:rPr lang="en-US" sz="2000" dirty="0" smtClean="0">
                <a:solidFill>
                  <a:srgbClr val="FFFF00"/>
                </a:solidFill>
                <a:latin typeface="Calibri" pitchFamily="34" charset="0"/>
                <a:cs typeface="Calibri" pitchFamily="34" charset="0"/>
              </a:rPr>
              <a:t>p(</a:t>
            </a:r>
            <a:r>
              <a:rPr lang="en-US" sz="2000" dirty="0" err="1" smtClean="0">
                <a:solidFill>
                  <a:srgbClr val="FFFF00"/>
                </a:solidFill>
                <a:latin typeface="Calibri" pitchFamily="34" charset="0"/>
                <a:cs typeface="Calibri" pitchFamily="34" charset="0"/>
              </a:rPr>
              <a:t>Ci|X;RBF</a:t>
            </a:r>
            <a:r>
              <a:rPr lang="en-US" sz="2000" dirty="0" smtClean="0">
                <a:solidFill>
                  <a:srgbClr val="FFFF00"/>
                </a:solidFill>
                <a:latin typeface="Calibri" pitchFamily="34" charset="0"/>
                <a:cs typeface="Calibri" pitchFamily="34" charset="0"/>
              </a:rPr>
              <a:t>) = p(</a:t>
            </a:r>
            <a:r>
              <a:rPr lang="en-US" sz="2000" dirty="0" err="1" smtClean="0">
                <a:solidFill>
                  <a:srgbClr val="FFFF00"/>
                </a:solidFill>
                <a:latin typeface="Calibri" pitchFamily="34" charset="0"/>
                <a:cs typeface="Calibri" pitchFamily="34" charset="0"/>
              </a:rPr>
              <a:t>Ci|X;D</a:t>
            </a:r>
            <a:r>
              <a:rPr lang="en-US" sz="2000" dirty="0" smtClean="0">
                <a:solidFill>
                  <a:srgbClr val="FFFF00"/>
                </a:solidFill>
                <a:latin typeface="Calibri" pitchFamily="34" charset="0"/>
                <a:cs typeface="Calibri" pitchFamily="34" charset="0"/>
              </a:rPr>
              <a:t>(</a:t>
            </a:r>
            <a:r>
              <a:rPr lang="en-US" sz="2000" b="1" baseline="30000" dirty="0" smtClean="0">
                <a:solidFill>
                  <a:srgbClr val="FFFF00"/>
                </a:solidFill>
                <a:latin typeface="Calibri" pitchFamily="34" charset="0"/>
                <a:cs typeface="Calibri" pitchFamily="34" charset="0"/>
              </a:rPr>
              <a:t>.</a:t>
            </a:r>
            <a:r>
              <a:rPr lang="en-US" sz="2000" dirty="0" smtClean="0">
                <a:solidFill>
                  <a:srgbClr val="FFFF00"/>
                </a:solidFill>
                <a:latin typeface="Calibri" pitchFamily="34" charset="0"/>
                <a:cs typeface="Calibri" pitchFamily="34" charset="0"/>
              </a:rPr>
              <a:t>),G(D),{R})</a:t>
            </a:r>
            <a:r>
              <a:rPr lang="en-US" sz="2000" dirty="0" smtClean="0">
                <a:latin typeface="Calibri" pitchFamily="34" charset="0"/>
                <a:cs typeface="Calibri" pitchFamily="34" charset="0"/>
              </a:rPr>
              <a:t>,  </a:t>
            </a:r>
          </a:p>
          <a:p>
            <a:pPr marL="355600" indent="-355600" eaLnBrk="1" hangingPunct="1">
              <a:lnSpc>
                <a:spcPct val="80000"/>
              </a:lnSpc>
              <a:buFontTx/>
              <a:buNone/>
            </a:pPr>
            <a:r>
              <a:rPr lang="en-US" sz="2000" dirty="0" smtClean="0">
                <a:latin typeface="Calibri" pitchFamily="34" charset="0"/>
                <a:cs typeface="Calibri" pitchFamily="34" charset="0"/>
              </a:rPr>
              <a:t>MLP, SVM and many other models may all be “re-discovered” as a part of SBF.</a:t>
            </a:r>
          </a:p>
        </p:txBody>
      </p:sp>
      <p:pic>
        <p:nvPicPr>
          <p:cNvPr id="153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750" y="234950"/>
            <a:ext cx="88423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a:xfrm>
            <a:off x="685800" y="350838"/>
            <a:ext cx="7437438" cy="774700"/>
          </a:xfrm>
          <a:effectLst>
            <a:outerShdw dist="35921" dir="2700000" algn="ctr" rotWithShape="0">
              <a:schemeClr val="bg2"/>
            </a:outerShdw>
          </a:effectLst>
        </p:spPr>
        <p:txBody>
          <a:bodyPr lIns="92075" tIns="46038" rIns="92075" bIns="46038"/>
          <a:lstStyle/>
          <a:p>
            <a:pPr eaLnBrk="1" hangingPunct="1">
              <a:defRPr/>
            </a:pPr>
            <a:r>
              <a:rPr lang="en-US" smtClean="0"/>
              <a:t>Meta-learning in SBM scheme</a:t>
            </a:r>
          </a:p>
        </p:txBody>
      </p:sp>
      <p:sp>
        <p:nvSpPr>
          <p:cNvPr id="16387" name="Rectangle 3"/>
          <p:cNvSpPr>
            <a:spLocks noGrp="1" noChangeArrowheads="1"/>
          </p:cNvSpPr>
          <p:nvPr>
            <p:ph type="body" idx="1"/>
          </p:nvPr>
        </p:nvSpPr>
        <p:spPr>
          <a:xfrm>
            <a:off x="600075" y="5862638"/>
            <a:ext cx="8382000" cy="631825"/>
          </a:xfrm>
        </p:spPr>
        <p:txBody>
          <a:bodyPr lIns="92075" tIns="46038" rIns="92075" bIns="46038"/>
          <a:lstStyle/>
          <a:p>
            <a:pPr marL="0" indent="0" eaLnBrk="1" hangingPunct="1">
              <a:spcBef>
                <a:spcPts val="600"/>
              </a:spcBef>
              <a:buFontTx/>
              <a:buNone/>
            </a:pPr>
            <a:r>
              <a:rPr lang="en-US" sz="2000" smtClean="0">
                <a:latin typeface="Calibri" pitchFamily="34" charset="0"/>
                <a:cs typeface="Calibri" pitchFamily="34" charset="0"/>
              </a:rPr>
              <a:t>Start from kNN, k=1, all data &amp; features, Euclidean distance, end with a model that is a novel combination of procedures and parameterizations.</a:t>
            </a:r>
          </a:p>
        </p:txBody>
      </p:sp>
      <p:grpSp>
        <p:nvGrpSpPr>
          <p:cNvPr id="18437" name="Group 22"/>
          <p:cNvGrpSpPr>
            <a:grpSpLocks/>
          </p:cNvGrpSpPr>
          <p:nvPr/>
        </p:nvGrpSpPr>
        <p:grpSpPr bwMode="auto">
          <a:xfrm>
            <a:off x="1838325" y="1212850"/>
            <a:ext cx="6172200" cy="4686300"/>
            <a:chOff x="1521" y="3424"/>
            <a:chExt cx="9720" cy="7380"/>
          </a:xfrm>
        </p:grpSpPr>
        <p:sp>
          <p:nvSpPr>
            <p:cNvPr id="16421" name="Text Box 23"/>
            <p:cNvSpPr txBox="1">
              <a:spLocks noChangeArrowheads="1"/>
            </p:cNvSpPr>
            <p:nvPr/>
          </p:nvSpPr>
          <p:spPr bwMode="auto">
            <a:xfrm>
              <a:off x="1521" y="3424"/>
              <a:ext cx="9720" cy="7380"/>
            </a:xfrm>
            <a:prstGeom prst="rect">
              <a:avLst/>
            </a:prstGeom>
            <a:solidFill>
              <a:srgbClr val="FFFFFF"/>
            </a:solidFill>
            <a:ln w="9525">
              <a:solidFill>
                <a:srgbClr val="000000"/>
              </a:solidFill>
              <a:miter lim="800000"/>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endParaRPr lang="pl-PL"/>
            </a:p>
          </p:txBody>
        </p:sp>
        <p:grpSp>
          <p:nvGrpSpPr>
            <p:cNvPr id="16422" name="Group 24"/>
            <p:cNvGrpSpPr>
              <a:grpSpLocks/>
            </p:cNvGrpSpPr>
            <p:nvPr/>
          </p:nvGrpSpPr>
          <p:grpSpPr bwMode="auto">
            <a:xfrm>
              <a:off x="1521" y="3964"/>
              <a:ext cx="9540" cy="6300"/>
              <a:chOff x="1521" y="3964"/>
              <a:chExt cx="9540" cy="6300"/>
            </a:xfrm>
          </p:grpSpPr>
          <p:sp>
            <p:nvSpPr>
              <p:cNvPr id="16423" name="Text Box 25"/>
              <p:cNvSpPr txBox="1">
                <a:spLocks noChangeArrowheads="1"/>
              </p:cNvSpPr>
              <p:nvPr/>
            </p:nvSpPr>
            <p:spPr bwMode="auto">
              <a:xfrm>
                <a:off x="4941" y="3964"/>
                <a:ext cx="2880" cy="540"/>
              </a:xfrm>
              <a:prstGeom prst="rect">
                <a:avLst/>
              </a:prstGeom>
              <a:solidFill>
                <a:srgbClr val="FFFFFF"/>
              </a:solidFill>
              <a:ln w="9525">
                <a:solidFill>
                  <a:srgbClr val="000000"/>
                </a:solidFill>
                <a:miter lim="800000"/>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solidFill>
                      <a:schemeClr val="bg1"/>
                    </a:solidFill>
                    <a:latin typeface="Times New Roman" pitchFamily="18" charset="0"/>
                  </a:rPr>
                  <a:t>k-NN 67.5/76.6%</a:t>
                </a:r>
                <a:endParaRPr lang="pl-PL">
                  <a:solidFill>
                    <a:schemeClr val="bg1"/>
                  </a:solidFill>
                </a:endParaRPr>
              </a:p>
            </p:txBody>
          </p:sp>
          <p:sp>
            <p:nvSpPr>
              <p:cNvPr id="16424" name="Line 26"/>
              <p:cNvSpPr>
                <a:spLocks noChangeShapeType="1"/>
              </p:cNvSpPr>
              <p:nvPr/>
            </p:nvSpPr>
            <p:spPr bwMode="auto">
              <a:xfrm flipH="1">
                <a:off x="3861" y="4504"/>
                <a:ext cx="2340" cy="216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25" name="Text Box 27"/>
              <p:cNvSpPr txBox="1">
                <a:spLocks noChangeArrowheads="1"/>
              </p:cNvSpPr>
              <p:nvPr/>
            </p:nvSpPr>
            <p:spPr bwMode="auto">
              <a:xfrm>
                <a:off x="1881" y="6664"/>
                <a:ext cx="3420" cy="90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solidFill>
                      <a:schemeClr val="bg1"/>
                    </a:solidFill>
                    <a:latin typeface="Times New Roman" pitchFamily="18" charset="0"/>
                  </a:rPr>
                  <a:t>+</a:t>
                </a:r>
                <a:r>
                  <a:rPr lang="pl-PL" sz="1800" i="1">
                    <a:solidFill>
                      <a:schemeClr val="bg1"/>
                    </a:solidFill>
                    <a:latin typeface="Times New Roman" pitchFamily="18" charset="0"/>
                  </a:rPr>
                  <a:t>d</a:t>
                </a:r>
                <a:r>
                  <a:rPr lang="pl-PL" sz="1800">
                    <a:solidFill>
                      <a:schemeClr val="bg1"/>
                    </a:solidFill>
                    <a:latin typeface="Times New Roman" pitchFamily="18" charset="0"/>
                  </a:rPr>
                  <a:t>(</a:t>
                </a:r>
                <a:r>
                  <a:rPr lang="pl-PL" sz="1800" i="1">
                    <a:solidFill>
                      <a:schemeClr val="bg1"/>
                    </a:solidFill>
                    <a:latin typeface="Times New Roman" pitchFamily="18" charset="0"/>
                  </a:rPr>
                  <a:t>x,y</a:t>
                </a:r>
                <a:r>
                  <a:rPr lang="pl-PL" sz="1800">
                    <a:solidFill>
                      <a:schemeClr val="bg1"/>
                    </a:solidFill>
                    <a:latin typeface="Times New Roman" pitchFamily="18" charset="0"/>
                  </a:rPr>
                  <a:t>); </a:t>
                </a:r>
                <a:br>
                  <a:rPr lang="pl-PL" sz="1800">
                    <a:solidFill>
                      <a:schemeClr val="bg1"/>
                    </a:solidFill>
                    <a:latin typeface="Times New Roman" pitchFamily="18" charset="0"/>
                  </a:rPr>
                </a:br>
                <a:r>
                  <a:rPr lang="pl-PL" sz="1800">
                    <a:solidFill>
                      <a:schemeClr val="bg1"/>
                    </a:solidFill>
                    <a:latin typeface="Times New Roman" pitchFamily="18" charset="0"/>
                  </a:rPr>
                  <a:t>Canberra 89.9/90.7 %</a:t>
                </a:r>
                <a:endParaRPr lang="pl-PL">
                  <a:solidFill>
                    <a:schemeClr val="bg1"/>
                  </a:solidFill>
                </a:endParaRPr>
              </a:p>
            </p:txBody>
          </p:sp>
          <p:sp>
            <p:nvSpPr>
              <p:cNvPr id="16426" name="Text Box 28"/>
              <p:cNvSpPr txBox="1">
                <a:spLocks noChangeArrowheads="1"/>
              </p:cNvSpPr>
              <p:nvPr/>
            </p:nvSpPr>
            <p:spPr bwMode="auto">
              <a:xfrm>
                <a:off x="5481" y="7564"/>
                <a:ext cx="2700" cy="90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solidFill>
                      <a:schemeClr val="bg1"/>
                    </a:solidFill>
                    <a:latin typeface="Times New Roman" pitchFamily="18" charset="0"/>
                  </a:rPr>
                  <a:t>+ </a:t>
                </a:r>
                <a:r>
                  <a:rPr lang="pl-PL" sz="1800" i="1">
                    <a:solidFill>
                      <a:schemeClr val="bg1"/>
                    </a:solidFill>
                    <a:latin typeface="Times New Roman" pitchFamily="18" charset="0"/>
                  </a:rPr>
                  <a:t>s</a:t>
                </a:r>
                <a:r>
                  <a:rPr lang="pl-PL" sz="1800" i="1" baseline="-25000">
                    <a:solidFill>
                      <a:schemeClr val="bg1"/>
                    </a:solidFill>
                    <a:latin typeface="Times New Roman" pitchFamily="18" charset="0"/>
                  </a:rPr>
                  <a:t>i</a:t>
                </a:r>
                <a:r>
                  <a:rPr lang="pl-PL" sz="1800">
                    <a:solidFill>
                      <a:schemeClr val="bg1"/>
                    </a:solidFill>
                    <a:latin typeface="Times New Roman" pitchFamily="18" charset="0"/>
                  </a:rPr>
                  <a:t>=(0,0,1,0,1,1); </a:t>
                </a:r>
              </a:p>
              <a:p>
                <a:pPr eaLnBrk="1" hangingPunct="1"/>
                <a:r>
                  <a:rPr lang="pl-PL" sz="1800">
                    <a:solidFill>
                      <a:schemeClr val="bg1"/>
                    </a:solidFill>
                    <a:latin typeface="Times New Roman" pitchFamily="18" charset="0"/>
                  </a:rPr>
                  <a:t>71.6/64.4 %</a:t>
                </a:r>
                <a:endParaRPr lang="pl-PL">
                  <a:solidFill>
                    <a:schemeClr val="bg1"/>
                  </a:solidFill>
                </a:endParaRPr>
              </a:p>
            </p:txBody>
          </p:sp>
          <p:sp>
            <p:nvSpPr>
              <p:cNvPr id="16427" name="Text Box 29"/>
              <p:cNvSpPr txBox="1">
                <a:spLocks noChangeArrowheads="1"/>
              </p:cNvSpPr>
              <p:nvPr/>
            </p:nvSpPr>
            <p:spPr bwMode="auto">
              <a:xfrm>
                <a:off x="8541" y="5404"/>
                <a:ext cx="1980" cy="90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solidFill>
                      <a:schemeClr val="bg1"/>
                    </a:solidFill>
                    <a:latin typeface="Times New Roman" pitchFamily="18" charset="0"/>
                  </a:rPr>
                  <a:t>+selection, </a:t>
                </a:r>
              </a:p>
              <a:p>
                <a:pPr eaLnBrk="1" hangingPunct="1"/>
                <a:r>
                  <a:rPr lang="pl-PL" sz="1800">
                    <a:solidFill>
                      <a:schemeClr val="bg1"/>
                    </a:solidFill>
                    <a:latin typeface="Times New Roman" pitchFamily="18" charset="0"/>
                  </a:rPr>
                  <a:t> 67.5/76.6 %</a:t>
                </a:r>
                <a:endParaRPr lang="pl-PL">
                  <a:solidFill>
                    <a:schemeClr val="bg1"/>
                  </a:solidFill>
                </a:endParaRPr>
              </a:p>
            </p:txBody>
          </p:sp>
          <p:sp>
            <p:nvSpPr>
              <p:cNvPr id="16428" name="Text Box 30"/>
              <p:cNvSpPr txBox="1">
                <a:spLocks noChangeArrowheads="1"/>
              </p:cNvSpPr>
              <p:nvPr/>
            </p:nvSpPr>
            <p:spPr bwMode="auto">
              <a:xfrm>
                <a:off x="8001" y="6664"/>
                <a:ext cx="3060" cy="54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solidFill>
                      <a:schemeClr val="bg1"/>
                    </a:solidFill>
                    <a:latin typeface="Times New Roman" pitchFamily="18" charset="0"/>
                  </a:rPr>
                  <a:t>+</a:t>
                </a:r>
                <a:r>
                  <a:rPr lang="pl-PL" sz="1800" i="1">
                    <a:solidFill>
                      <a:schemeClr val="bg1"/>
                    </a:solidFill>
                    <a:latin typeface="Times New Roman" pitchFamily="18" charset="0"/>
                  </a:rPr>
                  <a:t>k</a:t>
                </a:r>
                <a:r>
                  <a:rPr lang="pl-PL" sz="1800">
                    <a:solidFill>
                      <a:schemeClr val="bg1"/>
                    </a:solidFill>
                    <a:latin typeface="Times New Roman" pitchFamily="18" charset="0"/>
                  </a:rPr>
                  <a:t> opt; 67.5/76.6 %</a:t>
                </a:r>
                <a:endParaRPr lang="pl-PL">
                  <a:solidFill>
                    <a:schemeClr val="bg1"/>
                  </a:solidFill>
                </a:endParaRPr>
              </a:p>
            </p:txBody>
          </p:sp>
          <p:sp>
            <p:nvSpPr>
              <p:cNvPr id="16429" name="Line 31"/>
              <p:cNvSpPr>
                <a:spLocks noChangeShapeType="1"/>
              </p:cNvSpPr>
              <p:nvPr/>
            </p:nvSpPr>
            <p:spPr bwMode="auto">
              <a:xfrm>
                <a:off x="6201" y="4504"/>
                <a:ext cx="180" cy="30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30" name="Line 32"/>
              <p:cNvSpPr>
                <a:spLocks noChangeShapeType="1"/>
              </p:cNvSpPr>
              <p:nvPr/>
            </p:nvSpPr>
            <p:spPr bwMode="auto">
              <a:xfrm>
                <a:off x="6201" y="4504"/>
                <a:ext cx="2340" cy="12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31" name="Line 33"/>
              <p:cNvSpPr>
                <a:spLocks noChangeShapeType="1"/>
              </p:cNvSpPr>
              <p:nvPr/>
            </p:nvSpPr>
            <p:spPr bwMode="auto">
              <a:xfrm>
                <a:off x="6201" y="4504"/>
                <a:ext cx="1800" cy="23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32" name="Text Box 34"/>
              <p:cNvSpPr txBox="1">
                <a:spLocks noChangeArrowheads="1"/>
              </p:cNvSpPr>
              <p:nvPr/>
            </p:nvSpPr>
            <p:spPr bwMode="auto">
              <a:xfrm>
                <a:off x="1521" y="9364"/>
                <a:ext cx="4680" cy="90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solidFill>
                      <a:schemeClr val="bg1"/>
                    </a:solidFill>
                    <a:latin typeface="Times New Roman" pitchFamily="18" charset="0"/>
                  </a:rPr>
                  <a:t>+</a:t>
                </a:r>
                <a:r>
                  <a:rPr lang="pl-PL" sz="1800" i="1">
                    <a:solidFill>
                      <a:schemeClr val="bg1"/>
                    </a:solidFill>
                    <a:latin typeface="Times New Roman" pitchFamily="18" charset="0"/>
                  </a:rPr>
                  <a:t>d</a:t>
                </a:r>
                <a:r>
                  <a:rPr lang="pl-PL" sz="1800">
                    <a:solidFill>
                      <a:schemeClr val="bg1"/>
                    </a:solidFill>
                    <a:latin typeface="Times New Roman" pitchFamily="18" charset="0"/>
                  </a:rPr>
                  <a:t>(</a:t>
                </a:r>
                <a:r>
                  <a:rPr lang="pl-PL" sz="1800" i="1">
                    <a:solidFill>
                      <a:schemeClr val="bg1"/>
                    </a:solidFill>
                    <a:latin typeface="Times New Roman" pitchFamily="18" charset="0"/>
                  </a:rPr>
                  <a:t>x,y</a:t>
                </a:r>
                <a:r>
                  <a:rPr lang="pl-PL" sz="1800">
                    <a:solidFill>
                      <a:schemeClr val="bg1"/>
                    </a:solidFill>
                    <a:latin typeface="Times New Roman" pitchFamily="18" charset="0"/>
                  </a:rPr>
                  <a:t>) + </a:t>
                </a:r>
                <a:r>
                  <a:rPr lang="pl-PL" sz="1800" i="1">
                    <a:solidFill>
                      <a:schemeClr val="bg1"/>
                    </a:solidFill>
                    <a:latin typeface="Times New Roman" pitchFamily="18" charset="0"/>
                  </a:rPr>
                  <a:t>s</a:t>
                </a:r>
                <a:r>
                  <a:rPr lang="pl-PL" sz="1800" i="1" baseline="-25000">
                    <a:solidFill>
                      <a:schemeClr val="bg1"/>
                    </a:solidFill>
                    <a:latin typeface="Times New Roman" pitchFamily="18" charset="0"/>
                  </a:rPr>
                  <a:t>i</a:t>
                </a:r>
                <a:r>
                  <a:rPr lang="pl-PL" sz="1800">
                    <a:solidFill>
                      <a:schemeClr val="bg1"/>
                    </a:solidFill>
                    <a:latin typeface="Times New Roman" pitchFamily="18" charset="0"/>
                  </a:rPr>
                  <a:t>=(1,0,1,0.6,0.9,1);  </a:t>
                </a:r>
                <a:br>
                  <a:rPr lang="pl-PL" sz="1800">
                    <a:solidFill>
                      <a:schemeClr val="bg1"/>
                    </a:solidFill>
                    <a:latin typeface="Times New Roman" pitchFamily="18" charset="0"/>
                  </a:rPr>
                </a:br>
                <a:r>
                  <a:rPr lang="pl-PL" sz="1800">
                    <a:solidFill>
                      <a:schemeClr val="bg1"/>
                    </a:solidFill>
                    <a:latin typeface="Times New Roman" pitchFamily="18" charset="0"/>
                  </a:rPr>
                  <a:t>Canberra 74.6/72.9 %</a:t>
                </a:r>
                <a:endParaRPr lang="pl-PL">
                  <a:solidFill>
                    <a:schemeClr val="bg1"/>
                  </a:solidFill>
                </a:endParaRPr>
              </a:p>
            </p:txBody>
          </p:sp>
          <p:sp>
            <p:nvSpPr>
              <p:cNvPr id="16433" name="Line 35"/>
              <p:cNvSpPr>
                <a:spLocks noChangeShapeType="1"/>
              </p:cNvSpPr>
              <p:nvPr/>
            </p:nvSpPr>
            <p:spPr bwMode="auto">
              <a:xfrm>
                <a:off x="3681" y="7564"/>
                <a:ext cx="180" cy="1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34" name="Text Box 36"/>
              <p:cNvSpPr txBox="1">
                <a:spLocks noChangeArrowheads="1"/>
              </p:cNvSpPr>
              <p:nvPr/>
            </p:nvSpPr>
            <p:spPr bwMode="auto">
              <a:xfrm>
                <a:off x="6381" y="9364"/>
                <a:ext cx="3420" cy="90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solidFill>
                      <a:schemeClr val="bg1"/>
                    </a:solidFill>
                    <a:latin typeface="Times New Roman" pitchFamily="18" charset="0"/>
                  </a:rPr>
                  <a:t>+</a:t>
                </a:r>
                <a:r>
                  <a:rPr lang="pl-PL" sz="1800" i="1">
                    <a:solidFill>
                      <a:schemeClr val="bg1"/>
                    </a:solidFill>
                    <a:latin typeface="Times New Roman" pitchFamily="18" charset="0"/>
                  </a:rPr>
                  <a:t>d</a:t>
                </a:r>
                <a:r>
                  <a:rPr lang="pl-PL" sz="1800">
                    <a:solidFill>
                      <a:schemeClr val="bg1"/>
                    </a:solidFill>
                    <a:latin typeface="Times New Roman" pitchFamily="18" charset="0"/>
                  </a:rPr>
                  <a:t>(</a:t>
                </a:r>
                <a:r>
                  <a:rPr lang="pl-PL" sz="1800" i="1">
                    <a:solidFill>
                      <a:schemeClr val="bg1"/>
                    </a:solidFill>
                    <a:latin typeface="Times New Roman" pitchFamily="18" charset="0"/>
                  </a:rPr>
                  <a:t>x,y</a:t>
                </a:r>
                <a:r>
                  <a:rPr lang="pl-PL" sz="1800">
                    <a:solidFill>
                      <a:schemeClr val="bg1"/>
                    </a:solidFill>
                    <a:latin typeface="Times New Roman" pitchFamily="18" charset="0"/>
                  </a:rPr>
                  <a:t>) + sel</a:t>
                </a:r>
                <a:r>
                  <a:rPr lang="en-US" sz="1800">
                    <a:solidFill>
                      <a:schemeClr val="bg1"/>
                    </a:solidFill>
                    <a:latin typeface="Times New Roman" pitchFamily="18" charset="0"/>
                  </a:rPr>
                  <a:t>ection</a:t>
                </a:r>
                <a:r>
                  <a:rPr lang="pl-PL" sz="1800">
                    <a:solidFill>
                      <a:schemeClr val="bg1"/>
                    </a:solidFill>
                    <a:latin typeface="Times New Roman" pitchFamily="18" charset="0"/>
                  </a:rPr>
                  <a:t>; </a:t>
                </a:r>
                <a:br>
                  <a:rPr lang="pl-PL" sz="1800">
                    <a:solidFill>
                      <a:schemeClr val="bg1"/>
                    </a:solidFill>
                    <a:latin typeface="Times New Roman" pitchFamily="18" charset="0"/>
                  </a:rPr>
                </a:br>
                <a:r>
                  <a:rPr lang="pl-PL" sz="1800">
                    <a:solidFill>
                      <a:schemeClr val="bg1"/>
                    </a:solidFill>
                    <a:latin typeface="Times New Roman" pitchFamily="18" charset="0"/>
                  </a:rPr>
                  <a:t>Canberra 89.9/90.7 %</a:t>
                </a:r>
                <a:endParaRPr lang="pl-PL">
                  <a:solidFill>
                    <a:schemeClr val="bg1"/>
                  </a:solidFill>
                </a:endParaRPr>
              </a:p>
            </p:txBody>
          </p:sp>
          <p:sp>
            <p:nvSpPr>
              <p:cNvPr id="16435" name="Line 37"/>
              <p:cNvSpPr>
                <a:spLocks noChangeShapeType="1"/>
              </p:cNvSpPr>
              <p:nvPr/>
            </p:nvSpPr>
            <p:spPr bwMode="auto">
              <a:xfrm>
                <a:off x="3681" y="7564"/>
                <a:ext cx="3960" cy="18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18436" name="Group 6"/>
          <p:cNvGrpSpPr>
            <a:grpSpLocks/>
          </p:cNvGrpSpPr>
          <p:nvPr/>
        </p:nvGrpSpPr>
        <p:grpSpPr bwMode="auto">
          <a:xfrm>
            <a:off x="1838325" y="1209675"/>
            <a:ext cx="6172200" cy="4686300"/>
            <a:chOff x="1521" y="3424"/>
            <a:chExt cx="9720" cy="7380"/>
          </a:xfrm>
        </p:grpSpPr>
        <p:sp>
          <p:nvSpPr>
            <p:cNvPr id="16406" name="Text Box 7"/>
            <p:cNvSpPr txBox="1">
              <a:spLocks noChangeArrowheads="1"/>
            </p:cNvSpPr>
            <p:nvPr/>
          </p:nvSpPr>
          <p:spPr bwMode="auto">
            <a:xfrm>
              <a:off x="1521" y="3424"/>
              <a:ext cx="9720" cy="7380"/>
            </a:xfrm>
            <a:prstGeom prst="rect">
              <a:avLst/>
            </a:prstGeom>
            <a:solidFill>
              <a:srgbClr val="FFFFFF"/>
            </a:solidFill>
            <a:ln w="9525">
              <a:solidFill>
                <a:srgbClr val="000000"/>
              </a:solidFill>
              <a:miter lim="800000"/>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endParaRPr lang="pl-PL"/>
            </a:p>
          </p:txBody>
        </p:sp>
        <p:grpSp>
          <p:nvGrpSpPr>
            <p:cNvPr id="16407" name="Group 8"/>
            <p:cNvGrpSpPr>
              <a:grpSpLocks/>
            </p:cNvGrpSpPr>
            <p:nvPr/>
          </p:nvGrpSpPr>
          <p:grpSpPr bwMode="auto">
            <a:xfrm>
              <a:off x="1521" y="3964"/>
              <a:ext cx="9540" cy="6300"/>
              <a:chOff x="1521" y="3964"/>
              <a:chExt cx="9540" cy="6300"/>
            </a:xfrm>
          </p:grpSpPr>
          <p:sp>
            <p:nvSpPr>
              <p:cNvPr id="16408" name="Text Box 9"/>
              <p:cNvSpPr txBox="1">
                <a:spLocks noChangeArrowheads="1"/>
              </p:cNvSpPr>
              <p:nvPr/>
            </p:nvSpPr>
            <p:spPr bwMode="auto">
              <a:xfrm>
                <a:off x="4941" y="3964"/>
                <a:ext cx="3600" cy="540"/>
              </a:xfrm>
              <a:prstGeom prst="rect">
                <a:avLst/>
              </a:prstGeom>
              <a:solidFill>
                <a:srgbClr val="FFFFFF"/>
              </a:solidFill>
              <a:ln w="9525">
                <a:solidFill>
                  <a:srgbClr val="000000"/>
                </a:solidFill>
                <a:miter lim="800000"/>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b="1">
                    <a:solidFill>
                      <a:schemeClr val="bg1"/>
                    </a:solidFill>
                    <a:latin typeface="Times New Roman" pitchFamily="18" charset="0"/>
                  </a:rPr>
                  <a:t>k-NN 67.5/76.6%</a:t>
                </a:r>
                <a:endParaRPr lang="pl-PL" b="1">
                  <a:solidFill>
                    <a:schemeClr val="bg1"/>
                  </a:solidFill>
                </a:endParaRPr>
              </a:p>
            </p:txBody>
          </p:sp>
          <p:sp>
            <p:nvSpPr>
              <p:cNvPr id="16409" name="Line 10"/>
              <p:cNvSpPr>
                <a:spLocks noChangeShapeType="1"/>
              </p:cNvSpPr>
              <p:nvPr/>
            </p:nvSpPr>
            <p:spPr bwMode="auto">
              <a:xfrm flipH="1">
                <a:off x="3861" y="4504"/>
                <a:ext cx="2340" cy="21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10" name="Text Box 11"/>
              <p:cNvSpPr txBox="1">
                <a:spLocks noChangeArrowheads="1"/>
              </p:cNvSpPr>
              <p:nvPr/>
            </p:nvSpPr>
            <p:spPr bwMode="auto">
              <a:xfrm>
                <a:off x="1881" y="6664"/>
                <a:ext cx="3420" cy="90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latin typeface="Times New Roman" pitchFamily="18" charset="0"/>
                  </a:rPr>
                  <a:t>+</a:t>
                </a:r>
                <a:r>
                  <a:rPr lang="pl-PL" sz="1800" i="1">
                    <a:latin typeface="Times New Roman" pitchFamily="18" charset="0"/>
                  </a:rPr>
                  <a:t>d</a:t>
                </a:r>
                <a:r>
                  <a:rPr lang="pl-PL" sz="1800">
                    <a:latin typeface="Times New Roman" pitchFamily="18" charset="0"/>
                  </a:rPr>
                  <a:t>(</a:t>
                </a:r>
                <a:r>
                  <a:rPr lang="pl-PL" sz="1800" i="1">
                    <a:latin typeface="Times New Roman" pitchFamily="18" charset="0"/>
                  </a:rPr>
                  <a:t>x,y</a:t>
                </a:r>
                <a:r>
                  <a:rPr lang="pl-PL" sz="1800">
                    <a:latin typeface="Times New Roman" pitchFamily="18" charset="0"/>
                  </a:rPr>
                  <a:t>); </a:t>
                </a:r>
                <a:br>
                  <a:rPr lang="pl-PL" sz="1800">
                    <a:latin typeface="Times New Roman" pitchFamily="18" charset="0"/>
                  </a:rPr>
                </a:br>
                <a:r>
                  <a:rPr lang="pl-PL" sz="1800">
                    <a:latin typeface="Times New Roman" pitchFamily="18" charset="0"/>
                  </a:rPr>
                  <a:t>Canberra 89.9/90.7 %</a:t>
                </a:r>
                <a:endParaRPr lang="pl-PL"/>
              </a:p>
            </p:txBody>
          </p:sp>
          <p:sp>
            <p:nvSpPr>
              <p:cNvPr id="16411" name="Text Box 12"/>
              <p:cNvSpPr txBox="1">
                <a:spLocks noChangeArrowheads="1"/>
              </p:cNvSpPr>
              <p:nvPr/>
            </p:nvSpPr>
            <p:spPr bwMode="auto">
              <a:xfrm>
                <a:off x="5481" y="7564"/>
                <a:ext cx="2700" cy="90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latin typeface="Times New Roman" pitchFamily="18" charset="0"/>
                  </a:rPr>
                  <a:t>+ </a:t>
                </a:r>
                <a:r>
                  <a:rPr lang="pl-PL" sz="1800" i="1">
                    <a:latin typeface="Times New Roman" pitchFamily="18" charset="0"/>
                  </a:rPr>
                  <a:t>s</a:t>
                </a:r>
                <a:r>
                  <a:rPr lang="pl-PL" sz="1800" i="1" baseline="-25000">
                    <a:latin typeface="Times New Roman" pitchFamily="18" charset="0"/>
                  </a:rPr>
                  <a:t>i</a:t>
                </a:r>
                <a:r>
                  <a:rPr lang="pl-PL" sz="1800">
                    <a:latin typeface="Times New Roman" pitchFamily="18" charset="0"/>
                  </a:rPr>
                  <a:t>=(0,0,1,0,1,1); </a:t>
                </a:r>
              </a:p>
              <a:p>
                <a:pPr eaLnBrk="1" hangingPunct="1"/>
                <a:r>
                  <a:rPr lang="pl-PL" sz="1800">
                    <a:latin typeface="Times New Roman" pitchFamily="18" charset="0"/>
                  </a:rPr>
                  <a:t>71.6/64.4 %</a:t>
                </a:r>
                <a:endParaRPr lang="pl-PL"/>
              </a:p>
            </p:txBody>
          </p:sp>
          <p:sp>
            <p:nvSpPr>
              <p:cNvPr id="16412" name="Text Box 13"/>
              <p:cNvSpPr txBox="1">
                <a:spLocks noChangeArrowheads="1"/>
              </p:cNvSpPr>
              <p:nvPr/>
            </p:nvSpPr>
            <p:spPr bwMode="auto">
              <a:xfrm>
                <a:off x="8541" y="5404"/>
                <a:ext cx="1980" cy="90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latin typeface="Times New Roman" pitchFamily="18" charset="0"/>
                  </a:rPr>
                  <a:t>+selection, </a:t>
                </a:r>
              </a:p>
              <a:p>
                <a:pPr eaLnBrk="1" hangingPunct="1"/>
                <a:r>
                  <a:rPr lang="pl-PL" sz="1800">
                    <a:latin typeface="Times New Roman" pitchFamily="18" charset="0"/>
                  </a:rPr>
                  <a:t> 67.5/76.6 %</a:t>
                </a:r>
                <a:endParaRPr lang="pl-PL"/>
              </a:p>
            </p:txBody>
          </p:sp>
          <p:sp>
            <p:nvSpPr>
              <p:cNvPr id="16413" name="Text Box 14"/>
              <p:cNvSpPr txBox="1">
                <a:spLocks noChangeArrowheads="1"/>
              </p:cNvSpPr>
              <p:nvPr/>
            </p:nvSpPr>
            <p:spPr bwMode="auto">
              <a:xfrm>
                <a:off x="8001" y="6664"/>
                <a:ext cx="3060" cy="54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latin typeface="Times New Roman" pitchFamily="18" charset="0"/>
                  </a:rPr>
                  <a:t>+</a:t>
                </a:r>
                <a:r>
                  <a:rPr lang="pl-PL" sz="1800" i="1">
                    <a:latin typeface="Times New Roman" pitchFamily="18" charset="0"/>
                  </a:rPr>
                  <a:t>k</a:t>
                </a:r>
                <a:r>
                  <a:rPr lang="pl-PL" sz="1800">
                    <a:latin typeface="Times New Roman" pitchFamily="18" charset="0"/>
                  </a:rPr>
                  <a:t> opt; 67.5/76.6 %</a:t>
                </a:r>
                <a:endParaRPr lang="pl-PL"/>
              </a:p>
            </p:txBody>
          </p:sp>
          <p:sp>
            <p:nvSpPr>
              <p:cNvPr id="16414" name="Line 15"/>
              <p:cNvSpPr>
                <a:spLocks noChangeShapeType="1"/>
              </p:cNvSpPr>
              <p:nvPr/>
            </p:nvSpPr>
            <p:spPr bwMode="auto">
              <a:xfrm>
                <a:off x="6201" y="4504"/>
                <a:ext cx="180" cy="30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15" name="Line 16"/>
              <p:cNvSpPr>
                <a:spLocks noChangeShapeType="1"/>
              </p:cNvSpPr>
              <p:nvPr/>
            </p:nvSpPr>
            <p:spPr bwMode="auto">
              <a:xfrm>
                <a:off x="6201" y="4504"/>
                <a:ext cx="2340" cy="12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16" name="Line 17"/>
              <p:cNvSpPr>
                <a:spLocks noChangeShapeType="1"/>
              </p:cNvSpPr>
              <p:nvPr/>
            </p:nvSpPr>
            <p:spPr bwMode="auto">
              <a:xfrm>
                <a:off x="6201" y="4504"/>
                <a:ext cx="1800" cy="23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17" name="Text Box 18"/>
              <p:cNvSpPr txBox="1">
                <a:spLocks noChangeArrowheads="1"/>
              </p:cNvSpPr>
              <p:nvPr/>
            </p:nvSpPr>
            <p:spPr bwMode="auto">
              <a:xfrm>
                <a:off x="1521" y="9364"/>
                <a:ext cx="4680" cy="90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latin typeface="Times New Roman" pitchFamily="18" charset="0"/>
                  </a:rPr>
                  <a:t>+</a:t>
                </a:r>
                <a:r>
                  <a:rPr lang="pl-PL" sz="1800" i="1">
                    <a:latin typeface="Times New Roman" pitchFamily="18" charset="0"/>
                  </a:rPr>
                  <a:t>d</a:t>
                </a:r>
                <a:r>
                  <a:rPr lang="pl-PL" sz="1800">
                    <a:latin typeface="Times New Roman" pitchFamily="18" charset="0"/>
                  </a:rPr>
                  <a:t>(</a:t>
                </a:r>
                <a:r>
                  <a:rPr lang="pl-PL" sz="1800" i="1">
                    <a:latin typeface="Times New Roman" pitchFamily="18" charset="0"/>
                  </a:rPr>
                  <a:t>x,y</a:t>
                </a:r>
                <a:r>
                  <a:rPr lang="pl-PL" sz="1800">
                    <a:latin typeface="Times New Roman" pitchFamily="18" charset="0"/>
                  </a:rPr>
                  <a:t>) + </a:t>
                </a:r>
                <a:r>
                  <a:rPr lang="pl-PL" sz="1800" i="1">
                    <a:latin typeface="Times New Roman" pitchFamily="18" charset="0"/>
                  </a:rPr>
                  <a:t>s</a:t>
                </a:r>
                <a:r>
                  <a:rPr lang="pl-PL" sz="1800" i="1" baseline="-25000">
                    <a:latin typeface="Times New Roman" pitchFamily="18" charset="0"/>
                  </a:rPr>
                  <a:t>i</a:t>
                </a:r>
                <a:r>
                  <a:rPr lang="pl-PL" sz="1800">
                    <a:latin typeface="Times New Roman" pitchFamily="18" charset="0"/>
                  </a:rPr>
                  <a:t>=(1,0,1,0.6,0.9,1);  </a:t>
                </a:r>
                <a:br>
                  <a:rPr lang="pl-PL" sz="1800">
                    <a:latin typeface="Times New Roman" pitchFamily="18" charset="0"/>
                  </a:rPr>
                </a:br>
                <a:r>
                  <a:rPr lang="pl-PL" sz="1800">
                    <a:latin typeface="Times New Roman" pitchFamily="18" charset="0"/>
                  </a:rPr>
                  <a:t>Canberra 74.6/72.9 %</a:t>
                </a:r>
                <a:endParaRPr lang="pl-PL"/>
              </a:p>
            </p:txBody>
          </p:sp>
          <p:sp>
            <p:nvSpPr>
              <p:cNvPr id="16418" name="Line 19"/>
              <p:cNvSpPr>
                <a:spLocks noChangeShapeType="1"/>
              </p:cNvSpPr>
              <p:nvPr/>
            </p:nvSpPr>
            <p:spPr bwMode="auto">
              <a:xfrm>
                <a:off x="3681" y="7564"/>
                <a:ext cx="180" cy="1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19" name="Text Box 20"/>
              <p:cNvSpPr txBox="1">
                <a:spLocks noChangeArrowheads="1"/>
              </p:cNvSpPr>
              <p:nvPr/>
            </p:nvSpPr>
            <p:spPr bwMode="auto">
              <a:xfrm>
                <a:off x="6381" y="9364"/>
                <a:ext cx="3420" cy="90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latin typeface="Times New Roman" pitchFamily="18" charset="0"/>
                  </a:rPr>
                  <a:t>+</a:t>
                </a:r>
                <a:r>
                  <a:rPr lang="pl-PL" sz="1800" i="1">
                    <a:latin typeface="Times New Roman" pitchFamily="18" charset="0"/>
                  </a:rPr>
                  <a:t>d</a:t>
                </a:r>
                <a:r>
                  <a:rPr lang="pl-PL" sz="1800">
                    <a:latin typeface="Times New Roman" pitchFamily="18" charset="0"/>
                  </a:rPr>
                  <a:t>(</a:t>
                </a:r>
                <a:r>
                  <a:rPr lang="pl-PL" sz="1800" i="1">
                    <a:latin typeface="Times New Roman" pitchFamily="18" charset="0"/>
                  </a:rPr>
                  <a:t>x,y</a:t>
                </a:r>
                <a:r>
                  <a:rPr lang="pl-PL" sz="1800">
                    <a:latin typeface="Times New Roman" pitchFamily="18" charset="0"/>
                  </a:rPr>
                  <a:t>) + sel. or opt </a:t>
                </a:r>
                <a:r>
                  <a:rPr lang="pl-PL" sz="1800" i="1">
                    <a:latin typeface="Times New Roman" pitchFamily="18" charset="0"/>
                  </a:rPr>
                  <a:t>k</a:t>
                </a:r>
                <a:r>
                  <a:rPr lang="pl-PL" sz="1800">
                    <a:latin typeface="Times New Roman" pitchFamily="18" charset="0"/>
                  </a:rPr>
                  <a:t>; </a:t>
                </a:r>
                <a:br>
                  <a:rPr lang="pl-PL" sz="1800">
                    <a:latin typeface="Times New Roman" pitchFamily="18" charset="0"/>
                  </a:rPr>
                </a:br>
                <a:r>
                  <a:rPr lang="pl-PL" sz="1800">
                    <a:latin typeface="Times New Roman" pitchFamily="18" charset="0"/>
                  </a:rPr>
                  <a:t>Canberra 89.9/90.7 %</a:t>
                </a:r>
                <a:endParaRPr lang="pl-PL"/>
              </a:p>
            </p:txBody>
          </p:sp>
          <p:sp>
            <p:nvSpPr>
              <p:cNvPr id="16420" name="Line 21"/>
              <p:cNvSpPr>
                <a:spLocks noChangeShapeType="1"/>
              </p:cNvSpPr>
              <p:nvPr/>
            </p:nvSpPr>
            <p:spPr bwMode="auto">
              <a:xfrm>
                <a:off x="3681" y="7564"/>
                <a:ext cx="3960" cy="1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36" name="Group 22"/>
          <p:cNvGrpSpPr>
            <a:grpSpLocks/>
          </p:cNvGrpSpPr>
          <p:nvPr/>
        </p:nvGrpSpPr>
        <p:grpSpPr bwMode="auto">
          <a:xfrm>
            <a:off x="1838325" y="1212850"/>
            <a:ext cx="6172200" cy="4686300"/>
            <a:chOff x="1521" y="3424"/>
            <a:chExt cx="9720" cy="7380"/>
          </a:xfrm>
        </p:grpSpPr>
        <p:sp>
          <p:nvSpPr>
            <p:cNvPr id="16391" name="Text Box 23"/>
            <p:cNvSpPr txBox="1">
              <a:spLocks noChangeArrowheads="1"/>
            </p:cNvSpPr>
            <p:nvPr/>
          </p:nvSpPr>
          <p:spPr bwMode="auto">
            <a:xfrm>
              <a:off x="1521" y="3424"/>
              <a:ext cx="9720" cy="73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endParaRPr lang="pl-PL"/>
            </a:p>
          </p:txBody>
        </p:sp>
        <p:grpSp>
          <p:nvGrpSpPr>
            <p:cNvPr id="16392" name="Group 24"/>
            <p:cNvGrpSpPr>
              <a:grpSpLocks/>
            </p:cNvGrpSpPr>
            <p:nvPr/>
          </p:nvGrpSpPr>
          <p:grpSpPr bwMode="auto">
            <a:xfrm>
              <a:off x="1521" y="3964"/>
              <a:ext cx="9540" cy="6300"/>
              <a:chOff x="1521" y="3964"/>
              <a:chExt cx="9540" cy="6300"/>
            </a:xfrm>
          </p:grpSpPr>
          <p:sp>
            <p:nvSpPr>
              <p:cNvPr id="16393" name="Text Box 25"/>
              <p:cNvSpPr txBox="1">
                <a:spLocks noChangeArrowheads="1"/>
              </p:cNvSpPr>
              <p:nvPr/>
            </p:nvSpPr>
            <p:spPr bwMode="auto">
              <a:xfrm>
                <a:off x="4941" y="3964"/>
                <a:ext cx="2880" cy="540"/>
              </a:xfrm>
              <a:prstGeom prst="rect">
                <a:avLst/>
              </a:prstGeom>
              <a:solidFill>
                <a:srgbClr val="FFFFFF"/>
              </a:solidFill>
              <a:ln w="9525">
                <a:solidFill>
                  <a:srgbClr val="000000"/>
                </a:solidFill>
                <a:miter lim="800000"/>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solidFill>
                      <a:schemeClr val="bg1"/>
                    </a:solidFill>
                    <a:latin typeface="Times New Roman" pitchFamily="18" charset="0"/>
                  </a:rPr>
                  <a:t>k-NN 67.5/76.6%</a:t>
                </a:r>
                <a:endParaRPr lang="pl-PL">
                  <a:solidFill>
                    <a:schemeClr val="bg1"/>
                  </a:solidFill>
                </a:endParaRPr>
              </a:p>
            </p:txBody>
          </p:sp>
          <p:sp>
            <p:nvSpPr>
              <p:cNvPr id="16394" name="Line 26"/>
              <p:cNvSpPr>
                <a:spLocks noChangeShapeType="1"/>
              </p:cNvSpPr>
              <p:nvPr/>
            </p:nvSpPr>
            <p:spPr bwMode="auto">
              <a:xfrm flipH="1">
                <a:off x="3861" y="4504"/>
                <a:ext cx="2340" cy="216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5" name="Text Box 27"/>
              <p:cNvSpPr txBox="1">
                <a:spLocks noChangeArrowheads="1"/>
              </p:cNvSpPr>
              <p:nvPr/>
            </p:nvSpPr>
            <p:spPr bwMode="auto">
              <a:xfrm>
                <a:off x="1881" y="6664"/>
                <a:ext cx="3420" cy="90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solidFill>
                      <a:schemeClr val="bg1"/>
                    </a:solidFill>
                    <a:latin typeface="Times New Roman" pitchFamily="18" charset="0"/>
                  </a:rPr>
                  <a:t>+</a:t>
                </a:r>
                <a:r>
                  <a:rPr lang="pl-PL" sz="1800" i="1">
                    <a:solidFill>
                      <a:schemeClr val="bg1"/>
                    </a:solidFill>
                    <a:latin typeface="Times New Roman" pitchFamily="18" charset="0"/>
                  </a:rPr>
                  <a:t>d</a:t>
                </a:r>
                <a:r>
                  <a:rPr lang="pl-PL" sz="1800">
                    <a:solidFill>
                      <a:schemeClr val="bg1"/>
                    </a:solidFill>
                    <a:latin typeface="Times New Roman" pitchFamily="18" charset="0"/>
                  </a:rPr>
                  <a:t>(</a:t>
                </a:r>
                <a:r>
                  <a:rPr lang="pl-PL" sz="1800" i="1">
                    <a:solidFill>
                      <a:schemeClr val="bg1"/>
                    </a:solidFill>
                    <a:latin typeface="Times New Roman" pitchFamily="18" charset="0"/>
                  </a:rPr>
                  <a:t>x,y</a:t>
                </a:r>
                <a:r>
                  <a:rPr lang="pl-PL" sz="1800">
                    <a:solidFill>
                      <a:schemeClr val="bg1"/>
                    </a:solidFill>
                    <a:latin typeface="Times New Roman" pitchFamily="18" charset="0"/>
                  </a:rPr>
                  <a:t>); </a:t>
                </a:r>
                <a:br>
                  <a:rPr lang="pl-PL" sz="1800">
                    <a:solidFill>
                      <a:schemeClr val="bg1"/>
                    </a:solidFill>
                    <a:latin typeface="Times New Roman" pitchFamily="18" charset="0"/>
                  </a:rPr>
                </a:br>
                <a:r>
                  <a:rPr lang="pl-PL" sz="1800">
                    <a:solidFill>
                      <a:schemeClr val="bg1"/>
                    </a:solidFill>
                    <a:latin typeface="Times New Roman" pitchFamily="18" charset="0"/>
                  </a:rPr>
                  <a:t>Canberra 89.9/90.7 %</a:t>
                </a:r>
                <a:endParaRPr lang="pl-PL">
                  <a:solidFill>
                    <a:schemeClr val="bg1"/>
                  </a:solidFill>
                </a:endParaRPr>
              </a:p>
            </p:txBody>
          </p:sp>
          <p:sp>
            <p:nvSpPr>
              <p:cNvPr id="16396" name="Text Box 28"/>
              <p:cNvSpPr txBox="1">
                <a:spLocks noChangeArrowheads="1"/>
              </p:cNvSpPr>
              <p:nvPr/>
            </p:nvSpPr>
            <p:spPr bwMode="auto">
              <a:xfrm>
                <a:off x="5481" y="7564"/>
                <a:ext cx="2700" cy="90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solidFill>
                      <a:schemeClr val="bg1"/>
                    </a:solidFill>
                    <a:latin typeface="Times New Roman" pitchFamily="18" charset="0"/>
                  </a:rPr>
                  <a:t>+ </a:t>
                </a:r>
                <a:r>
                  <a:rPr lang="pl-PL" sz="1800" i="1">
                    <a:solidFill>
                      <a:schemeClr val="bg1"/>
                    </a:solidFill>
                    <a:latin typeface="Times New Roman" pitchFamily="18" charset="0"/>
                  </a:rPr>
                  <a:t>s</a:t>
                </a:r>
                <a:r>
                  <a:rPr lang="pl-PL" sz="1800" i="1" baseline="-25000">
                    <a:solidFill>
                      <a:schemeClr val="bg1"/>
                    </a:solidFill>
                    <a:latin typeface="Times New Roman" pitchFamily="18" charset="0"/>
                  </a:rPr>
                  <a:t>i</a:t>
                </a:r>
                <a:r>
                  <a:rPr lang="pl-PL" sz="1800">
                    <a:solidFill>
                      <a:schemeClr val="bg1"/>
                    </a:solidFill>
                    <a:latin typeface="Times New Roman" pitchFamily="18" charset="0"/>
                  </a:rPr>
                  <a:t>=(0,0,1,0,1,1); </a:t>
                </a:r>
              </a:p>
              <a:p>
                <a:pPr eaLnBrk="1" hangingPunct="1"/>
                <a:r>
                  <a:rPr lang="pl-PL" sz="1800">
                    <a:solidFill>
                      <a:schemeClr val="bg1"/>
                    </a:solidFill>
                    <a:latin typeface="Times New Roman" pitchFamily="18" charset="0"/>
                  </a:rPr>
                  <a:t>71.6/64.4 %</a:t>
                </a:r>
                <a:endParaRPr lang="pl-PL">
                  <a:solidFill>
                    <a:schemeClr val="bg1"/>
                  </a:solidFill>
                </a:endParaRPr>
              </a:p>
            </p:txBody>
          </p:sp>
          <p:sp>
            <p:nvSpPr>
              <p:cNvPr id="16397" name="Text Box 29"/>
              <p:cNvSpPr txBox="1">
                <a:spLocks noChangeArrowheads="1"/>
              </p:cNvSpPr>
              <p:nvPr/>
            </p:nvSpPr>
            <p:spPr bwMode="auto">
              <a:xfrm>
                <a:off x="8541" y="5404"/>
                <a:ext cx="1980" cy="90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solidFill>
                      <a:schemeClr val="bg1"/>
                    </a:solidFill>
                    <a:latin typeface="Times New Roman" pitchFamily="18" charset="0"/>
                  </a:rPr>
                  <a:t>+</a:t>
                </a:r>
                <a:r>
                  <a:rPr lang="en-US" sz="1800">
                    <a:solidFill>
                      <a:schemeClr val="bg1"/>
                    </a:solidFill>
                    <a:latin typeface="Times New Roman" pitchFamily="18" charset="0"/>
                  </a:rPr>
                  <a:t>ranking</a:t>
                </a:r>
                <a:r>
                  <a:rPr lang="pl-PL" sz="1800">
                    <a:solidFill>
                      <a:schemeClr val="bg1"/>
                    </a:solidFill>
                    <a:latin typeface="Times New Roman" pitchFamily="18" charset="0"/>
                  </a:rPr>
                  <a:t>, </a:t>
                </a:r>
              </a:p>
              <a:p>
                <a:pPr eaLnBrk="1" hangingPunct="1"/>
                <a:r>
                  <a:rPr lang="pl-PL" sz="1800">
                    <a:solidFill>
                      <a:schemeClr val="bg1"/>
                    </a:solidFill>
                    <a:latin typeface="Times New Roman" pitchFamily="18" charset="0"/>
                  </a:rPr>
                  <a:t> 67.5/76.6 %</a:t>
                </a:r>
                <a:endParaRPr lang="pl-PL">
                  <a:solidFill>
                    <a:schemeClr val="bg1"/>
                  </a:solidFill>
                </a:endParaRPr>
              </a:p>
            </p:txBody>
          </p:sp>
          <p:sp>
            <p:nvSpPr>
              <p:cNvPr id="16398" name="Text Box 30"/>
              <p:cNvSpPr txBox="1">
                <a:spLocks noChangeArrowheads="1"/>
              </p:cNvSpPr>
              <p:nvPr/>
            </p:nvSpPr>
            <p:spPr bwMode="auto">
              <a:xfrm>
                <a:off x="8001" y="6664"/>
                <a:ext cx="3060" cy="54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solidFill>
                      <a:schemeClr val="bg1"/>
                    </a:solidFill>
                    <a:latin typeface="Times New Roman" pitchFamily="18" charset="0"/>
                  </a:rPr>
                  <a:t>+</a:t>
                </a:r>
                <a:r>
                  <a:rPr lang="pl-PL" sz="1800" i="1">
                    <a:solidFill>
                      <a:schemeClr val="bg1"/>
                    </a:solidFill>
                    <a:latin typeface="Times New Roman" pitchFamily="18" charset="0"/>
                  </a:rPr>
                  <a:t>k</a:t>
                </a:r>
                <a:r>
                  <a:rPr lang="pl-PL" sz="1800">
                    <a:solidFill>
                      <a:schemeClr val="bg1"/>
                    </a:solidFill>
                    <a:latin typeface="Times New Roman" pitchFamily="18" charset="0"/>
                  </a:rPr>
                  <a:t> opt; 67.5/76.6 %</a:t>
                </a:r>
                <a:endParaRPr lang="pl-PL">
                  <a:solidFill>
                    <a:schemeClr val="bg1"/>
                  </a:solidFill>
                </a:endParaRPr>
              </a:p>
            </p:txBody>
          </p:sp>
          <p:sp>
            <p:nvSpPr>
              <p:cNvPr id="16399" name="Line 31"/>
              <p:cNvSpPr>
                <a:spLocks noChangeShapeType="1"/>
              </p:cNvSpPr>
              <p:nvPr/>
            </p:nvSpPr>
            <p:spPr bwMode="auto">
              <a:xfrm>
                <a:off x="6201" y="4504"/>
                <a:ext cx="180" cy="30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0" name="Line 32"/>
              <p:cNvSpPr>
                <a:spLocks noChangeShapeType="1"/>
              </p:cNvSpPr>
              <p:nvPr/>
            </p:nvSpPr>
            <p:spPr bwMode="auto">
              <a:xfrm>
                <a:off x="6201" y="4504"/>
                <a:ext cx="2340" cy="12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1" name="Line 33"/>
              <p:cNvSpPr>
                <a:spLocks noChangeShapeType="1"/>
              </p:cNvSpPr>
              <p:nvPr/>
            </p:nvSpPr>
            <p:spPr bwMode="auto">
              <a:xfrm>
                <a:off x="6201" y="4504"/>
                <a:ext cx="1800" cy="23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2" name="Text Box 34"/>
              <p:cNvSpPr txBox="1">
                <a:spLocks noChangeArrowheads="1"/>
              </p:cNvSpPr>
              <p:nvPr/>
            </p:nvSpPr>
            <p:spPr bwMode="auto">
              <a:xfrm>
                <a:off x="1521" y="9364"/>
                <a:ext cx="4680" cy="900"/>
              </a:xfrm>
              <a:prstGeom prst="rect">
                <a:avLst/>
              </a:prstGeom>
              <a:solidFill>
                <a:srgbClr val="FFFFFF"/>
              </a:solidFill>
              <a:ln w="9525">
                <a:solidFill>
                  <a:srgbClr val="FFFFFF"/>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solidFill>
                      <a:srgbClr val="FFFFFF"/>
                    </a:solidFill>
                    <a:latin typeface="Times New Roman" pitchFamily="18" charset="0"/>
                  </a:rPr>
                  <a:t>+</a:t>
                </a:r>
                <a:r>
                  <a:rPr lang="pl-PL" sz="1800" i="1">
                    <a:solidFill>
                      <a:srgbClr val="FFFFFF"/>
                    </a:solidFill>
                    <a:latin typeface="Times New Roman" pitchFamily="18" charset="0"/>
                  </a:rPr>
                  <a:t>d</a:t>
                </a:r>
                <a:r>
                  <a:rPr lang="pl-PL" sz="1800">
                    <a:solidFill>
                      <a:srgbClr val="FFFFFF"/>
                    </a:solidFill>
                    <a:latin typeface="Times New Roman" pitchFamily="18" charset="0"/>
                  </a:rPr>
                  <a:t>(</a:t>
                </a:r>
                <a:r>
                  <a:rPr lang="pl-PL" sz="1800" i="1">
                    <a:solidFill>
                      <a:srgbClr val="FFFFFF"/>
                    </a:solidFill>
                    <a:latin typeface="Times New Roman" pitchFamily="18" charset="0"/>
                  </a:rPr>
                  <a:t>x,y</a:t>
                </a:r>
                <a:r>
                  <a:rPr lang="pl-PL" sz="1800">
                    <a:solidFill>
                      <a:srgbClr val="FFFFFF"/>
                    </a:solidFill>
                    <a:latin typeface="Times New Roman" pitchFamily="18" charset="0"/>
                  </a:rPr>
                  <a:t>) + </a:t>
                </a:r>
                <a:r>
                  <a:rPr lang="pl-PL" sz="1800" i="1">
                    <a:solidFill>
                      <a:srgbClr val="FFFFFF"/>
                    </a:solidFill>
                    <a:latin typeface="Times New Roman" pitchFamily="18" charset="0"/>
                  </a:rPr>
                  <a:t>s</a:t>
                </a:r>
                <a:r>
                  <a:rPr lang="pl-PL" sz="1800" i="1" baseline="-25000">
                    <a:solidFill>
                      <a:srgbClr val="FFFFFF"/>
                    </a:solidFill>
                    <a:latin typeface="Times New Roman" pitchFamily="18" charset="0"/>
                  </a:rPr>
                  <a:t>i</a:t>
                </a:r>
                <a:r>
                  <a:rPr lang="pl-PL" sz="1800">
                    <a:solidFill>
                      <a:srgbClr val="FFFFFF"/>
                    </a:solidFill>
                    <a:latin typeface="Times New Roman" pitchFamily="18" charset="0"/>
                  </a:rPr>
                  <a:t>=(1,0,1,0.6,0.9,1);  </a:t>
                </a:r>
                <a:br>
                  <a:rPr lang="pl-PL" sz="1800">
                    <a:solidFill>
                      <a:srgbClr val="FFFFFF"/>
                    </a:solidFill>
                    <a:latin typeface="Times New Roman" pitchFamily="18" charset="0"/>
                  </a:rPr>
                </a:br>
                <a:r>
                  <a:rPr lang="pl-PL" sz="1800">
                    <a:solidFill>
                      <a:srgbClr val="FFFFFF"/>
                    </a:solidFill>
                    <a:latin typeface="Times New Roman" pitchFamily="18" charset="0"/>
                  </a:rPr>
                  <a:t>Canberra 74.6/72.9 %</a:t>
                </a:r>
                <a:endParaRPr lang="pl-PL">
                  <a:solidFill>
                    <a:srgbClr val="FFFFFF"/>
                  </a:solidFill>
                </a:endParaRPr>
              </a:p>
            </p:txBody>
          </p:sp>
          <p:sp>
            <p:nvSpPr>
              <p:cNvPr id="16403" name="Line 35"/>
              <p:cNvSpPr>
                <a:spLocks noChangeShapeType="1"/>
              </p:cNvSpPr>
              <p:nvPr/>
            </p:nvSpPr>
            <p:spPr bwMode="auto">
              <a:xfrm>
                <a:off x="3681" y="7564"/>
                <a:ext cx="180" cy="1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16404" name="Text Box 36"/>
              <p:cNvSpPr txBox="1">
                <a:spLocks noChangeArrowheads="1"/>
              </p:cNvSpPr>
              <p:nvPr/>
            </p:nvSpPr>
            <p:spPr bwMode="auto">
              <a:xfrm>
                <a:off x="6381" y="9364"/>
                <a:ext cx="3420" cy="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solidFill>
                      <a:srgbClr val="FFFFFF"/>
                    </a:solidFill>
                    <a:latin typeface="Times New Roman" pitchFamily="18" charset="0"/>
                  </a:rPr>
                  <a:t>+</a:t>
                </a:r>
                <a:r>
                  <a:rPr lang="pl-PL" sz="1800" i="1">
                    <a:solidFill>
                      <a:srgbClr val="FFFFFF"/>
                    </a:solidFill>
                    <a:latin typeface="Times New Roman" pitchFamily="18" charset="0"/>
                  </a:rPr>
                  <a:t>d</a:t>
                </a:r>
                <a:r>
                  <a:rPr lang="pl-PL" sz="1800">
                    <a:solidFill>
                      <a:srgbClr val="FFFFFF"/>
                    </a:solidFill>
                    <a:latin typeface="Times New Roman" pitchFamily="18" charset="0"/>
                  </a:rPr>
                  <a:t>(</a:t>
                </a:r>
                <a:r>
                  <a:rPr lang="pl-PL" sz="1800" i="1">
                    <a:solidFill>
                      <a:srgbClr val="FFFFFF"/>
                    </a:solidFill>
                    <a:latin typeface="Times New Roman" pitchFamily="18" charset="0"/>
                  </a:rPr>
                  <a:t>x,y</a:t>
                </a:r>
                <a:r>
                  <a:rPr lang="pl-PL" sz="1800">
                    <a:solidFill>
                      <a:srgbClr val="FFFFFF"/>
                    </a:solidFill>
                    <a:latin typeface="Times New Roman" pitchFamily="18" charset="0"/>
                  </a:rPr>
                  <a:t>) + sel</a:t>
                </a:r>
                <a:r>
                  <a:rPr lang="en-US" sz="1800">
                    <a:solidFill>
                      <a:srgbClr val="FFFFFF"/>
                    </a:solidFill>
                    <a:latin typeface="Times New Roman" pitchFamily="18" charset="0"/>
                  </a:rPr>
                  <a:t>ection</a:t>
                </a:r>
                <a:r>
                  <a:rPr lang="pl-PL" sz="1800">
                    <a:solidFill>
                      <a:srgbClr val="FFFFFF"/>
                    </a:solidFill>
                    <a:latin typeface="Times New Roman" pitchFamily="18" charset="0"/>
                  </a:rPr>
                  <a:t>; </a:t>
                </a:r>
                <a:br>
                  <a:rPr lang="pl-PL" sz="1800">
                    <a:solidFill>
                      <a:srgbClr val="FFFFFF"/>
                    </a:solidFill>
                    <a:latin typeface="Times New Roman" pitchFamily="18" charset="0"/>
                  </a:rPr>
                </a:br>
                <a:r>
                  <a:rPr lang="pl-PL" sz="1800">
                    <a:solidFill>
                      <a:srgbClr val="FFFFFF"/>
                    </a:solidFill>
                    <a:latin typeface="Times New Roman" pitchFamily="18" charset="0"/>
                  </a:rPr>
                  <a:t>Canberra 89.9/90.7 %</a:t>
                </a:r>
                <a:endParaRPr lang="pl-PL">
                  <a:solidFill>
                    <a:srgbClr val="FFFFFF"/>
                  </a:solidFill>
                </a:endParaRPr>
              </a:p>
            </p:txBody>
          </p:sp>
          <p:sp>
            <p:nvSpPr>
              <p:cNvPr id="16405" name="Line 37"/>
              <p:cNvSpPr>
                <a:spLocks noChangeShapeType="1"/>
              </p:cNvSpPr>
              <p:nvPr/>
            </p:nvSpPr>
            <p:spPr bwMode="auto">
              <a:xfrm>
                <a:off x="3681" y="7564"/>
                <a:ext cx="3960" cy="1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a:xfrm>
            <a:off x="685800" y="350838"/>
            <a:ext cx="7437438" cy="774700"/>
          </a:xfrm>
          <a:effectLst>
            <a:outerShdw dist="35921" dir="2700000" algn="ctr" rotWithShape="0">
              <a:schemeClr val="bg2"/>
            </a:outerShdw>
          </a:effectLst>
        </p:spPr>
        <p:txBody>
          <a:bodyPr lIns="92075" tIns="46038" rIns="92075" bIns="46038"/>
          <a:lstStyle/>
          <a:p>
            <a:pPr eaLnBrk="1" hangingPunct="1">
              <a:defRPr/>
            </a:pPr>
            <a:r>
              <a:rPr lang="en-US" smtClean="0"/>
              <a:t>Meta-learning in SBM scheme</a:t>
            </a:r>
          </a:p>
        </p:txBody>
      </p:sp>
      <p:sp>
        <p:nvSpPr>
          <p:cNvPr id="17411" name="Rectangle 3"/>
          <p:cNvSpPr>
            <a:spLocks noGrp="1" noChangeArrowheads="1"/>
          </p:cNvSpPr>
          <p:nvPr>
            <p:ph type="body" idx="1"/>
          </p:nvPr>
        </p:nvSpPr>
        <p:spPr>
          <a:xfrm>
            <a:off x="600075" y="5862638"/>
            <a:ext cx="8382000" cy="631825"/>
          </a:xfrm>
        </p:spPr>
        <p:txBody>
          <a:bodyPr lIns="92075" tIns="46038" rIns="92075" bIns="46038"/>
          <a:lstStyle/>
          <a:p>
            <a:pPr marL="0" indent="0" eaLnBrk="1" hangingPunct="1">
              <a:spcBef>
                <a:spcPts val="600"/>
              </a:spcBef>
              <a:buFontTx/>
              <a:buNone/>
            </a:pPr>
            <a:r>
              <a:rPr lang="en-US" sz="2000" smtClean="0">
                <a:latin typeface="Calibri" pitchFamily="34" charset="0"/>
                <a:cs typeface="Calibri" pitchFamily="34" charset="0"/>
              </a:rPr>
              <a:t>Start from kNN, k=1, all data &amp; features, Euclidean distance, end with a model that is a novel combination of procedures and parameterizations.</a:t>
            </a:r>
          </a:p>
        </p:txBody>
      </p:sp>
      <p:grpSp>
        <p:nvGrpSpPr>
          <p:cNvPr id="17412" name="Group 22"/>
          <p:cNvGrpSpPr>
            <a:grpSpLocks/>
          </p:cNvGrpSpPr>
          <p:nvPr/>
        </p:nvGrpSpPr>
        <p:grpSpPr bwMode="auto">
          <a:xfrm>
            <a:off x="1824038" y="1181100"/>
            <a:ext cx="6172200" cy="4686300"/>
            <a:chOff x="1521" y="3424"/>
            <a:chExt cx="9720" cy="7380"/>
          </a:xfrm>
        </p:grpSpPr>
        <p:sp>
          <p:nvSpPr>
            <p:cNvPr id="17413" name="Text Box 23"/>
            <p:cNvSpPr txBox="1">
              <a:spLocks noChangeArrowheads="1"/>
            </p:cNvSpPr>
            <p:nvPr/>
          </p:nvSpPr>
          <p:spPr bwMode="auto">
            <a:xfrm>
              <a:off x="1521" y="3424"/>
              <a:ext cx="9720" cy="7380"/>
            </a:xfrm>
            <a:prstGeom prst="rect">
              <a:avLst/>
            </a:prstGeom>
            <a:solidFill>
              <a:srgbClr val="FFFFFF"/>
            </a:solidFill>
            <a:ln w="9525">
              <a:solidFill>
                <a:srgbClr val="000000"/>
              </a:solidFill>
              <a:miter lim="800000"/>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endParaRPr lang="pl-PL"/>
            </a:p>
          </p:txBody>
        </p:sp>
        <p:grpSp>
          <p:nvGrpSpPr>
            <p:cNvPr id="17414" name="Group 24"/>
            <p:cNvGrpSpPr>
              <a:grpSpLocks/>
            </p:cNvGrpSpPr>
            <p:nvPr/>
          </p:nvGrpSpPr>
          <p:grpSpPr bwMode="auto">
            <a:xfrm>
              <a:off x="1521" y="3964"/>
              <a:ext cx="9540" cy="6300"/>
              <a:chOff x="1521" y="3964"/>
              <a:chExt cx="9540" cy="6300"/>
            </a:xfrm>
          </p:grpSpPr>
          <p:sp>
            <p:nvSpPr>
              <p:cNvPr id="17415" name="Text Box 25"/>
              <p:cNvSpPr txBox="1">
                <a:spLocks noChangeArrowheads="1"/>
              </p:cNvSpPr>
              <p:nvPr/>
            </p:nvSpPr>
            <p:spPr bwMode="auto">
              <a:xfrm>
                <a:off x="4941" y="3964"/>
                <a:ext cx="2880" cy="540"/>
              </a:xfrm>
              <a:prstGeom prst="rect">
                <a:avLst/>
              </a:prstGeom>
              <a:solidFill>
                <a:srgbClr val="FFFFFF"/>
              </a:solidFill>
              <a:ln w="9525">
                <a:solidFill>
                  <a:srgbClr val="000000"/>
                </a:solidFill>
                <a:miter lim="800000"/>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solidFill>
                      <a:schemeClr val="bg1"/>
                    </a:solidFill>
                    <a:latin typeface="Times New Roman" pitchFamily="18" charset="0"/>
                  </a:rPr>
                  <a:t>k-NN 67.5/76.6%</a:t>
                </a:r>
                <a:endParaRPr lang="pl-PL">
                  <a:solidFill>
                    <a:schemeClr val="bg1"/>
                  </a:solidFill>
                </a:endParaRPr>
              </a:p>
            </p:txBody>
          </p:sp>
          <p:sp>
            <p:nvSpPr>
              <p:cNvPr id="17416" name="Line 26"/>
              <p:cNvSpPr>
                <a:spLocks noChangeShapeType="1"/>
              </p:cNvSpPr>
              <p:nvPr/>
            </p:nvSpPr>
            <p:spPr bwMode="auto">
              <a:xfrm flipH="1">
                <a:off x="3861" y="4504"/>
                <a:ext cx="2340" cy="216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7" name="Text Box 27"/>
              <p:cNvSpPr txBox="1">
                <a:spLocks noChangeArrowheads="1"/>
              </p:cNvSpPr>
              <p:nvPr/>
            </p:nvSpPr>
            <p:spPr bwMode="auto">
              <a:xfrm>
                <a:off x="1881" y="6664"/>
                <a:ext cx="3420" cy="90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solidFill>
                      <a:schemeClr val="bg1"/>
                    </a:solidFill>
                    <a:latin typeface="Times New Roman" pitchFamily="18" charset="0"/>
                  </a:rPr>
                  <a:t>+</a:t>
                </a:r>
                <a:r>
                  <a:rPr lang="pl-PL" sz="1800" i="1">
                    <a:solidFill>
                      <a:schemeClr val="bg1"/>
                    </a:solidFill>
                    <a:latin typeface="Times New Roman" pitchFamily="18" charset="0"/>
                  </a:rPr>
                  <a:t>d</a:t>
                </a:r>
                <a:r>
                  <a:rPr lang="pl-PL" sz="1800">
                    <a:solidFill>
                      <a:schemeClr val="bg1"/>
                    </a:solidFill>
                    <a:latin typeface="Times New Roman" pitchFamily="18" charset="0"/>
                  </a:rPr>
                  <a:t>(</a:t>
                </a:r>
                <a:r>
                  <a:rPr lang="pl-PL" sz="1800" i="1">
                    <a:solidFill>
                      <a:schemeClr val="bg1"/>
                    </a:solidFill>
                    <a:latin typeface="Times New Roman" pitchFamily="18" charset="0"/>
                  </a:rPr>
                  <a:t>x,y</a:t>
                </a:r>
                <a:r>
                  <a:rPr lang="pl-PL" sz="1800">
                    <a:solidFill>
                      <a:schemeClr val="bg1"/>
                    </a:solidFill>
                    <a:latin typeface="Times New Roman" pitchFamily="18" charset="0"/>
                  </a:rPr>
                  <a:t>); </a:t>
                </a:r>
                <a:br>
                  <a:rPr lang="pl-PL" sz="1800">
                    <a:solidFill>
                      <a:schemeClr val="bg1"/>
                    </a:solidFill>
                    <a:latin typeface="Times New Roman" pitchFamily="18" charset="0"/>
                  </a:rPr>
                </a:br>
                <a:r>
                  <a:rPr lang="pl-PL" sz="1800">
                    <a:solidFill>
                      <a:schemeClr val="bg1"/>
                    </a:solidFill>
                    <a:latin typeface="Times New Roman" pitchFamily="18" charset="0"/>
                  </a:rPr>
                  <a:t>Canberra 89.9/90.7 %</a:t>
                </a:r>
                <a:endParaRPr lang="pl-PL">
                  <a:solidFill>
                    <a:schemeClr val="bg1"/>
                  </a:solidFill>
                </a:endParaRPr>
              </a:p>
            </p:txBody>
          </p:sp>
          <p:sp>
            <p:nvSpPr>
              <p:cNvPr id="17418" name="Text Box 28"/>
              <p:cNvSpPr txBox="1">
                <a:spLocks noChangeArrowheads="1"/>
              </p:cNvSpPr>
              <p:nvPr/>
            </p:nvSpPr>
            <p:spPr bwMode="auto">
              <a:xfrm>
                <a:off x="5481" y="7564"/>
                <a:ext cx="2700" cy="90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solidFill>
                      <a:schemeClr val="bg1"/>
                    </a:solidFill>
                    <a:latin typeface="Times New Roman" pitchFamily="18" charset="0"/>
                  </a:rPr>
                  <a:t>+ </a:t>
                </a:r>
                <a:r>
                  <a:rPr lang="pl-PL" sz="1800" i="1">
                    <a:solidFill>
                      <a:schemeClr val="bg1"/>
                    </a:solidFill>
                    <a:latin typeface="Times New Roman" pitchFamily="18" charset="0"/>
                  </a:rPr>
                  <a:t>s</a:t>
                </a:r>
                <a:r>
                  <a:rPr lang="pl-PL" sz="1800" i="1" baseline="-25000">
                    <a:solidFill>
                      <a:schemeClr val="bg1"/>
                    </a:solidFill>
                    <a:latin typeface="Times New Roman" pitchFamily="18" charset="0"/>
                  </a:rPr>
                  <a:t>i</a:t>
                </a:r>
                <a:r>
                  <a:rPr lang="pl-PL" sz="1800">
                    <a:solidFill>
                      <a:schemeClr val="bg1"/>
                    </a:solidFill>
                    <a:latin typeface="Times New Roman" pitchFamily="18" charset="0"/>
                  </a:rPr>
                  <a:t>=(0,0,1,0,1,1); </a:t>
                </a:r>
              </a:p>
              <a:p>
                <a:pPr eaLnBrk="1" hangingPunct="1"/>
                <a:r>
                  <a:rPr lang="pl-PL" sz="1800">
                    <a:solidFill>
                      <a:schemeClr val="bg1"/>
                    </a:solidFill>
                    <a:latin typeface="Times New Roman" pitchFamily="18" charset="0"/>
                  </a:rPr>
                  <a:t>71.6/64.4 %</a:t>
                </a:r>
                <a:endParaRPr lang="pl-PL">
                  <a:solidFill>
                    <a:schemeClr val="bg1"/>
                  </a:solidFill>
                </a:endParaRPr>
              </a:p>
            </p:txBody>
          </p:sp>
          <p:sp>
            <p:nvSpPr>
              <p:cNvPr id="17419" name="Text Box 29"/>
              <p:cNvSpPr txBox="1">
                <a:spLocks noChangeArrowheads="1"/>
              </p:cNvSpPr>
              <p:nvPr/>
            </p:nvSpPr>
            <p:spPr bwMode="auto">
              <a:xfrm>
                <a:off x="8541" y="5404"/>
                <a:ext cx="1980" cy="90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solidFill>
                      <a:schemeClr val="bg1"/>
                    </a:solidFill>
                    <a:latin typeface="Times New Roman" pitchFamily="18" charset="0"/>
                  </a:rPr>
                  <a:t>+selection, </a:t>
                </a:r>
              </a:p>
              <a:p>
                <a:pPr eaLnBrk="1" hangingPunct="1"/>
                <a:r>
                  <a:rPr lang="pl-PL" sz="1800">
                    <a:solidFill>
                      <a:schemeClr val="bg1"/>
                    </a:solidFill>
                    <a:latin typeface="Times New Roman" pitchFamily="18" charset="0"/>
                  </a:rPr>
                  <a:t> 67.5/76.6 %</a:t>
                </a:r>
                <a:endParaRPr lang="pl-PL">
                  <a:solidFill>
                    <a:schemeClr val="bg1"/>
                  </a:solidFill>
                </a:endParaRPr>
              </a:p>
            </p:txBody>
          </p:sp>
          <p:sp>
            <p:nvSpPr>
              <p:cNvPr id="17420" name="Text Box 30"/>
              <p:cNvSpPr txBox="1">
                <a:spLocks noChangeArrowheads="1"/>
              </p:cNvSpPr>
              <p:nvPr/>
            </p:nvSpPr>
            <p:spPr bwMode="auto">
              <a:xfrm>
                <a:off x="8001" y="6664"/>
                <a:ext cx="3060" cy="54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solidFill>
                      <a:schemeClr val="bg1"/>
                    </a:solidFill>
                    <a:latin typeface="Times New Roman" pitchFamily="18" charset="0"/>
                  </a:rPr>
                  <a:t>+</a:t>
                </a:r>
                <a:r>
                  <a:rPr lang="pl-PL" sz="1800" i="1">
                    <a:solidFill>
                      <a:schemeClr val="bg1"/>
                    </a:solidFill>
                    <a:latin typeface="Times New Roman" pitchFamily="18" charset="0"/>
                  </a:rPr>
                  <a:t>k</a:t>
                </a:r>
                <a:r>
                  <a:rPr lang="pl-PL" sz="1800">
                    <a:solidFill>
                      <a:schemeClr val="bg1"/>
                    </a:solidFill>
                    <a:latin typeface="Times New Roman" pitchFamily="18" charset="0"/>
                  </a:rPr>
                  <a:t> opt; 67.5/76.6 %</a:t>
                </a:r>
                <a:endParaRPr lang="pl-PL">
                  <a:solidFill>
                    <a:schemeClr val="bg1"/>
                  </a:solidFill>
                </a:endParaRPr>
              </a:p>
            </p:txBody>
          </p:sp>
          <p:sp>
            <p:nvSpPr>
              <p:cNvPr id="17421" name="Line 31"/>
              <p:cNvSpPr>
                <a:spLocks noChangeShapeType="1"/>
              </p:cNvSpPr>
              <p:nvPr/>
            </p:nvSpPr>
            <p:spPr bwMode="auto">
              <a:xfrm>
                <a:off x="6201" y="4504"/>
                <a:ext cx="180" cy="30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2" name="Line 32"/>
              <p:cNvSpPr>
                <a:spLocks noChangeShapeType="1"/>
              </p:cNvSpPr>
              <p:nvPr/>
            </p:nvSpPr>
            <p:spPr bwMode="auto">
              <a:xfrm>
                <a:off x="6201" y="4504"/>
                <a:ext cx="2340" cy="12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3" name="Line 33"/>
              <p:cNvSpPr>
                <a:spLocks noChangeShapeType="1"/>
              </p:cNvSpPr>
              <p:nvPr/>
            </p:nvSpPr>
            <p:spPr bwMode="auto">
              <a:xfrm>
                <a:off x="6201" y="4504"/>
                <a:ext cx="1800" cy="23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4" name="Text Box 34"/>
              <p:cNvSpPr txBox="1">
                <a:spLocks noChangeArrowheads="1"/>
              </p:cNvSpPr>
              <p:nvPr/>
            </p:nvSpPr>
            <p:spPr bwMode="auto">
              <a:xfrm>
                <a:off x="1521" y="9364"/>
                <a:ext cx="4680" cy="90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solidFill>
                      <a:schemeClr val="bg1"/>
                    </a:solidFill>
                    <a:latin typeface="Times New Roman" pitchFamily="18" charset="0"/>
                  </a:rPr>
                  <a:t>+</a:t>
                </a:r>
                <a:r>
                  <a:rPr lang="pl-PL" sz="1800" i="1">
                    <a:solidFill>
                      <a:schemeClr val="bg1"/>
                    </a:solidFill>
                    <a:latin typeface="Times New Roman" pitchFamily="18" charset="0"/>
                  </a:rPr>
                  <a:t>d</a:t>
                </a:r>
                <a:r>
                  <a:rPr lang="pl-PL" sz="1800">
                    <a:solidFill>
                      <a:schemeClr val="bg1"/>
                    </a:solidFill>
                    <a:latin typeface="Times New Roman" pitchFamily="18" charset="0"/>
                  </a:rPr>
                  <a:t>(</a:t>
                </a:r>
                <a:r>
                  <a:rPr lang="pl-PL" sz="1800" i="1">
                    <a:solidFill>
                      <a:schemeClr val="bg1"/>
                    </a:solidFill>
                    <a:latin typeface="Times New Roman" pitchFamily="18" charset="0"/>
                  </a:rPr>
                  <a:t>x,y</a:t>
                </a:r>
                <a:r>
                  <a:rPr lang="pl-PL" sz="1800">
                    <a:solidFill>
                      <a:schemeClr val="bg1"/>
                    </a:solidFill>
                    <a:latin typeface="Times New Roman" pitchFamily="18" charset="0"/>
                  </a:rPr>
                  <a:t>) + </a:t>
                </a:r>
                <a:r>
                  <a:rPr lang="pl-PL" sz="1800" i="1">
                    <a:solidFill>
                      <a:schemeClr val="bg1"/>
                    </a:solidFill>
                    <a:latin typeface="Times New Roman" pitchFamily="18" charset="0"/>
                  </a:rPr>
                  <a:t>s</a:t>
                </a:r>
                <a:r>
                  <a:rPr lang="pl-PL" sz="1800" i="1" baseline="-25000">
                    <a:solidFill>
                      <a:schemeClr val="bg1"/>
                    </a:solidFill>
                    <a:latin typeface="Times New Roman" pitchFamily="18" charset="0"/>
                  </a:rPr>
                  <a:t>i</a:t>
                </a:r>
                <a:r>
                  <a:rPr lang="pl-PL" sz="1800">
                    <a:solidFill>
                      <a:schemeClr val="bg1"/>
                    </a:solidFill>
                    <a:latin typeface="Times New Roman" pitchFamily="18" charset="0"/>
                  </a:rPr>
                  <a:t>=(1,0,1,0.6,0.9,1);  </a:t>
                </a:r>
                <a:br>
                  <a:rPr lang="pl-PL" sz="1800">
                    <a:solidFill>
                      <a:schemeClr val="bg1"/>
                    </a:solidFill>
                    <a:latin typeface="Times New Roman" pitchFamily="18" charset="0"/>
                  </a:rPr>
                </a:br>
                <a:r>
                  <a:rPr lang="pl-PL" sz="1800">
                    <a:solidFill>
                      <a:schemeClr val="bg1"/>
                    </a:solidFill>
                    <a:latin typeface="Times New Roman" pitchFamily="18" charset="0"/>
                  </a:rPr>
                  <a:t>Canberra 74.6/72.9 %</a:t>
                </a:r>
                <a:endParaRPr lang="pl-PL">
                  <a:solidFill>
                    <a:schemeClr val="bg1"/>
                  </a:solidFill>
                </a:endParaRPr>
              </a:p>
            </p:txBody>
          </p:sp>
          <p:sp>
            <p:nvSpPr>
              <p:cNvPr id="17425" name="Line 35"/>
              <p:cNvSpPr>
                <a:spLocks noChangeShapeType="1"/>
              </p:cNvSpPr>
              <p:nvPr/>
            </p:nvSpPr>
            <p:spPr bwMode="auto">
              <a:xfrm>
                <a:off x="3681" y="7564"/>
                <a:ext cx="180" cy="1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6" name="Text Box 36"/>
              <p:cNvSpPr txBox="1">
                <a:spLocks noChangeArrowheads="1"/>
              </p:cNvSpPr>
              <p:nvPr/>
            </p:nvSpPr>
            <p:spPr bwMode="auto">
              <a:xfrm>
                <a:off x="6381" y="9364"/>
                <a:ext cx="3420" cy="900"/>
              </a:xfrm>
              <a:prstGeom prst="rect">
                <a:avLst/>
              </a:prstGeom>
              <a:solidFill>
                <a:srgbClr val="FFFFFF"/>
              </a:solidFill>
              <a:ln w="9525">
                <a:solidFill>
                  <a:srgbClr val="000000"/>
                </a:solidFill>
                <a:miter lim="800000"/>
                <a:headEnd/>
                <a:tailEnd/>
              </a:ln>
            </p:spPr>
            <p:txBody>
              <a:bodyPr lIns="18000" tIns="36000" rIns="18000" bIns="36000"/>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pl-PL" sz="1800">
                    <a:solidFill>
                      <a:schemeClr val="bg1"/>
                    </a:solidFill>
                    <a:latin typeface="Times New Roman" pitchFamily="18" charset="0"/>
                  </a:rPr>
                  <a:t>+</a:t>
                </a:r>
                <a:r>
                  <a:rPr lang="pl-PL" sz="1800" i="1">
                    <a:solidFill>
                      <a:schemeClr val="bg1"/>
                    </a:solidFill>
                    <a:latin typeface="Times New Roman" pitchFamily="18" charset="0"/>
                  </a:rPr>
                  <a:t>d</a:t>
                </a:r>
                <a:r>
                  <a:rPr lang="pl-PL" sz="1800">
                    <a:solidFill>
                      <a:schemeClr val="bg1"/>
                    </a:solidFill>
                    <a:latin typeface="Times New Roman" pitchFamily="18" charset="0"/>
                  </a:rPr>
                  <a:t>(</a:t>
                </a:r>
                <a:r>
                  <a:rPr lang="pl-PL" sz="1800" i="1">
                    <a:solidFill>
                      <a:schemeClr val="bg1"/>
                    </a:solidFill>
                    <a:latin typeface="Times New Roman" pitchFamily="18" charset="0"/>
                  </a:rPr>
                  <a:t>x,y</a:t>
                </a:r>
                <a:r>
                  <a:rPr lang="pl-PL" sz="1800">
                    <a:solidFill>
                      <a:schemeClr val="bg1"/>
                    </a:solidFill>
                    <a:latin typeface="Times New Roman" pitchFamily="18" charset="0"/>
                  </a:rPr>
                  <a:t>) + sel</a:t>
                </a:r>
                <a:r>
                  <a:rPr lang="en-US" sz="1800">
                    <a:solidFill>
                      <a:schemeClr val="bg1"/>
                    </a:solidFill>
                    <a:latin typeface="Times New Roman" pitchFamily="18" charset="0"/>
                  </a:rPr>
                  <a:t>ection</a:t>
                </a:r>
                <a:r>
                  <a:rPr lang="pl-PL" sz="1800">
                    <a:solidFill>
                      <a:schemeClr val="bg1"/>
                    </a:solidFill>
                    <a:latin typeface="Times New Roman" pitchFamily="18" charset="0"/>
                  </a:rPr>
                  <a:t>; </a:t>
                </a:r>
                <a:br>
                  <a:rPr lang="pl-PL" sz="1800">
                    <a:solidFill>
                      <a:schemeClr val="bg1"/>
                    </a:solidFill>
                    <a:latin typeface="Times New Roman" pitchFamily="18" charset="0"/>
                  </a:rPr>
                </a:br>
                <a:r>
                  <a:rPr lang="pl-PL" sz="1800">
                    <a:solidFill>
                      <a:schemeClr val="bg1"/>
                    </a:solidFill>
                    <a:latin typeface="Times New Roman" pitchFamily="18" charset="0"/>
                  </a:rPr>
                  <a:t>Canberra 89.9/90.7 %</a:t>
                </a:r>
                <a:endParaRPr lang="pl-PL">
                  <a:solidFill>
                    <a:schemeClr val="bg1"/>
                  </a:solidFill>
                </a:endParaRPr>
              </a:p>
            </p:txBody>
          </p:sp>
          <p:sp>
            <p:nvSpPr>
              <p:cNvPr id="17427" name="Line 37"/>
              <p:cNvSpPr>
                <a:spLocks noChangeShapeType="1"/>
              </p:cNvSpPr>
              <p:nvPr/>
            </p:nvSpPr>
            <p:spPr bwMode="auto">
              <a:xfrm>
                <a:off x="3681" y="7564"/>
                <a:ext cx="3960" cy="18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idx="4294967295"/>
          </p:nvPr>
        </p:nvSpPr>
        <p:spPr>
          <a:xfrm>
            <a:off x="684213" y="333375"/>
            <a:ext cx="7848600" cy="739775"/>
          </a:xfrm>
          <a:effectLst>
            <a:outerShdw dist="35921" dir="2700000" algn="ctr" rotWithShape="0">
              <a:schemeClr val="bg2"/>
            </a:outerShdw>
          </a:effectLst>
        </p:spPr>
        <p:txBody>
          <a:bodyPr/>
          <a:lstStyle/>
          <a:p>
            <a:pPr>
              <a:defRPr/>
            </a:pPr>
            <a:r>
              <a:rPr lang="en-US" dirty="0"/>
              <a:t>Thyroid </a:t>
            </a:r>
            <a:r>
              <a:rPr lang="en-US" dirty="0" smtClean="0"/>
              <a:t>screening, network solution</a:t>
            </a:r>
            <a:endParaRPr lang="en-US" dirty="0"/>
          </a:p>
        </p:txBody>
      </p:sp>
      <p:sp>
        <p:nvSpPr>
          <p:cNvPr id="37891" name="Text Box 3"/>
          <p:cNvSpPr txBox="1">
            <a:spLocks noChangeArrowheads="1"/>
          </p:cNvSpPr>
          <p:nvPr/>
        </p:nvSpPr>
        <p:spPr bwMode="auto">
          <a:xfrm>
            <a:off x="323850" y="1847850"/>
            <a:ext cx="3352800" cy="3479800"/>
          </a:xfrm>
          <a:prstGeom prst="rect">
            <a:avLst/>
          </a:prstGeom>
          <a:noFill/>
          <a:ln w="9525">
            <a:noFill/>
            <a:miter lim="800000"/>
            <a:headEnd/>
            <a:tailEnd/>
          </a:ln>
        </p:spPr>
        <p:txBody>
          <a:bodyPr lIns="90000" tIns="46800" rIns="90000" bIns="46800">
            <a:spAutoFit/>
          </a:bodyPr>
          <a:lstStyle/>
          <a:p>
            <a:pPr eaLnBrk="0" hangingPunct="0">
              <a:lnSpc>
                <a:spcPct val="90000"/>
              </a:lnSpc>
              <a:spcBef>
                <a:spcPct val="50000"/>
              </a:spcBef>
              <a:buSzPct val="60000"/>
              <a:buFont typeface="Monotype Sorts"/>
              <a:buNone/>
              <a:defRPr/>
            </a:pPr>
            <a:r>
              <a:rPr lang="en-US" dirty="0" err="1">
                <a:solidFill>
                  <a:srgbClr val="F8F8F8"/>
                </a:solidFill>
                <a:latin typeface="Calibri" pitchFamily="34" charset="0"/>
                <a:cs typeface="Calibri" pitchFamily="34" charset="0"/>
              </a:rPr>
              <a:t>Garavan</a:t>
            </a:r>
            <a:r>
              <a:rPr lang="en-US" dirty="0">
                <a:solidFill>
                  <a:srgbClr val="F8F8F8"/>
                </a:solidFill>
                <a:latin typeface="Calibri" pitchFamily="34" charset="0"/>
                <a:cs typeface="Calibri" pitchFamily="34" charset="0"/>
              </a:rPr>
              <a:t> Institute, Sydney, Australia</a:t>
            </a:r>
          </a:p>
          <a:p>
            <a:pPr eaLnBrk="0" hangingPunct="0">
              <a:lnSpc>
                <a:spcPct val="90000"/>
              </a:lnSpc>
              <a:spcBef>
                <a:spcPct val="50000"/>
              </a:spcBef>
              <a:buSzPct val="60000"/>
              <a:buFont typeface="Monotype Sorts"/>
              <a:buNone/>
              <a:defRPr/>
            </a:pPr>
            <a:r>
              <a:rPr lang="en-US" dirty="0">
                <a:solidFill>
                  <a:srgbClr val="F8F8F8"/>
                </a:solidFill>
                <a:latin typeface="Calibri" pitchFamily="34" charset="0"/>
                <a:cs typeface="Calibri" pitchFamily="34" charset="0"/>
              </a:rPr>
              <a:t>15 binary, 6 continuous</a:t>
            </a:r>
          </a:p>
          <a:p>
            <a:pPr eaLnBrk="0" hangingPunct="0">
              <a:lnSpc>
                <a:spcPct val="90000"/>
              </a:lnSpc>
              <a:spcBef>
                <a:spcPct val="50000"/>
              </a:spcBef>
              <a:buSzPct val="60000"/>
              <a:buFont typeface="Monotype Sorts"/>
              <a:buNone/>
              <a:defRPr/>
            </a:pPr>
            <a:r>
              <a:rPr lang="en-US" dirty="0">
                <a:solidFill>
                  <a:srgbClr val="F8F8F8"/>
                </a:solidFill>
                <a:latin typeface="Calibri" pitchFamily="34" charset="0"/>
                <a:cs typeface="Calibri" pitchFamily="34" charset="0"/>
              </a:rPr>
              <a:t>Training: 93+191+3488 Validate: 73+177+3178</a:t>
            </a:r>
            <a:br>
              <a:rPr lang="en-US" dirty="0">
                <a:solidFill>
                  <a:srgbClr val="F8F8F8"/>
                </a:solidFill>
                <a:latin typeface="Calibri" pitchFamily="34" charset="0"/>
                <a:cs typeface="Calibri" pitchFamily="34" charset="0"/>
              </a:rPr>
            </a:br>
            <a:endParaRPr lang="en-US" dirty="0">
              <a:solidFill>
                <a:srgbClr val="F8F8F8"/>
              </a:solidFill>
              <a:latin typeface="Calibri" pitchFamily="34" charset="0"/>
              <a:cs typeface="Calibri" pitchFamily="34" charset="0"/>
            </a:endParaRPr>
          </a:p>
          <a:p>
            <a:pPr indent="361950" eaLnBrk="0" hangingPunct="0">
              <a:lnSpc>
                <a:spcPct val="90000"/>
              </a:lnSpc>
              <a:spcBef>
                <a:spcPct val="50000"/>
              </a:spcBef>
              <a:buSzPct val="60000"/>
              <a:buFont typeface="Arial" pitchFamily="34" charset="0"/>
              <a:buChar char="•"/>
              <a:defRPr/>
            </a:pPr>
            <a:r>
              <a:rPr lang="en-US" dirty="0">
                <a:solidFill>
                  <a:srgbClr val="F8F8F8"/>
                </a:solidFill>
                <a:latin typeface="Calibri" pitchFamily="34" charset="0"/>
                <a:cs typeface="Calibri" pitchFamily="34" charset="0"/>
              </a:rPr>
              <a:t>Determine important</a:t>
            </a:r>
            <a:br>
              <a:rPr lang="en-US" dirty="0">
                <a:solidFill>
                  <a:srgbClr val="F8F8F8"/>
                </a:solidFill>
                <a:latin typeface="Calibri" pitchFamily="34" charset="0"/>
                <a:cs typeface="Calibri" pitchFamily="34" charset="0"/>
              </a:rPr>
            </a:br>
            <a:r>
              <a:rPr lang="en-US" dirty="0">
                <a:solidFill>
                  <a:srgbClr val="F8F8F8"/>
                </a:solidFill>
                <a:latin typeface="Calibri" pitchFamily="34" charset="0"/>
                <a:cs typeface="Calibri" pitchFamily="34" charset="0"/>
              </a:rPr>
              <a:t>       clinical factors</a:t>
            </a:r>
          </a:p>
          <a:p>
            <a:pPr indent="361950" eaLnBrk="0" hangingPunct="0">
              <a:lnSpc>
                <a:spcPct val="90000"/>
              </a:lnSpc>
              <a:spcBef>
                <a:spcPct val="50000"/>
              </a:spcBef>
              <a:buSzPct val="60000"/>
              <a:buFont typeface="Arial" pitchFamily="34" charset="0"/>
              <a:buChar char="•"/>
              <a:defRPr/>
            </a:pPr>
            <a:r>
              <a:rPr lang="en-US" dirty="0">
                <a:solidFill>
                  <a:srgbClr val="F8F8F8"/>
                </a:solidFill>
                <a:latin typeface="Calibri" pitchFamily="34" charset="0"/>
                <a:cs typeface="Calibri" pitchFamily="34" charset="0"/>
              </a:rPr>
              <a:t>Calculate prob. of </a:t>
            </a:r>
            <a:br>
              <a:rPr lang="en-US" dirty="0">
                <a:solidFill>
                  <a:srgbClr val="F8F8F8"/>
                </a:solidFill>
                <a:latin typeface="Calibri" pitchFamily="34" charset="0"/>
                <a:cs typeface="Calibri" pitchFamily="34" charset="0"/>
              </a:rPr>
            </a:br>
            <a:r>
              <a:rPr lang="en-US" dirty="0">
                <a:solidFill>
                  <a:srgbClr val="F8F8F8"/>
                </a:solidFill>
                <a:latin typeface="Calibri" pitchFamily="34" charset="0"/>
                <a:cs typeface="Calibri" pitchFamily="34" charset="0"/>
              </a:rPr>
              <a:t>       each diagnosis. </a:t>
            </a:r>
          </a:p>
        </p:txBody>
      </p:sp>
      <p:grpSp>
        <p:nvGrpSpPr>
          <p:cNvPr id="27652" name="Group 4"/>
          <p:cNvGrpSpPr>
            <a:grpSpLocks/>
          </p:cNvGrpSpPr>
          <p:nvPr/>
        </p:nvGrpSpPr>
        <p:grpSpPr bwMode="auto">
          <a:xfrm>
            <a:off x="3962400" y="1338263"/>
            <a:ext cx="4640263" cy="4572000"/>
            <a:chOff x="2496" y="960"/>
            <a:chExt cx="2923" cy="2880"/>
          </a:xfrm>
        </p:grpSpPr>
        <p:sp>
          <p:nvSpPr>
            <p:cNvPr id="27654" name="Oval 5"/>
            <p:cNvSpPr>
              <a:spLocks noChangeArrowheads="1"/>
            </p:cNvSpPr>
            <p:nvPr/>
          </p:nvSpPr>
          <p:spPr bwMode="auto">
            <a:xfrm>
              <a:off x="3674" y="2457"/>
              <a:ext cx="168" cy="167"/>
            </a:xfrm>
            <a:prstGeom prst="ellipse">
              <a:avLst/>
            </a:prstGeom>
            <a:solidFill>
              <a:srgbClr val="FF6600"/>
            </a:solidFill>
            <a:ln w="12700">
              <a:solidFill>
                <a:srgbClr val="CCFF66"/>
              </a:solidFill>
              <a:round/>
              <a:headEnd/>
              <a:tailEnd/>
            </a:ln>
          </p:spPr>
          <p:txBody>
            <a:bodyPr/>
            <a:lstStyle/>
            <a:p>
              <a:endParaRPr lang="pl-PL"/>
            </a:p>
          </p:txBody>
        </p:sp>
        <p:sp>
          <p:nvSpPr>
            <p:cNvPr id="27655" name="Oval 6"/>
            <p:cNvSpPr>
              <a:spLocks noChangeArrowheads="1"/>
            </p:cNvSpPr>
            <p:nvPr/>
          </p:nvSpPr>
          <p:spPr bwMode="auto">
            <a:xfrm>
              <a:off x="3706" y="2042"/>
              <a:ext cx="160" cy="168"/>
            </a:xfrm>
            <a:prstGeom prst="ellipse">
              <a:avLst/>
            </a:prstGeom>
            <a:solidFill>
              <a:srgbClr val="FF6600"/>
            </a:solidFill>
            <a:ln w="12700">
              <a:solidFill>
                <a:srgbClr val="CCFF66"/>
              </a:solidFill>
              <a:round/>
              <a:headEnd/>
              <a:tailEnd/>
            </a:ln>
          </p:spPr>
          <p:txBody>
            <a:bodyPr/>
            <a:lstStyle/>
            <a:p>
              <a:endParaRPr lang="pl-PL"/>
            </a:p>
          </p:txBody>
        </p:sp>
        <p:sp>
          <p:nvSpPr>
            <p:cNvPr id="27656" name="Oval 7"/>
            <p:cNvSpPr>
              <a:spLocks noChangeArrowheads="1"/>
            </p:cNvSpPr>
            <p:nvPr/>
          </p:nvSpPr>
          <p:spPr bwMode="auto">
            <a:xfrm>
              <a:off x="3075" y="2808"/>
              <a:ext cx="168" cy="168"/>
            </a:xfrm>
            <a:prstGeom prst="ellipse">
              <a:avLst/>
            </a:prstGeom>
            <a:solidFill>
              <a:srgbClr val="FFCC00"/>
            </a:solidFill>
            <a:ln w="12700">
              <a:solidFill>
                <a:srgbClr val="CCFF66"/>
              </a:solidFill>
              <a:round/>
              <a:headEnd/>
              <a:tailEnd/>
            </a:ln>
          </p:spPr>
          <p:txBody>
            <a:bodyPr/>
            <a:lstStyle/>
            <a:p>
              <a:endParaRPr lang="pl-PL"/>
            </a:p>
          </p:txBody>
        </p:sp>
        <p:sp>
          <p:nvSpPr>
            <p:cNvPr id="27657" name="Oval 8"/>
            <p:cNvSpPr>
              <a:spLocks noChangeArrowheads="1"/>
            </p:cNvSpPr>
            <p:nvPr/>
          </p:nvSpPr>
          <p:spPr bwMode="auto">
            <a:xfrm>
              <a:off x="3083" y="1388"/>
              <a:ext cx="160" cy="167"/>
            </a:xfrm>
            <a:prstGeom prst="ellipse">
              <a:avLst/>
            </a:prstGeom>
            <a:solidFill>
              <a:srgbClr val="FFCC00"/>
            </a:solidFill>
            <a:ln w="12700">
              <a:solidFill>
                <a:srgbClr val="CCFF66"/>
              </a:solidFill>
              <a:round/>
              <a:headEnd/>
              <a:tailEnd/>
            </a:ln>
          </p:spPr>
          <p:txBody>
            <a:bodyPr/>
            <a:lstStyle/>
            <a:p>
              <a:endParaRPr lang="pl-PL"/>
            </a:p>
          </p:txBody>
        </p:sp>
        <p:sp>
          <p:nvSpPr>
            <p:cNvPr id="27658" name="Oval 9"/>
            <p:cNvSpPr>
              <a:spLocks noChangeArrowheads="1"/>
            </p:cNvSpPr>
            <p:nvPr/>
          </p:nvSpPr>
          <p:spPr bwMode="auto">
            <a:xfrm>
              <a:off x="3075" y="2545"/>
              <a:ext cx="168" cy="167"/>
            </a:xfrm>
            <a:prstGeom prst="ellipse">
              <a:avLst/>
            </a:prstGeom>
            <a:solidFill>
              <a:srgbClr val="FFCC00"/>
            </a:solidFill>
            <a:ln w="12700">
              <a:solidFill>
                <a:srgbClr val="CCFF66"/>
              </a:solidFill>
              <a:round/>
              <a:headEnd/>
              <a:tailEnd/>
            </a:ln>
          </p:spPr>
          <p:txBody>
            <a:bodyPr/>
            <a:lstStyle/>
            <a:p>
              <a:endParaRPr lang="pl-PL"/>
            </a:p>
          </p:txBody>
        </p:sp>
        <p:sp>
          <p:nvSpPr>
            <p:cNvPr id="27659" name="Line 10"/>
            <p:cNvSpPr>
              <a:spLocks noChangeShapeType="1"/>
            </p:cNvSpPr>
            <p:nvPr/>
          </p:nvSpPr>
          <p:spPr bwMode="auto">
            <a:xfrm>
              <a:off x="3247" y="2102"/>
              <a:ext cx="423" cy="1"/>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0" name="Line 11"/>
            <p:cNvSpPr>
              <a:spLocks noChangeShapeType="1"/>
            </p:cNvSpPr>
            <p:nvPr/>
          </p:nvSpPr>
          <p:spPr bwMode="auto">
            <a:xfrm flipV="1">
              <a:off x="3247" y="2102"/>
              <a:ext cx="423" cy="263"/>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1" name="Line 12"/>
            <p:cNvSpPr>
              <a:spLocks noChangeShapeType="1"/>
            </p:cNvSpPr>
            <p:nvPr/>
          </p:nvSpPr>
          <p:spPr bwMode="auto">
            <a:xfrm flipV="1">
              <a:off x="3247" y="2102"/>
              <a:ext cx="423" cy="526"/>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2" name="Line 13"/>
            <p:cNvSpPr>
              <a:spLocks noChangeShapeType="1"/>
            </p:cNvSpPr>
            <p:nvPr/>
          </p:nvSpPr>
          <p:spPr bwMode="auto">
            <a:xfrm flipV="1">
              <a:off x="3247" y="2102"/>
              <a:ext cx="423" cy="790"/>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3" name="Line 14"/>
            <p:cNvSpPr>
              <a:spLocks noChangeShapeType="1"/>
            </p:cNvSpPr>
            <p:nvPr/>
          </p:nvSpPr>
          <p:spPr bwMode="auto">
            <a:xfrm>
              <a:off x="3247" y="2102"/>
              <a:ext cx="423" cy="439"/>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4" name="Line 15"/>
            <p:cNvSpPr>
              <a:spLocks noChangeShapeType="1"/>
            </p:cNvSpPr>
            <p:nvPr/>
          </p:nvSpPr>
          <p:spPr bwMode="auto">
            <a:xfrm>
              <a:off x="3247" y="2365"/>
              <a:ext cx="423" cy="176"/>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5" name="Line 16"/>
            <p:cNvSpPr>
              <a:spLocks noChangeShapeType="1"/>
            </p:cNvSpPr>
            <p:nvPr/>
          </p:nvSpPr>
          <p:spPr bwMode="auto">
            <a:xfrm flipV="1">
              <a:off x="3247" y="2541"/>
              <a:ext cx="423" cy="87"/>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6" name="Line 17"/>
            <p:cNvSpPr>
              <a:spLocks noChangeShapeType="1"/>
            </p:cNvSpPr>
            <p:nvPr/>
          </p:nvSpPr>
          <p:spPr bwMode="auto">
            <a:xfrm flipV="1">
              <a:off x="3247" y="2541"/>
              <a:ext cx="423" cy="351"/>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7" name="Rectangle 18"/>
            <p:cNvSpPr>
              <a:spLocks noChangeArrowheads="1"/>
            </p:cNvSpPr>
            <p:nvPr/>
          </p:nvSpPr>
          <p:spPr bwMode="auto">
            <a:xfrm>
              <a:off x="3648" y="1296"/>
              <a:ext cx="62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solidFill>
                    <a:srgbClr val="F8F8F8"/>
                  </a:solidFill>
                </a:rPr>
                <a:t>Hidden</a:t>
              </a:r>
            </a:p>
            <a:p>
              <a:r>
                <a:rPr lang="en-US">
                  <a:solidFill>
                    <a:srgbClr val="F8F8F8"/>
                  </a:solidFill>
                </a:rPr>
                <a:t>units</a:t>
              </a:r>
            </a:p>
          </p:txBody>
        </p:sp>
        <p:sp>
          <p:nvSpPr>
            <p:cNvPr id="27668" name="Rectangle 19"/>
            <p:cNvSpPr>
              <a:spLocks noChangeArrowheads="1"/>
            </p:cNvSpPr>
            <p:nvPr/>
          </p:nvSpPr>
          <p:spPr bwMode="auto">
            <a:xfrm>
              <a:off x="4416" y="1104"/>
              <a:ext cx="91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solidFill>
                    <a:srgbClr val="F8F8F8"/>
                  </a:solidFill>
                </a:rPr>
                <a:t>Final</a:t>
              </a:r>
              <a:br>
                <a:rPr lang="en-US">
                  <a:solidFill>
                    <a:srgbClr val="F8F8F8"/>
                  </a:solidFill>
                </a:rPr>
              </a:br>
              <a:r>
                <a:rPr lang="en-US">
                  <a:solidFill>
                    <a:srgbClr val="F8F8F8"/>
                  </a:solidFill>
                </a:rPr>
                <a:t>diagnoses</a:t>
              </a:r>
            </a:p>
          </p:txBody>
        </p:sp>
        <p:sp>
          <p:nvSpPr>
            <p:cNvPr id="27669" name="Rectangle 20"/>
            <p:cNvSpPr>
              <a:spLocks noChangeArrowheads="1"/>
            </p:cNvSpPr>
            <p:nvPr/>
          </p:nvSpPr>
          <p:spPr bwMode="auto">
            <a:xfrm>
              <a:off x="2592" y="2544"/>
              <a:ext cx="4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solidFill>
                    <a:srgbClr val="F8F8F8"/>
                  </a:solidFill>
                </a:rPr>
                <a:t>TSH</a:t>
              </a:r>
            </a:p>
          </p:txBody>
        </p:sp>
        <p:sp>
          <p:nvSpPr>
            <p:cNvPr id="27670" name="Rectangle 21"/>
            <p:cNvSpPr>
              <a:spLocks noChangeArrowheads="1"/>
            </p:cNvSpPr>
            <p:nvPr/>
          </p:nvSpPr>
          <p:spPr bwMode="auto">
            <a:xfrm>
              <a:off x="2592" y="2784"/>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F8F8F8"/>
                  </a:solidFill>
                </a:rPr>
                <a:t>T4U</a:t>
              </a:r>
            </a:p>
          </p:txBody>
        </p:sp>
        <p:sp>
          <p:nvSpPr>
            <p:cNvPr id="27671" name="Rectangle 22"/>
            <p:cNvSpPr>
              <a:spLocks noChangeArrowheads="1"/>
            </p:cNvSpPr>
            <p:nvPr/>
          </p:nvSpPr>
          <p:spPr bwMode="auto">
            <a:xfrm>
              <a:off x="2496" y="960"/>
              <a:ext cx="76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t>Clinical findings</a:t>
              </a:r>
            </a:p>
          </p:txBody>
        </p:sp>
        <p:sp>
          <p:nvSpPr>
            <p:cNvPr id="27672" name="Rectangle 23"/>
            <p:cNvSpPr>
              <a:spLocks noChangeArrowheads="1"/>
            </p:cNvSpPr>
            <p:nvPr/>
          </p:nvSpPr>
          <p:spPr bwMode="auto">
            <a:xfrm>
              <a:off x="2544" y="1488"/>
              <a:ext cx="38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solidFill>
                    <a:srgbClr val="F8F8F8"/>
                  </a:solidFill>
                </a:rPr>
                <a:t>Age</a:t>
              </a:r>
            </a:p>
            <a:p>
              <a:r>
                <a:rPr lang="en-US">
                  <a:solidFill>
                    <a:srgbClr val="F8F8F8"/>
                  </a:solidFill>
                </a:rPr>
                <a:t>sex</a:t>
              </a:r>
            </a:p>
            <a:p>
              <a:r>
                <a:rPr lang="en-US">
                  <a:solidFill>
                    <a:srgbClr val="F8F8F8"/>
                  </a:solidFill>
                </a:rPr>
                <a:t>…</a:t>
              </a:r>
            </a:p>
            <a:p>
              <a:r>
                <a:rPr lang="en-US">
                  <a:solidFill>
                    <a:srgbClr val="F8F8F8"/>
                  </a:solidFill>
                </a:rPr>
                <a:t>…</a:t>
              </a:r>
            </a:p>
          </p:txBody>
        </p:sp>
        <p:sp>
          <p:nvSpPr>
            <p:cNvPr id="27673" name="Line 24"/>
            <p:cNvSpPr>
              <a:spLocks noChangeShapeType="1"/>
            </p:cNvSpPr>
            <p:nvPr/>
          </p:nvSpPr>
          <p:spPr bwMode="auto">
            <a:xfrm>
              <a:off x="3247" y="1472"/>
              <a:ext cx="431" cy="614"/>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4" name="Line 25"/>
            <p:cNvSpPr>
              <a:spLocks noChangeShapeType="1"/>
            </p:cNvSpPr>
            <p:nvPr/>
          </p:nvSpPr>
          <p:spPr bwMode="auto">
            <a:xfrm>
              <a:off x="3247" y="1472"/>
              <a:ext cx="431" cy="1061"/>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5" name="Oval 26"/>
            <p:cNvSpPr>
              <a:spLocks noChangeArrowheads="1"/>
            </p:cNvSpPr>
            <p:nvPr/>
          </p:nvSpPr>
          <p:spPr bwMode="auto">
            <a:xfrm>
              <a:off x="3083" y="1476"/>
              <a:ext cx="160" cy="167"/>
            </a:xfrm>
            <a:prstGeom prst="ellipse">
              <a:avLst/>
            </a:prstGeom>
            <a:solidFill>
              <a:srgbClr val="FFCC00"/>
            </a:solidFill>
            <a:ln w="12700">
              <a:solidFill>
                <a:srgbClr val="CCFF66"/>
              </a:solidFill>
              <a:round/>
              <a:headEnd/>
              <a:tailEnd/>
            </a:ln>
          </p:spPr>
          <p:txBody>
            <a:bodyPr/>
            <a:lstStyle/>
            <a:p>
              <a:endParaRPr lang="pl-PL"/>
            </a:p>
          </p:txBody>
        </p:sp>
        <p:sp>
          <p:nvSpPr>
            <p:cNvPr id="27676" name="Oval 27"/>
            <p:cNvSpPr>
              <a:spLocks noChangeArrowheads="1"/>
            </p:cNvSpPr>
            <p:nvPr/>
          </p:nvSpPr>
          <p:spPr bwMode="auto">
            <a:xfrm>
              <a:off x="3083" y="1555"/>
              <a:ext cx="160" cy="168"/>
            </a:xfrm>
            <a:prstGeom prst="ellipse">
              <a:avLst/>
            </a:prstGeom>
            <a:solidFill>
              <a:srgbClr val="FFCC00"/>
            </a:solidFill>
            <a:ln w="12700">
              <a:solidFill>
                <a:srgbClr val="CCFF66"/>
              </a:solidFill>
              <a:round/>
              <a:headEnd/>
              <a:tailEnd/>
            </a:ln>
          </p:spPr>
          <p:txBody>
            <a:bodyPr/>
            <a:lstStyle/>
            <a:p>
              <a:endParaRPr lang="pl-PL"/>
            </a:p>
          </p:txBody>
        </p:sp>
        <p:sp>
          <p:nvSpPr>
            <p:cNvPr id="27677" name="Oval 28"/>
            <p:cNvSpPr>
              <a:spLocks noChangeArrowheads="1"/>
            </p:cNvSpPr>
            <p:nvPr/>
          </p:nvSpPr>
          <p:spPr bwMode="auto">
            <a:xfrm>
              <a:off x="3083" y="1651"/>
              <a:ext cx="160" cy="168"/>
            </a:xfrm>
            <a:prstGeom prst="ellipse">
              <a:avLst/>
            </a:prstGeom>
            <a:solidFill>
              <a:srgbClr val="FFCC00"/>
            </a:solidFill>
            <a:ln w="12700">
              <a:solidFill>
                <a:srgbClr val="CCFF66"/>
              </a:solidFill>
              <a:round/>
              <a:headEnd/>
              <a:tailEnd/>
            </a:ln>
          </p:spPr>
          <p:txBody>
            <a:bodyPr/>
            <a:lstStyle/>
            <a:p>
              <a:endParaRPr lang="pl-PL"/>
            </a:p>
          </p:txBody>
        </p:sp>
        <p:sp>
          <p:nvSpPr>
            <p:cNvPr id="27678" name="Oval 29"/>
            <p:cNvSpPr>
              <a:spLocks noChangeArrowheads="1"/>
            </p:cNvSpPr>
            <p:nvPr/>
          </p:nvSpPr>
          <p:spPr bwMode="auto">
            <a:xfrm>
              <a:off x="3083" y="1739"/>
              <a:ext cx="160" cy="167"/>
            </a:xfrm>
            <a:prstGeom prst="ellipse">
              <a:avLst/>
            </a:prstGeom>
            <a:solidFill>
              <a:srgbClr val="FFCC00"/>
            </a:solidFill>
            <a:ln w="12700">
              <a:solidFill>
                <a:srgbClr val="CCFF66"/>
              </a:solidFill>
              <a:round/>
              <a:headEnd/>
              <a:tailEnd/>
            </a:ln>
          </p:spPr>
          <p:txBody>
            <a:bodyPr/>
            <a:lstStyle/>
            <a:p>
              <a:endParaRPr lang="pl-PL"/>
            </a:p>
          </p:txBody>
        </p:sp>
        <p:sp>
          <p:nvSpPr>
            <p:cNvPr id="27679" name="Oval 30"/>
            <p:cNvSpPr>
              <a:spLocks noChangeArrowheads="1"/>
            </p:cNvSpPr>
            <p:nvPr/>
          </p:nvSpPr>
          <p:spPr bwMode="auto">
            <a:xfrm>
              <a:off x="3083" y="1827"/>
              <a:ext cx="160" cy="167"/>
            </a:xfrm>
            <a:prstGeom prst="ellipse">
              <a:avLst/>
            </a:prstGeom>
            <a:solidFill>
              <a:srgbClr val="FFCC00"/>
            </a:solidFill>
            <a:ln w="12700">
              <a:solidFill>
                <a:srgbClr val="CCFF66"/>
              </a:solidFill>
              <a:round/>
              <a:headEnd/>
              <a:tailEnd/>
            </a:ln>
          </p:spPr>
          <p:txBody>
            <a:bodyPr/>
            <a:lstStyle/>
            <a:p>
              <a:endParaRPr lang="pl-PL"/>
            </a:p>
          </p:txBody>
        </p:sp>
        <p:sp>
          <p:nvSpPr>
            <p:cNvPr id="27680" name="Oval 31"/>
            <p:cNvSpPr>
              <a:spLocks noChangeArrowheads="1"/>
            </p:cNvSpPr>
            <p:nvPr/>
          </p:nvSpPr>
          <p:spPr bwMode="auto">
            <a:xfrm>
              <a:off x="3083" y="1914"/>
              <a:ext cx="160" cy="168"/>
            </a:xfrm>
            <a:prstGeom prst="ellipse">
              <a:avLst/>
            </a:prstGeom>
            <a:solidFill>
              <a:srgbClr val="FFCC00"/>
            </a:solidFill>
            <a:ln w="12700">
              <a:solidFill>
                <a:srgbClr val="CCFF66"/>
              </a:solidFill>
              <a:round/>
              <a:headEnd/>
              <a:tailEnd/>
            </a:ln>
          </p:spPr>
          <p:txBody>
            <a:bodyPr/>
            <a:lstStyle/>
            <a:p>
              <a:endParaRPr lang="pl-PL"/>
            </a:p>
          </p:txBody>
        </p:sp>
        <p:sp>
          <p:nvSpPr>
            <p:cNvPr id="27681" name="Oval 32"/>
            <p:cNvSpPr>
              <a:spLocks noChangeArrowheads="1"/>
            </p:cNvSpPr>
            <p:nvPr/>
          </p:nvSpPr>
          <p:spPr bwMode="auto">
            <a:xfrm>
              <a:off x="3083" y="2002"/>
              <a:ext cx="160" cy="168"/>
            </a:xfrm>
            <a:prstGeom prst="ellipse">
              <a:avLst/>
            </a:prstGeom>
            <a:solidFill>
              <a:srgbClr val="FFCC00"/>
            </a:solidFill>
            <a:ln w="12700">
              <a:solidFill>
                <a:srgbClr val="CCFF66"/>
              </a:solidFill>
              <a:round/>
              <a:headEnd/>
              <a:tailEnd/>
            </a:ln>
          </p:spPr>
          <p:txBody>
            <a:bodyPr/>
            <a:lstStyle/>
            <a:p>
              <a:endParaRPr lang="pl-PL"/>
            </a:p>
          </p:txBody>
        </p:sp>
        <p:sp>
          <p:nvSpPr>
            <p:cNvPr id="27682" name="Oval 33"/>
            <p:cNvSpPr>
              <a:spLocks noChangeArrowheads="1"/>
            </p:cNvSpPr>
            <p:nvPr/>
          </p:nvSpPr>
          <p:spPr bwMode="auto">
            <a:xfrm>
              <a:off x="3083" y="2090"/>
              <a:ext cx="160" cy="168"/>
            </a:xfrm>
            <a:prstGeom prst="ellipse">
              <a:avLst/>
            </a:prstGeom>
            <a:solidFill>
              <a:srgbClr val="FFCC00"/>
            </a:solidFill>
            <a:ln w="12700">
              <a:solidFill>
                <a:srgbClr val="CCFF66"/>
              </a:solidFill>
              <a:round/>
              <a:headEnd/>
              <a:tailEnd/>
            </a:ln>
          </p:spPr>
          <p:txBody>
            <a:bodyPr/>
            <a:lstStyle/>
            <a:p>
              <a:endParaRPr lang="pl-PL"/>
            </a:p>
          </p:txBody>
        </p:sp>
        <p:sp>
          <p:nvSpPr>
            <p:cNvPr id="27683" name="Oval 34"/>
            <p:cNvSpPr>
              <a:spLocks noChangeArrowheads="1"/>
            </p:cNvSpPr>
            <p:nvPr/>
          </p:nvSpPr>
          <p:spPr bwMode="auto">
            <a:xfrm>
              <a:off x="3083" y="2178"/>
              <a:ext cx="160" cy="167"/>
            </a:xfrm>
            <a:prstGeom prst="ellipse">
              <a:avLst/>
            </a:prstGeom>
            <a:solidFill>
              <a:srgbClr val="FFCC00"/>
            </a:solidFill>
            <a:ln w="12700">
              <a:solidFill>
                <a:srgbClr val="CCFF66"/>
              </a:solidFill>
              <a:round/>
              <a:headEnd/>
              <a:tailEnd/>
            </a:ln>
          </p:spPr>
          <p:txBody>
            <a:bodyPr/>
            <a:lstStyle/>
            <a:p>
              <a:endParaRPr lang="pl-PL"/>
            </a:p>
          </p:txBody>
        </p:sp>
        <p:sp>
          <p:nvSpPr>
            <p:cNvPr id="27684" name="Oval 35"/>
            <p:cNvSpPr>
              <a:spLocks noChangeArrowheads="1"/>
            </p:cNvSpPr>
            <p:nvPr/>
          </p:nvSpPr>
          <p:spPr bwMode="auto">
            <a:xfrm>
              <a:off x="3083" y="2258"/>
              <a:ext cx="160" cy="167"/>
            </a:xfrm>
            <a:prstGeom prst="ellipse">
              <a:avLst/>
            </a:prstGeom>
            <a:solidFill>
              <a:srgbClr val="FFCC00"/>
            </a:solidFill>
            <a:ln w="12700">
              <a:solidFill>
                <a:srgbClr val="CCFF66"/>
              </a:solidFill>
              <a:round/>
              <a:headEnd/>
              <a:tailEnd/>
            </a:ln>
          </p:spPr>
          <p:txBody>
            <a:bodyPr/>
            <a:lstStyle/>
            <a:p>
              <a:endParaRPr lang="pl-PL"/>
            </a:p>
          </p:txBody>
        </p:sp>
        <p:sp>
          <p:nvSpPr>
            <p:cNvPr id="27685" name="Line 36"/>
            <p:cNvSpPr>
              <a:spLocks noChangeShapeType="1"/>
            </p:cNvSpPr>
            <p:nvPr/>
          </p:nvSpPr>
          <p:spPr bwMode="auto">
            <a:xfrm flipH="1" flipV="1">
              <a:off x="3247" y="1559"/>
              <a:ext cx="431" cy="527"/>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6" name="Line 37"/>
            <p:cNvSpPr>
              <a:spLocks noChangeShapeType="1"/>
            </p:cNvSpPr>
            <p:nvPr/>
          </p:nvSpPr>
          <p:spPr bwMode="auto">
            <a:xfrm>
              <a:off x="3247" y="1559"/>
              <a:ext cx="431" cy="974"/>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7" name="Line 38"/>
            <p:cNvSpPr>
              <a:spLocks noChangeShapeType="1"/>
            </p:cNvSpPr>
            <p:nvPr/>
          </p:nvSpPr>
          <p:spPr bwMode="auto">
            <a:xfrm flipH="1" flipV="1">
              <a:off x="3247" y="1647"/>
              <a:ext cx="431" cy="886"/>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8" name="Line 39"/>
            <p:cNvSpPr>
              <a:spLocks noChangeShapeType="1"/>
            </p:cNvSpPr>
            <p:nvPr/>
          </p:nvSpPr>
          <p:spPr bwMode="auto">
            <a:xfrm>
              <a:off x="3247" y="1647"/>
              <a:ext cx="431" cy="439"/>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9" name="Line 40"/>
            <p:cNvSpPr>
              <a:spLocks noChangeShapeType="1"/>
            </p:cNvSpPr>
            <p:nvPr/>
          </p:nvSpPr>
          <p:spPr bwMode="auto">
            <a:xfrm flipH="1" flipV="1">
              <a:off x="3247" y="1735"/>
              <a:ext cx="431" cy="351"/>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0" name="Line 41"/>
            <p:cNvSpPr>
              <a:spLocks noChangeShapeType="1"/>
            </p:cNvSpPr>
            <p:nvPr/>
          </p:nvSpPr>
          <p:spPr bwMode="auto">
            <a:xfrm>
              <a:off x="3247" y="1735"/>
              <a:ext cx="431" cy="798"/>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1" name="Line 42"/>
            <p:cNvSpPr>
              <a:spLocks noChangeShapeType="1"/>
            </p:cNvSpPr>
            <p:nvPr/>
          </p:nvSpPr>
          <p:spPr bwMode="auto">
            <a:xfrm flipH="1" flipV="1">
              <a:off x="3247" y="1823"/>
              <a:ext cx="431" cy="710"/>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2" name="Line 43"/>
            <p:cNvSpPr>
              <a:spLocks noChangeShapeType="1"/>
            </p:cNvSpPr>
            <p:nvPr/>
          </p:nvSpPr>
          <p:spPr bwMode="auto">
            <a:xfrm>
              <a:off x="3247" y="1823"/>
              <a:ext cx="431" cy="263"/>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3" name="Line 44"/>
            <p:cNvSpPr>
              <a:spLocks noChangeShapeType="1"/>
            </p:cNvSpPr>
            <p:nvPr/>
          </p:nvSpPr>
          <p:spPr bwMode="auto">
            <a:xfrm flipH="1" flipV="1">
              <a:off x="3247" y="1910"/>
              <a:ext cx="431" cy="623"/>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4" name="Line 45"/>
            <p:cNvSpPr>
              <a:spLocks noChangeShapeType="1"/>
            </p:cNvSpPr>
            <p:nvPr/>
          </p:nvSpPr>
          <p:spPr bwMode="auto">
            <a:xfrm>
              <a:off x="3247" y="1910"/>
              <a:ext cx="431" cy="176"/>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5" name="Line 46"/>
            <p:cNvSpPr>
              <a:spLocks noChangeShapeType="1"/>
            </p:cNvSpPr>
            <p:nvPr/>
          </p:nvSpPr>
          <p:spPr bwMode="auto">
            <a:xfrm flipH="1" flipV="1">
              <a:off x="3247" y="1998"/>
              <a:ext cx="431" cy="88"/>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6" name="Line 47"/>
            <p:cNvSpPr>
              <a:spLocks noChangeShapeType="1"/>
            </p:cNvSpPr>
            <p:nvPr/>
          </p:nvSpPr>
          <p:spPr bwMode="auto">
            <a:xfrm>
              <a:off x="3247" y="1998"/>
              <a:ext cx="431" cy="535"/>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7" name="Line 48"/>
            <p:cNvSpPr>
              <a:spLocks noChangeShapeType="1"/>
            </p:cNvSpPr>
            <p:nvPr/>
          </p:nvSpPr>
          <p:spPr bwMode="auto">
            <a:xfrm flipH="1">
              <a:off x="3247" y="2086"/>
              <a:ext cx="431" cy="88"/>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8" name="Line 49"/>
            <p:cNvSpPr>
              <a:spLocks noChangeShapeType="1"/>
            </p:cNvSpPr>
            <p:nvPr/>
          </p:nvSpPr>
          <p:spPr bwMode="auto">
            <a:xfrm>
              <a:off x="3247" y="2174"/>
              <a:ext cx="431" cy="359"/>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9" name="Line 50"/>
            <p:cNvSpPr>
              <a:spLocks noChangeShapeType="1"/>
            </p:cNvSpPr>
            <p:nvPr/>
          </p:nvSpPr>
          <p:spPr bwMode="auto">
            <a:xfrm flipH="1" flipV="1">
              <a:off x="3247" y="2262"/>
              <a:ext cx="431" cy="271"/>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0" name="Line 51"/>
            <p:cNvSpPr>
              <a:spLocks noChangeShapeType="1"/>
            </p:cNvSpPr>
            <p:nvPr/>
          </p:nvSpPr>
          <p:spPr bwMode="auto">
            <a:xfrm flipV="1">
              <a:off x="3247" y="2086"/>
              <a:ext cx="431" cy="176"/>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1" name="Oval 52"/>
            <p:cNvSpPr>
              <a:spLocks noChangeArrowheads="1"/>
            </p:cNvSpPr>
            <p:nvPr/>
          </p:nvSpPr>
          <p:spPr bwMode="auto">
            <a:xfrm>
              <a:off x="3107" y="3103"/>
              <a:ext cx="160" cy="168"/>
            </a:xfrm>
            <a:prstGeom prst="ellipse">
              <a:avLst/>
            </a:prstGeom>
            <a:solidFill>
              <a:srgbClr val="FFCC00"/>
            </a:solidFill>
            <a:ln w="12700">
              <a:solidFill>
                <a:srgbClr val="CCFF66"/>
              </a:solidFill>
              <a:round/>
              <a:headEnd/>
              <a:tailEnd/>
            </a:ln>
          </p:spPr>
          <p:txBody>
            <a:bodyPr/>
            <a:lstStyle/>
            <a:p>
              <a:endParaRPr lang="pl-PL"/>
            </a:p>
          </p:txBody>
        </p:sp>
        <p:sp>
          <p:nvSpPr>
            <p:cNvPr id="27702" name="Oval 53"/>
            <p:cNvSpPr>
              <a:spLocks noChangeArrowheads="1"/>
            </p:cNvSpPr>
            <p:nvPr/>
          </p:nvSpPr>
          <p:spPr bwMode="auto">
            <a:xfrm>
              <a:off x="3107" y="3366"/>
              <a:ext cx="160" cy="168"/>
            </a:xfrm>
            <a:prstGeom prst="ellipse">
              <a:avLst/>
            </a:prstGeom>
            <a:solidFill>
              <a:srgbClr val="FFCC00"/>
            </a:solidFill>
            <a:ln w="12700">
              <a:solidFill>
                <a:srgbClr val="CCFF66"/>
              </a:solidFill>
              <a:round/>
              <a:headEnd/>
              <a:tailEnd/>
            </a:ln>
          </p:spPr>
          <p:txBody>
            <a:bodyPr/>
            <a:lstStyle/>
            <a:p>
              <a:endParaRPr lang="pl-PL"/>
            </a:p>
          </p:txBody>
        </p:sp>
        <p:sp>
          <p:nvSpPr>
            <p:cNvPr id="27703" name="Oval 54"/>
            <p:cNvSpPr>
              <a:spLocks noChangeArrowheads="1"/>
            </p:cNvSpPr>
            <p:nvPr/>
          </p:nvSpPr>
          <p:spPr bwMode="auto">
            <a:xfrm>
              <a:off x="3107" y="3630"/>
              <a:ext cx="160" cy="167"/>
            </a:xfrm>
            <a:prstGeom prst="ellipse">
              <a:avLst/>
            </a:prstGeom>
            <a:solidFill>
              <a:srgbClr val="FFCC00"/>
            </a:solidFill>
            <a:ln w="12700">
              <a:solidFill>
                <a:srgbClr val="CCFF66"/>
              </a:solidFill>
              <a:round/>
              <a:headEnd/>
              <a:tailEnd/>
            </a:ln>
          </p:spPr>
          <p:txBody>
            <a:bodyPr/>
            <a:lstStyle/>
            <a:p>
              <a:endParaRPr lang="pl-PL"/>
            </a:p>
          </p:txBody>
        </p:sp>
        <p:sp>
          <p:nvSpPr>
            <p:cNvPr id="27704" name="Rectangle 55"/>
            <p:cNvSpPr>
              <a:spLocks noChangeArrowheads="1"/>
            </p:cNvSpPr>
            <p:nvPr/>
          </p:nvSpPr>
          <p:spPr bwMode="auto">
            <a:xfrm>
              <a:off x="2592" y="3072"/>
              <a:ext cx="18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F8F8F8"/>
                  </a:solidFill>
                </a:rPr>
                <a:t>T3</a:t>
              </a:r>
            </a:p>
          </p:txBody>
        </p:sp>
        <p:sp>
          <p:nvSpPr>
            <p:cNvPr id="27705" name="Rectangle 56"/>
            <p:cNvSpPr>
              <a:spLocks noChangeArrowheads="1"/>
            </p:cNvSpPr>
            <p:nvPr/>
          </p:nvSpPr>
          <p:spPr bwMode="auto">
            <a:xfrm>
              <a:off x="2592" y="3360"/>
              <a:ext cx="2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F8F8F8"/>
                  </a:solidFill>
                </a:rPr>
                <a:t>TT4</a:t>
              </a:r>
            </a:p>
          </p:txBody>
        </p:sp>
        <p:sp>
          <p:nvSpPr>
            <p:cNvPr id="27706" name="Rectangle 57"/>
            <p:cNvSpPr>
              <a:spLocks noChangeArrowheads="1"/>
            </p:cNvSpPr>
            <p:nvPr/>
          </p:nvSpPr>
          <p:spPr bwMode="auto">
            <a:xfrm>
              <a:off x="2592" y="3648"/>
              <a:ext cx="32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F8F8F8"/>
                  </a:solidFill>
                </a:rPr>
                <a:t>TBG</a:t>
              </a:r>
            </a:p>
          </p:txBody>
        </p:sp>
        <p:sp>
          <p:nvSpPr>
            <p:cNvPr id="27707" name="Line 58"/>
            <p:cNvSpPr>
              <a:spLocks noChangeShapeType="1"/>
            </p:cNvSpPr>
            <p:nvPr/>
          </p:nvSpPr>
          <p:spPr bwMode="auto">
            <a:xfrm flipH="1">
              <a:off x="3271" y="2102"/>
              <a:ext cx="344" cy="1053"/>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8" name="Line 59"/>
            <p:cNvSpPr>
              <a:spLocks noChangeShapeType="1"/>
            </p:cNvSpPr>
            <p:nvPr/>
          </p:nvSpPr>
          <p:spPr bwMode="auto">
            <a:xfrm flipV="1">
              <a:off x="3271" y="2541"/>
              <a:ext cx="344" cy="614"/>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9" name="Line 60"/>
            <p:cNvSpPr>
              <a:spLocks noChangeShapeType="1"/>
            </p:cNvSpPr>
            <p:nvPr/>
          </p:nvSpPr>
          <p:spPr bwMode="auto">
            <a:xfrm flipH="1">
              <a:off x="3271" y="2102"/>
              <a:ext cx="344" cy="1316"/>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0" name="Line 61"/>
            <p:cNvSpPr>
              <a:spLocks noChangeShapeType="1"/>
            </p:cNvSpPr>
            <p:nvPr/>
          </p:nvSpPr>
          <p:spPr bwMode="auto">
            <a:xfrm flipV="1">
              <a:off x="3271" y="2541"/>
              <a:ext cx="344" cy="877"/>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1" name="Line 62"/>
            <p:cNvSpPr>
              <a:spLocks noChangeShapeType="1"/>
            </p:cNvSpPr>
            <p:nvPr/>
          </p:nvSpPr>
          <p:spPr bwMode="auto">
            <a:xfrm flipH="1">
              <a:off x="3271" y="2102"/>
              <a:ext cx="344" cy="1580"/>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2" name="Line 63"/>
            <p:cNvSpPr>
              <a:spLocks noChangeShapeType="1"/>
            </p:cNvSpPr>
            <p:nvPr/>
          </p:nvSpPr>
          <p:spPr bwMode="auto">
            <a:xfrm flipH="1">
              <a:off x="3271" y="2565"/>
              <a:ext cx="344" cy="1117"/>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3" name="Oval 64"/>
            <p:cNvSpPr>
              <a:spLocks noChangeArrowheads="1"/>
            </p:cNvSpPr>
            <p:nvPr/>
          </p:nvSpPr>
          <p:spPr bwMode="auto">
            <a:xfrm>
              <a:off x="4218" y="2569"/>
              <a:ext cx="159" cy="175"/>
            </a:xfrm>
            <a:prstGeom prst="ellipse">
              <a:avLst/>
            </a:prstGeom>
            <a:solidFill>
              <a:schemeClr val="accent1"/>
            </a:solidFill>
            <a:ln w="12700">
              <a:solidFill>
                <a:srgbClr val="CCFF66"/>
              </a:solidFill>
              <a:round/>
              <a:headEnd/>
              <a:tailEnd/>
            </a:ln>
          </p:spPr>
          <p:txBody>
            <a:bodyPr/>
            <a:lstStyle/>
            <a:p>
              <a:endParaRPr lang="pl-PL"/>
            </a:p>
          </p:txBody>
        </p:sp>
        <p:sp>
          <p:nvSpPr>
            <p:cNvPr id="27714" name="Oval 65"/>
            <p:cNvSpPr>
              <a:spLocks noChangeArrowheads="1"/>
            </p:cNvSpPr>
            <p:nvPr/>
          </p:nvSpPr>
          <p:spPr bwMode="auto">
            <a:xfrm>
              <a:off x="4218" y="2305"/>
              <a:ext cx="159" cy="168"/>
            </a:xfrm>
            <a:prstGeom prst="ellipse">
              <a:avLst/>
            </a:prstGeom>
            <a:solidFill>
              <a:schemeClr val="accent1"/>
            </a:solidFill>
            <a:ln w="12700">
              <a:solidFill>
                <a:srgbClr val="CCFF66"/>
              </a:solidFill>
              <a:round/>
              <a:headEnd/>
              <a:tailEnd/>
            </a:ln>
          </p:spPr>
          <p:txBody>
            <a:bodyPr/>
            <a:lstStyle/>
            <a:p>
              <a:endParaRPr lang="pl-PL"/>
            </a:p>
          </p:txBody>
        </p:sp>
        <p:sp>
          <p:nvSpPr>
            <p:cNvPr id="27715" name="Oval 66"/>
            <p:cNvSpPr>
              <a:spLocks noChangeArrowheads="1"/>
            </p:cNvSpPr>
            <p:nvPr/>
          </p:nvSpPr>
          <p:spPr bwMode="auto">
            <a:xfrm>
              <a:off x="4218" y="2042"/>
              <a:ext cx="159" cy="168"/>
            </a:xfrm>
            <a:prstGeom prst="ellipse">
              <a:avLst/>
            </a:prstGeom>
            <a:solidFill>
              <a:schemeClr val="accent1"/>
            </a:solidFill>
            <a:ln w="12700">
              <a:solidFill>
                <a:srgbClr val="CCFF66"/>
              </a:solidFill>
              <a:round/>
              <a:headEnd/>
              <a:tailEnd/>
            </a:ln>
          </p:spPr>
          <p:txBody>
            <a:bodyPr/>
            <a:lstStyle/>
            <a:p>
              <a:endParaRPr lang="pl-PL"/>
            </a:p>
          </p:txBody>
        </p:sp>
        <p:sp>
          <p:nvSpPr>
            <p:cNvPr id="27716" name="Line 67"/>
            <p:cNvSpPr>
              <a:spLocks noChangeShapeType="1"/>
            </p:cNvSpPr>
            <p:nvPr/>
          </p:nvSpPr>
          <p:spPr bwMode="auto">
            <a:xfrm flipV="1">
              <a:off x="3870" y="2126"/>
              <a:ext cx="344" cy="16"/>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7" name="Line 68"/>
            <p:cNvSpPr>
              <a:spLocks noChangeShapeType="1"/>
            </p:cNvSpPr>
            <p:nvPr/>
          </p:nvSpPr>
          <p:spPr bwMode="auto">
            <a:xfrm>
              <a:off x="3870" y="2142"/>
              <a:ext cx="344" cy="247"/>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8" name="Line 69"/>
            <p:cNvSpPr>
              <a:spLocks noChangeShapeType="1"/>
            </p:cNvSpPr>
            <p:nvPr/>
          </p:nvSpPr>
          <p:spPr bwMode="auto">
            <a:xfrm flipV="1">
              <a:off x="3870" y="2126"/>
              <a:ext cx="344" cy="455"/>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9" name="Line 70"/>
            <p:cNvSpPr>
              <a:spLocks noChangeShapeType="1"/>
            </p:cNvSpPr>
            <p:nvPr/>
          </p:nvSpPr>
          <p:spPr bwMode="auto">
            <a:xfrm flipV="1">
              <a:off x="3870" y="2389"/>
              <a:ext cx="344" cy="192"/>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0" name="Line 71"/>
            <p:cNvSpPr>
              <a:spLocks noChangeShapeType="1"/>
            </p:cNvSpPr>
            <p:nvPr/>
          </p:nvSpPr>
          <p:spPr bwMode="auto">
            <a:xfrm>
              <a:off x="3878" y="2565"/>
              <a:ext cx="336" cy="87"/>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1" name="Line 72"/>
            <p:cNvSpPr>
              <a:spLocks noChangeShapeType="1"/>
            </p:cNvSpPr>
            <p:nvPr/>
          </p:nvSpPr>
          <p:spPr bwMode="auto">
            <a:xfrm flipH="1" flipV="1">
              <a:off x="3878" y="2126"/>
              <a:ext cx="336" cy="526"/>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2" name="Rectangle 73"/>
            <p:cNvSpPr>
              <a:spLocks noChangeArrowheads="1"/>
            </p:cNvSpPr>
            <p:nvPr/>
          </p:nvSpPr>
          <p:spPr bwMode="auto">
            <a:xfrm>
              <a:off x="4512" y="1968"/>
              <a:ext cx="5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F8F8F8"/>
                  </a:solidFill>
                </a:rPr>
                <a:t>Normal</a:t>
              </a:r>
            </a:p>
          </p:txBody>
        </p:sp>
        <p:sp>
          <p:nvSpPr>
            <p:cNvPr id="27723" name="Rectangle 74"/>
            <p:cNvSpPr>
              <a:spLocks noChangeArrowheads="1"/>
            </p:cNvSpPr>
            <p:nvPr/>
          </p:nvSpPr>
          <p:spPr bwMode="auto">
            <a:xfrm>
              <a:off x="4512" y="2640"/>
              <a:ext cx="9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F8F8F8"/>
                  </a:solidFill>
                </a:rPr>
                <a:t>Hyperthyroid</a:t>
              </a:r>
            </a:p>
          </p:txBody>
        </p:sp>
        <p:sp>
          <p:nvSpPr>
            <p:cNvPr id="27724" name="Rectangle 75"/>
            <p:cNvSpPr>
              <a:spLocks noChangeArrowheads="1"/>
            </p:cNvSpPr>
            <p:nvPr/>
          </p:nvSpPr>
          <p:spPr bwMode="auto">
            <a:xfrm>
              <a:off x="4512" y="2304"/>
              <a:ext cx="85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F8F8F8"/>
                  </a:solidFill>
                </a:rPr>
                <a:t>Hypothyroid</a:t>
              </a:r>
            </a:p>
          </p:txBody>
        </p:sp>
      </p:grpSp>
      <p:sp>
        <p:nvSpPr>
          <p:cNvPr id="27653" name="pole tekstowe 75"/>
          <p:cNvSpPr txBox="1">
            <a:spLocks noChangeArrowheads="1"/>
          </p:cNvSpPr>
          <p:nvPr/>
        </p:nvSpPr>
        <p:spPr bwMode="auto">
          <a:xfrm>
            <a:off x="285750" y="6053138"/>
            <a:ext cx="87042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dirty="0">
                <a:latin typeface="Calibri" pitchFamily="34" charset="0"/>
                <a:cs typeface="Calibri" pitchFamily="34" charset="0"/>
              </a:rPr>
              <a:t>Poor results of SBL </a:t>
            </a:r>
            <a:r>
              <a:rPr lang="pl-PL" dirty="0" smtClean="0">
                <a:latin typeface="Calibri" pitchFamily="34" charset="0"/>
                <a:cs typeface="Calibri" pitchFamily="34" charset="0"/>
              </a:rPr>
              <a:t>and</a:t>
            </a:r>
            <a:r>
              <a:rPr lang="en-US" dirty="0" smtClean="0">
                <a:latin typeface="Calibri" pitchFamily="34" charset="0"/>
                <a:cs typeface="Calibri" pitchFamily="34" charset="0"/>
              </a:rPr>
              <a:t> </a:t>
            </a:r>
            <a:r>
              <a:rPr lang="en-US" dirty="0">
                <a:latin typeface="Calibri" pitchFamily="34" charset="0"/>
                <a:cs typeface="Calibri" pitchFamily="34" charset="0"/>
              </a:rPr>
              <a:t>SVM … </a:t>
            </a:r>
            <a:r>
              <a:rPr lang="en-US" dirty="0" smtClean="0">
                <a:latin typeface="Calibri" pitchFamily="34" charset="0"/>
                <a:cs typeface="Calibri" pitchFamily="34" charset="0"/>
              </a:rPr>
              <a:t>needs decision </a:t>
            </a:r>
            <a:r>
              <a:rPr lang="en-US" dirty="0">
                <a:latin typeface="Calibri" pitchFamily="34" charset="0"/>
                <a:cs typeface="Calibri" pitchFamily="34" charset="0"/>
              </a:rPr>
              <a:t>borders with sharp corners </a:t>
            </a:r>
            <a:r>
              <a:rPr lang="en-US" dirty="0" smtClean="0">
                <a:latin typeface="Calibri" pitchFamily="34" charset="0"/>
                <a:cs typeface="Calibri" pitchFamily="34" charset="0"/>
              </a:rPr>
              <a:t>due to the inherent logic based on thresholding by medical experts.  </a:t>
            </a:r>
            <a:endParaRPr lang="pl-PL"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685800" y="350838"/>
            <a:ext cx="7772400" cy="630237"/>
          </a:xfrm>
          <a:effectLst>
            <a:outerShdw dist="35921" dir="2700000" algn="ctr" rotWithShape="0">
              <a:schemeClr val="bg2"/>
            </a:outerShdw>
          </a:effectLst>
        </p:spPr>
        <p:txBody>
          <a:bodyPr lIns="92075" tIns="46038" rIns="92075" bIns="46038"/>
          <a:lstStyle/>
          <a:p>
            <a:pPr>
              <a:defRPr/>
            </a:pPr>
            <a:r>
              <a:rPr lang="en-US"/>
              <a:t>Hypothyroid data</a:t>
            </a:r>
          </a:p>
        </p:txBody>
      </p:sp>
      <p:sp>
        <p:nvSpPr>
          <p:cNvPr id="29699" name="Rectangle 3"/>
          <p:cNvSpPr>
            <a:spLocks noGrp="1" noChangeArrowheads="1"/>
          </p:cNvSpPr>
          <p:nvPr>
            <p:ph type="body" idx="1"/>
          </p:nvPr>
        </p:nvSpPr>
        <p:spPr>
          <a:xfrm>
            <a:off x="611188" y="1125538"/>
            <a:ext cx="8208962" cy="2074862"/>
          </a:xfrm>
          <a:noFill/>
        </p:spPr>
        <p:txBody>
          <a:bodyPr lIns="92075" tIns="46038" rIns="92075" bIns="46038"/>
          <a:lstStyle/>
          <a:p>
            <a:pPr marL="0" indent="0">
              <a:spcBef>
                <a:spcPts val="600"/>
              </a:spcBef>
              <a:buFontTx/>
              <a:buNone/>
            </a:pPr>
            <a:r>
              <a:rPr lang="en-US" sz="2000" dirty="0" smtClean="0">
                <a:latin typeface="Calibri" pitchFamily="34" charset="0"/>
                <a:cs typeface="Calibri" pitchFamily="34" charset="0"/>
              </a:rPr>
              <a:t>2 years real medical screening tests for thyroid diseases, 3772 cases with 93 primary hypothyroid and 191 compensated hypothyroid, the remaining 3488 cases are healthy; 3428 test, similar class distribution. </a:t>
            </a:r>
          </a:p>
          <a:p>
            <a:pPr marL="0" indent="0">
              <a:spcBef>
                <a:spcPts val="600"/>
              </a:spcBef>
              <a:buFontTx/>
              <a:buNone/>
            </a:pPr>
            <a:r>
              <a:rPr lang="en-US" sz="2000" dirty="0" smtClean="0">
                <a:latin typeface="Calibri" pitchFamily="34" charset="0"/>
                <a:cs typeface="Calibri" pitchFamily="34" charset="0"/>
              </a:rPr>
              <a:t>21 attributes (15 binary, 6 continuous) are given, but only two of the binary attributes (on </a:t>
            </a:r>
            <a:r>
              <a:rPr lang="en-US" sz="2000" dirty="0" err="1" smtClean="0">
                <a:latin typeface="Calibri" pitchFamily="34" charset="0"/>
                <a:cs typeface="Calibri" pitchFamily="34" charset="0"/>
              </a:rPr>
              <a:t>thyroxine</a:t>
            </a:r>
            <a:r>
              <a:rPr lang="en-US" sz="2000" dirty="0" smtClean="0">
                <a:latin typeface="Calibri" pitchFamily="34" charset="0"/>
                <a:cs typeface="Calibri" pitchFamily="34" charset="0"/>
              </a:rPr>
              <a:t>, and thyroid surgery) contain useful information, therefore the number of attributes has been reduced to 8. </a:t>
            </a:r>
          </a:p>
        </p:txBody>
      </p:sp>
      <p:sp>
        <p:nvSpPr>
          <p:cNvPr id="29700" name="Rectangle 4"/>
          <p:cNvSpPr>
            <a:spLocks noChangeArrowheads="1"/>
          </p:cNvSpPr>
          <p:nvPr/>
        </p:nvSpPr>
        <p:spPr bwMode="auto">
          <a:xfrm>
            <a:off x="611188" y="3370263"/>
            <a:ext cx="8062912"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buClr>
                <a:schemeClr val="tx2"/>
              </a:buClr>
              <a:buSzPct val="115000"/>
            </a:pPr>
            <a:r>
              <a:rPr lang="en-US" dirty="0">
                <a:latin typeface="Calibri" pitchFamily="34" charset="0"/>
                <a:cs typeface="Calibri" pitchFamily="34" charset="0"/>
              </a:rPr>
              <a:t>Method 				% train  		% </a:t>
            </a:r>
            <a:r>
              <a:rPr lang="en-US" dirty="0" smtClean="0">
                <a:latin typeface="Calibri" pitchFamily="34" charset="0"/>
                <a:cs typeface="Calibri" pitchFamily="34" charset="0"/>
              </a:rPr>
              <a:t>test error</a:t>
            </a:r>
            <a:endParaRPr lang="en-US" dirty="0">
              <a:latin typeface="Calibri" pitchFamily="34" charset="0"/>
              <a:cs typeface="Calibri" pitchFamily="34" charset="0"/>
            </a:endParaRPr>
          </a:p>
          <a:p>
            <a:pPr>
              <a:spcBef>
                <a:spcPct val="20000"/>
              </a:spcBef>
              <a:buClr>
                <a:schemeClr val="tx2"/>
              </a:buClr>
              <a:buSzPct val="115000"/>
            </a:pPr>
            <a:r>
              <a:rPr lang="en-US" sz="1000" dirty="0">
                <a:latin typeface="Calibri" pitchFamily="34" charset="0"/>
                <a:cs typeface="Calibri" pitchFamily="34" charset="0"/>
              </a:rPr>
              <a:t>  </a:t>
            </a:r>
          </a:p>
          <a:p>
            <a:pPr>
              <a:spcBef>
                <a:spcPct val="20000"/>
              </a:spcBef>
              <a:buClr>
                <a:schemeClr val="tx2"/>
              </a:buClr>
              <a:buSzPct val="115000"/>
            </a:pPr>
            <a:r>
              <a:rPr lang="en-US" dirty="0">
                <a:solidFill>
                  <a:srgbClr val="FFFF00"/>
                </a:solidFill>
                <a:latin typeface="Calibri" pitchFamily="34" charset="0"/>
                <a:cs typeface="Calibri" pitchFamily="34" charset="0"/>
              </a:rPr>
              <a:t>SFM, SSV+2 B1 features		------- 		</a:t>
            </a:r>
            <a:r>
              <a:rPr lang="en-US" dirty="0" smtClean="0">
                <a:solidFill>
                  <a:srgbClr val="FFFF00"/>
                </a:solidFill>
                <a:latin typeface="Calibri" pitchFamily="34" charset="0"/>
                <a:cs typeface="Calibri" pitchFamily="34" charset="0"/>
              </a:rPr>
              <a:t> 0.4 </a:t>
            </a:r>
            <a:endParaRPr lang="en-US" dirty="0">
              <a:solidFill>
                <a:srgbClr val="FFFF00"/>
              </a:solidFill>
              <a:latin typeface="Calibri" pitchFamily="34" charset="0"/>
              <a:cs typeface="Calibri" pitchFamily="34" charset="0"/>
            </a:endParaRPr>
          </a:p>
          <a:p>
            <a:pPr>
              <a:spcBef>
                <a:spcPct val="20000"/>
              </a:spcBef>
              <a:buClr>
                <a:schemeClr val="tx2"/>
              </a:buClr>
              <a:buSzPct val="115000"/>
            </a:pPr>
            <a:r>
              <a:rPr lang="en-US" dirty="0">
                <a:latin typeface="Calibri" pitchFamily="34" charset="0"/>
                <a:cs typeface="Calibri" pitchFamily="34" charset="0"/>
              </a:rPr>
              <a:t>SFM, SVMlin+2 B1 features	------- 		</a:t>
            </a:r>
            <a:r>
              <a:rPr lang="en-US" dirty="0" smtClean="0">
                <a:latin typeface="Calibri" pitchFamily="34" charset="0"/>
                <a:cs typeface="Calibri" pitchFamily="34" charset="0"/>
              </a:rPr>
              <a:t> 0.5 </a:t>
            </a:r>
            <a:endParaRPr lang="en-US" dirty="0">
              <a:latin typeface="Calibri" pitchFamily="34" charset="0"/>
              <a:cs typeface="Calibri" pitchFamily="34" charset="0"/>
            </a:endParaRPr>
          </a:p>
          <a:p>
            <a:pPr>
              <a:spcBef>
                <a:spcPct val="20000"/>
              </a:spcBef>
              <a:buClr>
                <a:schemeClr val="tx2"/>
              </a:buClr>
              <a:buSzPct val="115000"/>
            </a:pPr>
            <a:r>
              <a:rPr lang="en-US" dirty="0" smtClean="0">
                <a:latin typeface="Calibri" pitchFamily="34" charset="0"/>
                <a:cs typeface="Calibri" pitchFamily="34" charset="0"/>
              </a:rPr>
              <a:t>MLP+S</a:t>
            </a:r>
            <a:r>
              <a:rPr lang="pl-PL" dirty="0" smtClean="0">
                <a:latin typeface="Calibri" pitchFamily="34" charset="0"/>
                <a:cs typeface="Calibri" pitchFamily="34" charset="0"/>
              </a:rPr>
              <a:t>VNT</a:t>
            </a:r>
            <a:r>
              <a:rPr lang="en-US" dirty="0" smtClean="0">
                <a:latin typeface="Calibri" pitchFamily="34" charset="0"/>
                <a:cs typeface="Calibri" pitchFamily="34" charset="0"/>
              </a:rPr>
              <a:t>, </a:t>
            </a:r>
            <a:r>
              <a:rPr lang="en-US" dirty="0">
                <a:latin typeface="Calibri" pitchFamily="34" charset="0"/>
                <a:cs typeface="Calibri" pitchFamily="34" charset="0"/>
              </a:rPr>
              <a:t>4 neurons  		</a:t>
            </a:r>
            <a:r>
              <a:rPr lang="en-US" dirty="0" smtClean="0">
                <a:latin typeface="Calibri" pitchFamily="34" charset="0"/>
                <a:cs typeface="Calibri" pitchFamily="34" charset="0"/>
              </a:rPr>
              <a:t>  0.2 </a:t>
            </a:r>
            <a:r>
              <a:rPr lang="en-US" dirty="0">
                <a:latin typeface="Calibri" pitchFamily="34" charset="0"/>
                <a:cs typeface="Calibri" pitchFamily="34" charset="0"/>
              </a:rPr>
              <a:t>		</a:t>
            </a:r>
            <a:r>
              <a:rPr lang="en-US" dirty="0" smtClean="0">
                <a:latin typeface="Calibri" pitchFamily="34" charset="0"/>
                <a:cs typeface="Calibri" pitchFamily="34" charset="0"/>
              </a:rPr>
              <a:t> 0.8  </a:t>
            </a:r>
            <a:endParaRPr lang="en-US" dirty="0">
              <a:latin typeface="Calibri" pitchFamily="34" charset="0"/>
              <a:cs typeface="Calibri" pitchFamily="34" charset="0"/>
            </a:endParaRPr>
          </a:p>
          <a:p>
            <a:pPr>
              <a:spcBef>
                <a:spcPct val="20000"/>
              </a:spcBef>
              <a:buClr>
                <a:schemeClr val="tx2"/>
              </a:buClr>
              <a:buSzPct val="115000"/>
            </a:pPr>
            <a:r>
              <a:rPr lang="en-US" dirty="0">
                <a:latin typeface="Calibri" pitchFamily="34" charset="0"/>
                <a:cs typeface="Calibri" pitchFamily="34" charset="0"/>
              </a:rPr>
              <a:t>Cascade correlation		</a:t>
            </a:r>
            <a:r>
              <a:rPr lang="en-US" dirty="0" smtClean="0">
                <a:latin typeface="Calibri" pitchFamily="34" charset="0"/>
                <a:cs typeface="Calibri" pitchFamily="34" charset="0"/>
              </a:rPr>
              <a:t>  0.0</a:t>
            </a:r>
            <a:r>
              <a:rPr lang="en-US" dirty="0">
                <a:latin typeface="Calibri" pitchFamily="34" charset="0"/>
                <a:cs typeface="Calibri" pitchFamily="34" charset="0"/>
              </a:rPr>
              <a:t>		</a:t>
            </a:r>
            <a:r>
              <a:rPr lang="en-US" dirty="0" smtClean="0">
                <a:latin typeface="Calibri" pitchFamily="34" charset="0"/>
                <a:cs typeface="Calibri" pitchFamily="34" charset="0"/>
              </a:rPr>
              <a:t> 1.5</a:t>
            </a:r>
            <a:endParaRPr lang="en-US" dirty="0">
              <a:latin typeface="Calibri" pitchFamily="34" charset="0"/>
              <a:cs typeface="Calibri" pitchFamily="34" charset="0"/>
            </a:endParaRPr>
          </a:p>
          <a:p>
            <a:pPr>
              <a:spcBef>
                <a:spcPct val="20000"/>
              </a:spcBef>
              <a:buClr>
                <a:schemeClr val="tx2"/>
              </a:buClr>
              <a:buSzPct val="115000"/>
            </a:pPr>
            <a:r>
              <a:rPr lang="en-US" dirty="0" smtClean="0">
                <a:latin typeface="Calibri" pitchFamily="34" charset="0"/>
                <a:cs typeface="Calibri" pitchFamily="34" charset="0"/>
              </a:rPr>
              <a:t>MLP</a:t>
            </a:r>
            <a:r>
              <a:rPr lang="pl-PL" dirty="0" smtClean="0">
                <a:latin typeface="Calibri" pitchFamily="34" charset="0"/>
                <a:cs typeface="Calibri" pitchFamily="34" charset="0"/>
              </a:rPr>
              <a:t> </a:t>
            </a:r>
            <a:r>
              <a:rPr lang="en-US" dirty="0" smtClean="0">
                <a:latin typeface="Calibri" pitchFamily="34" charset="0"/>
                <a:cs typeface="Calibri" pitchFamily="34" charset="0"/>
              </a:rPr>
              <a:t>+</a:t>
            </a:r>
            <a:r>
              <a:rPr lang="pl-PL" dirty="0" smtClean="0">
                <a:latin typeface="Calibri" pitchFamily="34" charset="0"/>
                <a:cs typeface="Calibri" pitchFamily="34" charset="0"/>
              </a:rPr>
              <a:t> </a:t>
            </a:r>
            <a:r>
              <a:rPr lang="en-US" dirty="0" err="1" smtClean="0">
                <a:latin typeface="Calibri" pitchFamily="34" charset="0"/>
                <a:cs typeface="Calibri" pitchFamily="34" charset="0"/>
              </a:rPr>
              <a:t>backprop</a:t>
            </a:r>
            <a:r>
              <a:rPr lang="en-US" dirty="0" smtClean="0">
                <a:latin typeface="Calibri" pitchFamily="34" charset="0"/>
                <a:cs typeface="Calibri" pitchFamily="34" charset="0"/>
              </a:rPr>
              <a:t>  </a:t>
            </a:r>
            <a:r>
              <a:rPr lang="en-US" dirty="0">
                <a:latin typeface="Calibri" pitchFamily="34" charset="0"/>
                <a:cs typeface="Calibri" pitchFamily="34" charset="0"/>
              </a:rPr>
              <a:t>			</a:t>
            </a:r>
            <a:r>
              <a:rPr lang="en-US" dirty="0" smtClean="0">
                <a:latin typeface="Calibri" pitchFamily="34" charset="0"/>
                <a:cs typeface="Calibri" pitchFamily="34" charset="0"/>
              </a:rPr>
              <a:t>  0.4 </a:t>
            </a:r>
            <a:r>
              <a:rPr lang="en-US" dirty="0">
                <a:latin typeface="Calibri" pitchFamily="34" charset="0"/>
                <a:cs typeface="Calibri" pitchFamily="34" charset="0"/>
              </a:rPr>
              <a:t>		</a:t>
            </a:r>
            <a:r>
              <a:rPr lang="en-US" dirty="0" smtClean="0">
                <a:latin typeface="Calibri" pitchFamily="34" charset="0"/>
                <a:cs typeface="Calibri" pitchFamily="34" charset="0"/>
              </a:rPr>
              <a:t> 1.5 </a:t>
            </a:r>
            <a:endParaRPr lang="en-US" dirty="0">
              <a:latin typeface="Calibri" pitchFamily="34" charset="0"/>
              <a:cs typeface="Calibri" pitchFamily="34" charset="0"/>
            </a:endParaRPr>
          </a:p>
          <a:p>
            <a:pPr>
              <a:spcBef>
                <a:spcPct val="20000"/>
              </a:spcBef>
              <a:buClr>
                <a:schemeClr val="tx2"/>
              </a:buClr>
              <a:buSzPct val="115000"/>
            </a:pPr>
            <a:r>
              <a:rPr lang="en-US" dirty="0">
                <a:latin typeface="Calibri" pitchFamily="34" charset="0"/>
                <a:cs typeface="Calibri" pitchFamily="34" charset="0"/>
              </a:rPr>
              <a:t>SVM Gaussian kernel 		</a:t>
            </a:r>
            <a:r>
              <a:rPr lang="en-US" dirty="0" smtClean="0">
                <a:latin typeface="Calibri" pitchFamily="34" charset="0"/>
                <a:cs typeface="Calibri" pitchFamily="34" charset="0"/>
              </a:rPr>
              <a:t>  0.2 </a:t>
            </a:r>
            <a:r>
              <a:rPr lang="en-US" dirty="0">
                <a:latin typeface="Calibri" pitchFamily="34" charset="0"/>
                <a:cs typeface="Calibri" pitchFamily="34" charset="0"/>
              </a:rPr>
              <a:t>		</a:t>
            </a:r>
            <a:r>
              <a:rPr lang="en-US" dirty="0" smtClean="0">
                <a:latin typeface="Calibri" pitchFamily="34" charset="0"/>
                <a:cs typeface="Calibri" pitchFamily="34" charset="0"/>
              </a:rPr>
              <a:t> 1.6 </a:t>
            </a:r>
            <a:endParaRPr lang="en-US" dirty="0">
              <a:latin typeface="Calibri" pitchFamily="34" charset="0"/>
              <a:cs typeface="Calibri" pitchFamily="34" charset="0"/>
            </a:endParaRPr>
          </a:p>
          <a:p>
            <a:pPr>
              <a:spcBef>
                <a:spcPct val="20000"/>
              </a:spcBef>
              <a:buClr>
                <a:schemeClr val="tx2"/>
              </a:buClr>
              <a:buSzPct val="115000"/>
            </a:pPr>
            <a:r>
              <a:rPr lang="en-US" dirty="0">
                <a:latin typeface="Calibri" pitchFamily="34" charset="0"/>
                <a:cs typeface="Calibri" pitchFamily="34" charset="0"/>
              </a:rPr>
              <a:t>SVM </a:t>
            </a:r>
            <a:r>
              <a:rPr lang="en-US" dirty="0" err="1">
                <a:latin typeface="Calibri" pitchFamily="34" charset="0"/>
                <a:cs typeface="Calibri" pitchFamily="34" charset="0"/>
              </a:rPr>
              <a:t>lin</a:t>
            </a:r>
            <a:r>
              <a:rPr lang="en-US" dirty="0">
                <a:latin typeface="Calibri" pitchFamily="34" charset="0"/>
                <a:cs typeface="Calibri" pitchFamily="34" charset="0"/>
              </a:rPr>
              <a:t> 				</a:t>
            </a:r>
            <a:r>
              <a:rPr lang="en-US" dirty="0" smtClean="0">
                <a:latin typeface="Calibri" pitchFamily="34" charset="0"/>
                <a:cs typeface="Calibri" pitchFamily="34" charset="0"/>
              </a:rPr>
              <a:t>  5.9 </a:t>
            </a:r>
            <a:r>
              <a:rPr lang="en-US" dirty="0">
                <a:latin typeface="Calibri" pitchFamily="34" charset="0"/>
                <a:cs typeface="Calibri" pitchFamily="34" charset="0"/>
              </a:rPr>
              <a:t>		</a:t>
            </a:r>
            <a:r>
              <a:rPr lang="en-US" dirty="0" smtClean="0">
                <a:latin typeface="Calibri" pitchFamily="34" charset="0"/>
                <a:cs typeface="Calibri" pitchFamily="34" charset="0"/>
              </a:rPr>
              <a:t> 6.7 </a:t>
            </a:r>
            <a:endParaRPr lang="en-US" dirty="0">
              <a:latin typeface="Calibri" pitchFamily="34" charset="0"/>
              <a:cs typeface="Calibri" pitchFamily="34" charset="0"/>
            </a:endParaRPr>
          </a:p>
          <a:p>
            <a:pPr>
              <a:spcBef>
                <a:spcPct val="20000"/>
              </a:spcBef>
              <a:buClr>
                <a:schemeClr val="tx2"/>
              </a:buClr>
              <a:buSzPct val="115000"/>
            </a:pP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a:xfrm>
            <a:off x="685800" y="350838"/>
            <a:ext cx="7772400" cy="774700"/>
          </a:xfrm>
          <a:effectLst>
            <a:outerShdw dist="35921" dir="2700000" algn="ctr" rotWithShape="0">
              <a:schemeClr val="bg2"/>
            </a:outerShdw>
          </a:effectLst>
        </p:spPr>
        <p:txBody>
          <a:bodyPr lIns="92075" tIns="46038" rIns="92075" bIns="46038"/>
          <a:lstStyle/>
          <a:p>
            <a:pPr eaLnBrk="1" hangingPunct="1">
              <a:defRPr/>
            </a:pPr>
            <a:r>
              <a:rPr lang="en-US" dirty="0" smtClean="0"/>
              <a:t>Rules</a:t>
            </a:r>
          </a:p>
        </p:txBody>
      </p:sp>
      <p:sp>
        <p:nvSpPr>
          <p:cNvPr id="48131" name="Rectangle 3"/>
          <p:cNvSpPr>
            <a:spLocks noGrp="1" noChangeArrowheads="1"/>
          </p:cNvSpPr>
          <p:nvPr>
            <p:ph type="body" idx="1"/>
          </p:nvPr>
        </p:nvSpPr>
        <p:spPr>
          <a:xfrm>
            <a:off x="755650" y="5800725"/>
            <a:ext cx="8208963" cy="719138"/>
          </a:xfrm>
        </p:spPr>
        <p:txBody>
          <a:bodyPr lIns="92075" tIns="46038" rIns="92075" bIns="46038"/>
          <a:lstStyle/>
          <a:p>
            <a:pPr marL="0" indent="0" eaLnBrk="1" hangingPunct="1">
              <a:buFontTx/>
              <a:buNone/>
            </a:pPr>
            <a:r>
              <a:rPr lang="en-US" sz="2000" smtClean="0">
                <a:latin typeface="Calibri" pitchFamily="34" charset="0"/>
                <a:cs typeface="Calibri" pitchFamily="34" charset="0"/>
              </a:rPr>
              <a:t>QPC visualization of Monks artificial symbolic dataset, </a:t>
            </a:r>
            <a:br>
              <a:rPr lang="en-US" sz="2000" smtClean="0">
                <a:latin typeface="Calibri" pitchFamily="34" charset="0"/>
                <a:cs typeface="Calibri" pitchFamily="34" charset="0"/>
              </a:rPr>
            </a:br>
            <a:r>
              <a:rPr lang="en-US" sz="2000" smtClean="0">
                <a:latin typeface="Calibri" pitchFamily="34" charset="0"/>
                <a:cs typeface="Calibri" pitchFamily="34" charset="0"/>
              </a:rPr>
              <a:t>	=&gt; two logical rules are needed.</a:t>
            </a:r>
          </a:p>
        </p:txBody>
      </p:sp>
      <p:pic>
        <p:nvPicPr>
          <p:cNvPr id="48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138238"/>
            <a:ext cx="55245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xfrm>
            <a:off x="685800" y="350838"/>
            <a:ext cx="7772400" cy="485775"/>
          </a:xfrm>
          <a:effectLst>
            <a:outerShdw dist="35921" dir="2700000" algn="ctr" rotWithShape="0">
              <a:schemeClr val="bg2"/>
            </a:outerShdw>
          </a:effectLst>
        </p:spPr>
        <p:txBody>
          <a:bodyPr lIns="92075" tIns="46038" rIns="92075" bIns="46038"/>
          <a:lstStyle/>
          <a:p>
            <a:pPr>
              <a:defRPr/>
            </a:pPr>
            <a:r>
              <a:rPr lang="en-US"/>
              <a:t>Hypothyroid data</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962025"/>
            <a:ext cx="7353300"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xfrm>
            <a:off x="685800" y="350838"/>
            <a:ext cx="7437438" cy="774700"/>
          </a:xfrm>
          <a:effectLst>
            <a:outerShdw dist="35921" dir="2700000" algn="ctr" rotWithShape="0">
              <a:schemeClr val="bg2"/>
            </a:outerShdw>
          </a:effectLst>
        </p:spPr>
        <p:txBody>
          <a:bodyPr lIns="92075" tIns="46038" rIns="92075" bIns="46038"/>
          <a:lstStyle/>
          <a:p>
            <a:pPr eaLnBrk="1" hangingPunct="1">
              <a:defRPr/>
            </a:pPr>
            <a:r>
              <a:rPr lang="en-US" smtClean="0"/>
              <a:t>Heterogeneous systems</a:t>
            </a:r>
          </a:p>
        </p:txBody>
      </p:sp>
      <p:sp>
        <p:nvSpPr>
          <p:cNvPr id="19459" name="Rectangle 3"/>
          <p:cNvSpPr>
            <a:spLocks noGrp="1" noChangeArrowheads="1"/>
          </p:cNvSpPr>
          <p:nvPr>
            <p:ph type="body" idx="1"/>
          </p:nvPr>
        </p:nvSpPr>
        <p:spPr>
          <a:xfrm>
            <a:off x="600075" y="1311275"/>
            <a:ext cx="8350250" cy="5395913"/>
          </a:xfrm>
        </p:spPr>
        <p:txBody>
          <a:bodyPr lIns="92075" tIns="46038" rIns="92075" bIns="46038"/>
          <a:lstStyle/>
          <a:p>
            <a:pPr marL="0" indent="0" eaLnBrk="1" hangingPunct="1">
              <a:lnSpc>
                <a:spcPct val="80000"/>
              </a:lnSpc>
              <a:buFontTx/>
              <a:buNone/>
            </a:pPr>
            <a:r>
              <a:rPr lang="en-US" sz="2000" dirty="0" smtClean="0">
                <a:latin typeface="Calibri" pitchFamily="34" charset="0"/>
                <a:cs typeface="Calibri" pitchFamily="34" charset="0"/>
              </a:rPr>
              <a:t>Next step: use components from different models. </a:t>
            </a:r>
          </a:p>
          <a:p>
            <a:pPr marL="0" indent="0" eaLnBrk="1" hangingPunct="1">
              <a:lnSpc>
                <a:spcPct val="80000"/>
              </a:lnSpc>
              <a:buFontTx/>
              <a:buNone/>
            </a:pPr>
            <a:r>
              <a:rPr lang="en-US" sz="2000" dirty="0" smtClean="0">
                <a:latin typeface="Calibri" pitchFamily="34" charset="0"/>
                <a:cs typeface="Calibri" pitchFamily="34" charset="0"/>
              </a:rPr>
              <a:t>Problems requiring different scales (multiresolution).</a:t>
            </a:r>
          </a:p>
          <a:p>
            <a:pPr marL="0" indent="0" eaLnBrk="1" hangingPunct="1">
              <a:lnSpc>
                <a:spcPct val="80000"/>
              </a:lnSpc>
              <a:buFontTx/>
              <a:buNone/>
            </a:pPr>
            <a:endParaRPr lang="en-US" sz="1000" dirty="0" smtClean="0">
              <a:latin typeface="Calibri" pitchFamily="34" charset="0"/>
              <a:cs typeface="Calibri" pitchFamily="34" charset="0"/>
            </a:endParaRPr>
          </a:p>
          <a:p>
            <a:pPr marL="0" indent="0" eaLnBrk="1" hangingPunct="1">
              <a:lnSpc>
                <a:spcPct val="80000"/>
              </a:lnSpc>
              <a:buFontTx/>
              <a:buNone/>
            </a:pPr>
            <a:r>
              <a:rPr lang="en-US" sz="2000" dirty="0" smtClean="0">
                <a:latin typeface="Calibri" pitchFamily="34" charset="0"/>
                <a:cs typeface="Calibri" pitchFamily="34" charset="0"/>
              </a:rPr>
              <a:t>2-class problems, two situations: </a:t>
            </a:r>
          </a:p>
          <a:p>
            <a:pPr marL="0" indent="0" eaLnBrk="1" hangingPunct="1">
              <a:lnSpc>
                <a:spcPct val="80000"/>
              </a:lnSpc>
              <a:buFontTx/>
              <a:buNone/>
            </a:pPr>
            <a:endParaRPr lang="en-US" sz="1000" dirty="0" smtClean="0">
              <a:latin typeface="Calibri" pitchFamily="34" charset="0"/>
              <a:cs typeface="Calibri" pitchFamily="34" charset="0"/>
            </a:endParaRPr>
          </a:p>
          <a:p>
            <a:pPr marL="0" indent="0" eaLnBrk="1" hangingPunct="1">
              <a:lnSpc>
                <a:spcPct val="80000"/>
              </a:lnSpc>
              <a:buFontTx/>
              <a:buNone/>
            </a:pPr>
            <a:r>
              <a:rPr lang="en-US" sz="2000" dirty="0" smtClean="0">
                <a:latin typeface="Calibri" pitchFamily="34" charset="0"/>
                <a:cs typeface="Calibri" pitchFamily="34" charset="0"/>
              </a:rPr>
              <a:t>C</a:t>
            </a:r>
            <a:r>
              <a:rPr lang="en-US" sz="2000" baseline="-25000" dirty="0" smtClean="0">
                <a:latin typeface="Calibri" pitchFamily="34" charset="0"/>
                <a:cs typeface="Calibri" pitchFamily="34" charset="0"/>
              </a:rPr>
              <a:t>1</a:t>
            </a:r>
            <a:r>
              <a:rPr lang="en-US" sz="2000" dirty="0" smtClean="0">
                <a:latin typeface="Calibri" pitchFamily="34" charset="0"/>
                <a:cs typeface="Calibri" pitchFamily="34" charset="0"/>
              </a:rPr>
              <a:t> inside the sphere, C</a:t>
            </a:r>
            <a:r>
              <a:rPr lang="en-US" sz="2000" baseline="-25000" dirty="0" smtClean="0">
                <a:latin typeface="Calibri" pitchFamily="34" charset="0"/>
                <a:cs typeface="Calibri" pitchFamily="34" charset="0"/>
              </a:rPr>
              <a:t>2</a:t>
            </a:r>
            <a:r>
              <a:rPr lang="en-US" sz="2000" dirty="0" smtClean="0">
                <a:latin typeface="Calibri" pitchFamily="34" charset="0"/>
                <a:cs typeface="Calibri" pitchFamily="34" charset="0"/>
              </a:rPr>
              <a:t> outside.</a:t>
            </a:r>
          </a:p>
          <a:p>
            <a:pPr marL="0" indent="0" eaLnBrk="1" hangingPunct="1">
              <a:lnSpc>
                <a:spcPct val="80000"/>
              </a:lnSpc>
              <a:buFontTx/>
              <a:buNone/>
            </a:pPr>
            <a:r>
              <a:rPr lang="en-US" sz="2000" dirty="0" smtClean="0">
                <a:latin typeface="Calibri" pitchFamily="34" charset="0"/>
                <a:cs typeface="Calibri" pitchFamily="34" charset="0"/>
              </a:rPr>
              <a:t>	MLP: at least </a:t>
            </a:r>
            <a:r>
              <a:rPr lang="en-US" sz="2000" dirty="0" smtClean="0">
                <a:solidFill>
                  <a:srgbClr val="FFFF00"/>
                </a:solidFill>
                <a:latin typeface="Calibri" pitchFamily="34" charset="0"/>
                <a:cs typeface="Calibri" pitchFamily="34" charset="0"/>
              </a:rPr>
              <a:t>N+1</a:t>
            </a:r>
            <a:r>
              <a:rPr lang="en-US" sz="2000" dirty="0" smtClean="0">
                <a:latin typeface="Calibri" pitchFamily="34" charset="0"/>
                <a:cs typeface="Calibri" pitchFamily="34" charset="0"/>
              </a:rPr>
              <a:t> hyperplanes, </a:t>
            </a:r>
            <a:r>
              <a:rPr lang="en-US" sz="2000" dirty="0" smtClean="0">
                <a:solidFill>
                  <a:srgbClr val="FFFF00"/>
                </a:solidFill>
                <a:latin typeface="Calibri" pitchFamily="34" charset="0"/>
                <a:cs typeface="Calibri" pitchFamily="34" charset="0"/>
              </a:rPr>
              <a:t>O(N</a:t>
            </a:r>
            <a:r>
              <a:rPr lang="en-US" sz="2000" baseline="30000" dirty="0" smtClean="0">
                <a:solidFill>
                  <a:srgbClr val="FFFF00"/>
                </a:solidFill>
                <a:latin typeface="Calibri" pitchFamily="34" charset="0"/>
                <a:cs typeface="Calibri" pitchFamily="34" charset="0"/>
              </a:rPr>
              <a:t>2</a:t>
            </a:r>
            <a:r>
              <a:rPr lang="en-US" sz="2000" dirty="0" smtClean="0">
                <a:solidFill>
                  <a:srgbClr val="FFFF00"/>
                </a:solidFill>
                <a:latin typeface="Calibri" pitchFamily="34" charset="0"/>
                <a:cs typeface="Calibri" pitchFamily="34" charset="0"/>
              </a:rPr>
              <a:t>)</a:t>
            </a:r>
            <a:r>
              <a:rPr lang="en-US" sz="2000" dirty="0" smtClean="0">
                <a:latin typeface="Calibri" pitchFamily="34" charset="0"/>
                <a:cs typeface="Calibri" pitchFamily="34" charset="0"/>
              </a:rPr>
              <a:t> parameters. </a:t>
            </a:r>
          </a:p>
          <a:p>
            <a:pPr marL="0" indent="0" eaLnBrk="1" hangingPunct="1">
              <a:lnSpc>
                <a:spcPct val="80000"/>
              </a:lnSpc>
              <a:buFontTx/>
              <a:buNone/>
            </a:pPr>
            <a:r>
              <a:rPr lang="en-US" sz="2000" dirty="0" smtClean="0">
                <a:latin typeface="Calibri" pitchFamily="34" charset="0"/>
                <a:cs typeface="Calibri" pitchFamily="34" charset="0"/>
              </a:rPr>
              <a:t>	RBF:  1 Gaussian, </a:t>
            </a:r>
            <a:r>
              <a:rPr lang="en-US" sz="2000" dirty="0" smtClean="0">
                <a:solidFill>
                  <a:srgbClr val="FFFF00"/>
                </a:solidFill>
                <a:latin typeface="Calibri" pitchFamily="34" charset="0"/>
                <a:cs typeface="Calibri" pitchFamily="34" charset="0"/>
              </a:rPr>
              <a:t>O(N)</a:t>
            </a:r>
            <a:r>
              <a:rPr lang="en-US" sz="2000" dirty="0" smtClean="0">
                <a:latin typeface="Calibri" pitchFamily="34" charset="0"/>
                <a:cs typeface="Calibri" pitchFamily="34" charset="0"/>
              </a:rPr>
              <a:t> parameters. </a:t>
            </a:r>
          </a:p>
          <a:p>
            <a:pPr marL="0" indent="0" eaLnBrk="1" hangingPunct="1">
              <a:lnSpc>
                <a:spcPct val="80000"/>
              </a:lnSpc>
              <a:buFontTx/>
              <a:buNone/>
            </a:pPr>
            <a:r>
              <a:rPr lang="en-US" sz="2000" dirty="0" smtClean="0">
                <a:latin typeface="Calibri" pitchFamily="34" charset="0"/>
                <a:cs typeface="Calibri" pitchFamily="34" charset="0"/>
              </a:rPr>
              <a:t>C</a:t>
            </a:r>
            <a:r>
              <a:rPr lang="en-US" sz="2000" baseline="-25000" dirty="0" smtClean="0">
                <a:latin typeface="Calibri" pitchFamily="34" charset="0"/>
                <a:cs typeface="Calibri" pitchFamily="34" charset="0"/>
              </a:rPr>
              <a:t>1</a:t>
            </a:r>
            <a:r>
              <a:rPr lang="en-US" sz="2000" dirty="0" smtClean="0">
                <a:latin typeface="Calibri" pitchFamily="34" charset="0"/>
                <a:cs typeface="Calibri" pitchFamily="34" charset="0"/>
              </a:rPr>
              <a:t> in the corner defined by (1,1 ... 1) hyperplane, C</a:t>
            </a:r>
            <a:r>
              <a:rPr lang="en-US" sz="2000" baseline="-25000" dirty="0" smtClean="0">
                <a:latin typeface="Calibri" pitchFamily="34" charset="0"/>
                <a:cs typeface="Calibri" pitchFamily="34" charset="0"/>
              </a:rPr>
              <a:t>2</a:t>
            </a:r>
            <a:r>
              <a:rPr lang="en-US" sz="2000" dirty="0" smtClean="0">
                <a:latin typeface="Calibri" pitchFamily="34" charset="0"/>
                <a:cs typeface="Calibri" pitchFamily="34" charset="0"/>
              </a:rPr>
              <a:t> outside.</a:t>
            </a:r>
          </a:p>
          <a:p>
            <a:pPr marL="0" indent="0" eaLnBrk="1" hangingPunct="1">
              <a:lnSpc>
                <a:spcPct val="80000"/>
              </a:lnSpc>
              <a:buFontTx/>
              <a:buNone/>
            </a:pPr>
            <a:r>
              <a:rPr lang="en-US" sz="2000" dirty="0" smtClean="0">
                <a:latin typeface="Calibri" pitchFamily="34" charset="0"/>
                <a:cs typeface="Calibri" pitchFamily="34" charset="0"/>
              </a:rPr>
              <a:t>	MLP: 1 hyperplane, </a:t>
            </a:r>
            <a:r>
              <a:rPr lang="en-US" sz="2000" dirty="0" smtClean="0">
                <a:solidFill>
                  <a:srgbClr val="FFFF00"/>
                </a:solidFill>
                <a:latin typeface="Calibri" pitchFamily="34" charset="0"/>
                <a:cs typeface="Calibri" pitchFamily="34" charset="0"/>
              </a:rPr>
              <a:t>O(N)</a:t>
            </a:r>
            <a:r>
              <a:rPr lang="en-US" sz="2000" dirty="0" smtClean="0">
                <a:latin typeface="Calibri" pitchFamily="34" charset="0"/>
                <a:cs typeface="Calibri" pitchFamily="34" charset="0"/>
              </a:rPr>
              <a:t> parameters. </a:t>
            </a:r>
          </a:p>
          <a:p>
            <a:pPr marL="0" indent="0" eaLnBrk="1" hangingPunct="1">
              <a:lnSpc>
                <a:spcPct val="80000"/>
              </a:lnSpc>
              <a:buFontTx/>
              <a:buNone/>
            </a:pPr>
            <a:r>
              <a:rPr lang="en-US" sz="2000" dirty="0" smtClean="0">
                <a:latin typeface="Calibri" pitchFamily="34" charset="0"/>
                <a:cs typeface="Calibri" pitchFamily="34" charset="0"/>
              </a:rPr>
              <a:t>	RBF:  many Gaussians, </a:t>
            </a:r>
            <a:r>
              <a:rPr lang="en-US" sz="2000" dirty="0" smtClean="0">
                <a:solidFill>
                  <a:srgbClr val="FFFF00"/>
                </a:solidFill>
                <a:latin typeface="Calibri" pitchFamily="34" charset="0"/>
                <a:cs typeface="Calibri" pitchFamily="34" charset="0"/>
              </a:rPr>
              <a:t>O(N</a:t>
            </a:r>
            <a:r>
              <a:rPr lang="en-US" sz="2000" baseline="30000" dirty="0" smtClean="0">
                <a:solidFill>
                  <a:srgbClr val="FFFF00"/>
                </a:solidFill>
                <a:latin typeface="Calibri" pitchFamily="34" charset="0"/>
                <a:cs typeface="Calibri" pitchFamily="34" charset="0"/>
              </a:rPr>
              <a:t>2</a:t>
            </a:r>
            <a:r>
              <a:rPr lang="en-US" sz="2000" dirty="0" smtClean="0">
                <a:solidFill>
                  <a:srgbClr val="FFFF00"/>
                </a:solidFill>
                <a:latin typeface="Calibri" pitchFamily="34" charset="0"/>
                <a:cs typeface="Calibri" pitchFamily="34" charset="0"/>
              </a:rPr>
              <a:t>)</a:t>
            </a:r>
            <a:r>
              <a:rPr lang="en-US" sz="2000" dirty="0" smtClean="0">
                <a:latin typeface="Calibri" pitchFamily="34" charset="0"/>
                <a:cs typeface="Calibri" pitchFamily="34" charset="0"/>
              </a:rPr>
              <a:t> parameters, poor approx.</a:t>
            </a:r>
          </a:p>
          <a:p>
            <a:pPr marL="0" indent="0" eaLnBrk="1" hangingPunct="1">
              <a:lnSpc>
                <a:spcPct val="80000"/>
              </a:lnSpc>
              <a:buFontTx/>
              <a:buNone/>
            </a:pPr>
            <a:r>
              <a:rPr lang="en-US" sz="2000" dirty="0" smtClean="0">
                <a:latin typeface="Calibri" pitchFamily="34" charset="0"/>
                <a:cs typeface="Calibri" pitchFamily="34" charset="0"/>
              </a:rPr>
              <a:t>Combination: needs both hyperplane and </a:t>
            </a:r>
            <a:r>
              <a:rPr lang="en-US" sz="2000" dirty="0" err="1" smtClean="0">
                <a:latin typeface="Calibri" pitchFamily="34" charset="0"/>
                <a:cs typeface="Calibri" pitchFamily="34" charset="0"/>
              </a:rPr>
              <a:t>hypersphere</a:t>
            </a:r>
            <a:r>
              <a:rPr lang="en-US" sz="2000" dirty="0" smtClean="0">
                <a:latin typeface="Calibri" pitchFamily="34" charset="0"/>
                <a:cs typeface="Calibri" pitchFamily="34" charset="0"/>
              </a:rPr>
              <a:t>! </a:t>
            </a:r>
          </a:p>
          <a:p>
            <a:pPr marL="0" indent="0" eaLnBrk="1" hangingPunct="1">
              <a:lnSpc>
                <a:spcPct val="80000"/>
              </a:lnSpc>
              <a:buFontTx/>
              <a:buNone/>
            </a:pPr>
            <a:endParaRPr lang="en-US" sz="1000" dirty="0" smtClean="0">
              <a:latin typeface="Calibri" pitchFamily="34" charset="0"/>
              <a:cs typeface="Calibri" pitchFamily="34" charset="0"/>
            </a:endParaRPr>
          </a:p>
          <a:p>
            <a:pPr marL="0" indent="0" eaLnBrk="1" hangingPunct="1">
              <a:lnSpc>
                <a:spcPct val="80000"/>
              </a:lnSpc>
              <a:buFontTx/>
              <a:buNone/>
            </a:pPr>
            <a:r>
              <a:rPr lang="en-US" sz="2000" dirty="0" smtClean="0">
                <a:latin typeface="Calibri" pitchFamily="34" charset="0"/>
                <a:cs typeface="Calibri" pitchFamily="34" charset="0"/>
              </a:rPr>
              <a:t>Logical rule: </a:t>
            </a:r>
            <a:r>
              <a:rPr lang="en-US" sz="2000" dirty="0" smtClean="0">
                <a:solidFill>
                  <a:srgbClr val="FFFF00"/>
                </a:solidFill>
                <a:latin typeface="Calibri" pitchFamily="34" charset="0"/>
                <a:cs typeface="Calibri" pitchFamily="34" charset="0"/>
              </a:rPr>
              <a:t>IF </a:t>
            </a:r>
            <a:r>
              <a:rPr lang="en-US" sz="2000" i="1" dirty="0" smtClean="0">
                <a:solidFill>
                  <a:srgbClr val="FFFF00"/>
                </a:solidFill>
                <a:latin typeface="Calibri" pitchFamily="34" charset="0"/>
                <a:cs typeface="Calibri" pitchFamily="34" charset="0"/>
              </a:rPr>
              <a:t>x</a:t>
            </a:r>
            <a:r>
              <a:rPr lang="en-US" sz="2000" baseline="-25000" dirty="0" smtClean="0">
                <a:solidFill>
                  <a:srgbClr val="FFFF00"/>
                </a:solidFill>
                <a:latin typeface="Calibri" pitchFamily="34" charset="0"/>
                <a:cs typeface="Calibri" pitchFamily="34" charset="0"/>
              </a:rPr>
              <a:t>1</a:t>
            </a:r>
            <a:r>
              <a:rPr lang="en-US" sz="2000" dirty="0" smtClean="0">
                <a:solidFill>
                  <a:srgbClr val="FFFF00"/>
                </a:solidFill>
                <a:latin typeface="Calibri" pitchFamily="34" charset="0"/>
                <a:cs typeface="Calibri" pitchFamily="34" charset="0"/>
              </a:rPr>
              <a:t>&gt;0 &amp; </a:t>
            </a:r>
            <a:r>
              <a:rPr lang="en-US" sz="2000" i="1" dirty="0" smtClean="0">
                <a:solidFill>
                  <a:srgbClr val="FFFF00"/>
                </a:solidFill>
                <a:latin typeface="Calibri" pitchFamily="34" charset="0"/>
                <a:cs typeface="Calibri" pitchFamily="34" charset="0"/>
              </a:rPr>
              <a:t>x</a:t>
            </a:r>
            <a:r>
              <a:rPr lang="en-US" sz="2000" baseline="-25000" dirty="0" smtClean="0">
                <a:solidFill>
                  <a:srgbClr val="FFFF00"/>
                </a:solidFill>
                <a:latin typeface="Calibri" pitchFamily="34" charset="0"/>
                <a:cs typeface="Calibri" pitchFamily="34" charset="0"/>
              </a:rPr>
              <a:t>2</a:t>
            </a:r>
            <a:r>
              <a:rPr lang="en-US" sz="2000" dirty="0" smtClean="0">
                <a:solidFill>
                  <a:srgbClr val="FFFF00"/>
                </a:solidFill>
                <a:latin typeface="Calibri" pitchFamily="34" charset="0"/>
                <a:cs typeface="Calibri" pitchFamily="34" charset="0"/>
              </a:rPr>
              <a:t>&gt;0  THEN  C</a:t>
            </a:r>
            <a:r>
              <a:rPr lang="en-US" sz="2000" baseline="-25000" dirty="0" smtClean="0">
                <a:solidFill>
                  <a:srgbClr val="FFFF00"/>
                </a:solidFill>
                <a:latin typeface="Calibri" pitchFamily="34" charset="0"/>
                <a:cs typeface="Calibri" pitchFamily="34" charset="0"/>
              </a:rPr>
              <a:t>1</a:t>
            </a:r>
            <a:r>
              <a:rPr lang="en-US" sz="2000" dirty="0" smtClean="0">
                <a:solidFill>
                  <a:srgbClr val="FFFF00"/>
                </a:solidFill>
                <a:latin typeface="Calibri" pitchFamily="34" charset="0"/>
                <a:cs typeface="Calibri" pitchFamily="34" charset="0"/>
              </a:rPr>
              <a:t> Else C</a:t>
            </a:r>
            <a:r>
              <a:rPr lang="en-US" sz="2000" baseline="-25000" dirty="0" smtClean="0">
                <a:solidFill>
                  <a:srgbClr val="FFFF00"/>
                </a:solidFill>
                <a:latin typeface="Calibri" pitchFamily="34" charset="0"/>
                <a:cs typeface="Calibri" pitchFamily="34" charset="0"/>
              </a:rPr>
              <a:t>2</a:t>
            </a:r>
          </a:p>
          <a:p>
            <a:pPr marL="0" indent="0" eaLnBrk="1" hangingPunct="1">
              <a:lnSpc>
                <a:spcPct val="80000"/>
              </a:lnSpc>
              <a:buFontTx/>
              <a:buNone/>
            </a:pPr>
            <a:r>
              <a:rPr lang="en-US" sz="2000" dirty="0" smtClean="0">
                <a:latin typeface="Calibri" pitchFamily="34" charset="0"/>
                <a:cs typeface="Calibri" pitchFamily="34" charset="0"/>
              </a:rPr>
              <a:t>is not represented properly neither by MLP nor RBF!</a:t>
            </a:r>
          </a:p>
          <a:p>
            <a:pPr marL="0" indent="0" eaLnBrk="1" hangingPunct="1">
              <a:lnSpc>
                <a:spcPct val="80000"/>
              </a:lnSpc>
              <a:buFontTx/>
              <a:buNone/>
            </a:pPr>
            <a:endParaRPr lang="en-US" sz="2000" dirty="0" smtClean="0">
              <a:latin typeface="Calibri" pitchFamily="34" charset="0"/>
              <a:cs typeface="Calibri" pitchFamily="34" charset="0"/>
            </a:endParaRPr>
          </a:p>
          <a:p>
            <a:pPr marL="0" indent="0" eaLnBrk="1" hangingPunct="1">
              <a:lnSpc>
                <a:spcPct val="80000"/>
              </a:lnSpc>
              <a:buFontTx/>
              <a:buNone/>
            </a:pPr>
            <a:r>
              <a:rPr lang="en-US" sz="2000" dirty="0" smtClean="0">
                <a:latin typeface="Calibri" pitchFamily="34" charset="0"/>
                <a:cs typeface="Calibri" pitchFamily="34" charset="0"/>
              </a:rPr>
              <a:t>Different types of functions in one model, first step beyond inspirations from single neurons =&gt; heterogeneous models.</a:t>
            </a:r>
          </a:p>
        </p:txBody>
      </p:sp>
      <p:pic>
        <p:nvPicPr>
          <p:cNvPr id="194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400" y="1462088"/>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6038" y="2722563"/>
            <a:ext cx="118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685800" y="381000"/>
            <a:ext cx="7772400" cy="828675"/>
          </a:xfrm>
          <a:effectLst>
            <a:outerShdw dist="35921" dir="2700000" algn="ctr" rotWithShape="0">
              <a:schemeClr val="bg2"/>
            </a:outerShdw>
          </a:effectLst>
        </p:spPr>
        <p:txBody>
          <a:bodyPr lIns="92075" tIns="46038" rIns="92075" bIns="46038"/>
          <a:lstStyle/>
          <a:p>
            <a:pPr eaLnBrk="1" hangingPunct="1">
              <a:defRPr/>
            </a:pPr>
            <a:r>
              <a:rPr lang="en-US" smtClean="0"/>
              <a:t>Heterogeneous everything</a:t>
            </a:r>
          </a:p>
        </p:txBody>
      </p:sp>
      <p:sp>
        <p:nvSpPr>
          <p:cNvPr id="20483" name="Rectangle 3"/>
          <p:cNvSpPr>
            <a:spLocks noGrp="1" noChangeArrowheads="1"/>
          </p:cNvSpPr>
          <p:nvPr>
            <p:ph type="body" idx="1"/>
          </p:nvPr>
        </p:nvSpPr>
        <p:spPr>
          <a:xfrm>
            <a:off x="623888" y="1271588"/>
            <a:ext cx="7696200" cy="1454150"/>
          </a:xfrm>
        </p:spPr>
        <p:txBody>
          <a:bodyPr/>
          <a:lstStyle/>
          <a:p>
            <a:pPr marL="0" indent="0" eaLnBrk="1" hangingPunct="1">
              <a:spcBef>
                <a:spcPts val="600"/>
              </a:spcBef>
              <a:buFontTx/>
              <a:buNone/>
            </a:pPr>
            <a:r>
              <a:rPr lang="en-US" sz="2000" smtClean="0">
                <a:latin typeface="Calibri" pitchFamily="34" charset="0"/>
                <a:cs typeface="Calibri" pitchFamily="34" charset="0"/>
              </a:rPr>
              <a:t>Homogenous systems: one type of “building blocks”, same type of decision borders, ex: neural networks, SVMs, decision trees, kNNs</a:t>
            </a:r>
          </a:p>
          <a:p>
            <a:pPr marL="0" indent="0" eaLnBrk="1" hangingPunct="1">
              <a:spcBef>
                <a:spcPts val="600"/>
              </a:spcBef>
              <a:buFontTx/>
              <a:buNone/>
            </a:pPr>
            <a:r>
              <a:rPr lang="en-US" sz="2000" smtClean="0">
                <a:latin typeface="Calibri" pitchFamily="34" charset="0"/>
                <a:cs typeface="Calibri" pitchFamily="34" charset="0"/>
              </a:rPr>
              <a:t>Committees combine many models together, but lead to complex models that are difficult to understand.  </a:t>
            </a:r>
            <a:endParaRPr lang="pl-PL" sz="2000" smtClean="0">
              <a:latin typeface="Calibri" pitchFamily="34" charset="0"/>
              <a:cs typeface="Calibri" pitchFamily="34" charset="0"/>
            </a:endParaRPr>
          </a:p>
        </p:txBody>
      </p:sp>
      <p:sp>
        <p:nvSpPr>
          <p:cNvPr id="20484" name="Text Box 4"/>
          <p:cNvSpPr txBox="1">
            <a:spLocks noChangeArrowheads="1"/>
          </p:cNvSpPr>
          <p:nvPr/>
        </p:nvSpPr>
        <p:spPr bwMode="auto">
          <a:xfrm>
            <a:off x="612775" y="2860675"/>
            <a:ext cx="777557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dirty="0">
                <a:latin typeface="Calibri" pitchFamily="34" charset="0"/>
                <a:cs typeface="Calibri" pitchFamily="34" charset="0"/>
              </a:rPr>
              <a:t>Ockham razor: simpler systems are better. </a:t>
            </a:r>
          </a:p>
          <a:p>
            <a:pPr eaLnBrk="1" hangingPunct="1"/>
            <a:r>
              <a:rPr lang="en-US" dirty="0">
                <a:latin typeface="Calibri" pitchFamily="34" charset="0"/>
                <a:cs typeface="Calibri" pitchFamily="34" charset="0"/>
              </a:rPr>
              <a:t>Discovering simplest class structures, inductive bias of the data, </a:t>
            </a:r>
          </a:p>
          <a:p>
            <a:pPr eaLnBrk="1" hangingPunct="1"/>
            <a:r>
              <a:rPr lang="en-US" dirty="0">
                <a:latin typeface="Calibri" pitchFamily="34" charset="0"/>
                <a:cs typeface="Calibri" pitchFamily="34" charset="0"/>
              </a:rPr>
              <a:t>requires Heterogeneous Adaptive Systems (HAS). </a:t>
            </a:r>
          </a:p>
          <a:p>
            <a:pPr eaLnBrk="1" hangingPunct="1"/>
            <a:endParaRPr lang="en-US" dirty="0">
              <a:latin typeface="Calibri" pitchFamily="34" charset="0"/>
              <a:cs typeface="Calibri" pitchFamily="34" charset="0"/>
            </a:endParaRPr>
          </a:p>
          <a:p>
            <a:pPr eaLnBrk="1" hangingPunct="1"/>
            <a:r>
              <a:rPr lang="en-US" dirty="0">
                <a:solidFill>
                  <a:srgbClr val="FFFF00"/>
                </a:solidFill>
                <a:latin typeface="Calibri" pitchFamily="34" charset="0"/>
                <a:cs typeface="Calibri" pitchFamily="34" charset="0"/>
              </a:rPr>
              <a:t>HAS examples:</a:t>
            </a:r>
          </a:p>
          <a:p>
            <a:pPr eaLnBrk="1" hangingPunct="1"/>
            <a:r>
              <a:rPr lang="en-US" dirty="0">
                <a:solidFill>
                  <a:srgbClr val="FFFF00"/>
                </a:solidFill>
                <a:latin typeface="Calibri" pitchFamily="34" charset="0"/>
                <a:cs typeface="Calibri" pitchFamily="34" charset="0"/>
              </a:rPr>
              <a:t>NN with different types of neuron transfer functions.</a:t>
            </a:r>
          </a:p>
          <a:p>
            <a:pPr eaLnBrk="1" hangingPunct="1"/>
            <a:r>
              <a:rPr lang="en-US" dirty="0">
                <a:solidFill>
                  <a:srgbClr val="FFFF00"/>
                </a:solidFill>
                <a:latin typeface="Calibri" pitchFamily="34" charset="0"/>
                <a:cs typeface="Calibri" pitchFamily="34" charset="0"/>
              </a:rPr>
              <a:t>k</a:t>
            </a:r>
            <a:r>
              <a:rPr lang="pl-PL" dirty="0">
                <a:solidFill>
                  <a:srgbClr val="FFFF00"/>
                </a:solidFill>
                <a:latin typeface="Calibri" pitchFamily="34" charset="0"/>
                <a:cs typeface="Calibri" pitchFamily="34" charset="0"/>
              </a:rPr>
              <a:t>-</a:t>
            </a:r>
            <a:r>
              <a:rPr lang="en-US" dirty="0">
                <a:solidFill>
                  <a:srgbClr val="FFFF00"/>
                </a:solidFill>
                <a:latin typeface="Calibri" pitchFamily="34" charset="0"/>
                <a:cs typeface="Calibri" pitchFamily="34" charset="0"/>
              </a:rPr>
              <a:t>NN with different distance functions for each prototype</a:t>
            </a:r>
            <a:r>
              <a:rPr lang="pl-PL" dirty="0">
                <a:solidFill>
                  <a:srgbClr val="FFFF00"/>
                </a:solidFill>
                <a:latin typeface="Calibri" pitchFamily="34" charset="0"/>
                <a:cs typeface="Calibri" pitchFamily="34" charset="0"/>
              </a:rPr>
              <a:t>.</a:t>
            </a:r>
            <a:endParaRPr lang="en-US" dirty="0">
              <a:solidFill>
                <a:srgbClr val="FFFF00"/>
              </a:solidFill>
              <a:latin typeface="Calibri" pitchFamily="34" charset="0"/>
              <a:cs typeface="Calibri" pitchFamily="34" charset="0"/>
            </a:endParaRPr>
          </a:p>
          <a:p>
            <a:pPr eaLnBrk="1" hangingPunct="1"/>
            <a:r>
              <a:rPr lang="en-US" dirty="0">
                <a:solidFill>
                  <a:srgbClr val="FFFF00"/>
                </a:solidFill>
                <a:latin typeface="Calibri" pitchFamily="34" charset="0"/>
                <a:cs typeface="Calibri" pitchFamily="34" charset="0"/>
              </a:rPr>
              <a:t>Decision Trees with different types of test criteria.</a:t>
            </a:r>
          </a:p>
          <a:p>
            <a:pPr eaLnBrk="1" hangingPunct="1"/>
            <a:endParaRPr lang="en-US" dirty="0">
              <a:latin typeface="Calibri" pitchFamily="34" charset="0"/>
              <a:cs typeface="Calibri" pitchFamily="34" charset="0"/>
            </a:endParaRPr>
          </a:p>
          <a:p>
            <a:pPr eaLnBrk="1" hangingPunct="1"/>
            <a:r>
              <a:rPr lang="en-US" dirty="0">
                <a:latin typeface="Calibri" pitchFamily="34" charset="0"/>
                <a:cs typeface="Calibri" pitchFamily="34" charset="0"/>
              </a:rPr>
              <a:t>1. Start from large </a:t>
            </a:r>
            <a:r>
              <a:rPr lang="en-US" dirty="0" smtClean="0">
                <a:latin typeface="Calibri" pitchFamily="34" charset="0"/>
                <a:cs typeface="Calibri" pitchFamily="34" charset="0"/>
              </a:rPr>
              <a:t>network, </a:t>
            </a:r>
            <a:r>
              <a:rPr lang="en-US" dirty="0">
                <a:latin typeface="Calibri" pitchFamily="34" charset="0"/>
                <a:cs typeface="Calibri" pitchFamily="34" charset="0"/>
              </a:rPr>
              <a:t>use regularization to prune.</a:t>
            </a:r>
          </a:p>
          <a:p>
            <a:pPr eaLnBrk="1" hangingPunct="1"/>
            <a:r>
              <a:rPr lang="en-US" dirty="0">
                <a:latin typeface="Calibri" pitchFamily="34" charset="0"/>
                <a:cs typeface="Calibri" pitchFamily="34" charset="0"/>
              </a:rPr>
              <a:t>2. Construct network adding nodes selected from a candidate pool.</a:t>
            </a:r>
          </a:p>
          <a:p>
            <a:pPr eaLnBrk="1" hangingPunct="1"/>
            <a:r>
              <a:rPr lang="en-US" dirty="0">
                <a:latin typeface="Calibri" pitchFamily="34" charset="0"/>
                <a:cs typeface="Calibri" pitchFamily="34" charset="0"/>
              </a:rPr>
              <a:t>3. Use very flexible functions, force them to specialize.  </a:t>
            </a:r>
          </a:p>
        </p:txBody>
      </p:sp>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9237" y="3824287"/>
            <a:ext cx="96837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a:xfrm>
            <a:off x="684213" y="260350"/>
            <a:ext cx="7772400" cy="774700"/>
          </a:xfrm>
          <a:effectLst>
            <a:outerShdw dist="35921" dir="2700000" algn="ctr" rotWithShape="0">
              <a:schemeClr val="bg2"/>
            </a:outerShdw>
          </a:effectLst>
        </p:spPr>
        <p:txBody>
          <a:bodyPr lIns="92075" tIns="46038" rIns="92075" bIns="46038"/>
          <a:lstStyle/>
          <a:p>
            <a:pPr eaLnBrk="1" hangingPunct="1">
              <a:defRPr/>
            </a:pPr>
            <a:r>
              <a:rPr lang="pl-PL" smtClean="0"/>
              <a:t>Plan</a:t>
            </a:r>
          </a:p>
        </p:txBody>
      </p:sp>
      <p:sp>
        <p:nvSpPr>
          <p:cNvPr id="6147" name="Rectangle 3"/>
          <p:cNvSpPr>
            <a:spLocks noGrp="1" noChangeArrowheads="1"/>
          </p:cNvSpPr>
          <p:nvPr>
            <p:ph type="body" idx="1"/>
          </p:nvPr>
        </p:nvSpPr>
        <p:spPr>
          <a:xfrm>
            <a:off x="539750" y="1484313"/>
            <a:ext cx="7632700" cy="576262"/>
          </a:xfrm>
        </p:spPr>
        <p:txBody>
          <a:bodyPr lIns="92075" tIns="46038" rIns="92075" bIns="46038"/>
          <a:lstStyle/>
          <a:p>
            <a:pPr marL="361950" indent="-361950" eaLnBrk="1" hangingPunct="1"/>
            <a:r>
              <a:rPr lang="en-US" sz="2400" smtClean="0">
                <a:latin typeface="Calibri" pitchFamily="34" charset="0"/>
                <a:cs typeface="Calibri" pitchFamily="34" charset="0"/>
              </a:rPr>
              <a:t>Problems with Computational intelligence (CI)</a:t>
            </a:r>
            <a:endParaRPr lang="pl-PL" sz="2400" smtClean="0">
              <a:latin typeface="Calibri" pitchFamily="34" charset="0"/>
              <a:cs typeface="Calibri" pitchFamily="34" charset="0"/>
            </a:endParaRPr>
          </a:p>
        </p:txBody>
      </p:sp>
      <p:sp>
        <p:nvSpPr>
          <p:cNvPr id="6148" name="Rectangle 4"/>
          <p:cNvSpPr>
            <a:spLocks noChangeArrowheads="1"/>
          </p:cNvSpPr>
          <p:nvPr/>
        </p:nvSpPr>
        <p:spPr bwMode="auto">
          <a:xfrm>
            <a:off x="539750" y="2215030"/>
            <a:ext cx="842486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61950" indent="-361950">
              <a:spcBef>
                <a:spcPct val="20000"/>
              </a:spcBef>
              <a:buClr>
                <a:schemeClr val="tx2"/>
              </a:buClr>
              <a:buSzPct val="115000"/>
              <a:buFontTx/>
              <a:buChar char="•"/>
            </a:pPr>
            <a:r>
              <a:rPr lang="en-US" sz="2400" dirty="0" smtClean="0">
                <a:latin typeface="Calibri" pitchFamily="34" charset="0"/>
                <a:cs typeface="Calibri" pitchFamily="34" charset="0"/>
              </a:rPr>
              <a:t>Problems with current approaches to data mining/pattern </a:t>
            </a:r>
            <a:r>
              <a:rPr lang="en-US" sz="2400" dirty="0" smtClean="0">
                <a:latin typeface="Calibri" pitchFamily="34" charset="0"/>
                <a:cs typeface="Calibri" pitchFamily="34" charset="0"/>
              </a:rPr>
              <a:t>recognition</a:t>
            </a:r>
            <a:r>
              <a:rPr lang="pl-PL" sz="2400" dirty="0" smtClean="0">
                <a:latin typeface="Calibri" pitchFamily="34" charset="0"/>
                <a:cs typeface="Calibri" pitchFamily="34" charset="0"/>
              </a:rPr>
              <a:t>, </a:t>
            </a:r>
            <a:r>
              <a:rPr lang="en-US" sz="2400" dirty="0" smtClean="0">
                <a:latin typeface="Calibri" pitchFamily="34" charset="0"/>
                <a:cs typeface="Calibri" pitchFamily="34" charset="0"/>
              </a:rPr>
              <a:t>need for transformation-based deep learning.</a:t>
            </a:r>
            <a:endParaRPr lang="en-US" sz="2400" dirty="0" smtClean="0">
              <a:latin typeface="Calibri" pitchFamily="34" charset="0"/>
              <a:cs typeface="Calibri" pitchFamily="34" charset="0"/>
            </a:endParaRPr>
          </a:p>
          <a:p>
            <a:pPr marL="361950" indent="-361950">
              <a:spcBef>
                <a:spcPct val="20000"/>
              </a:spcBef>
              <a:buClr>
                <a:schemeClr val="tx2"/>
              </a:buClr>
              <a:buSzPct val="115000"/>
              <a:buFontTx/>
              <a:buChar char="•"/>
            </a:pPr>
            <a:r>
              <a:rPr lang="en-US" sz="2400" dirty="0" smtClean="0">
                <a:latin typeface="Calibri" pitchFamily="34" charset="0"/>
                <a:cs typeface="Calibri" pitchFamily="34" charset="0"/>
              </a:rPr>
              <a:t>Meta-learning as search in the space of all models.</a:t>
            </a:r>
          </a:p>
          <a:p>
            <a:pPr marL="361950" indent="-361950">
              <a:spcBef>
                <a:spcPct val="20000"/>
              </a:spcBef>
              <a:buClr>
                <a:schemeClr val="tx2"/>
              </a:buClr>
              <a:buSzPct val="115000"/>
              <a:buFontTx/>
              <a:buChar char="•"/>
            </a:pPr>
            <a:r>
              <a:rPr lang="en-US" sz="2400" dirty="0" smtClean="0">
                <a:latin typeface="Calibri" pitchFamily="34" charset="0"/>
                <a:cs typeface="Calibri" pitchFamily="34" charset="0"/>
              </a:rPr>
              <a:t>First attempts: similarity based framework for metalearning and heterogeneous systems. </a:t>
            </a:r>
          </a:p>
          <a:p>
            <a:pPr marL="361950" indent="-361950">
              <a:spcBef>
                <a:spcPct val="20000"/>
              </a:spcBef>
              <a:buClr>
                <a:schemeClr val="tx2"/>
              </a:buClr>
              <a:buSzPct val="115000"/>
              <a:buFontTx/>
              <a:buChar char="•"/>
            </a:pPr>
            <a:r>
              <a:rPr lang="en-US" sz="2400" dirty="0" smtClean="0">
                <a:latin typeface="Calibri" pitchFamily="34" charset="0"/>
                <a:cs typeface="Calibri" pitchFamily="34" charset="0"/>
              </a:rPr>
              <a:t>Hard problems and support features, k-separability and </a:t>
            </a:r>
            <a:r>
              <a:rPr lang="en-US" sz="2400" dirty="0" smtClean="0">
                <a:latin typeface="Calibri" pitchFamily="34" charset="0"/>
                <a:cs typeface="Calibri" pitchFamily="34" charset="0"/>
              </a:rPr>
              <a:t>improved goals </a:t>
            </a:r>
            <a:r>
              <a:rPr lang="en-US" sz="2400" dirty="0" smtClean="0">
                <a:latin typeface="Calibri" pitchFamily="34" charset="0"/>
                <a:cs typeface="Calibri" pitchFamily="34" charset="0"/>
              </a:rPr>
              <a:t>of learning.</a:t>
            </a:r>
          </a:p>
          <a:p>
            <a:pPr marL="361950" indent="-361950">
              <a:spcBef>
                <a:spcPct val="20000"/>
              </a:spcBef>
              <a:buClr>
                <a:schemeClr val="tx2"/>
              </a:buClr>
              <a:buSzPct val="115000"/>
              <a:buFontTx/>
              <a:buChar char="•"/>
            </a:pPr>
            <a:r>
              <a:rPr lang="en-US" sz="2400" dirty="0" smtClean="0">
                <a:latin typeface="Calibri" pitchFamily="34" charset="0"/>
                <a:cs typeface="Calibri" pitchFamily="34" charset="0"/>
              </a:rPr>
              <a:t>Transfer learning and more components to build algorithms: SFM, </a:t>
            </a:r>
            <a:r>
              <a:rPr lang="en-US" sz="2400" dirty="0" err="1" smtClean="0">
                <a:latin typeface="Calibri" pitchFamily="34" charset="0"/>
                <a:cs typeface="Calibri" pitchFamily="34" charset="0"/>
              </a:rPr>
              <a:t>aRMP</a:t>
            </a:r>
            <a:r>
              <a:rPr lang="en-US" sz="2400" dirty="0" smtClean="0">
                <a:latin typeface="Calibri" pitchFamily="34" charset="0"/>
                <a:cs typeface="Calibri" pitchFamily="34" charset="0"/>
              </a:rPr>
              <a:t>, LOK, ULM, QPC-PP, QPC-NN, C3S, </a:t>
            </a:r>
            <a:r>
              <a:rPr lang="en-US" sz="2400" dirty="0" err="1" smtClean="0">
                <a:latin typeface="Calibri" pitchFamily="34" charset="0"/>
                <a:cs typeface="Calibri" pitchFamily="34" charset="0"/>
              </a:rPr>
              <a:t>cLVQ</a:t>
            </a:r>
            <a:r>
              <a:rPr lang="en-US" sz="2400" dirty="0" smtClean="0">
                <a:latin typeface="Calibri" pitchFamily="34" charset="0"/>
                <a:cs typeface="Calibri" pitchFamily="34" charset="0"/>
              </a:rPr>
              <a:t>.</a:t>
            </a:r>
          </a:p>
          <a:p>
            <a:pPr marL="361950" indent="-361950">
              <a:spcBef>
                <a:spcPct val="20000"/>
              </a:spcBef>
              <a:buClr>
                <a:schemeClr val="tx2"/>
              </a:buClr>
              <a:buSzPct val="115000"/>
              <a:buFontTx/>
              <a:buChar char="•"/>
            </a:pPr>
            <a:r>
              <a:rPr lang="en-US" sz="2400" dirty="0" smtClean="0">
                <a:latin typeface="Calibri" pitchFamily="34" charset="0"/>
                <a:cs typeface="Calibri" pitchFamily="34" charset="0"/>
              </a:rPr>
              <a:t>Implementation of </a:t>
            </a:r>
            <a:r>
              <a:rPr lang="en-US" sz="2400" dirty="0" smtClean="0">
                <a:latin typeface="Calibri" pitchFamily="34" charset="0"/>
                <a:cs typeface="Calibri" pitchFamily="34" charset="0"/>
              </a:rPr>
              <a:t>meta-learning, or algorithms </a:t>
            </a:r>
            <a:r>
              <a:rPr lang="en-US" sz="2400" dirty="0" smtClean="0">
                <a:latin typeface="Calibri" pitchFamily="34" charset="0"/>
                <a:cs typeface="Calibri" pitchFamily="34" charset="0"/>
              </a:rPr>
              <a:t>on demand.</a:t>
            </a:r>
            <a:endParaRPr lang="en-US" sz="2400" dirty="0">
              <a:latin typeface="Calibri" pitchFamily="34" charset="0"/>
              <a:cs typeface="Calibri" pitchFamily="34" charset="0"/>
            </a:endParaRP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88913"/>
            <a:ext cx="2286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685800" y="304800"/>
            <a:ext cx="7772400" cy="457200"/>
          </a:xfrm>
          <a:effectLst>
            <a:outerShdw dist="35921" dir="2700000" algn="ctr" rotWithShape="0">
              <a:schemeClr val="bg2"/>
            </a:outerShdw>
          </a:effectLst>
        </p:spPr>
        <p:txBody>
          <a:bodyPr lIns="92075" tIns="46038" rIns="92075" bIns="46038"/>
          <a:lstStyle/>
          <a:p>
            <a:pPr eaLnBrk="1" hangingPunct="1">
              <a:defRPr/>
            </a:pPr>
            <a:r>
              <a:rPr lang="en-US" smtClean="0"/>
              <a:t>Taxonomy </a:t>
            </a:r>
            <a:r>
              <a:rPr lang="pl-PL" smtClean="0"/>
              <a:t>- TF</a:t>
            </a:r>
            <a:endParaRPr lang="en-US" smtClean="0"/>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81075"/>
            <a:ext cx="830580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a:xfrm>
            <a:off x="685800" y="350838"/>
            <a:ext cx="7772400" cy="846137"/>
          </a:xfrm>
          <a:effectLst>
            <a:outerShdw dist="35921" dir="2700000" algn="ctr" rotWithShape="0">
              <a:schemeClr val="bg2"/>
            </a:outerShdw>
          </a:effectLst>
        </p:spPr>
        <p:txBody>
          <a:bodyPr lIns="92075" tIns="46038" rIns="92075" bIns="46038"/>
          <a:lstStyle/>
          <a:p>
            <a:pPr eaLnBrk="1" hangingPunct="1">
              <a:defRPr/>
            </a:pPr>
            <a:r>
              <a:rPr lang="en-US" sz="3200" smtClean="0"/>
              <a:t>HAS decision trees</a:t>
            </a:r>
          </a:p>
        </p:txBody>
      </p:sp>
      <p:sp>
        <p:nvSpPr>
          <p:cNvPr id="22531" name="Rectangle 3"/>
          <p:cNvSpPr>
            <a:spLocks noGrp="1" noChangeArrowheads="1"/>
          </p:cNvSpPr>
          <p:nvPr>
            <p:ph type="body" sz="half" idx="1"/>
          </p:nvPr>
        </p:nvSpPr>
        <p:spPr>
          <a:xfrm>
            <a:off x="684213" y="1181100"/>
            <a:ext cx="7942262" cy="757238"/>
          </a:xfrm>
        </p:spPr>
        <p:txBody>
          <a:bodyPr/>
          <a:lstStyle/>
          <a:p>
            <a:pPr marL="0" indent="0" eaLnBrk="1" hangingPunct="1">
              <a:buFontTx/>
              <a:buNone/>
            </a:pPr>
            <a:r>
              <a:rPr lang="en-US" sz="2000" smtClean="0"/>
              <a:t>Decision trees select the best feature/threshold value for univariate and multivariate trees: </a:t>
            </a:r>
          </a:p>
        </p:txBody>
      </p:sp>
      <p:sp>
        <p:nvSpPr>
          <p:cNvPr id="22532" name="Rectangle 4"/>
          <p:cNvSpPr>
            <a:spLocks noChangeArrowheads="1"/>
          </p:cNvSpPr>
          <p:nvPr/>
        </p:nvSpPr>
        <p:spPr bwMode="auto">
          <a:xfrm>
            <a:off x="600075" y="2795588"/>
            <a:ext cx="83534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2"/>
              </a:buClr>
              <a:buSzPct val="115000"/>
            </a:pPr>
            <a:r>
              <a:rPr lang="en-US" dirty="0"/>
              <a:t>Decision borders: hyperplanes. </a:t>
            </a:r>
          </a:p>
          <a:p>
            <a:pPr>
              <a:spcBef>
                <a:spcPct val="20000"/>
              </a:spcBef>
              <a:buClr>
                <a:schemeClr val="tx2"/>
              </a:buClr>
              <a:buSzPct val="115000"/>
            </a:pPr>
            <a:r>
              <a:rPr lang="en-US" dirty="0"/>
              <a:t>Introducing tests based on </a:t>
            </a:r>
            <a:r>
              <a:rPr lang="en-US" dirty="0">
                <a:solidFill>
                  <a:srgbClr val="FFFF00"/>
                </a:solidFill>
              </a:rPr>
              <a:t>L</a:t>
            </a:r>
            <a:r>
              <a:rPr lang="en-US" baseline="-25000" dirty="0">
                <a:solidFill>
                  <a:srgbClr val="FFFF00"/>
                </a:solidFill>
                <a:latin typeface="Symbol" pitchFamily="18" charset="2"/>
              </a:rPr>
              <a:t>a</a:t>
            </a:r>
            <a:r>
              <a:rPr lang="en-US" dirty="0"/>
              <a:t> </a:t>
            </a:r>
            <a:r>
              <a:rPr lang="en-US" dirty="0" err="1"/>
              <a:t>Minkovsky</a:t>
            </a:r>
            <a:r>
              <a:rPr lang="en-US" dirty="0"/>
              <a:t> metric.</a:t>
            </a:r>
          </a:p>
        </p:txBody>
      </p:sp>
      <p:graphicFrame>
        <p:nvGraphicFramePr>
          <p:cNvPr id="22533" name="Object 5"/>
          <p:cNvGraphicFramePr>
            <a:graphicFrameLocks noChangeAspect="1"/>
          </p:cNvGraphicFramePr>
          <p:nvPr/>
        </p:nvGraphicFramePr>
        <p:xfrm>
          <a:off x="873125" y="1974850"/>
          <a:ext cx="4895850" cy="708025"/>
        </p:xfrm>
        <a:graphic>
          <a:graphicData uri="http://schemas.openxmlformats.org/presentationml/2006/ole">
            <mc:AlternateContent xmlns:mc="http://schemas.openxmlformats.org/markup-compatibility/2006">
              <mc:Choice xmlns:v="urn:schemas-microsoft-com:vml" Requires="v">
                <p:oleObj spid="_x0000_s22585" name="Equation" r:id="rId4" imgW="2374900" imgH="342900" progId="Equation.DSMT4">
                  <p:embed/>
                </p:oleObj>
              </mc:Choice>
              <mc:Fallback>
                <p:oleObj name="Equation" r:id="rId4" imgW="2374900" imgH="3429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125" y="1974850"/>
                        <a:ext cx="4895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6"/>
          <p:cNvSpPr>
            <a:spLocks noChangeArrowheads="1"/>
          </p:cNvSpPr>
          <p:nvPr/>
        </p:nvSpPr>
        <p:spPr bwMode="auto">
          <a:xfrm>
            <a:off x="611188" y="4724400"/>
            <a:ext cx="8380412"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2"/>
              </a:buClr>
              <a:buSzPct val="115000"/>
            </a:pPr>
            <a:r>
              <a:rPr lang="pl-PL">
                <a:solidFill>
                  <a:srgbClr val="FFFF00"/>
                </a:solidFill>
              </a:rPr>
              <a:t>Such DT use kernel features!</a:t>
            </a:r>
            <a:endParaRPr lang="en-US">
              <a:solidFill>
                <a:srgbClr val="FFFF00"/>
              </a:solidFill>
            </a:endParaRPr>
          </a:p>
          <a:p>
            <a:pPr>
              <a:spcBef>
                <a:spcPct val="20000"/>
              </a:spcBef>
              <a:buClr>
                <a:schemeClr val="tx2"/>
              </a:buClr>
              <a:buSzPct val="115000"/>
            </a:pPr>
            <a:endParaRPr lang="pl-PL"/>
          </a:p>
          <a:p>
            <a:pPr>
              <a:spcBef>
                <a:spcPct val="20000"/>
              </a:spcBef>
              <a:buClr>
                <a:schemeClr val="tx2"/>
              </a:buClr>
              <a:buSzPct val="115000"/>
            </a:pPr>
            <a:r>
              <a:rPr lang="en-US"/>
              <a:t>For </a:t>
            </a:r>
            <a:r>
              <a:rPr lang="en-US">
                <a:solidFill>
                  <a:srgbClr val="FFFF00"/>
                </a:solidFill>
              </a:rPr>
              <a:t>L</a:t>
            </a:r>
            <a:r>
              <a:rPr lang="en-US" i="1" baseline="-25000">
                <a:solidFill>
                  <a:srgbClr val="FFFF00"/>
                </a:solidFill>
              </a:rPr>
              <a:t>2</a:t>
            </a:r>
            <a:r>
              <a:rPr lang="en-US"/>
              <a:t> spherical decision border are produced.</a:t>
            </a:r>
          </a:p>
          <a:p>
            <a:pPr>
              <a:spcBef>
                <a:spcPct val="20000"/>
              </a:spcBef>
              <a:buClr>
                <a:schemeClr val="tx2"/>
              </a:buClr>
              <a:buSzPct val="115000"/>
            </a:pPr>
            <a:r>
              <a:rPr lang="en-US"/>
              <a:t>For </a:t>
            </a:r>
            <a:r>
              <a:rPr lang="en-US">
                <a:solidFill>
                  <a:srgbClr val="FFFF00"/>
                </a:solidFill>
              </a:rPr>
              <a:t>L</a:t>
            </a:r>
            <a:r>
              <a:rPr lang="en-US" i="1" baseline="-25000">
                <a:solidFill>
                  <a:srgbClr val="FFFF00"/>
                </a:solidFill>
                <a:cs typeface="Arial" pitchFamily="34" charset="0"/>
              </a:rPr>
              <a:t>∞</a:t>
            </a:r>
            <a:r>
              <a:rPr lang="en-US"/>
              <a:t> rectangular border are produced.</a:t>
            </a:r>
          </a:p>
          <a:p>
            <a:pPr>
              <a:spcBef>
                <a:spcPct val="20000"/>
              </a:spcBef>
              <a:buClr>
                <a:schemeClr val="tx2"/>
              </a:buClr>
              <a:buSzPct val="115000"/>
            </a:pPr>
            <a:r>
              <a:rPr lang="en-US"/>
              <a:t>For large databases first clusterize data to get candidate references R.</a:t>
            </a:r>
            <a:endParaRPr lang="pl-PL"/>
          </a:p>
        </p:txBody>
      </p:sp>
      <p:graphicFrame>
        <p:nvGraphicFramePr>
          <p:cNvPr id="22535" name="Object 7"/>
          <p:cNvGraphicFramePr>
            <a:graphicFrameLocks noChangeAspect="1"/>
          </p:cNvGraphicFramePr>
          <p:nvPr/>
        </p:nvGraphicFramePr>
        <p:xfrm>
          <a:off x="636588" y="3751263"/>
          <a:ext cx="5697537" cy="765175"/>
        </p:xfrm>
        <a:graphic>
          <a:graphicData uri="http://schemas.openxmlformats.org/presentationml/2006/ole">
            <mc:AlternateContent xmlns:mc="http://schemas.openxmlformats.org/markup-compatibility/2006">
              <mc:Choice xmlns:v="urn:schemas-microsoft-com:vml" Requires="v">
                <p:oleObj spid="_x0000_s22586" name="Equation" r:id="rId6" imgW="2743200" imgH="368300" progId="Equation.DSMT4">
                  <p:embed/>
                </p:oleObj>
              </mc:Choice>
              <mc:Fallback>
                <p:oleObj name="Equation" r:id="rId6" imgW="2743200" imgH="3683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588" y="3751263"/>
                        <a:ext cx="569753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6"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8025" y="2990850"/>
            <a:ext cx="17145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7"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2325" y="1658938"/>
            <a:ext cx="12573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8"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58038" y="4724400"/>
            <a:ext cx="140017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a:xfrm>
            <a:off x="685800" y="350838"/>
            <a:ext cx="7772400" cy="701675"/>
          </a:xfrm>
          <a:effectLst>
            <a:outerShdw dist="35921" dir="2700000" algn="ctr" rotWithShape="0">
              <a:schemeClr val="bg2"/>
            </a:outerShdw>
          </a:effectLst>
        </p:spPr>
        <p:txBody>
          <a:bodyPr lIns="92075" tIns="46038" rIns="92075" bIns="46038"/>
          <a:lstStyle/>
          <a:p>
            <a:pPr eaLnBrk="1" hangingPunct="1">
              <a:defRPr/>
            </a:pPr>
            <a:r>
              <a:rPr lang="en-US" sz="3200" smtClean="0"/>
              <a:t>SSV HAS DT example</a:t>
            </a:r>
          </a:p>
        </p:txBody>
      </p:sp>
      <p:sp>
        <p:nvSpPr>
          <p:cNvPr id="23555" name="Rectangle 3"/>
          <p:cNvSpPr>
            <a:spLocks noGrp="1" noChangeArrowheads="1"/>
          </p:cNvSpPr>
          <p:nvPr>
            <p:ph type="body" sz="half" idx="1"/>
          </p:nvPr>
        </p:nvSpPr>
        <p:spPr>
          <a:xfrm>
            <a:off x="684213" y="1196975"/>
            <a:ext cx="8121650" cy="987425"/>
          </a:xfrm>
        </p:spPr>
        <p:txBody>
          <a:bodyPr/>
          <a:lstStyle/>
          <a:p>
            <a:pPr marL="0" indent="0" eaLnBrk="1" hangingPunct="1">
              <a:spcBef>
                <a:spcPts val="600"/>
              </a:spcBef>
              <a:buFontTx/>
              <a:buNone/>
            </a:pPr>
            <a:r>
              <a:rPr lang="en-US" sz="2000" dirty="0" smtClean="0">
                <a:cs typeface="Calibri" pitchFamily="34" charset="0"/>
              </a:rPr>
              <a:t>SSV HAS tree in </a:t>
            </a:r>
            <a:r>
              <a:rPr lang="en-US" sz="2000" dirty="0" err="1" smtClean="0">
                <a:cs typeface="Calibri" pitchFamily="34" charset="0"/>
              </a:rPr>
              <a:t>GhostMiner</a:t>
            </a:r>
            <a:r>
              <a:rPr lang="en-US" sz="2000" dirty="0" smtClean="0">
                <a:cs typeface="Calibri" pitchFamily="34" charset="0"/>
              </a:rPr>
              <a:t> 3.0, Wisconsin breast cancer (UCI)</a:t>
            </a:r>
            <a:br>
              <a:rPr lang="en-US" sz="2000" dirty="0" smtClean="0">
                <a:cs typeface="Calibri" pitchFamily="34" charset="0"/>
              </a:rPr>
            </a:br>
            <a:r>
              <a:rPr lang="en-US" sz="2000" dirty="0" smtClean="0">
                <a:cs typeface="Calibri" pitchFamily="34" charset="0"/>
              </a:rPr>
              <a:t>699 cases, 9 features (cell parameters, 1..10)</a:t>
            </a:r>
            <a:br>
              <a:rPr lang="en-US" sz="2000" dirty="0" smtClean="0">
                <a:cs typeface="Calibri" pitchFamily="34" charset="0"/>
              </a:rPr>
            </a:br>
            <a:r>
              <a:rPr lang="en-US" sz="2000" dirty="0" smtClean="0">
                <a:cs typeface="Calibri" pitchFamily="34" charset="0"/>
              </a:rPr>
              <a:t>Classes: benign 458 (65.5%) &amp; malignant 241 (34.5%).</a:t>
            </a:r>
          </a:p>
        </p:txBody>
      </p:sp>
      <p:sp>
        <p:nvSpPr>
          <p:cNvPr id="23556" name="Rectangle 4"/>
          <p:cNvSpPr>
            <a:spLocks noChangeArrowheads="1"/>
          </p:cNvSpPr>
          <p:nvPr/>
        </p:nvSpPr>
        <p:spPr bwMode="auto">
          <a:xfrm>
            <a:off x="684213" y="2276475"/>
            <a:ext cx="82978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2"/>
              </a:buClr>
              <a:buSzPct val="115000"/>
            </a:pPr>
            <a:r>
              <a:rPr lang="en-US" dirty="0">
                <a:latin typeface="+mn-lt"/>
                <a:cs typeface="Calibri" pitchFamily="34" charset="0"/>
              </a:rPr>
              <a:t>Single rule gives simplest known description of this data: </a:t>
            </a:r>
          </a:p>
          <a:p>
            <a:pPr>
              <a:spcBef>
                <a:spcPct val="20000"/>
              </a:spcBef>
              <a:buClr>
                <a:schemeClr val="tx2"/>
              </a:buClr>
              <a:buSzPct val="115000"/>
            </a:pPr>
            <a:r>
              <a:rPr lang="en-US" dirty="0">
                <a:solidFill>
                  <a:srgbClr val="FFFF00"/>
                </a:solidFill>
                <a:latin typeface="+mn-lt"/>
                <a:cs typeface="Calibri" pitchFamily="34" charset="0"/>
              </a:rPr>
              <a:t>IF  ||X-R</a:t>
            </a:r>
            <a:r>
              <a:rPr lang="en-US" baseline="-25000" dirty="0">
                <a:solidFill>
                  <a:srgbClr val="FFFF00"/>
                </a:solidFill>
                <a:latin typeface="+mn-lt"/>
                <a:cs typeface="Calibri" pitchFamily="34" charset="0"/>
              </a:rPr>
              <a:t>303</a:t>
            </a:r>
            <a:r>
              <a:rPr lang="en-US" dirty="0">
                <a:solidFill>
                  <a:srgbClr val="FFFF00"/>
                </a:solidFill>
                <a:latin typeface="+mn-lt"/>
                <a:cs typeface="Calibri" pitchFamily="34" charset="0"/>
              </a:rPr>
              <a:t>|| &lt; 20.27 then malignant</a:t>
            </a:r>
          </a:p>
          <a:p>
            <a:pPr>
              <a:spcBef>
                <a:spcPct val="20000"/>
              </a:spcBef>
              <a:buClr>
                <a:schemeClr val="tx2"/>
              </a:buClr>
              <a:buSzPct val="115000"/>
            </a:pPr>
            <a:r>
              <a:rPr lang="en-US" dirty="0">
                <a:solidFill>
                  <a:srgbClr val="FFFF00"/>
                </a:solidFill>
                <a:latin typeface="+mn-lt"/>
                <a:cs typeface="Calibri" pitchFamily="34" charset="0"/>
              </a:rPr>
              <a:t>	                     else benign      </a:t>
            </a:r>
            <a:r>
              <a:rPr lang="en-US" dirty="0">
                <a:latin typeface="+mn-lt"/>
                <a:cs typeface="Calibri" pitchFamily="34" charset="0"/>
              </a:rPr>
              <a:t>coming most often in 10xCV</a:t>
            </a:r>
          </a:p>
          <a:p>
            <a:pPr>
              <a:spcBef>
                <a:spcPct val="20000"/>
              </a:spcBef>
              <a:buClr>
                <a:schemeClr val="tx2"/>
              </a:buClr>
              <a:buSzPct val="115000"/>
            </a:pPr>
            <a:r>
              <a:rPr lang="en-US" dirty="0">
                <a:latin typeface="+mn-lt"/>
                <a:cs typeface="Calibri" pitchFamily="34" charset="0"/>
              </a:rPr>
              <a:t>Accuracy  = </a:t>
            </a:r>
            <a:r>
              <a:rPr lang="en-US" dirty="0">
                <a:solidFill>
                  <a:srgbClr val="FFFF00"/>
                </a:solidFill>
                <a:latin typeface="+mn-lt"/>
                <a:cs typeface="Calibri" pitchFamily="34" charset="0"/>
              </a:rPr>
              <a:t>97.4%</a:t>
            </a:r>
            <a:r>
              <a:rPr lang="en-US" dirty="0">
                <a:latin typeface="+mn-lt"/>
                <a:cs typeface="Calibri" pitchFamily="34" charset="0"/>
              </a:rPr>
              <a:t>,  good prototype for malignant case! </a:t>
            </a:r>
          </a:p>
          <a:p>
            <a:pPr>
              <a:spcBef>
                <a:spcPct val="20000"/>
              </a:spcBef>
              <a:buClr>
                <a:schemeClr val="tx2"/>
              </a:buClr>
              <a:buSzPct val="115000"/>
            </a:pPr>
            <a:r>
              <a:rPr lang="en-US" dirty="0">
                <a:latin typeface="+mn-lt"/>
                <a:cs typeface="Calibri" pitchFamily="34" charset="0"/>
              </a:rPr>
              <a:t>Gives simple thresholds, that’s what MDs like the most!</a:t>
            </a:r>
          </a:p>
        </p:txBody>
      </p:sp>
      <p:sp>
        <p:nvSpPr>
          <p:cNvPr id="23557" name="Rectangle 5"/>
          <p:cNvSpPr>
            <a:spLocks noChangeArrowheads="1"/>
          </p:cNvSpPr>
          <p:nvPr/>
        </p:nvSpPr>
        <p:spPr bwMode="auto">
          <a:xfrm>
            <a:off x="684213" y="4243388"/>
            <a:ext cx="8297862"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2"/>
              </a:buClr>
              <a:buSzPct val="115000"/>
            </a:pPr>
            <a:r>
              <a:rPr lang="en-US" dirty="0">
                <a:solidFill>
                  <a:srgbClr val="FFFF00"/>
                </a:solidFill>
                <a:latin typeface="+mn-lt"/>
                <a:cs typeface="Calibri" pitchFamily="34" charset="0"/>
              </a:rPr>
              <a:t>Best 10CV around </a:t>
            </a:r>
            <a:r>
              <a:rPr lang="pl-PL" dirty="0">
                <a:solidFill>
                  <a:srgbClr val="FFFF00"/>
                </a:solidFill>
                <a:latin typeface="+mn-lt"/>
                <a:cs typeface="Calibri" pitchFamily="34" charset="0"/>
              </a:rPr>
              <a:t>	</a:t>
            </a:r>
            <a:r>
              <a:rPr lang="en-US" dirty="0">
                <a:solidFill>
                  <a:srgbClr val="FFFF00"/>
                </a:solidFill>
                <a:latin typeface="+mn-lt"/>
                <a:cs typeface="Calibri" pitchFamily="34" charset="0"/>
              </a:rPr>
              <a:t>97.5±1.8% </a:t>
            </a:r>
            <a:r>
              <a:rPr lang="en-US" dirty="0">
                <a:latin typeface="+mn-lt"/>
                <a:cs typeface="Calibri" pitchFamily="34" charset="0"/>
              </a:rPr>
              <a:t>(Naïve Bayes + kernel, or </a:t>
            </a:r>
            <a:r>
              <a:rPr lang="pl-PL" dirty="0" err="1" smtClean="0">
                <a:latin typeface="+mn-lt"/>
                <a:cs typeface="Calibri" pitchFamily="34" charset="0"/>
              </a:rPr>
              <a:t>opt</a:t>
            </a:r>
            <a:r>
              <a:rPr lang="pl-PL" dirty="0" smtClean="0">
                <a:latin typeface="+mn-lt"/>
                <a:cs typeface="Calibri" pitchFamily="34" charset="0"/>
              </a:rPr>
              <a:t>. </a:t>
            </a:r>
            <a:r>
              <a:rPr lang="en-US" dirty="0" smtClean="0">
                <a:latin typeface="+mn-lt"/>
                <a:cs typeface="Calibri" pitchFamily="34" charset="0"/>
              </a:rPr>
              <a:t>SVM</a:t>
            </a:r>
            <a:r>
              <a:rPr lang="en-US" dirty="0">
                <a:latin typeface="+mn-lt"/>
                <a:cs typeface="Calibri" pitchFamily="34" charset="0"/>
              </a:rPr>
              <a:t>)</a:t>
            </a:r>
          </a:p>
          <a:p>
            <a:pPr>
              <a:spcBef>
                <a:spcPct val="20000"/>
              </a:spcBef>
              <a:buClr>
                <a:schemeClr val="tx2"/>
              </a:buClr>
              <a:buSzPct val="115000"/>
            </a:pPr>
            <a:r>
              <a:rPr lang="en-US" dirty="0">
                <a:latin typeface="+mn-lt"/>
                <a:cs typeface="Calibri" pitchFamily="34" charset="0"/>
              </a:rPr>
              <a:t>SSV without distances:  </a:t>
            </a:r>
            <a:r>
              <a:rPr lang="en-US" dirty="0" smtClean="0">
                <a:latin typeface="+mn-lt"/>
                <a:cs typeface="Calibri" pitchFamily="34" charset="0"/>
              </a:rPr>
              <a:t>96.4±2.1</a:t>
            </a:r>
            <a:r>
              <a:rPr lang="en-US" dirty="0">
                <a:latin typeface="+mn-lt"/>
                <a:cs typeface="Calibri" pitchFamily="34" charset="0"/>
              </a:rPr>
              <a:t>%</a:t>
            </a:r>
          </a:p>
          <a:p>
            <a:pPr>
              <a:spcBef>
                <a:spcPct val="20000"/>
              </a:spcBef>
              <a:buClr>
                <a:schemeClr val="tx2"/>
              </a:buClr>
              <a:buSzPct val="115000"/>
            </a:pPr>
            <a:r>
              <a:rPr lang="en-US" dirty="0">
                <a:latin typeface="+mn-lt"/>
                <a:cs typeface="Calibri" pitchFamily="34" charset="0"/>
              </a:rPr>
              <a:t>C 4.5 gives 		</a:t>
            </a:r>
            <a:r>
              <a:rPr lang="en-US" dirty="0" smtClean="0">
                <a:latin typeface="+mn-lt"/>
                <a:cs typeface="Calibri" pitchFamily="34" charset="0"/>
              </a:rPr>
              <a:t>94.7±2.0</a:t>
            </a:r>
            <a:r>
              <a:rPr lang="en-US" dirty="0">
                <a:latin typeface="+mn-lt"/>
                <a:cs typeface="Calibri" pitchFamily="34" charset="0"/>
              </a:rPr>
              <a:t>%</a:t>
            </a:r>
            <a:br>
              <a:rPr lang="en-US" dirty="0">
                <a:latin typeface="+mn-lt"/>
                <a:cs typeface="Calibri" pitchFamily="34" charset="0"/>
              </a:rPr>
            </a:br>
            <a:endParaRPr lang="en-US" dirty="0">
              <a:latin typeface="+mn-lt"/>
              <a:cs typeface="Calibri" pitchFamily="34" charset="0"/>
            </a:endParaRPr>
          </a:p>
          <a:p>
            <a:pPr>
              <a:spcBef>
                <a:spcPct val="20000"/>
              </a:spcBef>
              <a:buClr>
                <a:schemeClr val="tx2"/>
              </a:buClr>
              <a:buSzPct val="115000"/>
            </a:pPr>
            <a:r>
              <a:rPr lang="en-US" dirty="0">
                <a:latin typeface="+mn-lt"/>
                <a:cs typeface="Calibri" pitchFamily="34" charset="0"/>
              </a:rPr>
              <a:t>Several simple rules of similar accuracy but different specificity or sensitivity may be created using HAS DT. </a:t>
            </a:r>
            <a:br>
              <a:rPr lang="en-US" dirty="0">
                <a:latin typeface="+mn-lt"/>
                <a:cs typeface="Calibri" pitchFamily="34" charset="0"/>
              </a:rPr>
            </a:br>
            <a:r>
              <a:rPr lang="en-US" dirty="0">
                <a:latin typeface="+mn-lt"/>
                <a:cs typeface="Calibri" pitchFamily="34" charset="0"/>
              </a:rPr>
              <a:t>Need to select or weight features and select good prototypes.</a:t>
            </a:r>
          </a:p>
        </p:txBody>
      </p:sp>
      <p:pic>
        <p:nvPicPr>
          <p:cNvPr id="235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25" y="1814513"/>
            <a:ext cx="9366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a:xfrm>
            <a:off x="685800" y="350838"/>
            <a:ext cx="7772400" cy="709612"/>
          </a:xfrm>
        </p:spPr>
        <p:txBody>
          <a:bodyPr/>
          <a:lstStyle/>
          <a:p>
            <a:pPr eaLnBrk="1" hangingPunct="1">
              <a:defRPr/>
            </a:pPr>
            <a:r>
              <a:rPr lang="en-US" dirty="0" smtClean="0"/>
              <a:t>How much can we learn?</a:t>
            </a:r>
          </a:p>
        </p:txBody>
      </p:sp>
      <p:sp>
        <p:nvSpPr>
          <p:cNvPr id="31747" name="Rectangle 3"/>
          <p:cNvSpPr>
            <a:spLocks noGrp="1" noChangeArrowheads="1"/>
          </p:cNvSpPr>
          <p:nvPr>
            <p:ph type="body" sz="half" idx="4294967295"/>
          </p:nvPr>
        </p:nvSpPr>
        <p:spPr>
          <a:xfrm>
            <a:off x="801688" y="1192213"/>
            <a:ext cx="7931150" cy="782637"/>
          </a:xfrm>
        </p:spPr>
        <p:txBody>
          <a:bodyPr/>
          <a:lstStyle/>
          <a:p>
            <a:pPr marL="0" indent="0" eaLnBrk="1" hangingPunct="1">
              <a:buFontTx/>
              <a:buNone/>
            </a:pPr>
            <a:r>
              <a:rPr lang="en-US" sz="2000" smtClean="0"/>
              <a:t>Linearly separable or almost separable problems are relatively simple – deform or add dimensions to make data separable.</a:t>
            </a:r>
          </a:p>
        </p:txBody>
      </p:sp>
      <p:sp>
        <p:nvSpPr>
          <p:cNvPr id="31748" name="Rectangle 5"/>
          <p:cNvSpPr>
            <a:spLocks noChangeArrowheads="1"/>
          </p:cNvSpPr>
          <p:nvPr/>
        </p:nvSpPr>
        <p:spPr bwMode="auto">
          <a:xfrm>
            <a:off x="627063" y="5854700"/>
            <a:ext cx="79311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2"/>
              </a:buClr>
              <a:buSzPct val="115000"/>
            </a:pPr>
            <a:r>
              <a:rPr lang="en-US"/>
              <a:t>How to define “slightly non-separable”? </a:t>
            </a:r>
            <a:br>
              <a:rPr lang="en-US"/>
            </a:br>
            <a:r>
              <a:rPr lang="en-US"/>
              <a:t>There is only separable and the vast realm of the rest.</a:t>
            </a:r>
          </a:p>
        </p:txBody>
      </p:sp>
      <p:grpSp>
        <p:nvGrpSpPr>
          <p:cNvPr id="31749" name="Group 34"/>
          <p:cNvGrpSpPr>
            <a:grpSpLocks/>
          </p:cNvGrpSpPr>
          <p:nvPr/>
        </p:nvGrpSpPr>
        <p:grpSpPr bwMode="auto">
          <a:xfrm>
            <a:off x="909638" y="2405063"/>
            <a:ext cx="2959100" cy="2592387"/>
            <a:chOff x="567" y="1752"/>
            <a:chExt cx="1864" cy="1633"/>
          </a:xfrm>
        </p:grpSpPr>
        <p:sp>
          <p:nvSpPr>
            <p:cNvPr id="31760" name="Line 6"/>
            <p:cNvSpPr>
              <a:spLocks noChangeShapeType="1"/>
            </p:cNvSpPr>
            <p:nvPr/>
          </p:nvSpPr>
          <p:spPr bwMode="auto">
            <a:xfrm>
              <a:off x="612" y="2251"/>
              <a:ext cx="0" cy="108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lstStyle/>
            <a:p>
              <a:endParaRPr lang="en-US"/>
            </a:p>
          </p:txBody>
        </p:sp>
        <p:sp>
          <p:nvSpPr>
            <p:cNvPr id="31761" name="Line 8"/>
            <p:cNvSpPr>
              <a:spLocks noChangeShapeType="1"/>
            </p:cNvSpPr>
            <p:nvPr/>
          </p:nvSpPr>
          <p:spPr bwMode="auto">
            <a:xfrm>
              <a:off x="1202" y="1797"/>
              <a:ext cx="0" cy="108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lstStyle/>
            <a:p>
              <a:endParaRPr lang="en-US"/>
            </a:p>
          </p:txBody>
        </p:sp>
        <p:sp>
          <p:nvSpPr>
            <p:cNvPr id="31762" name="Line 9"/>
            <p:cNvSpPr>
              <a:spLocks noChangeShapeType="1"/>
            </p:cNvSpPr>
            <p:nvPr/>
          </p:nvSpPr>
          <p:spPr bwMode="auto">
            <a:xfrm>
              <a:off x="1837" y="2251"/>
              <a:ext cx="0" cy="108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lstStyle/>
            <a:p>
              <a:endParaRPr lang="en-US"/>
            </a:p>
          </p:txBody>
        </p:sp>
        <p:sp>
          <p:nvSpPr>
            <p:cNvPr id="31763" name="Line 10"/>
            <p:cNvSpPr>
              <a:spLocks noChangeShapeType="1"/>
            </p:cNvSpPr>
            <p:nvPr/>
          </p:nvSpPr>
          <p:spPr bwMode="auto">
            <a:xfrm>
              <a:off x="2426" y="1797"/>
              <a:ext cx="0" cy="108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lstStyle/>
            <a:p>
              <a:endParaRPr lang="en-US"/>
            </a:p>
          </p:txBody>
        </p:sp>
        <p:sp>
          <p:nvSpPr>
            <p:cNvPr id="31764" name="Freeform 11"/>
            <p:cNvSpPr>
              <a:spLocks/>
            </p:cNvSpPr>
            <p:nvPr/>
          </p:nvSpPr>
          <p:spPr bwMode="auto">
            <a:xfrm>
              <a:off x="612" y="3339"/>
              <a:ext cx="1229" cy="7"/>
            </a:xfrm>
            <a:custGeom>
              <a:avLst/>
              <a:gdLst>
                <a:gd name="T0" fmla="*/ 0 w 1229"/>
                <a:gd name="T1" fmla="*/ 7 h 7"/>
                <a:gd name="T2" fmla="*/ 1229 w 1229"/>
                <a:gd name="T3" fmla="*/ 0 h 7"/>
                <a:gd name="T4" fmla="*/ 0 60000 65536"/>
                <a:gd name="T5" fmla="*/ 0 60000 65536"/>
                <a:gd name="T6" fmla="*/ 0 w 1229"/>
                <a:gd name="T7" fmla="*/ 0 h 7"/>
                <a:gd name="T8" fmla="*/ 1229 w 1229"/>
                <a:gd name="T9" fmla="*/ 7 h 7"/>
              </a:gdLst>
              <a:ahLst/>
              <a:cxnLst>
                <a:cxn ang="T4">
                  <a:pos x="T0" y="T1"/>
                </a:cxn>
                <a:cxn ang="T5">
                  <a:pos x="T2" y="T3"/>
                </a:cxn>
              </a:cxnLst>
              <a:rect l="T6" t="T7" r="T8" b="T9"/>
              <a:pathLst>
                <a:path w="1229" h="7">
                  <a:moveTo>
                    <a:pt x="0" y="7"/>
                  </a:moveTo>
                  <a:lnTo>
                    <a:pt x="1229" y="0"/>
                  </a:lnTo>
                </a:path>
              </a:pathLst>
            </a:custGeom>
            <a:noFill/>
            <a:ln w="19050">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1765" name="Freeform 12"/>
            <p:cNvSpPr>
              <a:spLocks/>
            </p:cNvSpPr>
            <p:nvPr/>
          </p:nvSpPr>
          <p:spPr bwMode="auto">
            <a:xfrm>
              <a:off x="612" y="2251"/>
              <a:ext cx="1229" cy="7"/>
            </a:xfrm>
            <a:custGeom>
              <a:avLst/>
              <a:gdLst>
                <a:gd name="T0" fmla="*/ 0 w 1229"/>
                <a:gd name="T1" fmla="*/ 7 h 7"/>
                <a:gd name="T2" fmla="*/ 609 w 1229"/>
                <a:gd name="T3" fmla="*/ 0 h 7"/>
                <a:gd name="T4" fmla="*/ 1229 w 1229"/>
                <a:gd name="T5" fmla="*/ 0 h 7"/>
                <a:gd name="T6" fmla="*/ 0 60000 65536"/>
                <a:gd name="T7" fmla="*/ 0 60000 65536"/>
                <a:gd name="T8" fmla="*/ 0 60000 65536"/>
                <a:gd name="T9" fmla="*/ 0 w 1229"/>
                <a:gd name="T10" fmla="*/ 0 h 7"/>
                <a:gd name="T11" fmla="*/ 1229 w 1229"/>
                <a:gd name="T12" fmla="*/ 7 h 7"/>
              </a:gdLst>
              <a:ahLst/>
              <a:cxnLst>
                <a:cxn ang="T6">
                  <a:pos x="T0" y="T1"/>
                </a:cxn>
                <a:cxn ang="T7">
                  <a:pos x="T2" y="T3"/>
                </a:cxn>
                <a:cxn ang="T8">
                  <a:pos x="T4" y="T5"/>
                </a:cxn>
              </a:cxnLst>
              <a:rect l="T9" t="T10" r="T11" b="T12"/>
              <a:pathLst>
                <a:path w="1229" h="7">
                  <a:moveTo>
                    <a:pt x="0" y="7"/>
                  </a:moveTo>
                  <a:lnTo>
                    <a:pt x="609" y="0"/>
                  </a:lnTo>
                  <a:lnTo>
                    <a:pt x="1229" y="0"/>
                  </a:lnTo>
                </a:path>
              </a:pathLst>
            </a:custGeom>
            <a:noFill/>
            <a:ln w="19050">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1766" name="Freeform 13"/>
            <p:cNvSpPr>
              <a:spLocks/>
            </p:cNvSpPr>
            <p:nvPr/>
          </p:nvSpPr>
          <p:spPr bwMode="auto">
            <a:xfrm>
              <a:off x="1202" y="1797"/>
              <a:ext cx="1229" cy="7"/>
            </a:xfrm>
            <a:custGeom>
              <a:avLst/>
              <a:gdLst>
                <a:gd name="T0" fmla="*/ 0 w 1229"/>
                <a:gd name="T1" fmla="*/ 7 h 7"/>
                <a:gd name="T2" fmla="*/ 609 w 1229"/>
                <a:gd name="T3" fmla="*/ 0 h 7"/>
                <a:gd name="T4" fmla="*/ 1229 w 1229"/>
                <a:gd name="T5" fmla="*/ 0 h 7"/>
                <a:gd name="T6" fmla="*/ 0 60000 65536"/>
                <a:gd name="T7" fmla="*/ 0 60000 65536"/>
                <a:gd name="T8" fmla="*/ 0 60000 65536"/>
                <a:gd name="T9" fmla="*/ 0 w 1229"/>
                <a:gd name="T10" fmla="*/ 0 h 7"/>
                <a:gd name="T11" fmla="*/ 1229 w 1229"/>
                <a:gd name="T12" fmla="*/ 7 h 7"/>
              </a:gdLst>
              <a:ahLst/>
              <a:cxnLst>
                <a:cxn ang="T6">
                  <a:pos x="T0" y="T1"/>
                </a:cxn>
                <a:cxn ang="T7">
                  <a:pos x="T2" y="T3"/>
                </a:cxn>
                <a:cxn ang="T8">
                  <a:pos x="T4" y="T5"/>
                </a:cxn>
              </a:cxnLst>
              <a:rect l="T9" t="T10" r="T11" b="T12"/>
              <a:pathLst>
                <a:path w="1229" h="7">
                  <a:moveTo>
                    <a:pt x="0" y="7"/>
                  </a:moveTo>
                  <a:lnTo>
                    <a:pt x="609" y="0"/>
                  </a:lnTo>
                  <a:lnTo>
                    <a:pt x="1229" y="0"/>
                  </a:lnTo>
                </a:path>
              </a:pathLst>
            </a:custGeom>
            <a:noFill/>
            <a:ln w="19050">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1767" name="Freeform 14"/>
            <p:cNvSpPr>
              <a:spLocks/>
            </p:cNvSpPr>
            <p:nvPr/>
          </p:nvSpPr>
          <p:spPr bwMode="auto">
            <a:xfrm>
              <a:off x="1202" y="2886"/>
              <a:ext cx="1229" cy="7"/>
            </a:xfrm>
            <a:custGeom>
              <a:avLst/>
              <a:gdLst>
                <a:gd name="T0" fmla="*/ 0 w 1229"/>
                <a:gd name="T1" fmla="*/ 7 h 7"/>
                <a:gd name="T2" fmla="*/ 609 w 1229"/>
                <a:gd name="T3" fmla="*/ 0 h 7"/>
                <a:gd name="T4" fmla="*/ 1229 w 1229"/>
                <a:gd name="T5" fmla="*/ 0 h 7"/>
                <a:gd name="T6" fmla="*/ 0 60000 65536"/>
                <a:gd name="T7" fmla="*/ 0 60000 65536"/>
                <a:gd name="T8" fmla="*/ 0 60000 65536"/>
                <a:gd name="T9" fmla="*/ 0 w 1229"/>
                <a:gd name="T10" fmla="*/ 0 h 7"/>
                <a:gd name="T11" fmla="*/ 1229 w 1229"/>
                <a:gd name="T12" fmla="*/ 7 h 7"/>
              </a:gdLst>
              <a:ahLst/>
              <a:cxnLst>
                <a:cxn ang="T6">
                  <a:pos x="T0" y="T1"/>
                </a:cxn>
                <a:cxn ang="T7">
                  <a:pos x="T2" y="T3"/>
                </a:cxn>
                <a:cxn ang="T8">
                  <a:pos x="T4" y="T5"/>
                </a:cxn>
              </a:cxnLst>
              <a:rect l="T9" t="T10" r="T11" b="T12"/>
              <a:pathLst>
                <a:path w="1229" h="7">
                  <a:moveTo>
                    <a:pt x="0" y="7"/>
                  </a:moveTo>
                  <a:lnTo>
                    <a:pt x="609" y="0"/>
                  </a:lnTo>
                  <a:lnTo>
                    <a:pt x="1229" y="0"/>
                  </a:lnTo>
                </a:path>
              </a:pathLst>
            </a:custGeom>
            <a:noFill/>
            <a:ln w="19050">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1768" name="Line 16"/>
            <p:cNvSpPr>
              <a:spLocks noChangeShapeType="1"/>
            </p:cNvSpPr>
            <p:nvPr/>
          </p:nvSpPr>
          <p:spPr bwMode="auto">
            <a:xfrm flipV="1">
              <a:off x="612" y="1797"/>
              <a:ext cx="590"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69" name="Line 17"/>
            <p:cNvSpPr>
              <a:spLocks noChangeShapeType="1"/>
            </p:cNvSpPr>
            <p:nvPr/>
          </p:nvSpPr>
          <p:spPr bwMode="auto">
            <a:xfrm flipV="1">
              <a:off x="1837" y="1797"/>
              <a:ext cx="590"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70" name="Line 18"/>
            <p:cNvSpPr>
              <a:spLocks noChangeShapeType="1"/>
            </p:cNvSpPr>
            <p:nvPr/>
          </p:nvSpPr>
          <p:spPr bwMode="auto">
            <a:xfrm flipV="1">
              <a:off x="612" y="2886"/>
              <a:ext cx="590"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71" name="Line 19"/>
            <p:cNvSpPr>
              <a:spLocks noChangeShapeType="1"/>
            </p:cNvSpPr>
            <p:nvPr/>
          </p:nvSpPr>
          <p:spPr bwMode="auto">
            <a:xfrm flipV="1">
              <a:off x="1837" y="2886"/>
              <a:ext cx="590"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72" name="Oval 20"/>
            <p:cNvSpPr>
              <a:spLocks noChangeArrowheads="1"/>
            </p:cNvSpPr>
            <p:nvPr/>
          </p:nvSpPr>
          <p:spPr bwMode="auto">
            <a:xfrm>
              <a:off x="567" y="3294"/>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sp>
          <p:nvSpPr>
            <p:cNvPr id="31773" name="Oval 21"/>
            <p:cNvSpPr>
              <a:spLocks noChangeArrowheads="1"/>
            </p:cNvSpPr>
            <p:nvPr/>
          </p:nvSpPr>
          <p:spPr bwMode="auto">
            <a:xfrm>
              <a:off x="567" y="2205"/>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sp>
          <p:nvSpPr>
            <p:cNvPr id="31774" name="Oval 22"/>
            <p:cNvSpPr>
              <a:spLocks noChangeArrowheads="1"/>
            </p:cNvSpPr>
            <p:nvPr/>
          </p:nvSpPr>
          <p:spPr bwMode="auto">
            <a:xfrm>
              <a:off x="1791" y="2205"/>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sp>
          <p:nvSpPr>
            <p:cNvPr id="31775" name="Oval 23"/>
            <p:cNvSpPr>
              <a:spLocks noChangeArrowheads="1"/>
            </p:cNvSpPr>
            <p:nvPr/>
          </p:nvSpPr>
          <p:spPr bwMode="auto">
            <a:xfrm>
              <a:off x="1156" y="1752"/>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grpSp>
      <p:grpSp>
        <p:nvGrpSpPr>
          <p:cNvPr id="31750" name="Group 33"/>
          <p:cNvGrpSpPr>
            <a:grpSpLocks/>
          </p:cNvGrpSpPr>
          <p:nvPr/>
        </p:nvGrpSpPr>
        <p:grpSpPr bwMode="auto">
          <a:xfrm>
            <a:off x="4572000" y="2166938"/>
            <a:ext cx="4381500" cy="3482975"/>
            <a:chOff x="2880" y="1480"/>
            <a:chExt cx="2760" cy="2194"/>
          </a:xfrm>
        </p:grpSpPr>
        <p:pic>
          <p:nvPicPr>
            <p:cNvPr id="317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1480"/>
              <a:ext cx="2760" cy="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1752" name="Oval 24"/>
            <p:cNvSpPr>
              <a:spLocks noChangeArrowheads="1"/>
            </p:cNvSpPr>
            <p:nvPr/>
          </p:nvSpPr>
          <p:spPr bwMode="auto">
            <a:xfrm>
              <a:off x="3651" y="1706"/>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sp>
          <p:nvSpPr>
            <p:cNvPr id="31753" name="Oval 25"/>
            <p:cNvSpPr>
              <a:spLocks noChangeArrowheads="1"/>
            </p:cNvSpPr>
            <p:nvPr/>
          </p:nvSpPr>
          <p:spPr bwMode="auto">
            <a:xfrm>
              <a:off x="3061" y="2559"/>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sp>
          <p:nvSpPr>
            <p:cNvPr id="31754" name="Oval 26"/>
            <p:cNvSpPr>
              <a:spLocks noChangeArrowheads="1"/>
            </p:cNvSpPr>
            <p:nvPr/>
          </p:nvSpPr>
          <p:spPr bwMode="auto">
            <a:xfrm>
              <a:off x="3648" y="2442"/>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sp>
          <p:nvSpPr>
            <p:cNvPr id="31755" name="Oval 28"/>
            <p:cNvSpPr>
              <a:spLocks noChangeArrowheads="1"/>
            </p:cNvSpPr>
            <p:nvPr/>
          </p:nvSpPr>
          <p:spPr bwMode="auto">
            <a:xfrm>
              <a:off x="3643" y="2757"/>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sp>
          <p:nvSpPr>
            <p:cNvPr id="31756" name="Oval 29"/>
            <p:cNvSpPr>
              <a:spLocks noChangeArrowheads="1"/>
            </p:cNvSpPr>
            <p:nvPr/>
          </p:nvSpPr>
          <p:spPr bwMode="auto">
            <a:xfrm>
              <a:off x="4230" y="2343"/>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sp>
          <p:nvSpPr>
            <p:cNvPr id="31757" name="Oval 30"/>
            <p:cNvSpPr>
              <a:spLocks noChangeArrowheads="1"/>
            </p:cNvSpPr>
            <p:nvPr/>
          </p:nvSpPr>
          <p:spPr bwMode="auto">
            <a:xfrm>
              <a:off x="4234" y="1919"/>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sp>
          <p:nvSpPr>
            <p:cNvPr id="31758" name="Oval 31"/>
            <p:cNvSpPr>
              <a:spLocks noChangeArrowheads="1"/>
            </p:cNvSpPr>
            <p:nvPr/>
          </p:nvSpPr>
          <p:spPr bwMode="auto">
            <a:xfrm>
              <a:off x="4238" y="2654"/>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sp>
          <p:nvSpPr>
            <p:cNvPr id="31759" name="Oval 32"/>
            <p:cNvSpPr>
              <a:spLocks noChangeArrowheads="1"/>
            </p:cNvSpPr>
            <p:nvPr/>
          </p:nvSpPr>
          <p:spPr bwMode="auto">
            <a:xfrm>
              <a:off x="4239" y="1610"/>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grpSp>
    </p:spTree>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685800" y="350838"/>
            <a:ext cx="7772400" cy="709612"/>
          </a:xfrm>
        </p:spPr>
        <p:txBody>
          <a:bodyPr/>
          <a:lstStyle/>
          <a:p>
            <a:pPr eaLnBrk="1" hangingPunct="1">
              <a:defRPr/>
            </a:pPr>
            <a:r>
              <a:rPr lang="en-US" dirty="0" smtClean="0"/>
              <a:t>Neurons learning complex logic</a:t>
            </a:r>
          </a:p>
        </p:txBody>
      </p:sp>
      <p:sp>
        <p:nvSpPr>
          <p:cNvPr id="35843" name="Rectangle 3"/>
          <p:cNvSpPr>
            <a:spLocks noGrp="1" noChangeArrowheads="1"/>
          </p:cNvSpPr>
          <p:nvPr>
            <p:ph type="body" sz="half" idx="4294967295"/>
          </p:nvPr>
        </p:nvSpPr>
        <p:spPr>
          <a:xfrm>
            <a:off x="801688" y="1192213"/>
            <a:ext cx="7931150" cy="1392237"/>
          </a:xfrm>
        </p:spPr>
        <p:txBody>
          <a:bodyPr/>
          <a:lstStyle/>
          <a:p>
            <a:pPr marL="0" indent="0" eaLnBrk="1" hangingPunct="1">
              <a:buFontTx/>
              <a:buNone/>
            </a:pPr>
            <a:r>
              <a:rPr lang="en-US" sz="2000" dirty="0" err="1" smtClean="0">
                <a:cs typeface="Calibri" pitchFamily="34" charset="0"/>
              </a:rPr>
              <a:t>Boole’an</a:t>
            </a:r>
            <a:r>
              <a:rPr lang="en-US" sz="2000" dirty="0" smtClean="0">
                <a:cs typeface="Calibri" pitchFamily="34" charset="0"/>
              </a:rPr>
              <a:t> functions are difficult to learn, </a:t>
            </a:r>
            <a:r>
              <a:rPr lang="en-US" sz="2000" dirty="0" smtClean="0">
                <a:solidFill>
                  <a:srgbClr val="FFFF00"/>
                </a:solidFill>
                <a:cs typeface="Calibri" pitchFamily="34" charset="0"/>
              </a:rPr>
              <a:t>n</a:t>
            </a:r>
            <a:r>
              <a:rPr lang="en-US" sz="2000" dirty="0" smtClean="0">
                <a:cs typeface="Calibri" pitchFamily="34" charset="0"/>
              </a:rPr>
              <a:t> bits but </a:t>
            </a:r>
            <a:r>
              <a:rPr lang="en-US" sz="2000" dirty="0" smtClean="0">
                <a:solidFill>
                  <a:srgbClr val="FFFF00"/>
                </a:solidFill>
                <a:cs typeface="Calibri" pitchFamily="34" charset="0"/>
              </a:rPr>
              <a:t>2</a:t>
            </a:r>
            <a:r>
              <a:rPr lang="en-US" sz="2000" baseline="30000" dirty="0" smtClean="0">
                <a:solidFill>
                  <a:srgbClr val="FFFF00"/>
                </a:solidFill>
                <a:cs typeface="Calibri" pitchFamily="34" charset="0"/>
              </a:rPr>
              <a:t>n</a:t>
            </a:r>
            <a:r>
              <a:rPr lang="en-US" sz="2000" dirty="0" smtClean="0">
                <a:cs typeface="Calibri" pitchFamily="34" charset="0"/>
              </a:rPr>
              <a:t> nodes =&gt; combinatorial complexity; similarity is not useful, for parity all neighbors are from the wrong class. MLP networks have difficulty to learn functions that are highly non-separable.  </a:t>
            </a:r>
          </a:p>
        </p:txBody>
      </p:sp>
      <p:sp>
        <p:nvSpPr>
          <p:cNvPr id="35844" name="Rectangle 5"/>
          <p:cNvSpPr>
            <a:spLocks noChangeArrowheads="1"/>
          </p:cNvSpPr>
          <p:nvPr/>
        </p:nvSpPr>
        <p:spPr bwMode="auto">
          <a:xfrm>
            <a:off x="795338" y="6037263"/>
            <a:ext cx="8021637"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2"/>
              </a:buClr>
              <a:buSzPct val="115000"/>
            </a:pPr>
            <a:r>
              <a:rPr lang="en-US" dirty="0">
                <a:latin typeface="+mj-lt"/>
                <a:cs typeface="Calibri" pitchFamily="34" charset="0"/>
              </a:rPr>
              <a:t>Projection on W=(111 ... 111) gives clusters with 0, 1, 2 ... </a:t>
            </a:r>
            <a:r>
              <a:rPr lang="en-US" dirty="0">
                <a:solidFill>
                  <a:srgbClr val="FFFF00"/>
                </a:solidFill>
                <a:latin typeface="+mj-lt"/>
                <a:cs typeface="Calibri" pitchFamily="34" charset="0"/>
              </a:rPr>
              <a:t>n</a:t>
            </a:r>
            <a:r>
              <a:rPr lang="en-US" dirty="0">
                <a:latin typeface="+mj-lt"/>
                <a:cs typeface="Calibri" pitchFamily="34" charset="0"/>
              </a:rPr>
              <a:t> bits;</a:t>
            </a:r>
          </a:p>
          <a:p>
            <a:pPr>
              <a:spcBef>
                <a:spcPct val="20000"/>
              </a:spcBef>
              <a:buClr>
                <a:schemeClr val="tx2"/>
              </a:buClr>
              <a:buSzPct val="115000"/>
            </a:pPr>
            <a:r>
              <a:rPr lang="en-US" dirty="0">
                <a:latin typeface="+mj-lt"/>
                <a:cs typeface="Calibri" pitchFamily="34" charset="0"/>
              </a:rPr>
              <a:t>easy categorization in </a:t>
            </a:r>
            <a:r>
              <a:rPr lang="en-US" dirty="0">
                <a:solidFill>
                  <a:srgbClr val="FFFF00"/>
                </a:solidFill>
                <a:latin typeface="+mj-lt"/>
                <a:cs typeface="Calibri" pitchFamily="34" charset="0"/>
              </a:rPr>
              <a:t>(n+1)</a:t>
            </a:r>
            <a:r>
              <a:rPr lang="en-US" dirty="0">
                <a:latin typeface="+mj-lt"/>
                <a:cs typeface="Calibri" pitchFamily="34" charset="0"/>
              </a:rPr>
              <a:t>-separable sense.</a:t>
            </a:r>
          </a:p>
        </p:txBody>
      </p:sp>
      <p:grpSp>
        <p:nvGrpSpPr>
          <p:cNvPr id="35845" name="Grupa 48"/>
          <p:cNvGrpSpPr>
            <a:grpSpLocks/>
          </p:cNvGrpSpPr>
          <p:nvPr/>
        </p:nvGrpSpPr>
        <p:grpSpPr bwMode="auto">
          <a:xfrm>
            <a:off x="2913063" y="2724150"/>
            <a:ext cx="1284287" cy="1204913"/>
            <a:chOff x="889000" y="3477208"/>
            <a:chExt cx="1285475" cy="1204859"/>
          </a:xfrm>
        </p:grpSpPr>
        <p:sp>
          <p:nvSpPr>
            <p:cNvPr id="35875" name="Line 6"/>
            <p:cNvSpPr>
              <a:spLocks noChangeShapeType="1"/>
            </p:cNvSpPr>
            <p:nvPr/>
          </p:nvSpPr>
          <p:spPr bwMode="auto">
            <a:xfrm>
              <a:off x="933023" y="3524177"/>
              <a:ext cx="0" cy="1110921"/>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lstStyle/>
            <a:p>
              <a:endParaRPr lang="en-US"/>
            </a:p>
          </p:txBody>
        </p:sp>
        <p:sp>
          <p:nvSpPr>
            <p:cNvPr id="35876" name="Line 8"/>
            <p:cNvSpPr>
              <a:spLocks noChangeShapeType="1"/>
            </p:cNvSpPr>
            <p:nvPr/>
          </p:nvSpPr>
          <p:spPr bwMode="auto">
            <a:xfrm>
              <a:off x="2131430" y="3524177"/>
              <a:ext cx="0" cy="1110921"/>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lstStyle/>
            <a:p>
              <a:endParaRPr lang="en-US"/>
            </a:p>
          </p:txBody>
        </p:sp>
        <p:sp>
          <p:nvSpPr>
            <p:cNvPr id="35877" name="Freeform 10"/>
            <p:cNvSpPr>
              <a:spLocks/>
            </p:cNvSpPr>
            <p:nvPr/>
          </p:nvSpPr>
          <p:spPr bwMode="auto">
            <a:xfrm>
              <a:off x="933023" y="4635098"/>
              <a:ext cx="1202320" cy="7147"/>
            </a:xfrm>
            <a:custGeom>
              <a:avLst/>
              <a:gdLst>
                <a:gd name="T0" fmla="*/ 0 w 1229"/>
                <a:gd name="T1" fmla="*/ 2147483647 h 7"/>
                <a:gd name="T2" fmla="*/ 2147483647 w 1229"/>
                <a:gd name="T3" fmla="*/ 0 h 7"/>
                <a:gd name="T4" fmla="*/ 0 60000 65536"/>
                <a:gd name="T5" fmla="*/ 0 60000 65536"/>
                <a:gd name="T6" fmla="*/ 0 w 1229"/>
                <a:gd name="T7" fmla="*/ 0 h 7"/>
                <a:gd name="T8" fmla="*/ 1229 w 1229"/>
                <a:gd name="T9" fmla="*/ 7 h 7"/>
              </a:gdLst>
              <a:ahLst/>
              <a:cxnLst>
                <a:cxn ang="T4">
                  <a:pos x="T0" y="T1"/>
                </a:cxn>
                <a:cxn ang="T5">
                  <a:pos x="T2" y="T3"/>
                </a:cxn>
              </a:cxnLst>
              <a:rect l="T6" t="T7" r="T8" b="T9"/>
              <a:pathLst>
                <a:path w="1229" h="7">
                  <a:moveTo>
                    <a:pt x="0" y="7"/>
                  </a:moveTo>
                  <a:lnTo>
                    <a:pt x="1229" y="0"/>
                  </a:lnTo>
                </a:path>
              </a:pathLst>
            </a:custGeom>
            <a:noFill/>
            <a:ln w="19050">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5878" name="Freeform 11"/>
            <p:cNvSpPr>
              <a:spLocks/>
            </p:cNvSpPr>
            <p:nvPr/>
          </p:nvSpPr>
          <p:spPr bwMode="auto">
            <a:xfrm>
              <a:off x="933023" y="3524177"/>
              <a:ext cx="1202320" cy="7147"/>
            </a:xfrm>
            <a:custGeom>
              <a:avLst/>
              <a:gdLst>
                <a:gd name="T0" fmla="*/ 0 w 1229"/>
                <a:gd name="T1" fmla="*/ 2147483647 h 7"/>
                <a:gd name="T2" fmla="*/ 2147483647 w 1229"/>
                <a:gd name="T3" fmla="*/ 0 h 7"/>
                <a:gd name="T4" fmla="*/ 2147483647 w 1229"/>
                <a:gd name="T5" fmla="*/ 0 h 7"/>
                <a:gd name="T6" fmla="*/ 0 60000 65536"/>
                <a:gd name="T7" fmla="*/ 0 60000 65536"/>
                <a:gd name="T8" fmla="*/ 0 60000 65536"/>
                <a:gd name="T9" fmla="*/ 0 w 1229"/>
                <a:gd name="T10" fmla="*/ 0 h 7"/>
                <a:gd name="T11" fmla="*/ 1229 w 1229"/>
                <a:gd name="T12" fmla="*/ 7 h 7"/>
              </a:gdLst>
              <a:ahLst/>
              <a:cxnLst>
                <a:cxn ang="T6">
                  <a:pos x="T0" y="T1"/>
                </a:cxn>
                <a:cxn ang="T7">
                  <a:pos x="T2" y="T3"/>
                </a:cxn>
                <a:cxn ang="T8">
                  <a:pos x="T4" y="T5"/>
                </a:cxn>
              </a:cxnLst>
              <a:rect l="T9" t="T10" r="T11" b="T12"/>
              <a:pathLst>
                <a:path w="1229" h="7">
                  <a:moveTo>
                    <a:pt x="0" y="7"/>
                  </a:moveTo>
                  <a:lnTo>
                    <a:pt x="609" y="0"/>
                  </a:lnTo>
                  <a:lnTo>
                    <a:pt x="1229" y="0"/>
                  </a:lnTo>
                </a:path>
              </a:pathLst>
            </a:custGeom>
            <a:noFill/>
            <a:ln w="19050">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5879" name="Oval 18"/>
            <p:cNvSpPr>
              <a:spLocks noChangeArrowheads="1"/>
            </p:cNvSpPr>
            <p:nvPr/>
          </p:nvSpPr>
          <p:spPr bwMode="auto">
            <a:xfrm>
              <a:off x="889000" y="4589150"/>
              <a:ext cx="88046" cy="92917"/>
            </a:xfrm>
            <a:prstGeom prst="ellipse">
              <a:avLst/>
            </a:prstGeom>
            <a:solidFill>
              <a:schemeClr val="hlink"/>
            </a:solidFill>
            <a:ln w="9525">
              <a:solidFill>
                <a:schemeClr val="tx1"/>
              </a:solidFill>
              <a:round/>
              <a:headEnd/>
              <a:tailEnd/>
            </a:ln>
          </p:spPr>
          <p:txBody>
            <a:bodyPr wrap="none" anchor="ctr"/>
            <a:lstStyle/>
            <a:p>
              <a:pPr algn="ctr"/>
              <a:endParaRPr lang="pl-PL"/>
            </a:p>
          </p:txBody>
        </p:sp>
        <p:sp>
          <p:nvSpPr>
            <p:cNvPr id="35880" name="Oval 19"/>
            <p:cNvSpPr>
              <a:spLocks noChangeArrowheads="1"/>
            </p:cNvSpPr>
            <p:nvPr/>
          </p:nvSpPr>
          <p:spPr bwMode="auto">
            <a:xfrm>
              <a:off x="2086429" y="3477208"/>
              <a:ext cx="88046" cy="92917"/>
            </a:xfrm>
            <a:prstGeom prst="ellipse">
              <a:avLst/>
            </a:prstGeom>
            <a:solidFill>
              <a:schemeClr val="hlink"/>
            </a:solidFill>
            <a:ln w="9525">
              <a:solidFill>
                <a:schemeClr val="tx1"/>
              </a:solidFill>
              <a:round/>
              <a:headEnd/>
              <a:tailEnd/>
            </a:ln>
          </p:spPr>
          <p:txBody>
            <a:bodyPr wrap="none" anchor="ctr"/>
            <a:lstStyle/>
            <a:p>
              <a:pPr algn="ctr"/>
              <a:endParaRPr lang="pl-PL"/>
            </a:p>
          </p:txBody>
        </p:sp>
      </p:grpSp>
      <p:grpSp>
        <p:nvGrpSpPr>
          <p:cNvPr id="35846" name="Grupa 39"/>
          <p:cNvGrpSpPr>
            <a:grpSpLocks/>
          </p:cNvGrpSpPr>
          <p:nvPr/>
        </p:nvGrpSpPr>
        <p:grpSpPr bwMode="auto">
          <a:xfrm>
            <a:off x="4625975" y="2535238"/>
            <a:ext cx="4381500" cy="3482975"/>
            <a:chOff x="4572000" y="2349500"/>
            <a:chExt cx="4381500" cy="3482975"/>
          </a:xfrm>
        </p:grpSpPr>
        <p:pic>
          <p:nvPicPr>
            <p:cNvPr id="3586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49500"/>
              <a:ext cx="4381500"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grpSp>
          <p:nvGrpSpPr>
            <p:cNvPr id="35866" name="Group 32"/>
            <p:cNvGrpSpPr>
              <a:grpSpLocks/>
            </p:cNvGrpSpPr>
            <p:nvPr/>
          </p:nvGrpSpPr>
          <p:grpSpPr bwMode="auto">
            <a:xfrm>
              <a:off x="4829175" y="2546350"/>
              <a:ext cx="3913188" cy="2973388"/>
              <a:chOff x="3042" y="1604"/>
              <a:chExt cx="2465" cy="1873"/>
            </a:xfrm>
          </p:grpSpPr>
          <p:sp>
            <p:nvSpPr>
              <p:cNvPr id="35867" name="Oval 22"/>
              <p:cNvSpPr>
                <a:spLocks noChangeArrowheads="1"/>
              </p:cNvSpPr>
              <p:nvPr/>
            </p:nvSpPr>
            <p:spPr bwMode="auto">
              <a:xfrm>
                <a:off x="3042" y="2550"/>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sp>
            <p:nvSpPr>
              <p:cNvPr id="35868" name="Oval 24"/>
              <p:cNvSpPr>
                <a:spLocks noChangeArrowheads="1"/>
              </p:cNvSpPr>
              <p:nvPr/>
            </p:nvSpPr>
            <p:spPr bwMode="auto">
              <a:xfrm>
                <a:off x="4231" y="1604"/>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sp>
            <p:nvSpPr>
              <p:cNvPr id="35869" name="Oval 25"/>
              <p:cNvSpPr>
                <a:spLocks noChangeArrowheads="1"/>
              </p:cNvSpPr>
              <p:nvPr/>
            </p:nvSpPr>
            <p:spPr bwMode="auto">
              <a:xfrm>
                <a:off x="4239" y="1913"/>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sp>
            <p:nvSpPr>
              <p:cNvPr id="35870" name="Oval 26"/>
              <p:cNvSpPr>
                <a:spLocks noChangeArrowheads="1"/>
              </p:cNvSpPr>
              <p:nvPr/>
            </p:nvSpPr>
            <p:spPr bwMode="auto">
              <a:xfrm>
                <a:off x="4228" y="2331"/>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sp>
            <p:nvSpPr>
              <p:cNvPr id="35871" name="Oval 27"/>
              <p:cNvSpPr>
                <a:spLocks noChangeArrowheads="1"/>
              </p:cNvSpPr>
              <p:nvPr/>
            </p:nvSpPr>
            <p:spPr bwMode="auto">
              <a:xfrm>
                <a:off x="4245" y="2652"/>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sp>
            <p:nvSpPr>
              <p:cNvPr id="35872" name="Oval 28"/>
              <p:cNvSpPr>
                <a:spLocks noChangeArrowheads="1"/>
              </p:cNvSpPr>
              <p:nvPr/>
            </p:nvSpPr>
            <p:spPr bwMode="auto">
              <a:xfrm>
                <a:off x="4228" y="3080"/>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sp>
            <p:nvSpPr>
              <p:cNvPr id="35873" name="Oval 29"/>
              <p:cNvSpPr>
                <a:spLocks noChangeArrowheads="1"/>
              </p:cNvSpPr>
              <p:nvPr/>
            </p:nvSpPr>
            <p:spPr bwMode="auto">
              <a:xfrm>
                <a:off x="4230" y="3386"/>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sp>
            <p:nvSpPr>
              <p:cNvPr id="35874" name="Oval 30"/>
              <p:cNvSpPr>
                <a:spLocks noChangeArrowheads="1"/>
              </p:cNvSpPr>
              <p:nvPr/>
            </p:nvSpPr>
            <p:spPr bwMode="auto">
              <a:xfrm>
                <a:off x="5417" y="2451"/>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grpSp>
      </p:grpSp>
      <p:grpSp>
        <p:nvGrpSpPr>
          <p:cNvPr id="35847" name="Group 31"/>
          <p:cNvGrpSpPr>
            <a:grpSpLocks/>
          </p:cNvGrpSpPr>
          <p:nvPr/>
        </p:nvGrpSpPr>
        <p:grpSpPr bwMode="auto">
          <a:xfrm>
            <a:off x="2590800" y="4106863"/>
            <a:ext cx="1862138" cy="1666875"/>
            <a:chOff x="567" y="1752"/>
            <a:chExt cx="1904" cy="1633"/>
          </a:xfrm>
        </p:grpSpPr>
        <p:sp>
          <p:nvSpPr>
            <p:cNvPr id="35849" name="Line 6"/>
            <p:cNvSpPr>
              <a:spLocks noChangeShapeType="1"/>
            </p:cNvSpPr>
            <p:nvPr/>
          </p:nvSpPr>
          <p:spPr bwMode="auto">
            <a:xfrm>
              <a:off x="612" y="2251"/>
              <a:ext cx="0" cy="108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lstStyle/>
            <a:p>
              <a:endParaRPr lang="en-US"/>
            </a:p>
          </p:txBody>
        </p:sp>
        <p:sp>
          <p:nvSpPr>
            <p:cNvPr id="35850" name="Line 7"/>
            <p:cNvSpPr>
              <a:spLocks noChangeShapeType="1"/>
            </p:cNvSpPr>
            <p:nvPr/>
          </p:nvSpPr>
          <p:spPr bwMode="auto">
            <a:xfrm>
              <a:off x="1202" y="1797"/>
              <a:ext cx="0" cy="108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lstStyle/>
            <a:p>
              <a:endParaRPr lang="en-US"/>
            </a:p>
          </p:txBody>
        </p:sp>
        <p:sp>
          <p:nvSpPr>
            <p:cNvPr id="35851" name="Line 8"/>
            <p:cNvSpPr>
              <a:spLocks noChangeShapeType="1"/>
            </p:cNvSpPr>
            <p:nvPr/>
          </p:nvSpPr>
          <p:spPr bwMode="auto">
            <a:xfrm>
              <a:off x="1837" y="2251"/>
              <a:ext cx="0" cy="108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lstStyle/>
            <a:p>
              <a:endParaRPr lang="en-US"/>
            </a:p>
          </p:txBody>
        </p:sp>
        <p:sp>
          <p:nvSpPr>
            <p:cNvPr id="35852" name="Line 9"/>
            <p:cNvSpPr>
              <a:spLocks noChangeShapeType="1"/>
            </p:cNvSpPr>
            <p:nvPr/>
          </p:nvSpPr>
          <p:spPr bwMode="auto">
            <a:xfrm>
              <a:off x="2426" y="1797"/>
              <a:ext cx="0" cy="108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lstStyle/>
            <a:p>
              <a:endParaRPr lang="en-US"/>
            </a:p>
          </p:txBody>
        </p:sp>
        <p:sp>
          <p:nvSpPr>
            <p:cNvPr id="35853" name="Freeform 10"/>
            <p:cNvSpPr>
              <a:spLocks/>
            </p:cNvSpPr>
            <p:nvPr/>
          </p:nvSpPr>
          <p:spPr bwMode="auto">
            <a:xfrm>
              <a:off x="612" y="3339"/>
              <a:ext cx="1229" cy="7"/>
            </a:xfrm>
            <a:custGeom>
              <a:avLst/>
              <a:gdLst>
                <a:gd name="T0" fmla="*/ 0 w 1229"/>
                <a:gd name="T1" fmla="*/ 7 h 7"/>
                <a:gd name="T2" fmla="*/ 1229 w 1229"/>
                <a:gd name="T3" fmla="*/ 0 h 7"/>
                <a:gd name="T4" fmla="*/ 0 60000 65536"/>
                <a:gd name="T5" fmla="*/ 0 60000 65536"/>
                <a:gd name="T6" fmla="*/ 0 w 1229"/>
                <a:gd name="T7" fmla="*/ 0 h 7"/>
                <a:gd name="T8" fmla="*/ 1229 w 1229"/>
                <a:gd name="T9" fmla="*/ 7 h 7"/>
              </a:gdLst>
              <a:ahLst/>
              <a:cxnLst>
                <a:cxn ang="T4">
                  <a:pos x="T0" y="T1"/>
                </a:cxn>
                <a:cxn ang="T5">
                  <a:pos x="T2" y="T3"/>
                </a:cxn>
              </a:cxnLst>
              <a:rect l="T6" t="T7" r="T8" b="T9"/>
              <a:pathLst>
                <a:path w="1229" h="7">
                  <a:moveTo>
                    <a:pt x="0" y="7"/>
                  </a:moveTo>
                  <a:lnTo>
                    <a:pt x="1229" y="0"/>
                  </a:lnTo>
                </a:path>
              </a:pathLst>
            </a:custGeom>
            <a:noFill/>
            <a:ln w="19050">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5854" name="Freeform 11"/>
            <p:cNvSpPr>
              <a:spLocks/>
            </p:cNvSpPr>
            <p:nvPr/>
          </p:nvSpPr>
          <p:spPr bwMode="auto">
            <a:xfrm>
              <a:off x="612" y="2251"/>
              <a:ext cx="1229" cy="7"/>
            </a:xfrm>
            <a:custGeom>
              <a:avLst/>
              <a:gdLst>
                <a:gd name="T0" fmla="*/ 0 w 1229"/>
                <a:gd name="T1" fmla="*/ 7 h 7"/>
                <a:gd name="T2" fmla="*/ 609 w 1229"/>
                <a:gd name="T3" fmla="*/ 0 h 7"/>
                <a:gd name="T4" fmla="*/ 1229 w 1229"/>
                <a:gd name="T5" fmla="*/ 0 h 7"/>
                <a:gd name="T6" fmla="*/ 0 60000 65536"/>
                <a:gd name="T7" fmla="*/ 0 60000 65536"/>
                <a:gd name="T8" fmla="*/ 0 60000 65536"/>
                <a:gd name="T9" fmla="*/ 0 w 1229"/>
                <a:gd name="T10" fmla="*/ 0 h 7"/>
                <a:gd name="T11" fmla="*/ 1229 w 1229"/>
                <a:gd name="T12" fmla="*/ 7 h 7"/>
              </a:gdLst>
              <a:ahLst/>
              <a:cxnLst>
                <a:cxn ang="T6">
                  <a:pos x="T0" y="T1"/>
                </a:cxn>
                <a:cxn ang="T7">
                  <a:pos x="T2" y="T3"/>
                </a:cxn>
                <a:cxn ang="T8">
                  <a:pos x="T4" y="T5"/>
                </a:cxn>
              </a:cxnLst>
              <a:rect l="T9" t="T10" r="T11" b="T12"/>
              <a:pathLst>
                <a:path w="1229" h="7">
                  <a:moveTo>
                    <a:pt x="0" y="7"/>
                  </a:moveTo>
                  <a:lnTo>
                    <a:pt x="609" y="0"/>
                  </a:lnTo>
                  <a:lnTo>
                    <a:pt x="1229" y="0"/>
                  </a:lnTo>
                </a:path>
              </a:pathLst>
            </a:custGeom>
            <a:noFill/>
            <a:ln w="19050">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5855" name="Freeform 12"/>
            <p:cNvSpPr>
              <a:spLocks/>
            </p:cNvSpPr>
            <p:nvPr/>
          </p:nvSpPr>
          <p:spPr bwMode="auto">
            <a:xfrm>
              <a:off x="1202" y="1797"/>
              <a:ext cx="1229" cy="7"/>
            </a:xfrm>
            <a:custGeom>
              <a:avLst/>
              <a:gdLst>
                <a:gd name="T0" fmla="*/ 0 w 1229"/>
                <a:gd name="T1" fmla="*/ 7 h 7"/>
                <a:gd name="T2" fmla="*/ 609 w 1229"/>
                <a:gd name="T3" fmla="*/ 0 h 7"/>
                <a:gd name="T4" fmla="*/ 1229 w 1229"/>
                <a:gd name="T5" fmla="*/ 0 h 7"/>
                <a:gd name="T6" fmla="*/ 0 60000 65536"/>
                <a:gd name="T7" fmla="*/ 0 60000 65536"/>
                <a:gd name="T8" fmla="*/ 0 60000 65536"/>
                <a:gd name="T9" fmla="*/ 0 w 1229"/>
                <a:gd name="T10" fmla="*/ 0 h 7"/>
                <a:gd name="T11" fmla="*/ 1229 w 1229"/>
                <a:gd name="T12" fmla="*/ 7 h 7"/>
              </a:gdLst>
              <a:ahLst/>
              <a:cxnLst>
                <a:cxn ang="T6">
                  <a:pos x="T0" y="T1"/>
                </a:cxn>
                <a:cxn ang="T7">
                  <a:pos x="T2" y="T3"/>
                </a:cxn>
                <a:cxn ang="T8">
                  <a:pos x="T4" y="T5"/>
                </a:cxn>
              </a:cxnLst>
              <a:rect l="T9" t="T10" r="T11" b="T12"/>
              <a:pathLst>
                <a:path w="1229" h="7">
                  <a:moveTo>
                    <a:pt x="0" y="7"/>
                  </a:moveTo>
                  <a:lnTo>
                    <a:pt x="609" y="0"/>
                  </a:lnTo>
                  <a:lnTo>
                    <a:pt x="1229" y="0"/>
                  </a:lnTo>
                </a:path>
              </a:pathLst>
            </a:custGeom>
            <a:noFill/>
            <a:ln w="19050">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5856" name="Freeform 13"/>
            <p:cNvSpPr>
              <a:spLocks/>
            </p:cNvSpPr>
            <p:nvPr/>
          </p:nvSpPr>
          <p:spPr bwMode="auto">
            <a:xfrm>
              <a:off x="1202" y="2886"/>
              <a:ext cx="1229" cy="7"/>
            </a:xfrm>
            <a:custGeom>
              <a:avLst/>
              <a:gdLst>
                <a:gd name="T0" fmla="*/ 0 w 1229"/>
                <a:gd name="T1" fmla="*/ 7 h 7"/>
                <a:gd name="T2" fmla="*/ 609 w 1229"/>
                <a:gd name="T3" fmla="*/ 0 h 7"/>
                <a:gd name="T4" fmla="*/ 1229 w 1229"/>
                <a:gd name="T5" fmla="*/ 0 h 7"/>
                <a:gd name="T6" fmla="*/ 0 60000 65536"/>
                <a:gd name="T7" fmla="*/ 0 60000 65536"/>
                <a:gd name="T8" fmla="*/ 0 60000 65536"/>
                <a:gd name="T9" fmla="*/ 0 w 1229"/>
                <a:gd name="T10" fmla="*/ 0 h 7"/>
                <a:gd name="T11" fmla="*/ 1229 w 1229"/>
                <a:gd name="T12" fmla="*/ 7 h 7"/>
              </a:gdLst>
              <a:ahLst/>
              <a:cxnLst>
                <a:cxn ang="T6">
                  <a:pos x="T0" y="T1"/>
                </a:cxn>
                <a:cxn ang="T7">
                  <a:pos x="T2" y="T3"/>
                </a:cxn>
                <a:cxn ang="T8">
                  <a:pos x="T4" y="T5"/>
                </a:cxn>
              </a:cxnLst>
              <a:rect l="T9" t="T10" r="T11" b="T12"/>
              <a:pathLst>
                <a:path w="1229" h="7">
                  <a:moveTo>
                    <a:pt x="0" y="7"/>
                  </a:moveTo>
                  <a:lnTo>
                    <a:pt x="609" y="0"/>
                  </a:lnTo>
                  <a:lnTo>
                    <a:pt x="1229" y="0"/>
                  </a:lnTo>
                </a:path>
              </a:pathLst>
            </a:custGeom>
            <a:noFill/>
            <a:ln w="19050">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5857" name="Line 14"/>
            <p:cNvSpPr>
              <a:spLocks noChangeShapeType="1"/>
            </p:cNvSpPr>
            <p:nvPr/>
          </p:nvSpPr>
          <p:spPr bwMode="auto">
            <a:xfrm flipV="1">
              <a:off x="612" y="1797"/>
              <a:ext cx="590"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858" name="Line 15"/>
            <p:cNvSpPr>
              <a:spLocks noChangeShapeType="1"/>
            </p:cNvSpPr>
            <p:nvPr/>
          </p:nvSpPr>
          <p:spPr bwMode="auto">
            <a:xfrm flipV="1">
              <a:off x="1837" y="1797"/>
              <a:ext cx="590"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859" name="Line 16"/>
            <p:cNvSpPr>
              <a:spLocks noChangeShapeType="1"/>
            </p:cNvSpPr>
            <p:nvPr/>
          </p:nvSpPr>
          <p:spPr bwMode="auto">
            <a:xfrm flipV="1">
              <a:off x="612" y="2886"/>
              <a:ext cx="590"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860" name="Line 17"/>
            <p:cNvSpPr>
              <a:spLocks noChangeShapeType="1"/>
            </p:cNvSpPr>
            <p:nvPr/>
          </p:nvSpPr>
          <p:spPr bwMode="auto">
            <a:xfrm flipV="1">
              <a:off x="1837" y="2886"/>
              <a:ext cx="590"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5861" name="Oval 18"/>
            <p:cNvSpPr>
              <a:spLocks noChangeArrowheads="1"/>
            </p:cNvSpPr>
            <p:nvPr/>
          </p:nvSpPr>
          <p:spPr bwMode="auto">
            <a:xfrm>
              <a:off x="567" y="3294"/>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sp>
          <p:nvSpPr>
            <p:cNvPr id="35862" name="Oval 19"/>
            <p:cNvSpPr>
              <a:spLocks noChangeArrowheads="1"/>
            </p:cNvSpPr>
            <p:nvPr/>
          </p:nvSpPr>
          <p:spPr bwMode="auto">
            <a:xfrm>
              <a:off x="1791" y="2205"/>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sp>
          <p:nvSpPr>
            <p:cNvPr id="35863" name="Oval 20"/>
            <p:cNvSpPr>
              <a:spLocks noChangeArrowheads="1"/>
            </p:cNvSpPr>
            <p:nvPr/>
          </p:nvSpPr>
          <p:spPr bwMode="auto">
            <a:xfrm>
              <a:off x="2381" y="2840"/>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sp>
          <p:nvSpPr>
            <p:cNvPr id="35864" name="Oval 21"/>
            <p:cNvSpPr>
              <a:spLocks noChangeArrowheads="1"/>
            </p:cNvSpPr>
            <p:nvPr/>
          </p:nvSpPr>
          <p:spPr bwMode="auto">
            <a:xfrm>
              <a:off x="1156" y="1752"/>
              <a:ext cx="90" cy="91"/>
            </a:xfrm>
            <a:prstGeom prst="ellipse">
              <a:avLst/>
            </a:prstGeom>
            <a:solidFill>
              <a:schemeClr val="hlink"/>
            </a:solidFill>
            <a:ln w="9525">
              <a:solidFill>
                <a:schemeClr val="tx1"/>
              </a:solidFill>
              <a:round/>
              <a:headEnd/>
              <a:tailEnd/>
            </a:ln>
          </p:spPr>
          <p:txBody>
            <a:bodyPr wrap="none" anchor="ctr"/>
            <a:lstStyle/>
            <a:p>
              <a:pPr algn="ctr"/>
              <a:endParaRPr lang="pl-PL"/>
            </a:p>
          </p:txBody>
        </p:sp>
      </p:grpSp>
      <p:sp>
        <p:nvSpPr>
          <p:cNvPr id="35848" name="Rectangle 5"/>
          <p:cNvSpPr>
            <a:spLocks noChangeArrowheads="1"/>
          </p:cNvSpPr>
          <p:nvPr/>
        </p:nvSpPr>
        <p:spPr bwMode="auto">
          <a:xfrm>
            <a:off x="847725" y="2582863"/>
            <a:ext cx="1700213"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2"/>
              </a:buClr>
              <a:buSzPct val="115000"/>
            </a:pPr>
            <a:r>
              <a:rPr lang="en-US" dirty="0">
                <a:latin typeface="+mn-lt"/>
                <a:cs typeface="Calibri" pitchFamily="34" charset="0"/>
              </a:rPr>
              <a:t>Ex. of 2-4D parity problems.</a:t>
            </a:r>
          </a:p>
          <a:p>
            <a:pPr>
              <a:spcBef>
                <a:spcPct val="20000"/>
              </a:spcBef>
              <a:buClr>
                <a:schemeClr val="tx2"/>
              </a:buClr>
              <a:buSzPct val="115000"/>
            </a:pPr>
            <a:endParaRPr lang="en-US" dirty="0">
              <a:latin typeface="+mn-lt"/>
              <a:cs typeface="Calibri" pitchFamily="34" charset="0"/>
            </a:endParaRPr>
          </a:p>
          <a:p>
            <a:pPr>
              <a:spcBef>
                <a:spcPct val="20000"/>
              </a:spcBef>
              <a:buClr>
                <a:schemeClr val="tx2"/>
              </a:buClr>
              <a:buSzPct val="115000"/>
            </a:pPr>
            <a:r>
              <a:rPr lang="en-US" dirty="0">
                <a:latin typeface="+mn-lt"/>
                <a:cs typeface="Calibri" pitchFamily="34" charset="0"/>
              </a:rPr>
              <a:t>Neural logic can solve it without counting; find a good point of view. </a:t>
            </a:r>
          </a:p>
        </p:txBody>
      </p:sp>
    </p:spTree>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a:xfrm>
            <a:off x="685800" y="350838"/>
            <a:ext cx="7772400" cy="774700"/>
          </a:xfrm>
          <a:effectLst>
            <a:outerShdw dist="35921" dir="2700000" algn="ctr" rotWithShape="0">
              <a:schemeClr val="bg2"/>
            </a:outerShdw>
          </a:effectLst>
        </p:spPr>
        <p:txBody>
          <a:bodyPr lIns="92075" tIns="46038" rIns="92075" bIns="46038"/>
          <a:lstStyle/>
          <a:p>
            <a:pPr eaLnBrk="1" hangingPunct="1">
              <a:defRPr/>
            </a:pPr>
            <a:r>
              <a:rPr lang="en-US" smtClean="0"/>
              <a:t>Easy and difficult problems</a:t>
            </a:r>
          </a:p>
        </p:txBody>
      </p:sp>
      <p:sp>
        <p:nvSpPr>
          <p:cNvPr id="36867" name="Rectangle 3"/>
          <p:cNvSpPr>
            <a:spLocks noGrp="1" noChangeArrowheads="1"/>
          </p:cNvSpPr>
          <p:nvPr>
            <p:ph type="body" idx="1"/>
          </p:nvPr>
        </p:nvSpPr>
        <p:spPr>
          <a:xfrm>
            <a:off x="755650" y="1196975"/>
            <a:ext cx="7704138" cy="1800225"/>
          </a:xfrm>
        </p:spPr>
        <p:txBody>
          <a:bodyPr lIns="92075" tIns="46038" rIns="92075" bIns="46038"/>
          <a:lstStyle/>
          <a:p>
            <a:pPr marL="0" indent="0" eaLnBrk="1" hangingPunct="1">
              <a:spcBef>
                <a:spcPts val="600"/>
              </a:spcBef>
              <a:buFontTx/>
              <a:buNone/>
            </a:pPr>
            <a:r>
              <a:rPr lang="en-US" sz="2000" dirty="0" smtClean="0">
                <a:cs typeface="Calibri" pitchFamily="34" charset="0"/>
              </a:rPr>
              <a:t>Linear separation: good goal if simple topological </a:t>
            </a:r>
            <a:br>
              <a:rPr lang="en-US" sz="2000" dirty="0" smtClean="0">
                <a:cs typeface="Calibri" pitchFamily="34" charset="0"/>
              </a:rPr>
            </a:br>
            <a:r>
              <a:rPr lang="en-US" sz="2000" dirty="0" smtClean="0">
                <a:cs typeface="Calibri" pitchFamily="34" charset="0"/>
              </a:rPr>
              <a:t>deformation of decision borders is sufficient.</a:t>
            </a:r>
          </a:p>
          <a:p>
            <a:pPr marL="0" indent="0" eaLnBrk="1" hangingPunct="1">
              <a:spcBef>
                <a:spcPts val="600"/>
              </a:spcBef>
              <a:buFontTx/>
              <a:buNone/>
            </a:pPr>
            <a:r>
              <a:rPr lang="en-US" sz="2000" dirty="0" smtClean="0">
                <a:cs typeface="Calibri" pitchFamily="34" charset="0"/>
              </a:rPr>
              <a:t>Linear separation of such data is possible in higher dimensional spaces; this is frequently the case in pattern recognition problems. </a:t>
            </a:r>
          </a:p>
          <a:p>
            <a:pPr marL="0" indent="0" eaLnBrk="1" hangingPunct="1">
              <a:spcBef>
                <a:spcPts val="600"/>
              </a:spcBef>
              <a:buFontTx/>
              <a:buNone/>
            </a:pPr>
            <a:r>
              <a:rPr lang="en-US" sz="2000" dirty="0" smtClean="0">
                <a:cs typeface="Calibri" pitchFamily="34" charset="0"/>
              </a:rPr>
              <a:t>RBF/MLP networks with one hidden layer solve such problems.</a:t>
            </a:r>
          </a:p>
        </p:txBody>
      </p:sp>
      <p:sp>
        <p:nvSpPr>
          <p:cNvPr id="36868" name="Rectangle 4"/>
          <p:cNvSpPr>
            <a:spLocks noChangeArrowheads="1"/>
          </p:cNvSpPr>
          <p:nvPr/>
        </p:nvSpPr>
        <p:spPr bwMode="auto">
          <a:xfrm>
            <a:off x="755650" y="3025775"/>
            <a:ext cx="8207375"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ts val="600"/>
              </a:spcBef>
              <a:buClr>
                <a:schemeClr val="tx2"/>
              </a:buClr>
              <a:buSzPct val="115000"/>
            </a:pPr>
            <a:r>
              <a:rPr lang="en-US" dirty="0">
                <a:solidFill>
                  <a:srgbClr val="FFFF00"/>
                </a:solidFill>
                <a:latin typeface="+mn-lt"/>
                <a:cs typeface="Calibri" pitchFamily="34" charset="0"/>
              </a:rPr>
              <a:t>Difficult problems: disjoint clusters, complex logic.</a:t>
            </a:r>
          </a:p>
          <a:p>
            <a:pPr>
              <a:spcBef>
                <a:spcPts val="600"/>
              </a:spcBef>
              <a:buClr>
                <a:schemeClr val="tx2"/>
              </a:buClr>
              <a:buSzPct val="115000"/>
            </a:pPr>
            <a:r>
              <a:rPr lang="en-US" dirty="0">
                <a:latin typeface="+mn-lt"/>
                <a:cs typeface="Calibri" pitchFamily="34" charset="0"/>
              </a:rPr>
              <a:t>Continuous deformation is not sufficient; networks with localized functions need exponentially large number of nodes.</a:t>
            </a:r>
          </a:p>
          <a:p>
            <a:pPr>
              <a:spcBef>
                <a:spcPts val="600"/>
              </a:spcBef>
              <a:buClr>
                <a:schemeClr val="tx2"/>
              </a:buClr>
              <a:buSzPct val="115000"/>
            </a:pPr>
            <a:r>
              <a:rPr lang="en-US" dirty="0">
                <a:solidFill>
                  <a:srgbClr val="FFFF00"/>
                </a:solidFill>
                <a:latin typeface="+mn-lt"/>
                <a:cs typeface="Calibri" pitchFamily="34" charset="0"/>
              </a:rPr>
              <a:t>Boolean functions</a:t>
            </a:r>
            <a:r>
              <a:rPr lang="en-US" dirty="0">
                <a:latin typeface="+mn-lt"/>
                <a:cs typeface="Calibri" pitchFamily="34" charset="0"/>
              </a:rPr>
              <a:t>: for </a:t>
            </a:r>
            <a:r>
              <a:rPr lang="en-US" i="1" dirty="0">
                <a:solidFill>
                  <a:srgbClr val="FFFF00"/>
                </a:solidFill>
                <a:latin typeface="+mn-lt"/>
                <a:cs typeface="Calibri" pitchFamily="34" charset="0"/>
              </a:rPr>
              <a:t>n</a:t>
            </a:r>
            <a:r>
              <a:rPr lang="en-US" dirty="0">
                <a:latin typeface="+mn-lt"/>
                <a:cs typeface="Calibri" pitchFamily="34" charset="0"/>
              </a:rPr>
              <a:t> bits there are </a:t>
            </a:r>
            <a:r>
              <a:rPr lang="en-US" dirty="0">
                <a:solidFill>
                  <a:srgbClr val="FFFF00"/>
                </a:solidFill>
                <a:latin typeface="+mn-lt"/>
                <a:cs typeface="Calibri" pitchFamily="34" charset="0"/>
              </a:rPr>
              <a:t>K=2</a:t>
            </a:r>
            <a:r>
              <a:rPr lang="en-US" i="1" baseline="30000" dirty="0">
                <a:solidFill>
                  <a:srgbClr val="FFFF00"/>
                </a:solidFill>
                <a:latin typeface="+mn-lt"/>
                <a:cs typeface="Calibri" pitchFamily="34" charset="0"/>
              </a:rPr>
              <a:t>n</a:t>
            </a:r>
            <a:r>
              <a:rPr lang="en-US" dirty="0">
                <a:latin typeface="+mn-lt"/>
                <a:cs typeface="Calibri" pitchFamily="34" charset="0"/>
              </a:rPr>
              <a:t> binary vectors that can be represented as vertices of </a:t>
            </a:r>
            <a:r>
              <a:rPr lang="en-US" i="1" dirty="0">
                <a:solidFill>
                  <a:srgbClr val="FFFF00"/>
                </a:solidFill>
                <a:latin typeface="+mn-lt"/>
                <a:cs typeface="Calibri" pitchFamily="34" charset="0"/>
              </a:rPr>
              <a:t>n</a:t>
            </a:r>
            <a:r>
              <a:rPr lang="en-US" dirty="0">
                <a:latin typeface="+mn-lt"/>
                <a:cs typeface="Calibri" pitchFamily="34" charset="0"/>
              </a:rPr>
              <a:t>-dimensional hypercube. </a:t>
            </a:r>
          </a:p>
          <a:p>
            <a:pPr>
              <a:spcBef>
                <a:spcPts val="600"/>
              </a:spcBef>
              <a:buClr>
                <a:schemeClr val="tx2"/>
              </a:buClr>
              <a:buSzPct val="115000"/>
            </a:pPr>
            <a:r>
              <a:rPr lang="en-US" dirty="0">
                <a:latin typeface="+mn-lt"/>
                <a:cs typeface="Calibri" pitchFamily="34" charset="0"/>
              </a:rPr>
              <a:t>Each Boolean function is identified by </a:t>
            </a:r>
            <a:r>
              <a:rPr lang="en-US" dirty="0">
                <a:solidFill>
                  <a:srgbClr val="FFFF00"/>
                </a:solidFill>
                <a:latin typeface="+mn-lt"/>
                <a:cs typeface="Calibri" pitchFamily="34" charset="0"/>
              </a:rPr>
              <a:t>K</a:t>
            </a:r>
            <a:r>
              <a:rPr lang="en-US" dirty="0">
                <a:latin typeface="+mn-lt"/>
                <a:cs typeface="Calibri" pitchFamily="34" charset="0"/>
              </a:rPr>
              <a:t> bits. </a:t>
            </a:r>
          </a:p>
          <a:p>
            <a:pPr>
              <a:spcBef>
                <a:spcPts val="600"/>
              </a:spcBef>
              <a:buClr>
                <a:schemeClr val="tx2"/>
              </a:buClr>
              <a:buSzPct val="115000"/>
            </a:pPr>
            <a:r>
              <a:rPr lang="en-US" dirty="0" err="1">
                <a:solidFill>
                  <a:srgbClr val="FFFF00"/>
                </a:solidFill>
                <a:latin typeface="+mn-lt"/>
                <a:cs typeface="Calibri" pitchFamily="34" charset="0"/>
              </a:rPr>
              <a:t>BoolF</a:t>
            </a:r>
            <a:r>
              <a:rPr lang="en-US" dirty="0">
                <a:solidFill>
                  <a:srgbClr val="FFFF00"/>
                </a:solidFill>
                <a:latin typeface="+mn-lt"/>
                <a:cs typeface="Calibri" pitchFamily="34" charset="0"/>
              </a:rPr>
              <a:t>(B</a:t>
            </a:r>
            <a:r>
              <a:rPr lang="en-US" baseline="-25000" dirty="0">
                <a:solidFill>
                  <a:srgbClr val="FFFF00"/>
                </a:solidFill>
                <a:latin typeface="+mn-lt"/>
                <a:cs typeface="Calibri" pitchFamily="34" charset="0"/>
              </a:rPr>
              <a:t>i</a:t>
            </a:r>
            <a:r>
              <a:rPr lang="en-US" dirty="0">
                <a:solidFill>
                  <a:srgbClr val="FFFF00"/>
                </a:solidFill>
                <a:latin typeface="+mn-lt"/>
                <a:cs typeface="Calibri" pitchFamily="34" charset="0"/>
              </a:rPr>
              <a:t>) = 0</a:t>
            </a:r>
            <a:r>
              <a:rPr lang="en-US" dirty="0">
                <a:latin typeface="+mn-lt"/>
                <a:cs typeface="Calibri" pitchFamily="34" charset="0"/>
              </a:rPr>
              <a:t> or </a:t>
            </a:r>
            <a:r>
              <a:rPr lang="en-US" dirty="0">
                <a:solidFill>
                  <a:srgbClr val="FFFF00"/>
                </a:solidFill>
                <a:latin typeface="+mn-lt"/>
                <a:cs typeface="Calibri" pitchFamily="34" charset="0"/>
              </a:rPr>
              <a:t>1</a:t>
            </a:r>
            <a:r>
              <a:rPr lang="en-US" dirty="0">
                <a:latin typeface="+mn-lt"/>
                <a:cs typeface="Calibri" pitchFamily="34" charset="0"/>
              </a:rPr>
              <a:t>  for </a:t>
            </a:r>
            <a:r>
              <a:rPr lang="en-US" dirty="0">
                <a:solidFill>
                  <a:srgbClr val="FFFF00"/>
                </a:solidFill>
                <a:latin typeface="+mn-lt"/>
                <a:cs typeface="Calibri" pitchFamily="34" charset="0"/>
              </a:rPr>
              <a:t>i=1..K</a:t>
            </a:r>
            <a:r>
              <a:rPr lang="en-US" dirty="0">
                <a:latin typeface="+mn-lt"/>
                <a:cs typeface="Calibri" pitchFamily="34" charset="0"/>
              </a:rPr>
              <a:t>, leads to the </a:t>
            </a:r>
            <a:r>
              <a:rPr lang="en-US" dirty="0">
                <a:solidFill>
                  <a:srgbClr val="FFFF00"/>
                </a:solidFill>
                <a:latin typeface="+mn-lt"/>
                <a:cs typeface="Calibri" pitchFamily="34" charset="0"/>
              </a:rPr>
              <a:t>2</a:t>
            </a:r>
            <a:r>
              <a:rPr lang="en-US" baseline="30000" dirty="0">
                <a:solidFill>
                  <a:srgbClr val="FFFF00"/>
                </a:solidFill>
                <a:latin typeface="+mn-lt"/>
                <a:cs typeface="Calibri" pitchFamily="34" charset="0"/>
              </a:rPr>
              <a:t>K</a:t>
            </a:r>
            <a:r>
              <a:rPr lang="en-US" dirty="0">
                <a:solidFill>
                  <a:srgbClr val="FFFF00"/>
                </a:solidFill>
                <a:latin typeface="+mn-lt"/>
                <a:cs typeface="Calibri" pitchFamily="34" charset="0"/>
              </a:rPr>
              <a:t> </a:t>
            </a:r>
            <a:r>
              <a:rPr lang="en-US" dirty="0">
                <a:latin typeface="+mn-lt"/>
                <a:cs typeface="Calibri" pitchFamily="34" charset="0"/>
              </a:rPr>
              <a:t>Boolean functions.</a:t>
            </a:r>
            <a:br>
              <a:rPr lang="en-US" dirty="0">
                <a:latin typeface="+mn-lt"/>
                <a:cs typeface="Calibri" pitchFamily="34" charset="0"/>
              </a:rPr>
            </a:br>
            <a:r>
              <a:rPr lang="en-US" dirty="0">
                <a:latin typeface="+mn-lt"/>
                <a:cs typeface="Calibri" pitchFamily="34" charset="0"/>
              </a:rPr>
              <a:t>Ex: </a:t>
            </a:r>
            <a:r>
              <a:rPr lang="en-US" dirty="0">
                <a:solidFill>
                  <a:srgbClr val="FFFF00"/>
                </a:solidFill>
                <a:latin typeface="+mn-lt"/>
                <a:cs typeface="Calibri" pitchFamily="34" charset="0"/>
              </a:rPr>
              <a:t>n=2 </a:t>
            </a:r>
            <a:r>
              <a:rPr lang="en-US" dirty="0">
                <a:latin typeface="+mn-lt"/>
                <a:cs typeface="Calibri" pitchFamily="34" charset="0"/>
              </a:rPr>
              <a:t>functions, vectors {00,01,10,11}, </a:t>
            </a:r>
          </a:p>
          <a:p>
            <a:pPr>
              <a:spcBef>
                <a:spcPts val="600"/>
              </a:spcBef>
              <a:buClr>
                <a:schemeClr val="tx2"/>
              </a:buClr>
              <a:buSzPct val="115000"/>
            </a:pPr>
            <a:r>
              <a:rPr lang="en-US" dirty="0">
                <a:latin typeface="+mn-lt"/>
                <a:cs typeface="Calibri" pitchFamily="34" charset="0"/>
              </a:rPr>
              <a:t>Boolean functions {0000, 0001 ... 1111}, ex. 0001 = AND, 0110 = OR,</a:t>
            </a:r>
          </a:p>
          <a:p>
            <a:pPr>
              <a:spcBef>
                <a:spcPts val="600"/>
              </a:spcBef>
              <a:buClr>
                <a:schemeClr val="tx2"/>
              </a:buClr>
              <a:buSzPct val="115000"/>
            </a:pPr>
            <a:r>
              <a:rPr lang="en-US" dirty="0">
                <a:latin typeface="+mn-lt"/>
                <a:cs typeface="Calibri" pitchFamily="34" charset="0"/>
              </a:rPr>
              <a:t>each function is identified by number from 0 to 15 = 2</a:t>
            </a:r>
            <a:r>
              <a:rPr lang="en-US" baseline="30000" dirty="0">
                <a:latin typeface="+mn-lt"/>
                <a:cs typeface="Calibri" pitchFamily="34" charset="0"/>
              </a:rPr>
              <a:t>K</a:t>
            </a:r>
            <a:r>
              <a:rPr lang="en-US" dirty="0">
                <a:latin typeface="+mn-lt"/>
                <a:cs typeface="Calibri" pitchFamily="34" charset="0"/>
              </a:rPr>
              <a:t>-1. </a:t>
            </a:r>
          </a:p>
        </p:txBody>
      </p:sp>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9825" y="358775"/>
            <a:ext cx="1654175"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685800" y="350838"/>
            <a:ext cx="7772400" cy="774700"/>
          </a:xfrm>
          <a:effectLst>
            <a:outerShdw dist="35921" dir="2700000" algn="ctr" rotWithShape="0">
              <a:schemeClr val="bg2"/>
            </a:outerShdw>
          </a:effectLst>
        </p:spPr>
        <p:txBody>
          <a:bodyPr lIns="92075" tIns="46038" rIns="92075" bIns="46038"/>
          <a:lstStyle/>
          <a:p>
            <a:pPr eaLnBrk="1" hangingPunct="1">
              <a:defRPr/>
            </a:pPr>
            <a:r>
              <a:rPr lang="en-US" smtClean="0"/>
              <a:t>Boolean functions</a:t>
            </a:r>
          </a:p>
        </p:txBody>
      </p:sp>
      <p:sp>
        <p:nvSpPr>
          <p:cNvPr id="37891" name="Rectangle 3"/>
          <p:cNvSpPr>
            <a:spLocks noGrp="1" noChangeArrowheads="1"/>
          </p:cNvSpPr>
          <p:nvPr>
            <p:ph type="body" idx="1"/>
          </p:nvPr>
        </p:nvSpPr>
        <p:spPr>
          <a:xfrm>
            <a:off x="755650" y="1196975"/>
            <a:ext cx="7704138" cy="1584325"/>
          </a:xfrm>
        </p:spPr>
        <p:txBody>
          <a:bodyPr lIns="92075" tIns="46038" rIns="92075" bIns="46038"/>
          <a:lstStyle/>
          <a:p>
            <a:pPr marL="0" indent="0" eaLnBrk="1" hangingPunct="1">
              <a:buFontTx/>
              <a:buNone/>
            </a:pPr>
            <a:r>
              <a:rPr lang="en-US" sz="2000" dirty="0" smtClean="0">
                <a:cs typeface="Calibri" pitchFamily="34" charset="0"/>
              </a:rPr>
              <a:t>n=2, 16 functions, 12 separable, 4 not separable.</a:t>
            </a:r>
          </a:p>
          <a:p>
            <a:pPr marL="0" indent="0" eaLnBrk="1" hangingPunct="1">
              <a:buFontTx/>
              <a:buNone/>
            </a:pPr>
            <a:r>
              <a:rPr lang="en-US" sz="2000" dirty="0" smtClean="0">
                <a:cs typeface="Calibri" pitchFamily="34" charset="0"/>
              </a:rPr>
              <a:t>n=3, 256 f, 104 separable (41%), 152 not separable.</a:t>
            </a:r>
          </a:p>
          <a:p>
            <a:pPr marL="0" indent="0" eaLnBrk="1" hangingPunct="1">
              <a:buFontTx/>
              <a:buNone/>
            </a:pPr>
            <a:r>
              <a:rPr lang="en-US" sz="2000" dirty="0" smtClean="0">
                <a:cs typeface="Calibri" pitchFamily="34" charset="0"/>
              </a:rPr>
              <a:t>n=4, 64K=65536, only 1880 separable (3%)</a:t>
            </a:r>
          </a:p>
          <a:p>
            <a:pPr marL="0" indent="0" eaLnBrk="1" hangingPunct="1">
              <a:buFontTx/>
              <a:buNone/>
            </a:pPr>
            <a:r>
              <a:rPr lang="en-US" sz="2000" dirty="0" smtClean="0">
                <a:solidFill>
                  <a:srgbClr val="FFFF00"/>
                </a:solidFill>
                <a:cs typeface="Calibri" pitchFamily="34" charset="0"/>
              </a:rPr>
              <a:t>n=5, 4G, but &lt;&lt; 1% separable ... bad news! </a:t>
            </a:r>
          </a:p>
        </p:txBody>
      </p:sp>
      <p:sp>
        <p:nvSpPr>
          <p:cNvPr id="37892" name="Rectangle 4"/>
          <p:cNvSpPr>
            <a:spLocks noChangeArrowheads="1"/>
          </p:cNvSpPr>
          <p:nvPr/>
        </p:nvSpPr>
        <p:spPr bwMode="auto">
          <a:xfrm>
            <a:off x="755650" y="2979737"/>
            <a:ext cx="820896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ts val="1200"/>
              </a:spcBef>
              <a:buClr>
                <a:schemeClr val="tx2"/>
              </a:buClr>
              <a:buSzPct val="115000"/>
            </a:pPr>
            <a:r>
              <a:rPr lang="en-US" dirty="0" smtClean="0">
                <a:solidFill>
                  <a:srgbClr val="FFFF00"/>
                </a:solidFill>
                <a:latin typeface="+mn-lt"/>
                <a:cs typeface="Calibri" pitchFamily="34" charset="0"/>
              </a:rPr>
              <a:t>Existing methods may learn some non-separable functions, </a:t>
            </a:r>
            <a:br>
              <a:rPr lang="en-US" dirty="0" smtClean="0">
                <a:solidFill>
                  <a:srgbClr val="FFFF00"/>
                </a:solidFill>
                <a:latin typeface="+mn-lt"/>
                <a:cs typeface="Calibri" pitchFamily="34" charset="0"/>
              </a:rPr>
            </a:br>
            <a:r>
              <a:rPr lang="en-US" dirty="0" smtClean="0">
                <a:solidFill>
                  <a:srgbClr val="FFFF00"/>
                </a:solidFill>
                <a:latin typeface="+mn-lt"/>
                <a:cs typeface="Calibri" pitchFamily="34" charset="0"/>
              </a:rPr>
              <a:t>but in practice most functions cannot be learned !  </a:t>
            </a:r>
          </a:p>
          <a:p>
            <a:pPr>
              <a:spcBef>
                <a:spcPts val="1200"/>
              </a:spcBef>
              <a:buClr>
                <a:schemeClr val="tx2"/>
              </a:buClr>
              <a:buSzPct val="115000"/>
            </a:pPr>
            <a:r>
              <a:rPr lang="en-US" dirty="0" smtClean="0">
                <a:latin typeface="+mn-lt"/>
                <a:cs typeface="Calibri" pitchFamily="34" charset="0"/>
              </a:rPr>
              <a:t>Example: </a:t>
            </a:r>
            <a:r>
              <a:rPr lang="en-US" i="1" dirty="0" smtClean="0">
                <a:latin typeface="+mn-lt"/>
                <a:cs typeface="Calibri" pitchFamily="34" charset="0"/>
              </a:rPr>
              <a:t>n</a:t>
            </a:r>
            <a:r>
              <a:rPr lang="en-US" dirty="0" smtClean="0">
                <a:latin typeface="+mn-lt"/>
                <a:cs typeface="Calibri" pitchFamily="34" charset="0"/>
              </a:rPr>
              <a:t>-bit parity problem; many papers in top journals.</a:t>
            </a:r>
          </a:p>
          <a:p>
            <a:pPr>
              <a:spcBef>
                <a:spcPts val="1200"/>
              </a:spcBef>
              <a:buClr>
                <a:schemeClr val="tx2"/>
              </a:buClr>
              <a:buSzPct val="115000"/>
            </a:pPr>
            <a:r>
              <a:rPr lang="en-US" dirty="0" smtClean="0">
                <a:latin typeface="+mn-lt"/>
                <a:cs typeface="Calibri" pitchFamily="34" charset="0"/>
              </a:rPr>
              <a:t>No off-the-shelf systems are able to solve such problems. </a:t>
            </a:r>
          </a:p>
          <a:p>
            <a:pPr>
              <a:spcBef>
                <a:spcPts val="1200"/>
              </a:spcBef>
              <a:buClr>
                <a:schemeClr val="tx2"/>
              </a:buClr>
              <a:buSzPct val="115000"/>
            </a:pPr>
            <a:r>
              <a:rPr lang="en-US" dirty="0" smtClean="0">
                <a:latin typeface="+mn-lt"/>
                <a:cs typeface="Calibri" pitchFamily="34" charset="0"/>
              </a:rPr>
              <a:t>For all parity problems SVM is below base rate! </a:t>
            </a:r>
          </a:p>
          <a:p>
            <a:pPr>
              <a:spcBef>
                <a:spcPts val="1200"/>
              </a:spcBef>
              <a:buClr>
                <a:schemeClr val="tx2"/>
              </a:buClr>
              <a:buSzPct val="115000"/>
            </a:pPr>
            <a:r>
              <a:rPr lang="en-US" dirty="0" smtClean="0">
                <a:latin typeface="+mn-lt"/>
                <a:cs typeface="Calibri" pitchFamily="34" charset="0"/>
              </a:rPr>
              <a:t>Such problems are solved only by special neural architectures or special classifiers – if the type of function is known. </a:t>
            </a:r>
          </a:p>
          <a:p>
            <a:pPr>
              <a:spcBef>
                <a:spcPts val="1200"/>
              </a:spcBef>
              <a:buClr>
                <a:schemeClr val="tx2"/>
              </a:buClr>
              <a:buSzPct val="115000"/>
            </a:pPr>
            <a:r>
              <a:rPr lang="en-US" dirty="0" smtClean="0">
                <a:latin typeface="+mn-lt"/>
                <a:cs typeface="Calibri" pitchFamily="34" charset="0"/>
              </a:rPr>
              <a:t>But parity is still trivial ... solved by </a:t>
            </a:r>
            <a:endParaRPr lang="en-US" dirty="0">
              <a:latin typeface="+mn-lt"/>
              <a:cs typeface="Calibri" pitchFamily="34" charset="0"/>
            </a:endParaRPr>
          </a:p>
        </p:txBody>
      </p:sp>
      <p:graphicFrame>
        <p:nvGraphicFramePr>
          <p:cNvPr id="37893" name="Object 5"/>
          <p:cNvGraphicFramePr>
            <a:graphicFrameLocks noChangeAspect="1"/>
          </p:cNvGraphicFramePr>
          <p:nvPr>
            <p:extLst>
              <p:ext uri="{D42A27DB-BD31-4B8C-83A1-F6EECF244321}">
                <p14:modId xmlns:p14="http://schemas.microsoft.com/office/powerpoint/2010/main" val="2991737554"/>
              </p:ext>
            </p:extLst>
          </p:nvPr>
        </p:nvGraphicFramePr>
        <p:xfrm>
          <a:off x="5024438" y="5751513"/>
          <a:ext cx="2036762" cy="896937"/>
        </p:xfrm>
        <a:graphic>
          <a:graphicData uri="http://schemas.openxmlformats.org/presentationml/2006/ole">
            <mc:AlternateContent xmlns:mc="http://schemas.openxmlformats.org/markup-compatibility/2006">
              <mc:Choice xmlns:v="urn:schemas-microsoft-com:vml" Requires="v">
                <p:oleObj spid="_x0000_s37919" name="Equation" r:id="rId4" imgW="1041400" imgH="457200" progId="Equation.DSMT4">
                  <p:embed/>
                </p:oleObj>
              </mc:Choice>
              <mc:Fallback>
                <p:oleObj name="Equation" r:id="rId4" imgW="1041400" imgH="4572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4438" y="5751513"/>
                        <a:ext cx="20367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789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3825" y="1104900"/>
            <a:ext cx="830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a:xfrm>
            <a:off x="685800" y="350838"/>
            <a:ext cx="7772400" cy="774700"/>
          </a:xfrm>
          <a:effectLst>
            <a:outerShdw dist="35921" dir="2700000" algn="ctr" rotWithShape="0">
              <a:schemeClr val="bg2"/>
            </a:outerShdw>
          </a:effectLst>
        </p:spPr>
        <p:txBody>
          <a:bodyPr lIns="92075" tIns="46038" rIns="92075" bIns="46038"/>
          <a:lstStyle/>
          <a:p>
            <a:pPr eaLnBrk="1" hangingPunct="1">
              <a:defRPr/>
            </a:pPr>
            <a:r>
              <a:rPr lang="en-US" smtClean="0"/>
              <a:t>Goal of learning</a:t>
            </a:r>
          </a:p>
        </p:txBody>
      </p:sp>
      <p:sp>
        <p:nvSpPr>
          <p:cNvPr id="38915" name="Rectangle 3"/>
          <p:cNvSpPr>
            <a:spLocks noGrp="1" noChangeArrowheads="1"/>
          </p:cNvSpPr>
          <p:nvPr>
            <p:ph type="body" idx="1"/>
          </p:nvPr>
        </p:nvSpPr>
        <p:spPr>
          <a:xfrm>
            <a:off x="755649" y="1196975"/>
            <a:ext cx="8207375" cy="1800225"/>
          </a:xfrm>
        </p:spPr>
        <p:txBody>
          <a:bodyPr lIns="92075" tIns="46038" rIns="92075" bIns="46038"/>
          <a:lstStyle/>
          <a:p>
            <a:pPr marL="0" indent="0" eaLnBrk="1" hangingPunct="1">
              <a:spcBef>
                <a:spcPts val="0"/>
              </a:spcBef>
              <a:spcAft>
                <a:spcPts val="600"/>
              </a:spcAft>
              <a:buFontTx/>
              <a:buNone/>
            </a:pPr>
            <a:r>
              <a:rPr lang="en-US" sz="2000" dirty="0" smtClean="0">
                <a:cs typeface="Calibri" pitchFamily="34" charset="0"/>
              </a:rPr>
              <a:t>If simple topological deformation of decision borders is sufficient linear separation is possible in higher dimensional spaces, “flattening” non-linear decision borders, kernel approaches are sufficient. RBF/MLP networks with one hidden layer solve the problem. </a:t>
            </a:r>
            <a:r>
              <a:rPr lang="en-US" sz="2000" dirty="0" smtClean="0">
                <a:cs typeface="Calibri" pitchFamily="34" charset="0"/>
              </a:rPr>
              <a:t/>
            </a:r>
            <a:br>
              <a:rPr lang="en-US" sz="2000" dirty="0" smtClean="0">
                <a:cs typeface="Calibri" pitchFamily="34" charset="0"/>
              </a:rPr>
            </a:br>
            <a:r>
              <a:rPr lang="en-US" sz="2000" dirty="0" smtClean="0">
                <a:cs typeface="Calibri" pitchFamily="34" charset="0"/>
              </a:rPr>
              <a:t>This </a:t>
            </a:r>
            <a:r>
              <a:rPr lang="en-US" sz="2000" dirty="0" smtClean="0">
                <a:cs typeface="Calibri" pitchFamily="34" charset="0"/>
              </a:rPr>
              <a:t>is frequently the case in pattern recognition problems. </a:t>
            </a:r>
          </a:p>
        </p:txBody>
      </p:sp>
      <p:sp>
        <p:nvSpPr>
          <p:cNvPr id="38916" name="Rectangle 4"/>
          <p:cNvSpPr>
            <a:spLocks noChangeArrowheads="1"/>
          </p:cNvSpPr>
          <p:nvPr/>
        </p:nvSpPr>
        <p:spPr bwMode="auto">
          <a:xfrm>
            <a:off x="755650" y="2928938"/>
            <a:ext cx="820737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ts val="1200"/>
              </a:spcBef>
              <a:buClr>
                <a:schemeClr val="tx2"/>
              </a:buClr>
              <a:buSzPct val="115000"/>
            </a:pPr>
            <a:r>
              <a:rPr lang="en-US" dirty="0">
                <a:latin typeface="+mn-lt"/>
                <a:cs typeface="Calibri" pitchFamily="34" charset="0"/>
              </a:rPr>
              <a:t>For complex logic this is not sufficient; networks with localized functions need exponentially large number of nodes.</a:t>
            </a:r>
          </a:p>
          <a:p>
            <a:pPr>
              <a:spcBef>
                <a:spcPts val="1200"/>
              </a:spcBef>
              <a:buClr>
                <a:schemeClr val="tx2"/>
              </a:buClr>
              <a:buSzPct val="115000"/>
            </a:pPr>
            <a:r>
              <a:rPr lang="en-US" dirty="0">
                <a:latin typeface="+mn-lt"/>
                <a:cs typeface="Calibri" pitchFamily="34" charset="0"/>
              </a:rPr>
              <a:t>Such situations arise in AI reasoning problems, real perception, </a:t>
            </a:r>
            <a:r>
              <a:rPr lang="en-US" dirty="0" smtClean="0">
                <a:latin typeface="+mn-lt"/>
                <a:cs typeface="Calibri" pitchFamily="34" charset="0"/>
              </a:rPr>
              <a:t>3D object </a:t>
            </a:r>
            <a:r>
              <a:rPr lang="en-US" dirty="0">
                <a:latin typeface="+mn-lt"/>
                <a:cs typeface="Calibri" pitchFamily="34" charset="0"/>
              </a:rPr>
              <a:t>recognition, text analysis, bioinformatics ...  </a:t>
            </a:r>
          </a:p>
          <a:p>
            <a:pPr>
              <a:spcBef>
                <a:spcPts val="1200"/>
              </a:spcBef>
              <a:buClr>
                <a:schemeClr val="tx2"/>
              </a:buClr>
              <a:buSzPct val="115000"/>
            </a:pPr>
            <a:r>
              <a:rPr lang="en-US" dirty="0">
                <a:latin typeface="+mn-lt"/>
                <a:cs typeface="Calibri" pitchFamily="34" charset="0"/>
              </a:rPr>
              <a:t>Linear separation is too difficult, set an easier goal. </a:t>
            </a:r>
            <a:br>
              <a:rPr lang="en-US" dirty="0">
                <a:latin typeface="+mn-lt"/>
                <a:cs typeface="Calibri" pitchFamily="34" charset="0"/>
              </a:rPr>
            </a:br>
            <a:r>
              <a:rPr lang="en-US" dirty="0">
                <a:latin typeface="+mn-lt"/>
                <a:cs typeface="Calibri" pitchFamily="34" charset="0"/>
              </a:rPr>
              <a:t>Linear separation: projection on 2 half-lines in the kernel space: </a:t>
            </a:r>
          </a:p>
          <a:p>
            <a:pPr>
              <a:spcBef>
                <a:spcPts val="1200"/>
              </a:spcBef>
              <a:buClr>
                <a:schemeClr val="tx2"/>
              </a:buClr>
              <a:buSzPct val="115000"/>
            </a:pPr>
            <a:r>
              <a:rPr lang="en-US" dirty="0">
                <a:latin typeface="+mn-lt"/>
                <a:cs typeface="Calibri" pitchFamily="34" charset="0"/>
              </a:rPr>
              <a:t>line </a:t>
            </a:r>
            <a:r>
              <a:rPr lang="en-US" dirty="0">
                <a:solidFill>
                  <a:srgbClr val="FFFF00"/>
                </a:solidFill>
                <a:latin typeface="+mn-lt"/>
                <a:cs typeface="Calibri" pitchFamily="34" charset="0"/>
              </a:rPr>
              <a:t>y=WX</a:t>
            </a:r>
            <a:r>
              <a:rPr lang="en-US" dirty="0">
                <a:latin typeface="+mn-lt"/>
                <a:cs typeface="Calibri" pitchFamily="34" charset="0"/>
              </a:rPr>
              <a:t>, with </a:t>
            </a:r>
            <a:r>
              <a:rPr lang="en-US" dirty="0">
                <a:solidFill>
                  <a:srgbClr val="FFFF00"/>
                </a:solidFill>
                <a:latin typeface="+mn-lt"/>
                <a:cs typeface="Calibri" pitchFamily="34" charset="0"/>
              </a:rPr>
              <a:t>y&lt;0 </a:t>
            </a:r>
            <a:r>
              <a:rPr lang="en-US" dirty="0">
                <a:latin typeface="+mn-lt"/>
                <a:cs typeface="Calibri" pitchFamily="34" charset="0"/>
              </a:rPr>
              <a:t>for class – and </a:t>
            </a:r>
            <a:r>
              <a:rPr lang="en-US" dirty="0">
                <a:solidFill>
                  <a:srgbClr val="FFFF00"/>
                </a:solidFill>
                <a:latin typeface="+mn-lt"/>
                <a:cs typeface="Calibri" pitchFamily="34" charset="0"/>
              </a:rPr>
              <a:t>y&gt;0</a:t>
            </a:r>
            <a:r>
              <a:rPr lang="en-US" dirty="0">
                <a:latin typeface="+mn-lt"/>
                <a:cs typeface="Calibri" pitchFamily="34" charset="0"/>
              </a:rPr>
              <a:t> for class +. </a:t>
            </a:r>
          </a:p>
          <a:p>
            <a:pPr>
              <a:spcBef>
                <a:spcPts val="1200"/>
              </a:spcBef>
              <a:buClr>
                <a:schemeClr val="tx2"/>
              </a:buClr>
              <a:buSzPct val="115000"/>
            </a:pPr>
            <a:r>
              <a:rPr lang="en-US" dirty="0">
                <a:latin typeface="+mn-lt"/>
                <a:cs typeface="Calibri" pitchFamily="34" charset="0"/>
              </a:rPr>
              <a:t>Simplest extension: </a:t>
            </a:r>
            <a:r>
              <a:rPr lang="en-US" b="1" dirty="0">
                <a:solidFill>
                  <a:srgbClr val="FFFF00"/>
                </a:solidFill>
                <a:latin typeface="+mn-lt"/>
                <a:cs typeface="Calibri" pitchFamily="34" charset="0"/>
              </a:rPr>
              <a:t>separation into k-intervals, </a:t>
            </a:r>
            <a:r>
              <a:rPr lang="en-US" dirty="0">
                <a:solidFill>
                  <a:srgbClr val="FFFF00"/>
                </a:solidFill>
                <a:latin typeface="+mn-lt"/>
                <a:cs typeface="Calibri" pitchFamily="34" charset="0"/>
              </a:rPr>
              <a:t>or </a:t>
            </a:r>
            <a:r>
              <a:rPr lang="en-US" b="1" dirty="0">
                <a:solidFill>
                  <a:srgbClr val="FFFF00"/>
                </a:solidFill>
                <a:latin typeface="+mn-lt"/>
                <a:cs typeface="Calibri" pitchFamily="34" charset="0"/>
              </a:rPr>
              <a:t>k-separability</a:t>
            </a:r>
            <a:r>
              <a:rPr lang="en-US" dirty="0">
                <a:latin typeface="+mn-lt"/>
                <a:cs typeface="Calibri" pitchFamily="34" charset="0"/>
              </a:rPr>
              <a:t>. </a:t>
            </a:r>
          </a:p>
          <a:p>
            <a:pPr>
              <a:spcBef>
                <a:spcPts val="1200"/>
              </a:spcBef>
              <a:buClr>
                <a:schemeClr val="tx2"/>
              </a:buClr>
              <a:buSzPct val="115000"/>
            </a:pPr>
            <a:r>
              <a:rPr lang="en-US" dirty="0">
                <a:latin typeface="+mn-lt"/>
                <a:cs typeface="Calibri" pitchFamily="34" charset="0"/>
              </a:rPr>
              <a:t>For parity: find direction </a:t>
            </a:r>
            <a:r>
              <a:rPr lang="en-US" dirty="0">
                <a:solidFill>
                  <a:srgbClr val="FFFF00"/>
                </a:solidFill>
                <a:latin typeface="+mn-lt"/>
                <a:cs typeface="Calibri" pitchFamily="34" charset="0"/>
              </a:rPr>
              <a:t>W</a:t>
            </a:r>
            <a:r>
              <a:rPr lang="en-US" dirty="0">
                <a:latin typeface="+mn-lt"/>
                <a:cs typeface="Calibri" pitchFamily="34" charset="0"/>
              </a:rPr>
              <a:t> with minimum # of intervals,  </a:t>
            </a:r>
            <a:r>
              <a:rPr lang="en-US" dirty="0">
                <a:solidFill>
                  <a:srgbClr val="FFFF00"/>
                </a:solidFill>
                <a:latin typeface="+mn-lt"/>
                <a:cs typeface="Calibri" pitchFamily="34" charset="0"/>
              </a:rPr>
              <a:t>y=W</a:t>
            </a:r>
            <a:r>
              <a:rPr lang="en-US" b="1" baseline="30000" dirty="0">
                <a:solidFill>
                  <a:srgbClr val="FFFF00"/>
                </a:solidFill>
                <a:latin typeface="+mn-lt"/>
                <a:cs typeface="Calibri" pitchFamily="34" charset="0"/>
              </a:rPr>
              <a:t>.</a:t>
            </a:r>
            <a:r>
              <a:rPr lang="en-US" dirty="0">
                <a:solidFill>
                  <a:srgbClr val="FFFF00"/>
                </a:solidFill>
                <a:latin typeface="+mn-lt"/>
                <a:cs typeface="Calibri" pitchFamily="34" charset="0"/>
              </a:rPr>
              <a:t>X</a:t>
            </a:r>
            <a:r>
              <a:rPr lang="en-US" dirty="0">
                <a:latin typeface="+mn-lt"/>
                <a:cs typeface="Calibri" pitchFamily="34" charset="0"/>
              </a:rPr>
              <a:t>  </a:t>
            </a:r>
          </a:p>
        </p:txBody>
      </p:sp>
      <p:pic>
        <p:nvPicPr>
          <p:cNvPr id="389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5238" y="157163"/>
            <a:ext cx="1371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a:xfrm>
            <a:off x="685800" y="350838"/>
            <a:ext cx="7772400" cy="774700"/>
          </a:xfrm>
          <a:effectLst>
            <a:outerShdw dist="35921" dir="2700000" algn="ctr" rotWithShape="0">
              <a:schemeClr val="bg2"/>
            </a:outerShdw>
          </a:effectLst>
        </p:spPr>
        <p:txBody>
          <a:bodyPr lIns="92075" tIns="46038" rIns="92075" bIns="46038"/>
          <a:lstStyle/>
          <a:p>
            <a:pPr eaLnBrk="1" hangingPunct="1">
              <a:defRPr/>
            </a:pPr>
            <a:r>
              <a:rPr lang="en-US" dirty="0" smtClean="0"/>
              <a:t>QPC Projection Pursuit</a:t>
            </a:r>
          </a:p>
        </p:txBody>
      </p:sp>
      <p:sp>
        <p:nvSpPr>
          <p:cNvPr id="7172" name="Rectangle 3"/>
          <p:cNvSpPr>
            <a:spLocks noGrp="1" noChangeArrowheads="1"/>
          </p:cNvSpPr>
          <p:nvPr>
            <p:ph type="body" idx="1"/>
          </p:nvPr>
        </p:nvSpPr>
        <p:spPr>
          <a:xfrm>
            <a:off x="755650" y="1196975"/>
            <a:ext cx="8208963" cy="5400675"/>
          </a:xfrm>
        </p:spPr>
        <p:txBody>
          <a:bodyPr lIns="92075" tIns="46038" rIns="92075" bIns="46038"/>
          <a:lstStyle/>
          <a:p>
            <a:pPr marL="419100" indent="-419100" eaLnBrk="1" hangingPunct="1">
              <a:buFontTx/>
              <a:buNone/>
              <a:defRPr/>
            </a:pPr>
            <a:r>
              <a:rPr lang="en-US" sz="2000" dirty="0" smtClean="0">
                <a:latin typeface="Calibri" pitchFamily="34" charset="0"/>
                <a:cs typeface="Calibri" pitchFamily="34" charset="0"/>
              </a:rPr>
              <a:t>What is needed to learn data with complex logic?</a:t>
            </a:r>
          </a:p>
          <a:p>
            <a:pPr marL="419100" indent="-419100" eaLnBrk="1" hangingPunct="1">
              <a:defRPr/>
            </a:pPr>
            <a:r>
              <a:rPr lang="en-US" sz="2000" dirty="0" smtClean="0">
                <a:latin typeface="Calibri" pitchFamily="34" charset="0"/>
                <a:cs typeface="Calibri" pitchFamily="34" charset="0"/>
              </a:rPr>
              <a:t>cluster non-local areas in the </a:t>
            </a:r>
            <a:r>
              <a:rPr lang="en-US" sz="2000" dirty="0" smtClean="0">
                <a:solidFill>
                  <a:srgbClr val="FFFF00"/>
                </a:solidFill>
                <a:latin typeface="Calibri" pitchFamily="34" charset="0"/>
                <a:cs typeface="Calibri" pitchFamily="34" charset="0"/>
              </a:rPr>
              <a:t>X</a:t>
            </a:r>
            <a:r>
              <a:rPr lang="en-US" sz="2000" dirty="0" smtClean="0">
                <a:latin typeface="Calibri" pitchFamily="34" charset="0"/>
                <a:cs typeface="Calibri" pitchFamily="34" charset="0"/>
              </a:rPr>
              <a:t> space, use </a:t>
            </a:r>
            <a:r>
              <a:rPr lang="en-US" sz="2000" dirty="0" smtClean="0">
                <a:solidFill>
                  <a:srgbClr val="FFFF00"/>
                </a:solidFill>
                <a:latin typeface="Calibri" pitchFamily="34" charset="0"/>
                <a:cs typeface="Calibri" pitchFamily="34" charset="0"/>
              </a:rPr>
              <a:t>W</a:t>
            </a:r>
            <a:r>
              <a:rPr lang="en-US" sz="2000" b="1" baseline="30000" dirty="0" smtClean="0">
                <a:solidFill>
                  <a:srgbClr val="FFFF00"/>
                </a:solidFill>
                <a:latin typeface="Calibri" pitchFamily="34" charset="0"/>
                <a:cs typeface="Calibri" pitchFamily="34" charset="0"/>
              </a:rPr>
              <a:t>.</a:t>
            </a:r>
            <a:r>
              <a:rPr lang="en-US" sz="2000" dirty="0" smtClean="0">
                <a:solidFill>
                  <a:srgbClr val="FFFF00"/>
                </a:solidFill>
                <a:latin typeface="Calibri" pitchFamily="34" charset="0"/>
                <a:cs typeface="Calibri" pitchFamily="34" charset="0"/>
              </a:rPr>
              <a:t>X</a:t>
            </a:r>
          </a:p>
          <a:p>
            <a:pPr marL="419100" indent="-419100" eaLnBrk="1" hangingPunct="1">
              <a:defRPr/>
            </a:pPr>
            <a:r>
              <a:rPr lang="en-US" sz="2000" dirty="0" smtClean="0">
                <a:latin typeface="Calibri" pitchFamily="34" charset="0"/>
                <a:cs typeface="Calibri" pitchFamily="34" charset="0"/>
              </a:rPr>
              <a:t>capture local clusters after transformation, use </a:t>
            </a:r>
            <a:r>
              <a:rPr lang="en-US" sz="2000" dirty="0" smtClean="0">
                <a:solidFill>
                  <a:srgbClr val="FFFF00"/>
                </a:solidFill>
                <a:latin typeface="Calibri" pitchFamily="34" charset="0"/>
                <a:cs typeface="Calibri" pitchFamily="34" charset="0"/>
              </a:rPr>
              <a:t>G(W</a:t>
            </a:r>
            <a:r>
              <a:rPr lang="en-US" sz="2000" b="1" baseline="30000" dirty="0" smtClean="0">
                <a:solidFill>
                  <a:srgbClr val="FFFF00"/>
                </a:solidFill>
                <a:latin typeface="Calibri" pitchFamily="34" charset="0"/>
                <a:cs typeface="Calibri" pitchFamily="34" charset="0"/>
              </a:rPr>
              <a:t>.</a:t>
            </a:r>
            <a:r>
              <a:rPr lang="en-US" sz="2000" dirty="0" smtClean="0">
                <a:solidFill>
                  <a:srgbClr val="FFFF00"/>
                </a:solidFill>
                <a:latin typeface="Calibri" pitchFamily="34" charset="0"/>
                <a:cs typeface="Calibri" pitchFamily="34" charset="0"/>
              </a:rPr>
              <a:t>X-</a:t>
            </a:r>
            <a:r>
              <a:rPr lang="en-US" sz="2000" dirty="0" smtClean="0">
                <a:solidFill>
                  <a:srgbClr val="FFFF00"/>
                </a:solidFill>
                <a:latin typeface="Symbol" pitchFamily="18" charset="2"/>
                <a:cs typeface="Calibri" pitchFamily="34" charset="0"/>
              </a:rPr>
              <a:t>q</a:t>
            </a:r>
            <a:r>
              <a:rPr lang="en-US" sz="2000" dirty="0" smtClean="0">
                <a:solidFill>
                  <a:srgbClr val="FFFF00"/>
                </a:solidFill>
                <a:latin typeface="Calibri" pitchFamily="34" charset="0"/>
                <a:cs typeface="Calibri" pitchFamily="34" charset="0"/>
              </a:rPr>
              <a:t>) </a:t>
            </a:r>
            <a:endParaRPr lang="en-US" sz="1200" dirty="0" smtClean="0">
              <a:latin typeface="Calibri" pitchFamily="34" charset="0"/>
              <a:cs typeface="Calibri" pitchFamily="34" charset="0"/>
            </a:endParaRPr>
          </a:p>
          <a:p>
            <a:pPr marL="419100" indent="-419100" eaLnBrk="1" hangingPunct="1">
              <a:buFontTx/>
              <a:buNone/>
              <a:defRPr/>
            </a:pPr>
            <a:r>
              <a:rPr lang="en-US" sz="2000" dirty="0" smtClean="0">
                <a:solidFill>
                  <a:srgbClr val="FFFF00"/>
                </a:solidFill>
                <a:latin typeface="Calibri" pitchFamily="34" charset="0"/>
                <a:cs typeface="Calibri" pitchFamily="34" charset="0"/>
              </a:rPr>
              <a:t>SVMs fail </a:t>
            </a:r>
            <a:r>
              <a:rPr lang="en-US" sz="2000" dirty="0" smtClean="0">
                <a:latin typeface="Calibri" pitchFamily="34" charset="0"/>
                <a:cs typeface="Calibri" pitchFamily="34" charset="0"/>
              </a:rPr>
              <a:t>because the number of directions </a:t>
            </a:r>
            <a:r>
              <a:rPr lang="en-US" sz="2000" dirty="0" smtClean="0">
                <a:solidFill>
                  <a:srgbClr val="FFFF00"/>
                </a:solidFill>
                <a:latin typeface="Calibri" pitchFamily="34" charset="0"/>
                <a:cs typeface="Calibri" pitchFamily="34" charset="0"/>
              </a:rPr>
              <a:t>W</a:t>
            </a:r>
            <a:r>
              <a:rPr lang="en-US" sz="2000" dirty="0" smtClean="0">
                <a:latin typeface="Calibri" pitchFamily="34" charset="0"/>
                <a:cs typeface="Calibri" pitchFamily="34" charset="0"/>
              </a:rPr>
              <a:t> that should be </a:t>
            </a:r>
          </a:p>
          <a:p>
            <a:pPr marL="419100" indent="-419100" eaLnBrk="1" hangingPunct="1">
              <a:buFontTx/>
              <a:buNone/>
              <a:defRPr/>
            </a:pPr>
            <a:r>
              <a:rPr lang="en-US" sz="2000" dirty="0" smtClean="0">
                <a:latin typeface="Calibri" pitchFamily="34" charset="0"/>
                <a:cs typeface="Calibri" pitchFamily="34" charset="0"/>
              </a:rPr>
              <a:t>considered grows exponentially with the size of the problem </a:t>
            </a:r>
            <a:r>
              <a:rPr lang="en-US" sz="2000" i="1" dirty="0" smtClean="0">
                <a:solidFill>
                  <a:srgbClr val="FFFF00"/>
                </a:solidFill>
                <a:latin typeface="Calibri" pitchFamily="34" charset="0"/>
                <a:cs typeface="Calibri" pitchFamily="34" charset="0"/>
              </a:rPr>
              <a:t>n</a:t>
            </a:r>
            <a:r>
              <a:rPr lang="en-US" sz="2000" dirty="0" smtClean="0">
                <a:latin typeface="Calibri" pitchFamily="34" charset="0"/>
                <a:cs typeface="Calibri" pitchFamily="34" charset="0"/>
              </a:rPr>
              <a:t>.</a:t>
            </a:r>
            <a:endParaRPr lang="en-US" sz="1200" dirty="0" smtClean="0">
              <a:latin typeface="Calibri" pitchFamily="34" charset="0"/>
              <a:cs typeface="Calibri" pitchFamily="34" charset="0"/>
            </a:endParaRPr>
          </a:p>
          <a:p>
            <a:pPr marL="419100" indent="-419100" eaLnBrk="1" hangingPunct="1">
              <a:buFontTx/>
              <a:buNone/>
              <a:defRPr/>
            </a:pPr>
            <a:r>
              <a:rPr lang="en-US" sz="2000" dirty="0" smtClean="0">
                <a:latin typeface="Calibri" pitchFamily="34" charset="0"/>
                <a:cs typeface="Calibri" pitchFamily="34" charset="0"/>
              </a:rPr>
              <a:t>What will solve it? Projected clusters!  </a:t>
            </a:r>
            <a:br>
              <a:rPr lang="en-US" sz="2000" dirty="0" smtClean="0">
                <a:latin typeface="Calibri" pitchFamily="34" charset="0"/>
                <a:cs typeface="Calibri" pitchFamily="34" charset="0"/>
              </a:rPr>
            </a:br>
            <a:endParaRPr lang="en-US" sz="1200" dirty="0" smtClean="0">
              <a:latin typeface="Calibri" pitchFamily="34" charset="0"/>
              <a:cs typeface="Calibri" pitchFamily="34" charset="0"/>
            </a:endParaRPr>
          </a:p>
          <a:p>
            <a:pPr marL="419100" indent="-419100" eaLnBrk="1" hangingPunct="1">
              <a:buFontTx/>
              <a:buAutoNum type="arabicPeriod"/>
              <a:defRPr/>
            </a:pPr>
            <a:r>
              <a:rPr lang="en-US" sz="2000" dirty="0" smtClean="0">
                <a:latin typeface="Calibri" pitchFamily="34" charset="0"/>
                <a:cs typeface="Calibri" pitchFamily="34" charset="0"/>
              </a:rPr>
              <a:t>A class of constructive neural network solution with </a:t>
            </a:r>
            <a:r>
              <a:rPr lang="en-US" sz="2000" dirty="0" smtClean="0">
                <a:solidFill>
                  <a:srgbClr val="FFFF00"/>
                </a:solidFill>
                <a:latin typeface="Calibri" pitchFamily="34" charset="0"/>
                <a:cs typeface="Calibri" pitchFamily="34" charset="0"/>
              </a:rPr>
              <a:t>G(W</a:t>
            </a:r>
            <a:r>
              <a:rPr lang="en-US" sz="2000" b="1" baseline="30000" dirty="0" smtClean="0">
                <a:solidFill>
                  <a:srgbClr val="FFFF00"/>
                </a:solidFill>
                <a:latin typeface="Calibri" pitchFamily="34" charset="0"/>
                <a:cs typeface="Calibri" pitchFamily="34" charset="0"/>
              </a:rPr>
              <a:t>.</a:t>
            </a:r>
            <a:r>
              <a:rPr lang="en-US" sz="2000" dirty="0" smtClean="0">
                <a:solidFill>
                  <a:srgbClr val="FFFF00"/>
                </a:solidFill>
                <a:latin typeface="Calibri" pitchFamily="34" charset="0"/>
                <a:cs typeface="Calibri" pitchFamily="34" charset="0"/>
              </a:rPr>
              <a:t>X-</a:t>
            </a:r>
            <a:r>
              <a:rPr lang="en-US" sz="2000" dirty="0" smtClean="0">
                <a:solidFill>
                  <a:srgbClr val="FFFF00"/>
                </a:solidFill>
                <a:latin typeface="Symbol" pitchFamily="18" charset="2"/>
                <a:cs typeface="Calibri" pitchFamily="34" charset="0"/>
              </a:rPr>
              <a:t>q</a:t>
            </a:r>
            <a:r>
              <a:rPr lang="en-US" sz="2000" dirty="0" smtClean="0">
                <a:solidFill>
                  <a:srgbClr val="FFFF00"/>
                </a:solidFill>
                <a:latin typeface="Calibri" pitchFamily="34" charset="0"/>
                <a:cs typeface="Calibri" pitchFamily="34" charset="0"/>
              </a:rPr>
              <a:t>)</a:t>
            </a:r>
            <a:r>
              <a:rPr lang="en-US" sz="2000" dirty="0" smtClean="0">
                <a:solidFill>
                  <a:srgbClr val="F8F8F8"/>
                </a:solidFill>
                <a:latin typeface="Calibri" pitchFamily="34" charset="0"/>
                <a:cs typeface="Calibri" pitchFamily="34" charset="0"/>
              </a:rPr>
              <a:t> functions combining non-local/local projections, with special training algorithms</a:t>
            </a:r>
            <a:r>
              <a:rPr lang="en-US" sz="2000" dirty="0" smtClean="0">
                <a:latin typeface="Calibri" pitchFamily="34" charset="0"/>
                <a:cs typeface="Calibri" pitchFamily="34" charset="0"/>
              </a:rPr>
              <a:t>.</a:t>
            </a:r>
          </a:p>
          <a:p>
            <a:pPr marL="419100" indent="-419100" eaLnBrk="1" hangingPunct="1">
              <a:buFontTx/>
              <a:buAutoNum type="arabicPeriod"/>
              <a:defRPr/>
            </a:pPr>
            <a:r>
              <a:rPr lang="en-US" sz="2000" dirty="0" smtClean="0">
                <a:latin typeface="Calibri" pitchFamily="34" charset="0"/>
                <a:cs typeface="Calibri" pitchFamily="34" charset="0"/>
              </a:rPr>
              <a:t>Maximize the leave-one-out error after projection: take some localized function </a:t>
            </a:r>
            <a:r>
              <a:rPr lang="en-US" sz="2000" i="1" dirty="0" smtClean="0">
                <a:solidFill>
                  <a:srgbClr val="FFFF00"/>
                </a:solidFill>
                <a:latin typeface="Calibri" pitchFamily="34" charset="0"/>
                <a:cs typeface="Calibri" pitchFamily="34" charset="0"/>
              </a:rPr>
              <a:t>G</a:t>
            </a:r>
            <a:r>
              <a:rPr lang="en-US" sz="2000" dirty="0" smtClean="0">
                <a:latin typeface="Calibri" pitchFamily="34" charset="0"/>
                <a:cs typeface="Calibri" pitchFamily="34" charset="0"/>
              </a:rPr>
              <a:t>, count in a soft way cases from the same class as </a:t>
            </a:r>
            <a:r>
              <a:rPr lang="en-US" sz="2000" dirty="0" err="1" smtClean="0">
                <a:latin typeface="Calibri" pitchFamily="34" charset="0"/>
                <a:cs typeface="Calibri" pitchFamily="34" charset="0"/>
              </a:rPr>
              <a:t>X</a:t>
            </a:r>
            <a:r>
              <a:rPr lang="en-US" sz="2000" i="1" baseline="-25000" dirty="0" err="1" smtClean="0">
                <a:latin typeface="Calibri" pitchFamily="34" charset="0"/>
                <a:cs typeface="Calibri" pitchFamily="34" charset="0"/>
              </a:rPr>
              <a:t>k</a:t>
            </a:r>
            <a:r>
              <a:rPr lang="en-US" sz="2000" dirty="0" smtClean="0">
                <a:latin typeface="Calibri" pitchFamily="34" charset="0"/>
                <a:cs typeface="Calibri" pitchFamily="34" charset="0"/>
              </a:rPr>
              <a:t>.</a:t>
            </a:r>
          </a:p>
          <a:p>
            <a:pPr marL="419100" indent="-419100" eaLnBrk="1" hangingPunct="1">
              <a:buFontTx/>
              <a:buNone/>
              <a:defRPr/>
            </a:pPr>
            <a:endParaRPr lang="en-US" sz="2000" dirty="0" smtClean="0">
              <a:latin typeface="Calibri" pitchFamily="34" charset="0"/>
              <a:cs typeface="Calibri" pitchFamily="34" charset="0"/>
            </a:endParaRPr>
          </a:p>
          <a:p>
            <a:pPr marL="419100" indent="-419100" eaLnBrk="1" hangingPunct="1">
              <a:buFontTx/>
              <a:buAutoNum type="arabicPeriod"/>
              <a:defRPr/>
            </a:pPr>
            <a:endParaRPr lang="en-US" sz="2000" dirty="0" smtClean="0">
              <a:latin typeface="Calibri" pitchFamily="34" charset="0"/>
              <a:cs typeface="Calibri" pitchFamily="34" charset="0"/>
            </a:endParaRPr>
          </a:p>
          <a:p>
            <a:pPr marL="0" indent="0" eaLnBrk="1" hangingPunct="1">
              <a:buFontTx/>
              <a:buNone/>
              <a:defRPr/>
            </a:pPr>
            <a:r>
              <a:rPr lang="en-US" sz="2000" dirty="0" smtClean="0">
                <a:latin typeface="Calibri" pitchFamily="34" charset="0"/>
                <a:cs typeface="Calibri" pitchFamily="34" charset="0"/>
              </a:rPr>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Grouping  and separation; projection may be done directly to 1 or 2D for visualization, or higher D for dimensionality reduction, if </a:t>
            </a:r>
            <a:r>
              <a:rPr lang="en-US" sz="2000" dirty="0" smtClean="0">
                <a:solidFill>
                  <a:srgbClr val="FFFF00"/>
                </a:solidFill>
                <a:latin typeface="Calibri" pitchFamily="34" charset="0"/>
                <a:cs typeface="Calibri" pitchFamily="34" charset="0"/>
              </a:rPr>
              <a:t>W</a:t>
            </a:r>
            <a:r>
              <a:rPr lang="en-US" sz="2000" dirty="0" smtClean="0">
                <a:latin typeface="Calibri" pitchFamily="34" charset="0"/>
                <a:cs typeface="Calibri" pitchFamily="34" charset="0"/>
              </a:rPr>
              <a:t> has </a:t>
            </a:r>
            <a:r>
              <a:rPr lang="en-US" sz="2000" i="1" dirty="0" smtClean="0">
                <a:latin typeface="Calibri" pitchFamily="34" charset="0"/>
                <a:cs typeface="Calibri" pitchFamily="34" charset="0"/>
              </a:rPr>
              <a:t>d</a:t>
            </a:r>
            <a:r>
              <a:rPr lang="en-US" sz="2000" dirty="0" smtClean="0">
                <a:latin typeface="Calibri" pitchFamily="34" charset="0"/>
                <a:cs typeface="Calibri" pitchFamily="34" charset="0"/>
              </a:rPr>
              <a:t> columns.    </a:t>
            </a:r>
          </a:p>
        </p:txBody>
      </p:sp>
      <p:graphicFrame>
        <p:nvGraphicFramePr>
          <p:cNvPr id="44036" name="Object 4"/>
          <p:cNvGraphicFramePr>
            <a:graphicFrameLocks noChangeAspect="1"/>
          </p:cNvGraphicFramePr>
          <p:nvPr/>
        </p:nvGraphicFramePr>
        <p:xfrm>
          <a:off x="936625" y="4897438"/>
          <a:ext cx="7748588" cy="995362"/>
        </p:xfrm>
        <a:graphic>
          <a:graphicData uri="http://schemas.openxmlformats.org/presentationml/2006/ole">
            <mc:AlternateContent xmlns:mc="http://schemas.openxmlformats.org/markup-compatibility/2006">
              <mc:Choice xmlns:v="urn:schemas-microsoft-com:vml" Requires="v">
                <p:oleObj spid="_x0000_s44061" name="Equation" r:id="rId4" imgW="3962400" imgH="508000" progId="Equation.DSMT4">
                  <p:embed/>
                </p:oleObj>
              </mc:Choice>
              <mc:Fallback>
                <p:oleObj name="Equation" r:id="rId4" imgW="3962400" imgH="508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25" y="4897438"/>
                        <a:ext cx="7748588"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a:xfrm>
            <a:off x="685800" y="350838"/>
            <a:ext cx="7772400" cy="774700"/>
          </a:xfrm>
          <a:effectLst>
            <a:outerShdw dist="35921" dir="2700000" algn="ctr" rotWithShape="0">
              <a:schemeClr val="bg2"/>
            </a:outerShdw>
          </a:effectLst>
        </p:spPr>
        <p:txBody>
          <a:bodyPr lIns="92075" tIns="46038" rIns="92075" bIns="46038"/>
          <a:lstStyle/>
          <a:p>
            <a:pPr eaLnBrk="1" hangingPunct="1">
              <a:defRPr/>
            </a:pPr>
            <a:r>
              <a:rPr lang="en-US" dirty="0" smtClean="0"/>
              <a:t>Parity n=9</a:t>
            </a:r>
          </a:p>
        </p:txBody>
      </p:sp>
      <p:pic>
        <p:nvPicPr>
          <p:cNvPr id="7" name="Obraz 6" descr="outpu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2588" y="1884363"/>
            <a:ext cx="585946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pole tekstowe 7"/>
          <p:cNvSpPr txBox="1">
            <a:spLocks noChangeArrowheads="1"/>
          </p:cNvSpPr>
          <p:nvPr/>
        </p:nvSpPr>
        <p:spPr bwMode="auto">
          <a:xfrm>
            <a:off x="568325" y="1311275"/>
            <a:ext cx="8393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dirty="0">
                <a:solidFill>
                  <a:srgbClr val="FFFFFF"/>
                </a:solidFill>
                <a:latin typeface="Calibri" pitchFamily="34" charset="0"/>
                <a:cs typeface="Calibri" pitchFamily="34" charset="0"/>
              </a:rPr>
              <a:t>Simple gradient learning; </a:t>
            </a:r>
            <a:r>
              <a:rPr lang="en-US" dirty="0" smtClean="0">
                <a:solidFill>
                  <a:srgbClr val="FFFFFF"/>
                </a:solidFill>
                <a:latin typeface="Calibri" pitchFamily="34" charset="0"/>
                <a:cs typeface="Calibri" pitchFamily="34" charset="0"/>
              </a:rPr>
              <a:t>QCP quality </a:t>
            </a:r>
            <a:r>
              <a:rPr lang="en-US" dirty="0">
                <a:solidFill>
                  <a:srgbClr val="FFFFFF"/>
                </a:solidFill>
                <a:latin typeface="Calibri" pitchFamily="34" charset="0"/>
                <a:cs typeface="Calibri" pitchFamily="34" charset="0"/>
              </a:rPr>
              <a:t>index shown below.</a:t>
            </a:r>
          </a:p>
        </p:txBody>
      </p:sp>
      <p:pic>
        <p:nvPicPr>
          <p:cNvPr id="1239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325" y="1184276"/>
            <a:ext cx="73247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3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a:xfrm>
            <a:off x="611188" y="188913"/>
            <a:ext cx="7772400" cy="990600"/>
          </a:xfrm>
          <a:effectLst>
            <a:outerShdw dist="107763" dir="2700000" algn="ctr" rotWithShape="0">
              <a:schemeClr val="bg2"/>
            </a:outerShdw>
          </a:effectLst>
        </p:spPr>
        <p:txBody>
          <a:bodyPr/>
          <a:lstStyle/>
          <a:p>
            <a:pPr eaLnBrk="1" hangingPunct="1">
              <a:defRPr/>
            </a:pPr>
            <a:r>
              <a:rPr lang="en-US" dirty="0" smtClean="0"/>
              <a:t>What is there to learn?</a:t>
            </a:r>
            <a:endParaRPr lang="en-US" sz="1400" dirty="0" smtClean="0"/>
          </a:p>
        </p:txBody>
      </p:sp>
      <p:sp>
        <p:nvSpPr>
          <p:cNvPr id="7171" name="Rectangle 3"/>
          <p:cNvSpPr>
            <a:spLocks noChangeArrowheads="1"/>
          </p:cNvSpPr>
          <p:nvPr/>
        </p:nvSpPr>
        <p:spPr bwMode="auto">
          <a:xfrm>
            <a:off x="611188" y="3860800"/>
            <a:ext cx="8424862"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4175" indent="-384175">
              <a:lnSpc>
                <a:spcPct val="90000"/>
              </a:lnSpc>
              <a:spcBef>
                <a:spcPct val="20000"/>
              </a:spcBef>
              <a:buClr>
                <a:schemeClr val="tx2"/>
              </a:buClr>
              <a:buSzPct val="115000"/>
            </a:pPr>
            <a:endParaRPr lang="pl-PL" sz="1800">
              <a:solidFill>
                <a:schemeClr val="tx2"/>
              </a:solidFill>
            </a:endParaRPr>
          </a:p>
        </p:txBody>
      </p:sp>
      <p:sp>
        <p:nvSpPr>
          <p:cNvPr id="7172" name="Rectangle 4"/>
          <p:cNvSpPr>
            <a:spLocks noGrp="1" noChangeArrowheads="1"/>
          </p:cNvSpPr>
          <p:nvPr>
            <p:ph type="body" sz="half" idx="1"/>
          </p:nvPr>
        </p:nvSpPr>
        <p:spPr>
          <a:xfrm>
            <a:off x="539750" y="1196975"/>
            <a:ext cx="8424863" cy="436563"/>
          </a:xfrm>
        </p:spPr>
        <p:txBody>
          <a:bodyPr/>
          <a:lstStyle/>
          <a:p>
            <a:pPr marL="0" indent="0" eaLnBrk="1" hangingPunct="1">
              <a:lnSpc>
                <a:spcPct val="80000"/>
              </a:lnSpc>
              <a:buFontTx/>
              <a:buNone/>
            </a:pPr>
            <a:r>
              <a:rPr lang="en-US" sz="2000" smtClean="0"/>
              <a:t>Brains ... what is in EEG? What happens in the brain?</a:t>
            </a:r>
          </a:p>
        </p:txBody>
      </p:sp>
      <p:sp>
        <p:nvSpPr>
          <p:cNvPr id="7173" name="Rectangle 5"/>
          <p:cNvSpPr>
            <a:spLocks noChangeArrowheads="1"/>
          </p:cNvSpPr>
          <p:nvPr/>
        </p:nvSpPr>
        <p:spPr bwMode="auto">
          <a:xfrm>
            <a:off x="560388" y="1633538"/>
            <a:ext cx="59086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buClr>
                <a:schemeClr val="tx2"/>
              </a:buClr>
              <a:buSzPct val="115000"/>
            </a:pPr>
            <a:r>
              <a:rPr lang="en-US" dirty="0" smtClean="0"/>
              <a:t>Cognitive robotics: vision, perception, language. </a:t>
            </a:r>
          </a:p>
          <a:p>
            <a:pPr>
              <a:lnSpc>
                <a:spcPct val="90000"/>
              </a:lnSpc>
              <a:spcBef>
                <a:spcPct val="20000"/>
              </a:spcBef>
              <a:buClr>
                <a:schemeClr val="tx2"/>
              </a:buClr>
              <a:buSzPct val="115000"/>
            </a:pPr>
            <a:r>
              <a:rPr lang="en-US" dirty="0" smtClean="0"/>
              <a:t>Bioinformatics, life sciences.</a:t>
            </a:r>
          </a:p>
          <a:p>
            <a:pPr>
              <a:lnSpc>
                <a:spcPct val="90000"/>
              </a:lnSpc>
              <a:spcBef>
                <a:spcPct val="20000"/>
              </a:spcBef>
              <a:buClr>
                <a:schemeClr val="tx2"/>
              </a:buClr>
              <a:buSzPct val="115000"/>
            </a:pPr>
            <a:r>
              <a:rPr lang="en-US" dirty="0" smtClean="0"/>
              <a:t>Industry: what happens with our machines? </a:t>
            </a:r>
          </a:p>
        </p:txBody>
      </p:sp>
      <p:pic>
        <p:nvPicPr>
          <p:cNvPr id="7174" name="Obraz 7" descr="brain_ani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46075"/>
            <a:ext cx="12192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4075113"/>
            <a:ext cx="36671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17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38" y="2898775"/>
            <a:ext cx="353377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0" y="1749425"/>
            <a:ext cx="2540000"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a:xfrm>
            <a:off x="685800" y="350838"/>
            <a:ext cx="7772400" cy="774700"/>
          </a:xfrm>
          <a:effectLst>
            <a:outerShdw dist="35921" dir="2700000" algn="ctr" rotWithShape="0">
              <a:schemeClr val="bg2"/>
            </a:outerShdw>
          </a:effectLst>
        </p:spPr>
        <p:txBody>
          <a:bodyPr lIns="92075" tIns="46038" rIns="92075" bIns="46038"/>
          <a:lstStyle/>
          <a:p>
            <a:pPr eaLnBrk="1" hangingPunct="1">
              <a:defRPr/>
            </a:pPr>
            <a:r>
              <a:rPr lang="en-US" dirty="0" smtClean="0"/>
              <a:t>8-bit parity solution</a:t>
            </a:r>
          </a:p>
        </p:txBody>
      </p:sp>
      <p:sp>
        <p:nvSpPr>
          <p:cNvPr id="41987" name="Rectangle 3"/>
          <p:cNvSpPr>
            <a:spLocks noGrp="1" noChangeArrowheads="1"/>
          </p:cNvSpPr>
          <p:nvPr>
            <p:ph type="body" idx="1"/>
          </p:nvPr>
        </p:nvSpPr>
        <p:spPr>
          <a:xfrm>
            <a:off x="755650" y="5800725"/>
            <a:ext cx="8208963" cy="730250"/>
          </a:xfrm>
        </p:spPr>
        <p:txBody>
          <a:bodyPr lIns="92075" tIns="46038" rIns="92075" bIns="46038"/>
          <a:lstStyle/>
          <a:p>
            <a:pPr marL="0" indent="0" eaLnBrk="1" hangingPunct="1">
              <a:buFontTx/>
              <a:buNone/>
            </a:pPr>
            <a:r>
              <a:rPr lang="en-US" sz="2000" smtClean="0">
                <a:latin typeface="Calibri" pitchFamily="34" charset="0"/>
                <a:cs typeface="Calibri" pitchFamily="34" charset="0"/>
              </a:rPr>
              <a:t> QCP solution to 8-bit parity data: projection on W=[1,1…1] diagonal.</a:t>
            </a:r>
          </a:p>
          <a:p>
            <a:pPr marL="0" indent="0" eaLnBrk="1" hangingPunct="1">
              <a:buFontTx/>
              <a:buNone/>
            </a:pPr>
            <a:r>
              <a:rPr lang="en-US" sz="2000" smtClean="0">
                <a:latin typeface="Calibri" pitchFamily="34" charset="0"/>
                <a:cs typeface="Calibri" pitchFamily="34" charset="0"/>
              </a:rPr>
              <a:t>k-separability is much easier to achieve than full linear separability.</a:t>
            </a:r>
            <a:r>
              <a:rPr lang="pl-PL" sz="2000" smtClean="0">
                <a:latin typeface="Calibri" pitchFamily="34" charset="0"/>
                <a:cs typeface="Calibri" pitchFamily="34" charset="0"/>
              </a:rPr>
              <a:t> </a:t>
            </a:r>
            <a:endParaRPr lang="en-US" sz="2000" smtClean="0">
              <a:latin typeface="Calibri" pitchFamily="34" charset="0"/>
              <a:cs typeface="Calibri" pitchFamily="34" charset="0"/>
            </a:endParaRPr>
          </a:p>
        </p:txBody>
      </p:sp>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249363"/>
            <a:ext cx="59055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a:xfrm>
            <a:off x="685800" y="350838"/>
            <a:ext cx="7772400" cy="774700"/>
          </a:xfrm>
          <a:effectLst>
            <a:outerShdw dist="35921" dir="2700000" algn="ctr" rotWithShape="0">
              <a:schemeClr val="bg2"/>
            </a:outerShdw>
          </a:effectLst>
        </p:spPr>
        <p:txBody>
          <a:bodyPr lIns="92075" tIns="46038" rIns="92075" bIns="46038"/>
          <a:lstStyle/>
          <a:p>
            <a:pPr eaLnBrk="1" hangingPunct="1">
              <a:defRPr/>
            </a:pPr>
            <a:r>
              <a:rPr lang="en-US" dirty="0" smtClean="0"/>
              <a:t>Learning hard functions</a:t>
            </a:r>
          </a:p>
        </p:txBody>
      </p:sp>
      <p:sp>
        <p:nvSpPr>
          <p:cNvPr id="46083" name="Rectangle 3"/>
          <p:cNvSpPr>
            <a:spLocks noGrp="1" noChangeArrowheads="1"/>
          </p:cNvSpPr>
          <p:nvPr>
            <p:ph type="body" idx="1"/>
          </p:nvPr>
        </p:nvSpPr>
        <p:spPr>
          <a:xfrm>
            <a:off x="755650" y="5800725"/>
            <a:ext cx="8208963" cy="796925"/>
          </a:xfrm>
        </p:spPr>
        <p:txBody>
          <a:bodyPr lIns="92075" tIns="46038" rIns="92075" bIns="46038"/>
          <a:lstStyle/>
          <a:p>
            <a:pPr marL="0" indent="0" eaLnBrk="1" hangingPunct="1">
              <a:buFontTx/>
              <a:buNone/>
            </a:pPr>
            <a:r>
              <a:rPr lang="en-US" sz="2000" smtClean="0">
                <a:latin typeface="Calibri" pitchFamily="34" charset="0"/>
                <a:cs typeface="Calibri" pitchFamily="34" charset="0"/>
              </a:rPr>
              <a:t> Training almost perfect for parity, with linear growth in the number of vectors for k-sep. solution created by the constructive neural algorithm.</a:t>
            </a:r>
          </a:p>
        </p:txBody>
      </p:sp>
      <p:pic>
        <p:nvPicPr>
          <p:cNvPr id="104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14450"/>
            <a:ext cx="54864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44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463" y="1276350"/>
            <a:ext cx="55530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a:xfrm>
            <a:off x="685800" y="350838"/>
            <a:ext cx="7772400" cy="774700"/>
          </a:xfrm>
          <a:effectLst>
            <a:outerShdw dist="35921" dir="2700000" algn="ctr" rotWithShape="0">
              <a:schemeClr val="bg2"/>
            </a:outerShdw>
          </a:effectLst>
        </p:spPr>
        <p:txBody>
          <a:bodyPr lIns="92075" tIns="46038" rIns="92075" bIns="46038"/>
          <a:lstStyle/>
          <a:p>
            <a:pPr eaLnBrk="1" hangingPunct="1">
              <a:defRPr/>
            </a:pPr>
            <a:r>
              <a:rPr lang="en-US" dirty="0" smtClean="0"/>
              <a:t>Real data</a:t>
            </a:r>
          </a:p>
        </p:txBody>
      </p:sp>
      <p:sp>
        <p:nvSpPr>
          <p:cNvPr id="47107" name="Rectangle 3"/>
          <p:cNvSpPr>
            <a:spLocks noGrp="1" noChangeArrowheads="1"/>
          </p:cNvSpPr>
          <p:nvPr>
            <p:ph type="body" idx="1"/>
          </p:nvPr>
        </p:nvSpPr>
        <p:spPr>
          <a:xfrm>
            <a:off x="755650" y="5800725"/>
            <a:ext cx="8208963" cy="796925"/>
          </a:xfrm>
        </p:spPr>
        <p:txBody>
          <a:bodyPr lIns="92075" tIns="46038" rIns="92075" bIns="46038"/>
          <a:lstStyle/>
          <a:p>
            <a:pPr marL="0" indent="0" eaLnBrk="1" hangingPunct="1">
              <a:buFontTx/>
              <a:buNone/>
            </a:pPr>
            <a:r>
              <a:rPr lang="en-US" sz="2000" dirty="0" smtClean="0">
                <a:solidFill>
                  <a:srgbClr val="FFFFFF"/>
                </a:solidFill>
                <a:latin typeface="Calibri" pitchFamily="34" charset="0"/>
                <a:cs typeface="Calibri" pitchFamily="34" charset="0"/>
              </a:rPr>
              <a:t> On simple data results are similar as from SVM (because they are almost optimal), but c3sep models are much simpler although only 3-sep. assumed.</a:t>
            </a:r>
          </a:p>
        </p:txBody>
      </p:sp>
      <p:pic>
        <p:nvPicPr>
          <p:cNvPr id="1054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333500"/>
            <a:ext cx="8610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54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1971675"/>
            <a:ext cx="7337425"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a:xfrm>
            <a:off x="685800" y="350838"/>
            <a:ext cx="7772400" cy="774700"/>
          </a:xfrm>
          <a:effectLst>
            <a:outerShdw dist="35921" dir="2700000" algn="ctr" rotWithShape="0">
              <a:schemeClr val="bg2"/>
            </a:outerShdw>
          </a:effectLst>
        </p:spPr>
        <p:txBody>
          <a:bodyPr lIns="92075" tIns="46038" rIns="92075" bIns="46038"/>
          <a:lstStyle/>
          <a:p>
            <a:pPr eaLnBrk="1" hangingPunct="1">
              <a:defRPr/>
            </a:pPr>
            <a:r>
              <a:rPr lang="en-US" dirty="0" smtClean="0"/>
              <a:t>Complex distribution</a:t>
            </a:r>
          </a:p>
        </p:txBody>
      </p:sp>
      <p:sp>
        <p:nvSpPr>
          <p:cNvPr id="49155" name="Rectangle 3"/>
          <p:cNvSpPr>
            <a:spLocks noGrp="1" noChangeArrowheads="1"/>
          </p:cNvSpPr>
          <p:nvPr>
            <p:ph type="body" idx="1"/>
          </p:nvPr>
        </p:nvSpPr>
        <p:spPr>
          <a:xfrm>
            <a:off x="755650" y="5800725"/>
            <a:ext cx="8208963" cy="719138"/>
          </a:xfrm>
        </p:spPr>
        <p:txBody>
          <a:bodyPr lIns="92075" tIns="46038" rIns="92075" bIns="46038"/>
          <a:lstStyle/>
          <a:p>
            <a:pPr marL="0" indent="0" eaLnBrk="1" hangingPunct="1">
              <a:buFontTx/>
              <a:buNone/>
            </a:pPr>
            <a:r>
              <a:rPr lang="en-US" sz="2000" smtClean="0">
                <a:latin typeface="Calibri" pitchFamily="34" charset="0"/>
                <a:cs typeface="Calibri" pitchFamily="34" charset="0"/>
              </a:rPr>
              <a:t>QPC visualization of concentric rings in 2D with strong noise in remaining 2D; transform: nearest neighbor solutions, combinations of ellipsoidal densities.</a:t>
            </a:r>
          </a:p>
        </p:txBody>
      </p:sp>
      <p:pic>
        <p:nvPicPr>
          <p:cNvPr id="491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188" y="1114425"/>
            <a:ext cx="690562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a:xfrm>
            <a:off x="685800" y="350838"/>
            <a:ext cx="7772400" cy="774700"/>
          </a:xfrm>
          <a:effectLst>
            <a:outerShdw dist="35921" dir="2700000" algn="ctr" rotWithShape="0">
              <a:schemeClr val="bg2"/>
            </a:outerShdw>
          </a:effectLst>
        </p:spPr>
        <p:txBody>
          <a:bodyPr lIns="92075" tIns="46038" rIns="92075" bIns="46038"/>
          <a:lstStyle/>
          <a:p>
            <a:pPr eaLnBrk="1" hangingPunct="1">
              <a:defRPr/>
            </a:pPr>
            <a:r>
              <a:rPr lang="en-US" dirty="0" smtClean="0"/>
              <a:t>NN </a:t>
            </a:r>
            <a:r>
              <a:rPr lang="en-US" smtClean="0"/>
              <a:t>as data transformations</a:t>
            </a:r>
            <a:endParaRPr lang="en-US" dirty="0" smtClean="0"/>
          </a:p>
        </p:txBody>
      </p:sp>
      <p:sp>
        <p:nvSpPr>
          <p:cNvPr id="39939" name="Rectangle 3"/>
          <p:cNvSpPr>
            <a:spLocks noGrp="1" noChangeArrowheads="1"/>
          </p:cNvSpPr>
          <p:nvPr>
            <p:ph type="body" idx="1"/>
          </p:nvPr>
        </p:nvSpPr>
        <p:spPr>
          <a:xfrm>
            <a:off x="611188" y="1341438"/>
            <a:ext cx="8208962" cy="792162"/>
          </a:xfrm>
        </p:spPr>
        <p:txBody>
          <a:bodyPr lIns="92075" tIns="46038" rIns="92075" bIns="46038"/>
          <a:lstStyle/>
          <a:p>
            <a:pPr marL="0" indent="0" eaLnBrk="1" hangingPunct="1">
              <a:spcBef>
                <a:spcPct val="0"/>
              </a:spcBef>
              <a:buFontTx/>
              <a:buNone/>
            </a:pPr>
            <a:r>
              <a:rPr lang="en-US" sz="2000" dirty="0" smtClean="0">
                <a:cs typeface="Calibri" pitchFamily="34" charset="0"/>
              </a:rPr>
              <a:t>Vector mappings from the input space to hidden space(s) and to the output space + adapt parameters to improve cost functions. </a:t>
            </a:r>
          </a:p>
        </p:txBody>
      </p:sp>
      <p:sp>
        <p:nvSpPr>
          <p:cNvPr id="39940" name="Rectangle 4"/>
          <p:cNvSpPr>
            <a:spLocks noChangeArrowheads="1"/>
          </p:cNvSpPr>
          <p:nvPr/>
        </p:nvSpPr>
        <p:spPr bwMode="auto">
          <a:xfrm>
            <a:off x="666750" y="2133600"/>
            <a:ext cx="806291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buClr>
                <a:schemeClr val="tx2"/>
              </a:buClr>
              <a:buSzPct val="115000"/>
            </a:pPr>
            <a:r>
              <a:rPr lang="en-US" dirty="0">
                <a:latin typeface="+mn-lt"/>
                <a:cs typeface="Calibri" pitchFamily="34" charset="0"/>
              </a:rPr>
              <a:t>Hidden-Output mapping done by MLPs: </a:t>
            </a:r>
            <a:br>
              <a:rPr lang="en-US" dirty="0">
                <a:latin typeface="+mn-lt"/>
                <a:cs typeface="Calibri" pitchFamily="34" charset="0"/>
              </a:rPr>
            </a:br>
            <a:endParaRPr lang="en-US" dirty="0">
              <a:latin typeface="+mn-lt"/>
              <a:cs typeface="Calibri" pitchFamily="34" charset="0"/>
            </a:endParaRPr>
          </a:p>
          <a:p>
            <a:pPr>
              <a:spcBef>
                <a:spcPct val="20000"/>
              </a:spcBef>
              <a:buClr>
                <a:schemeClr val="tx2"/>
              </a:buClr>
              <a:buSzPct val="115000"/>
            </a:pPr>
            <a:r>
              <a:rPr lang="en-US" sz="2600" dirty="0">
                <a:solidFill>
                  <a:srgbClr val="FFFF00"/>
                </a:solidFill>
                <a:latin typeface="+mn-lt"/>
                <a:cs typeface="Calibri" pitchFamily="34" charset="0"/>
              </a:rPr>
              <a:t>T </a:t>
            </a:r>
            <a:r>
              <a:rPr lang="en-US" sz="2200" dirty="0">
                <a:solidFill>
                  <a:srgbClr val="FFFF00"/>
                </a:solidFill>
                <a:latin typeface="+mn-lt"/>
                <a:cs typeface="Calibri" pitchFamily="34" charset="0"/>
              </a:rPr>
              <a:t>= {X</a:t>
            </a:r>
            <a:r>
              <a:rPr lang="en-US" sz="2200" baseline="30000" dirty="0">
                <a:solidFill>
                  <a:srgbClr val="FFFF00"/>
                </a:solidFill>
                <a:latin typeface="+mn-lt"/>
                <a:cs typeface="Calibri" pitchFamily="34" charset="0"/>
              </a:rPr>
              <a:t>i</a:t>
            </a:r>
            <a:r>
              <a:rPr lang="en-US" sz="2200" dirty="0">
                <a:solidFill>
                  <a:srgbClr val="FFFF00"/>
                </a:solidFill>
                <a:latin typeface="+mn-lt"/>
                <a:cs typeface="Calibri" pitchFamily="34" charset="0"/>
              </a:rPr>
              <a:t>}</a:t>
            </a:r>
            <a:r>
              <a:rPr lang="en-US" sz="2200" dirty="0">
                <a:latin typeface="+mn-lt"/>
                <a:cs typeface="Calibri" pitchFamily="34" charset="0"/>
              </a:rPr>
              <a:t> </a:t>
            </a:r>
            <a:r>
              <a:rPr lang="pl-PL" sz="2200" dirty="0">
                <a:latin typeface="+mn-lt"/>
                <a:cs typeface="Calibri" pitchFamily="34" charset="0"/>
              </a:rPr>
              <a:t>	</a:t>
            </a:r>
            <a:r>
              <a:rPr lang="en-US" dirty="0">
                <a:latin typeface="+mn-lt"/>
                <a:cs typeface="Calibri" pitchFamily="34" charset="0"/>
              </a:rPr>
              <a:t>training data, </a:t>
            </a:r>
            <a:r>
              <a:rPr lang="en-US" dirty="0">
                <a:solidFill>
                  <a:srgbClr val="FFFF00"/>
                </a:solidFill>
                <a:latin typeface="+mn-lt"/>
                <a:cs typeface="Calibri" pitchFamily="34" charset="0"/>
              </a:rPr>
              <a:t>N</a:t>
            </a:r>
            <a:r>
              <a:rPr lang="en-US" dirty="0">
                <a:latin typeface="+mn-lt"/>
                <a:cs typeface="Calibri" pitchFamily="34" charset="0"/>
              </a:rPr>
              <a:t>-dimensional. </a:t>
            </a:r>
            <a:r>
              <a:rPr lang="en-US" sz="2200" dirty="0">
                <a:latin typeface="+mn-lt"/>
                <a:cs typeface="Calibri" pitchFamily="34" charset="0"/>
              </a:rPr>
              <a:t> </a:t>
            </a:r>
            <a:br>
              <a:rPr lang="en-US" sz="2200" dirty="0">
                <a:latin typeface="+mn-lt"/>
                <a:cs typeface="Calibri" pitchFamily="34" charset="0"/>
              </a:rPr>
            </a:br>
            <a:r>
              <a:rPr lang="en-US" sz="2600" dirty="0">
                <a:solidFill>
                  <a:srgbClr val="FFFF00"/>
                </a:solidFill>
                <a:latin typeface="+mn-lt"/>
                <a:cs typeface="Calibri" pitchFamily="34" charset="0"/>
              </a:rPr>
              <a:t>H</a:t>
            </a:r>
            <a:r>
              <a:rPr lang="en-US" sz="2200" dirty="0">
                <a:solidFill>
                  <a:srgbClr val="FFFF00"/>
                </a:solidFill>
                <a:latin typeface="+mn-lt"/>
                <a:cs typeface="Calibri" pitchFamily="34" charset="0"/>
              </a:rPr>
              <a:t> = {</a:t>
            </a:r>
            <a:r>
              <a:rPr lang="en-US" sz="2200" i="1" dirty="0">
                <a:solidFill>
                  <a:srgbClr val="FFFF00"/>
                </a:solidFill>
                <a:latin typeface="+mn-lt"/>
                <a:cs typeface="Calibri" pitchFamily="34" charset="0"/>
              </a:rPr>
              <a:t>h</a:t>
            </a:r>
            <a:r>
              <a:rPr lang="pl-PL" sz="2200" i="1" baseline="-25000" dirty="0">
                <a:solidFill>
                  <a:srgbClr val="FFFF00"/>
                </a:solidFill>
                <a:latin typeface="+mn-lt"/>
                <a:cs typeface="Calibri" pitchFamily="34" charset="0"/>
              </a:rPr>
              <a:t>j</a:t>
            </a:r>
            <a:r>
              <a:rPr lang="en-US" sz="2200" dirty="0">
                <a:solidFill>
                  <a:srgbClr val="FFFF00"/>
                </a:solidFill>
                <a:latin typeface="+mn-lt"/>
                <a:cs typeface="Calibri" pitchFamily="34" charset="0"/>
              </a:rPr>
              <a:t>(</a:t>
            </a:r>
            <a:r>
              <a:rPr lang="en-US" sz="2600" dirty="0">
                <a:solidFill>
                  <a:srgbClr val="FFFF00"/>
                </a:solidFill>
                <a:latin typeface="+mn-lt"/>
                <a:cs typeface="Calibri" pitchFamily="34" charset="0"/>
              </a:rPr>
              <a:t>T</a:t>
            </a:r>
            <a:r>
              <a:rPr lang="en-US" sz="2200" dirty="0">
                <a:solidFill>
                  <a:srgbClr val="FFFF00"/>
                </a:solidFill>
                <a:latin typeface="+mn-lt"/>
                <a:cs typeface="Calibri" pitchFamily="34" charset="0"/>
              </a:rPr>
              <a:t>)}</a:t>
            </a:r>
            <a:r>
              <a:rPr lang="pl-PL" sz="2200" dirty="0">
                <a:latin typeface="+mn-lt"/>
                <a:cs typeface="Calibri" pitchFamily="34" charset="0"/>
              </a:rPr>
              <a:t>	</a:t>
            </a:r>
            <a:r>
              <a:rPr lang="pl-PL" dirty="0">
                <a:solidFill>
                  <a:srgbClr val="FFFF00"/>
                </a:solidFill>
                <a:latin typeface="+mn-lt"/>
                <a:cs typeface="Calibri" pitchFamily="34" charset="0"/>
              </a:rPr>
              <a:t>X</a:t>
            </a:r>
            <a:r>
              <a:rPr lang="en-US" dirty="0">
                <a:latin typeface="+mn-lt"/>
                <a:cs typeface="Calibri" pitchFamily="34" charset="0"/>
              </a:rPr>
              <a:t> </a:t>
            </a:r>
            <a:r>
              <a:rPr lang="pl-PL" dirty="0">
                <a:latin typeface="+mn-lt"/>
                <a:cs typeface="Calibri" pitchFamily="34" charset="0"/>
              </a:rPr>
              <a:t>i</a:t>
            </a:r>
            <a:r>
              <a:rPr lang="en-US" dirty="0">
                <a:latin typeface="+mn-lt"/>
                <a:cs typeface="Calibri" pitchFamily="34" charset="0"/>
              </a:rPr>
              <a:t>mage in the hidden space, </a:t>
            </a:r>
            <a:r>
              <a:rPr lang="pl-PL" i="1" dirty="0">
                <a:solidFill>
                  <a:srgbClr val="FFFF00"/>
                </a:solidFill>
                <a:latin typeface="+mn-lt"/>
                <a:cs typeface="Calibri" pitchFamily="34" charset="0"/>
              </a:rPr>
              <a:t>j</a:t>
            </a:r>
            <a:r>
              <a:rPr lang="en-US" i="1" dirty="0">
                <a:solidFill>
                  <a:srgbClr val="FFFF00"/>
                </a:solidFill>
                <a:latin typeface="+mn-lt"/>
                <a:cs typeface="Calibri" pitchFamily="34" charset="0"/>
              </a:rPr>
              <a:t> </a:t>
            </a:r>
            <a:r>
              <a:rPr lang="pl-PL" dirty="0">
                <a:solidFill>
                  <a:srgbClr val="FFFF00"/>
                </a:solidFill>
                <a:latin typeface="+mn-lt"/>
                <a:cs typeface="Calibri" pitchFamily="34" charset="0"/>
              </a:rPr>
              <a:t>=1 .. </a:t>
            </a:r>
            <a:r>
              <a:rPr lang="en-US" dirty="0">
                <a:solidFill>
                  <a:srgbClr val="FFFF00"/>
                </a:solidFill>
                <a:latin typeface="+mn-lt"/>
                <a:cs typeface="Calibri" pitchFamily="34" charset="0"/>
              </a:rPr>
              <a:t>N</a:t>
            </a:r>
            <a:r>
              <a:rPr lang="en-US" baseline="-25000" dirty="0">
                <a:solidFill>
                  <a:srgbClr val="FFFF00"/>
                </a:solidFill>
                <a:latin typeface="+mn-lt"/>
                <a:cs typeface="Calibri" pitchFamily="34" charset="0"/>
              </a:rPr>
              <a:t>H</a:t>
            </a:r>
            <a:r>
              <a:rPr lang="en-US" dirty="0">
                <a:latin typeface="+mn-lt"/>
                <a:cs typeface="Calibri" pitchFamily="34" charset="0"/>
              </a:rPr>
              <a:t>-dim.</a:t>
            </a:r>
          </a:p>
          <a:p>
            <a:pPr>
              <a:spcBef>
                <a:spcPct val="20000"/>
              </a:spcBef>
              <a:buClr>
                <a:schemeClr val="tx2"/>
              </a:buClr>
              <a:buSzPct val="115000"/>
            </a:pPr>
            <a:r>
              <a:rPr lang="en-US" dirty="0">
                <a:latin typeface="+mn-lt"/>
                <a:cs typeface="Calibri" pitchFamily="34" charset="0"/>
              </a:rPr>
              <a:t>... </a:t>
            </a:r>
            <a:r>
              <a:rPr lang="en-US" dirty="0" smtClean="0">
                <a:latin typeface="+mn-lt"/>
                <a:cs typeface="Calibri" pitchFamily="34" charset="0"/>
              </a:rPr>
              <a:t>                      </a:t>
            </a:r>
            <a:r>
              <a:rPr lang="en-US" smtClean="0">
                <a:latin typeface="+mn-lt"/>
                <a:cs typeface="Calibri" pitchFamily="34" charset="0"/>
              </a:rPr>
              <a:t>many more </a:t>
            </a:r>
            <a:r>
              <a:rPr lang="en-US" dirty="0">
                <a:latin typeface="+mn-lt"/>
                <a:cs typeface="Calibri" pitchFamily="34" charset="0"/>
              </a:rPr>
              <a:t>transformations in hidden layers </a:t>
            </a:r>
          </a:p>
          <a:p>
            <a:pPr>
              <a:spcBef>
                <a:spcPct val="20000"/>
              </a:spcBef>
              <a:buClr>
                <a:schemeClr val="tx2"/>
              </a:buClr>
              <a:buSzPct val="115000"/>
            </a:pPr>
            <a:r>
              <a:rPr lang="en-US" sz="2200" dirty="0">
                <a:solidFill>
                  <a:srgbClr val="FFFF00"/>
                </a:solidFill>
                <a:latin typeface="+mn-lt"/>
                <a:cs typeface="Calibri" pitchFamily="34" charset="0"/>
              </a:rPr>
              <a:t>Y = {</a:t>
            </a:r>
            <a:r>
              <a:rPr lang="en-US" sz="2200" i="1" dirty="0">
                <a:solidFill>
                  <a:srgbClr val="FFFF00"/>
                </a:solidFill>
                <a:latin typeface="+mn-lt"/>
                <a:cs typeface="Calibri" pitchFamily="34" charset="0"/>
              </a:rPr>
              <a:t>y</a:t>
            </a:r>
            <a:r>
              <a:rPr lang="pl-PL" sz="2200" i="1" baseline="-25000" dirty="0">
                <a:solidFill>
                  <a:srgbClr val="FFFF00"/>
                </a:solidFill>
                <a:latin typeface="+mn-lt"/>
                <a:cs typeface="Calibri" pitchFamily="34" charset="0"/>
              </a:rPr>
              <a:t>k</a:t>
            </a:r>
            <a:r>
              <a:rPr lang="en-US" sz="2200" dirty="0">
                <a:solidFill>
                  <a:srgbClr val="FFFF00"/>
                </a:solidFill>
                <a:latin typeface="+mn-lt"/>
                <a:cs typeface="Calibri" pitchFamily="34" charset="0"/>
              </a:rPr>
              <a:t>(</a:t>
            </a:r>
            <a:r>
              <a:rPr lang="en-US" sz="2600" dirty="0">
                <a:solidFill>
                  <a:srgbClr val="FFFF00"/>
                </a:solidFill>
                <a:latin typeface="+mn-lt"/>
                <a:cs typeface="Calibri" pitchFamily="34" charset="0"/>
              </a:rPr>
              <a:t>H</a:t>
            </a:r>
            <a:r>
              <a:rPr lang="en-US" sz="2200" dirty="0">
                <a:solidFill>
                  <a:srgbClr val="FFFF00"/>
                </a:solidFill>
                <a:latin typeface="+mn-lt"/>
                <a:cs typeface="Calibri" pitchFamily="34" charset="0"/>
              </a:rPr>
              <a:t> )}</a:t>
            </a:r>
            <a:r>
              <a:rPr lang="pl-PL" sz="2200" dirty="0">
                <a:latin typeface="+mn-lt"/>
                <a:cs typeface="Calibri" pitchFamily="34" charset="0"/>
              </a:rPr>
              <a:t>	</a:t>
            </a:r>
            <a:r>
              <a:rPr lang="pl-PL" dirty="0">
                <a:solidFill>
                  <a:srgbClr val="FFFF00"/>
                </a:solidFill>
                <a:latin typeface="+mn-lt"/>
                <a:cs typeface="Calibri" pitchFamily="34" charset="0"/>
              </a:rPr>
              <a:t>X</a:t>
            </a:r>
            <a:r>
              <a:rPr lang="en-US" dirty="0">
                <a:latin typeface="+mn-lt"/>
                <a:cs typeface="Calibri" pitchFamily="34" charset="0"/>
              </a:rPr>
              <a:t> </a:t>
            </a:r>
            <a:r>
              <a:rPr lang="pl-PL" dirty="0">
                <a:latin typeface="+mn-lt"/>
                <a:cs typeface="Calibri" pitchFamily="34" charset="0"/>
              </a:rPr>
              <a:t>image </a:t>
            </a:r>
            <a:r>
              <a:rPr lang="en-US" dirty="0">
                <a:latin typeface="+mn-lt"/>
                <a:cs typeface="Calibri" pitchFamily="34" charset="0"/>
              </a:rPr>
              <a:t>in the output space, </a:t>
            </a:r>
            <a:r>
              <a:rPr lang="pl-PL" i="1" dirty="0">
                <a:solidFill>
                  <a:srgbClr val="FFFF00"/>
                </a:solidFill>
                <a:latin typeface="+mn-lt"/>
                <a:cs typeface="Calibri" pitchFamily="34" charset="0"/>
              </a:rPr>
              <a:t>k</a:t>
            </a:r>
            <a:r>
              <a:rPr lang="en-US" i="1" dirty="0">
                <a:solidFill>
                  <a:srgbClr val="FFFF00"/>
                </a:solidFill>
                <a:latin typeface="+mn-lt"/>
                <a:cs typeface="Calibri" pitchFamily="34" charset="0"/>
              </a:rPr>
              <a:t> </a:t>
            </a:r>
            <a:r>
              <a:rPr lang="pl-PL" dirty="0">
                <a:solidFill>
                  <a:srgbClr val="FFFF00"/>
                </a:solidFill>
                <a:latin typeface="+mn-lt"/>
                <a:cs typeface="Calibri" pitchFamily="34" charset="0"/>
              </a:rPr>
              <a:t>=1 .. </a:t>
            </a:r>
            <a:r>
              <a:rPr lang="en-US" dirty="0">
                <a:solidFill>
                  <a:srgbClr val="FFFF00"/>
                </a:solidFill>
                <a:latin typeface="+mn-lt"/>
                <a:cs typeface="Calibri" pitchFamily="34" charset="0"/>
              </a:rPr>
              <a:t>N</a:t>
            </a:r>
            <a:r>
              <a:rPr lang="en-US" baseline="-25000" dirty="0">
                <a:solidFill>
                  <a:srgbClr val="FFFF00"/>
                </a:solidFill>
                <a:latin typeface="+mn-lt"/>
                <a:cs typeface="Calibri" pitchFamily="34" charset="0"/>
              </a:rPr>
              <a:t>C</a:t>
            </a:r>
            <a:r>
              <a:rPr lang="en-US" dirty="0">
                <a:latin typeface="+mn-lt"/>
                <a:cs typeface="Calibri" pitchFamily="34" charset="0"/>
              </a:rPr>
              <a:t>-dim.</a:t>
            </a:r>
          </a:p>
          <a:p>
            <a:pPr>
              <a:spcBef>
                <a:spcPct val="20000"/>
              </a:spcBef>
              <a:buClr>
                <a:schemeClr val="tx2"/>
              </a:buClr>
              <a:buSzPct val="115000"/>
            </a:pPr>
            <a:endParaRPr lang="pl-PL" sz="2200" dirty="0">
              <a:latin typeface="+mn-lt"/>
              <a:cs typeface="Calibri" pitchFamily="34" charset="0"/>
            </a:endParaRPr>
          </a:p>
          <a:p>
            <a:pPr>
              <a:spcBef>
                <a:spcPct val="20000"/>
              </a:spcBef>
              <a:buClr>
                <a:schemeClr val="tx2"/>
              </a:buClr>
              <a:buSzPct val="115000"/>
            </a:pPr>
            <a:r>
              <a:rPr lang="en-US" dirty="0">
                <a:latin typeface="+mn-lt"/>
                <a:cs typeface="Calibri" pitchFamily="34" charset="0"/>
              </a:rPr>
              <a:t>ANN goal: </a:t>
            </a:r>
            <a:br>
              <a:rPr lang="en-US" dirty="0">
                <a:latin typeface="+mn-lt"/>
                <a:cs typeface="Calibri" pitchFamily="34" charset="0"/>
              </a:rPr>
            </a:br>
            <a:r>
              <a:rPr lang="en-US" dirty="0">
                <a:latin typeface="+mn-lt"/>
                <a:cs typeface="Calibri" pitchFamily="34" charset="0"/>
              </a:rPr>
              <a:t>data image </a:t>
            </a:r>
            <a:r>
              <a:rPr lang="en-US" sz="2400" dirty="0">
                <a:solidFill>
                  <a:srgbClr val="FFFF00"/>
                </a:solidFill>
                <a:latin typeface="+mn-lt"/>
                <a:cs typeface="Calibri" pitchFamily="34" charset="0"/>
              </a:rPr>
              <a:t>H </a:t>
            </a:r>
            <a:r>
              <a:rPr lang="en-US" dirty="0">
                <a:solidFill>
                  <a:srgbClr val="FFFF00"/>
                </a:solidFill>
                <a:latin typeface="+mn-lt"/>
                <a:cs typeface="Calibri" pitchFamily="34" charset="0"/>
              </a:rPr>
              <a:t> </a:t>
            </a:r>
            <a:r>
              <a:rPr lang="en-US" dirty="0">
                <a:latin typeface="+mn-lt"/>
                <a:cs typeface="Calibri" pitchFamily="34" charset="0"/>
              </a:rPr>
              <a:t>in the last hidden space should be linearly separable; internal representations will determine network generalization. </a:t>
            </a:r>
            <a:br>
              <a:rPr lang="en-US" dirty="0">
                <a:latin typeface="+mn-lt"/>
                <a:cs typeface="Calibri" pitchFamily="34" charset="0"/>
              </a:rPr>
            </a:br>
            <a:endParaRPr lang="en-US" sz="1000" dirty="0">
              <a:latin typeface="+mn-lt"/>
              <a:cs typeface="Calibri" pitchFamily="34" charset="0"/>
            </a:endParaRPr>
          </a:p>
          <a:p>
            <a:pPr>
              <a:spcBef>
                <a:spcPct val="20000"/>
              </a:spcBef>
              <a:buClr>
                <a:schemeClr val="tx2"/>
              </a:buClr>
              <a:buSzPct val="115000"/>
            </a:pPr>
            <a:r>
              <a:rPr lang="en-US" dirty="0">
                <a:latin typeface="+mn-lt"/>
                <a:cs typeface="Calibri" pitchFamily="34" charset="0"/>
              </a:rPr>
              <a:t>But we never look at these representations! </a:t>
            </a:r>
          </a:p>
        </p:txBody>
      </p:sp>
      <p:grpSp>
        <p:nvGrpSpPr>
          <p:cNvPr id="39941" name="Group 5"/>
          <p:cNvGrpSpPr>
            <a:grpSpLocks/>
          </p:cNvGrpSpPr>
          <p:nvPr/>
        </p:nvGrpSpPr>
        <p:grpSpPr bwMode="auto">
          <a:xfrm>
            <a:off x="6688138" y="2101850"/>
            <a:ext cx="2124075" cy="852488"/>
            <a:chOff x="1882" y="2017"/>
            <a:chExt cx="1338" cy="537"/>
          </a:xfrm>
        </p:grpSpPr>
        <p:sp>
          <p:nvSpPr>
            <p:cNvPr id="39942" name="Oval 6"/>
            <p:cNvSpPr>
              <a:spLocks noChangeArrowheads="1"/>
            </p:cNvSpPr>
            <p:nvPr/>
          </p:nvSpPr>
          <p:spPr bwMode="auto">
            <a:xfrm>
              <a:off x="2517" y="2387"/>
              <a:ext cx="168" cy="167"/>
            </a:xfrm>
            <a:prstGeom prst="ellipse">
              <a:avLst/>
            </a:prstGeom>
            <a:solidFill>
              <a:srgbClr val="FF6600"/>
            </a:solidFill>
            <a:ln w="12700">
              <a:solidFill>
                <a:srgbClr val="CCFF66"/>
              </a:solidFill>
              <a:round/>
              <a:headEnd/>
              <a:tailEnd/>
            </a:ln>
          </p:spPr>
          <p:txBody>
            <a:bodyPr/>
            <a:lstStyle/>
            <a:p>
              <a:pPr algn="ctr"/>
              <a:endParaRPr lang="pl-PL"/>
            </a:p>
          </p:txBody>
        </p:sp>
        <p:sp>
          <p:nvSpPr>
            <p:cNvPr id="39943" name="Oval 7"/>
            <p:cNvSpPr>
              <a:spLocks noChangeArrowheads="1"/>
            </p:cNvSpPr>
            <p:nvPr/>
          </p:nvSpPr>
          <p:spPr bwMode="auto">
            <a:xfrm>
              <a:off x="2548" y="2017"/>
              <a:ext cx="160" cy="168"/>
            </a:xfrm>
            <a:prstGeom prst="ellipse">
              <a:avLst/>
            </a:prstGeom>
            <a:solidFill>
              <a:srgbClr val="FF6600"/>
            </a:solidFill>
            <a:ln w="12700">
              <a:solidFill>
                <a:srgbClr val="CCFF66"/>
              </a:solidFill>
              <a:round/>
              <a:headEnd/>
              <a:tailEnd/>
            </a:ln>
          </p:spPr>
          <p:txBody>
            <a:bodyPr/>
            <a:lstStyle/>
            <a:p>
              <a:pPr algn="ctr"/>
              <a:endParaRPr lang="pl-PL"/>
            </a:p>
          </p:txBody>
        </p:sp>
        <p:sp>
          <p:nvSpPr>
            <p:cNvPr id="39944" name="Oval 8"/>
            <p:cNvSpPr>
              <a:spLocks noChangeArrowheads="1"/>
            </p:cNvSpPr>
            <p:nvPr/>
          </p:nvSpPr>
          <p:spPr bwMode="auto">
            <a:xfrm>
              <a:off x="1882" y="2387"/>
              <a:ext cx="168" cy="167"/>
            </a:xfrm>
            <a:prstGeom prst="ellipse">
              <a:avLst/>
            </a:prstGeom>
            <a:solidFill>
              <a:srgbClr val="FFCC00"/>
            </a:solidFill>
            <a:ln w="12700">
              <a:solidFill>
                <a:srgbClr val="CCFF66"/>
              </a:solidFill>
              <a:round/>
              <a:headEnd/>
              <a:tailEnd/>
            </a:ln>
          </p:spPr>
          <p:txBody>
            <a:bodyPr/>
            <a:lstStyle/>
            <a:p>
              <a:pPr algn="ctr"/>
              <a:endParaRPr lang="pl-PL"/>
            </a:p>
          </p:txBody>
        </p:sp>
        <p:sp>
          <p:nvSpPr>
            <p:cNvPr id="39945" name="Line 9"/>
            <p:cNvSpPr>
              <a:spLocks noChangeShapeType="1"/>
            </p:cNvSpPr>
            <p:nvPr/>
          </p:nvSpPr>
          <p:spPr bwMode="auto">
            <a:xfrm flipV="1">
              <a:off x="2064" y="2077"/>
              <a:ext cx="448" cy="310"/>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6" name="Line 10"/>
            <p:cNvSpPr>
              <a:spLocks noChangeShapeType="1"/>
            </p:cNvSpPr>
            <p:nvPr/>
          </p:nvSpPr>
          <p:spPr bwMode="auto">
            <a:xfrm>
              <a:off x="2064" y="2478"/>
              <a:ext cx="408" cy="0"/>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7" name="Oval 11"/>
            <p:cNvSpPr>
              <a:spLocks noChangeArrowheads="1"/>
            </p:cNvSpPr>
            <p:nvPr/>
          </p:nvSpPr>
          <p:spPr bwMode="auto">
            <a:xfrm>
              <a:off x="1882" y="2024"/>
              <a:ext cx="160" cy="168"/>
            </a:xfrm>
            <a:prstGeom prst="ellipse">
              <a:avLst/>
            </a:prstGeom>
            <a:solidFill>
              <a:srgbClr val="FFCC00"/>
            </a:solidFill>
            <a:ln w="12700">
              <a:solidFill>
                <a:srgbClr val="CCFF66"/>
              </a:solidFill>
              <a:round/>
              <a:headEnd/>
              <a:tailEnd/>
            </a:ln>
          </p:spPr>
          <p:txBody>
            <a:bodyPr/>
            <a:lstStyle/>
            <a:p>
              <a:pPr algn="ctr"/>
              <a:endParaRPr lang="pl-PL"/>
            </a:p>
          </p:txBody>
        </p:sp>
        <p:sp>
          <p:nvSpPr>
            <p:cNvPr id="39948" name="Line 12"/>
            <p:cNvSpPr>
              <a:spLocks noChangeShapeType="1"/>
            </p:cNvSpPr>
            <p:nvPr/>
          </p:nvSpPr>
          <p:spPr bwMode="auto">
            <a:xfrm flipH="1">
              <a:off x="2018" y="2061"/>
              <a:ext cx="502" cy="8"/>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9" name="Line 13"/>
            <p:cNvSpPr>
              <a:spLocks noChangeShapeType="1"/>
            </p:cNvSpPr>
            <p:nvPr/>
          </p:nvSpPr>
          <p:spPr bwMode="auto">
            <a:xfrm>
              <a:off x="2018" y="2160"/>
              <a:ext cx="499" cy="272"/>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0" name="Oval 14"/>
            <p:cNvSpPr>
              <a:spLocks noChangeArrowheads="1"/>
            </p:cNvSpPr>
            <p:nvPr/>
          </p:nvSpPr>
          <p:spPr bwMode="auto">
            <a:xfrm>
              <a:off x="3061" y="2205"/>
              <a:ext cx="159" cy="168"/>
            </a:xfrm>
            <a:prstGeom prst="ellipse">
              <a:avLst/>
            </a:prstGeom>
            <a:solidFill>
              <a:schemeClr val="accent1"/>
            </a:solidFill>
            <a:ln w="12700">
              <a:solidFill>
                <a:srgbClr val="CCFF66"/>
              </a:solidFill>
              <a:round/>
              <a:headEnd/>
              <a:tailEnd/>
            </a:ln>
          </p:spPr>
          <p:txBody>
            <a:bodyPr/>
            <a:lstStyle/>
            <a:p>
              <a:pPr algn="ctr"/>
              <a:endParaRPr lang="pl-PL"/>
            </a:p>
          </p:txBody>
        </p:sp>
        <p:sp>
          <p:nvSpPr>
            <p:cNvPr id="39951" name="Line 15"/>
            <p:cNvSpPr>
              <a:spLocks noChangeShapeType="1"/>
            </p:cNvSpPr>
            <p:nvPr/>
          </p:nvSpPr>
          <p:spPr bwMode="auto">
            <a:xfrm>
              <a:off x="2712" y="2117"/>
              <a:ext cx="349" cy="179"/>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2" name="Line 16"/>
            <p:cNvSpPr>
              <a:spLocks noChangeShapeType="1"/>
            </p:cNvSpPr>
            <p:nvPr/>
          </p:nvSpPr>
          <p:spPr bwMode="auto">
            <a:xfrm flipV="1">
              <a:off x="2699" y="2341"/>
              <a:ext cx="362" cy="137"/>
            </a:xfrm>
            <a:prstGeom prst="line">
              <a:avLst/>
            </a:prstGeom>
            <a:noFill/>
            <a:ln w="12700">
              <a:solidFill>
                <a:srgbClr val="CCFF66"/>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685800" y="350838"/>
            <a:ext cx="7437438" cy="774700"/>
          </a:xfrm>
          <a:effectLst>
            <a:outerShdw dist="35921" dir="2700000" algn="ctr" rotWithShape="0">
              <a:schemeClr val="bg2"/>
            </a:outerShdw>
          </a:effectLst>
        </p:spPr>
        <p:txBody>
          <a:bodyPr lIns="92075" tIns="46038" rIns="92075" bIns="46038"/>
          <a:lstStyle/>
          <a:p>
            <a:pPr eaLnBrk="1" hangingPunct="1">
              <a:defRPr/>
            </a:pPr>
            <a:r>
              <a:rPr lang="en-US" dirty="0" smtClean="0"/>
              <a:t>T-based meta-learning</a:t>
            </a:r>
          </a:p>
        </p:txBody>
      </p:sp>
      <p:sp>
        <p:nvSpPr>
          <p:cNvPr id="40963" name="Rectangle 3"/>
          <p:cNvSpPr>
            <a:spLocks noGrp="1" noChangeArrowheads="1"/>
          </p:cNvSpPr>
          <p:nvPr>
            <p:ph type="body" idx="1"/>
          </p:nvPr>
        </p:nvSpPr>
        <p:spPr>
          <a:xfrm>
            <a:off x="600075" y="1311275"/>
            <a:ext cx="8280400" cy="1104900"/>
          </a:xfrm>
        </p:spPr>
        <p:txBody>
          <a:bodyPr lIns="92075" tIns="46038" rIns="92075" bIns="46038"/>
          <a:lstStyle/>
          <a:p>
            <a:pPr marL="0" indent="0" eaLnBrk="1" hangingPunct="1">
              <a:buFontTx/>
              <a:buNone/>
            </a:pPr>
            <a:r>
              <a:rPr lang="en-US" sz="2000" dirty="0" smtClean="0">
                <a:cs typeface="Calibri" pitchFamily="34" charset="0"/>
              </a:rPr>
              <a:t>To create successful meta-learning through search in the model space fine granulation of methods is needed, extracting info using support features, learning from others, knowledge  transfer and deep learning. </a:t>
            </a:r>
          </a:p>
        </p:txBody>
      </p:sp>
      <p:sp>
        <p:nvSpPr>
          <p:cNvPr id="58372" name="Rectangle 4"/>
          <p:cNvSpPr>
            <a:spLocks noChangeArrowheads="1"/>
          </p:cNvSpPr>
          <p:nvPr/>
        </p:nvSpPr>
        <p:spPr bwMode="auto">
          <a:xfrm>
            <a:off x="604838" y="2416175"/>
            <a:ext cx="8377237"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buClr>
                <a:schemeClr val="tx2"/>
              </a:buClr>
              <a:buSzPct val="115000"/>
              <a:defRPr/>
            </a:pPr>
            <a:r>
              <a:rPr lang="en-US" dirty="0">
                <a:latin typeface="+mn-lt"/>
                <a:cs typeface="Calibri" pitchFamily="34" charset="0"/>
              </a:rPr>
              <a:t>Learn to compose, using complexity guided search, various transformations (neural or processing layers), for example: </a:t>
            </a:r>
            <a:br>
              <a:rPr lang="en-US" dirty="0">
                <a:latin typeface="+mn-lt"/>
                <a:cs typeface="Calibri" pitchFamily="34" charset="0"/>
              </a:rPr>
            </a:br>
            <a:endParaRPr lang="en-US" sz="800" dirty="0">
              <a:latin typeface="+mn-lt"/>
              <a:cs typeface="Calibri" pitchFamily="34" charset="0"/>
            </a:endParaRPr>
          </a:p>
          <a:p>
            <a:pPr marL="355600" indent="-355600">
              <a:spcBef>
                <a:spcPct val="20000"/>
              </a:spcBef>
              <a:buClr>
                <a:schemeClr val="tx2"/>
              </a:buClr>
              <a:buSzPct val="115000"/>
              <a:buFontTx/>
              <a:buChar char="•"/>
              <a:defRPr/>
            </a:pPr>
            <a:r>
              <a:rPr lang="en-US" dirty="0">
                <a:latin typeface="Calibri" pitchFamily="34" charset="0"/>
                <a:cs typeface="Calibri" pitchFamily="34" charset="0"/>
              </a:rPr>
              <a:t>Creation of new support features: linear, radial, cylindrical, restricted localized projections, </a:t>
            </a:r>
            <a:r>
              <a:rPr lang="en-US" dirty="0" err="1">
                <a:latin typeface="Calibri" pitchFamily="34" charset="0"/>
                <a:cs typeface="Calibri" pitchFamily="34" charset="0"/>
              </a:rPr>
              <a:t>binarized</a:t>
            </a:r>
            <a:r>
              <a:rPr lang="en-US" dirty="0">
                <a:latin typeface="Calibri" pitchFamily="34" charset="0"/>
                <a:cs typeface="Calibri" pitchFamily="34" charset="0"/>
              </a:rPr>
              <a:t> … feature selection or weighting.</a:t>
            </a:r>
          </a:p>
          <a:p>
            <a:pPr marL="355600" indent="-355600">
              <a:spcBef>
                <a:spcPct val="20000"/>
              </a:spcBef>
              <a:buClr>
                <a:schemeClr val="tx2"/>
              </a:buClr>
              <a:buSzPct val="115000"/>
              <a:buFontTx/>
              <a:buChar char="•"/>
              <a:defRPr/>
            </a:pPr>
            <a:r>
              <a:rPr lang="en-US" dirty="0">
                <a:latin typeface="Calibri" pitchFamily="34" charset="0"/>
                <a:cs typeface="Calibri" pitchFamily="34" charset="0"/>
              </a:rPr>
              <a:t>Specialized transformations in a given field: text, bio, signal analysis, ….</a:t>
            </a:r>
          </a:p>
          <a:p>
            <a:pPr marL="355600" indent="-355600">
              <a:spcBef>
                <a:spcPct val="20000"/>
              </a:spcBef>
              <a:buClr>
                <a:schemeClr val="tx2"/>
              </a:buClr>
              <a:buSzPct val="115000"/>
              <a:buFontTx/>
              <a:buChar char="•"/>
              <a:defRPr/>
            </a:pPr>
            <a:r>
              <a:rPr lang="en-US" dirty="0">
                <a:latin typeface="Calibri" pitchFamily="34" charset="0"/>
                <a:cs typeface="Calibri" pitchFamily="34" charset="0"/>
              </a:rPr>
              <a:t>Matching pursuit networks for signal decomposition, QPC index, PCA or ICA components, LDA, FDA, max. of mutual information etc. </a:t>
            </a:r>
          </a:p>
          <a:p>
            <a:pPr marL="355600" indent="-355600">
              <a:spcBef>
                <a:spcPct val="20000"/>
              </a:spcBef>
              <a:buClr>
                <a:schemeClr val="tx2"/>
              </a:buClr>
              <a:buSzPct val="115000"/>
              <a:buFontTx/>
              <a:buChar char="•"/>
              <a:defRPr/>
            </a:pPr>
            <a:r>
              <a:rPr lang="en-US" dirty="0">
                <a:latin typeface="Calibri" pitchFamily="34" charset="0"/>
                <a:cs typeface="Calibri" pitchFamily="34" charset="0"/>
              </a:rPr>
              <a:t>Transfer learning, granular computing, learning from successes: discovering interesting higher-order patterns created by initial models of the data.</a:t>
            </a:r>
          </a:p>
          <a:p>
            <a:pPr marL="355600" indent="-355600">
              <a:spcBef>
                <a:spcPct val="20000"/>
              </a:spcBef>
              <a:buClr>
                <a:schemeClr val="tx2"/>
              </a:buClr>
              <a:buSzPct val="115000"/>
              <a:buFontTx/>
              <a:buChar char="•"/>
              <a:defRPr/>
            </a:pPr>
            <a:r>
              <a:rPr lang="en-US" dirty="0">
                <a:latin typeface="Calibri" pitchFamily="34" charset="0"/>
                <a:cs typeface="Calibri" pitchFamily="34" charset="0"/>
              </a:rPr>
              <a:t>Stacked models: learning from the failures of other methods.</a:t>
            </a:r>
          </a:p>
          <a:p>
            <a:pPr marL="355600" indent="-355600">
              <a:spcBef>
                <a:spcPct val="20000"/>
              </a:spcBef>
              <a:buClr>
                <a:schemeClr val="tx2"/>
              </a:buClr>
              <a:buSzPct val="115000"/>
              <a:buFontTx/>
              <a:buChar char="•"/>
              <a:defRPr/>
            </a:pPr>
            <a:r>
              <a:rPr lang="en-US" dirty="0">
                <a:latin typeface="Calibri" pitchFamily="34" charset="0"/>
                <a:cs typeface="Calibri" pitchFamily="34" charset="0"/>
              </a:rPr>
              <a:t>Schemes constraining search, learning from the history of previous runs at the meta-level. </a:t>
            </a:r>
          </a:p>
        </p:txBody>
      </p:sp>
      <p:pic>
        <p:nvPicPr>
          <p:cNvPr id="409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175" y="336550"/>
            <a:ext cx="936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a:xfrm>
            <a:off x="685800" y="350838"/>
            <a:ext cx="7772400" cy="774700"/>
          </a:xfrm>
          <a:effectLst>
            <a:outerShdw dist="35921" dir="2700000" algn="ctr" rotWithShape="0">
              <a:schemeClr val="bg2"/>
            </a:outerShdw>
          </a:effectLst>
        </p:spPr>
        <p:txBody>
          <a:bodyPr lIns="92075" tIns="46038" rIns="92075" bIns="46038"/>
          <a:lstStyle/>
          <a:p>
            <a:pPr eaLnBrk="1" hangingPunct="1">
              <a:defRPr/>
            </a:pPr>
            <a:r>
              <a:rPr lang="en-US" dirty="0" smtClean="0"/>
              <a:t>Network solution</a:t>
            </a:r>
          </a:p>
        </p:txBody>
      </p:sp>
      <p:sp>
        <p:nvSpPr>
          <p:cNvPr id="43011" name="Rectangle 3"/>
          <p:cNvSpPr>
            <a:spLocks noGrp="1" noChangeArrowheads="1"/>
          </p:cNvSpPr>
          <p:nvPr>
            <p:ph type="body" idx="1"/>
          </p:nvPr>
        </p:nvSpPr>
        <p:spPr>
          <a:xfrm>
            <a:off x="755650" y="1196975"/>
            <a:ext cx="7704138" cy="1800225"/>
          </a:xfrm>
        </p:spPr>
        <p:txBody>
          <a:bodyPr lIns="92075" tIns="46038" rIns="92075" bIns="46038"/>
          <a:lstStyle/>
          <a:p>
            <a:pPr marL="0" indent="0" eaLnBrk="1" hangingPunct="1">
              <a:buFontTx/>
              <a:buNone/>
            </a:pPr>
            <a:r>
              <a:rPr lang="en-US" sz="2000" dirty="0" smtClean="0">
                <a:cs typeface="Calibri" pitchFamily="34" charset="0"/>
              </a:rPr>
              <a:t>Can one learn a simplest model for arbitrary Boolean function? </a:t>
            </a:r>
          </a:p>
          <a:p>
            <a:pPr marL="0" indent="0" eaLnBrk="1" hangingPunct="1">
              <a:buFontTx/>
              <a:buNone/>
            </a:pPr>
            <a:r>
              <a:rPr lang="en-US" sz="2000" dirty="0" smtClean="0">
                <a:cs typeface="Calibri" pitchFamily="34" charset="0"/>
              </a:rPr>
              <a:t>2-separable (linearly separable) problems are easy; </a:t>
            </a:r>
            <a:br>
              <a:rPr lang="en-US" sz="2000" dirty="0" smtClean="0">
                <a:cs typeface="Calibri" pitchFamily="34" charset="0"/>
              </a:rPr>
            </a:br>
            <a:r>
              <a:rPr lang="en-US" sz="2000" dirty="0" smtClean="0">
                <a:cs typeface="Calibri" pitchFamily="34" charset="0"/>
              </a:rPr>
              <a:t>non separable problems may be broken into k-separable, k&gt;2.</a:t>
            </a:r>
          </a:p>
          <a:p>
            <a:pPr marL="0" indent="0" eaLnBrk="1" hangingPunct="1">
              <a:buFontTx/>
              <a:buNone/>
            </a:pPr>
            <a:endParaRPr lang="en-US" sz="2000" dirty="0" smtClean="0">
              <a:cs typeface="Calibri" pitchFamily="34" charset="0"/>
            </a:endParaRPr>
          </a:p>
        </p:txBody>
      </p:sp>
      <p:sp>
        <p:nvSpPr>
          <p:cNvPr id="43012" name="Rectangle 4"/>
          <p:cNvSpPr>
            <a:spLocks noChangeArrowheads="1"/>
          </p:cNvSpPr>
          <p:nvPr/>
        </p:nvSpPr>
        <p:spPr bwMode="auto">
          <a:xfrm>
            <a:off x="755650" y="5445125"/>
            <a:ext cx="29591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buClr>
                <a:schemeClr val="tx2"/>
              </a:buClr>
              <a:buSzPct val="115000"/>
            </a:pPr>
            <a:r>
              <a:rPr lang="en-US" dirty="0">
                <a:latin typeface="+mn-lt"/>
                <a:cs typeface="Calibri" pitchFamily="34" charset="0"/>
              </a:rPr>
              <a:t>Blue: sigmoidal neurons with threshold, brown – linear neurons. </a:t>
            </a:r>
          </a:p>
        </p:txBody>
      </p:sp>
      <p:grpSp>
        <p:nvGrpSpPr>
          <p:cNvPr id="43013" name="Group 5"/>
          <p:cNvGrpSpPr>
            <a:grpSpLocks/>
          </p:cNvGrpSpPr>
          <p:nvPr/>
        </p:nvGrpSpPr>
        <p:grpSpPr bwMode="auto">
          <a:xfrm>
            <a:off x="1042988" y="2276475"/>
            <a:ext cx="6840537" cy="3824288"/>
            <a:chOff x="521" y="935"/>
            <a:chExt cx="4309" cy="2409"/>
          </a:xfrm>
        </p:grpSpPr>
        <p:sp>
          <p:nvSpPr>
            <p:cNvPr id="43025" name="Oval 6"/>
            <p:cNvSpPr>
              <a:spLocks noChangeArrowheads="1"/>
            </p:cNvSpPr>
            <p:nvPr/>
          </p:nvSpPr>
          <p:spPr bwMode="auto">
            <a:xfrm>
              <a:off x="1565" y="1888"/>
              <a:ext cx="317" cy="317"/>
            </a:xfrm>
            <a:prstGeom prst="ellipse">
              <a:avLst/>
            </a:prstGeom>
            <a:solidFill>
              <a:schemeClr val="folHlink"/>
            </a:solidFill>
            <a:ln w="9525">
              <a:solidFill>
                <a:schemeClr val="tx1"/>
              </a:solidFill>
              <a:round/>
              <a:headEnd/>
              <a:tailEnd/>
            </a:ln>
          </p:spPr>
          <p:txBody>
            <a:bodyPr wrap="none" anchor="ctr"/>
            <a:lstStyle/>
            <a:p>
              <a:pPr algn="ctr"/>
              <a:endParaRPr lang="pl-PL" sz="1800">
                <a:solidFill>
                  <a:schemeClr val="folHlink"/>
                </a:solidFill>
              </a:endParaRPr>
            </a:p>
          </p:txBody>
        </p:sp>
        <p:sp>
          <p:nvSpPr>
            <p:cNvPr id="43026" name="Line 7"/>
            <p:cNvSpPr>
              <a:spLocks noChangeShapeType="1"/>
            </p:cNvSpPr>
            <p:nvPr/>
          </p:nvSpPr>
          <p:spPr bwMode="auto">
            <a:xfrm>
              <a:off x="793" y="1298"/>
              <a:ext cx="817" cy="635"/>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7" name="Line 8"/>
            <p:cNvSpPr>
              <a:spLocks noChangeShapeType="1"/>
            </p:cNvSpPr>
            <p:nvPr/>
          </p:nvSpPr>
          <p:spPr bwMode="auto">
            <a:xfrm>
              <a:off x="793" y="1661"/>
              <a:ext cx="772" cy="318"/>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8" name="Line 9"/>
            <p:cNvSpPr>
              <a:spLocks noChangeShapeType="1"/>
            </p:cNvSpPr>
            <p:nvPr/>
          </p:nvSpPr>
          <p:spPr bwMode="auto">
            <a:xfrm flipV="1">
              <a:off x="793" y="2069"/>
              <a:ext cx="772" cy="136"/>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9" name="Line 10"/>
            <p:cNvSpPr>
              <a:spLocks noChangeShapeType="1"/>
            </p:cNvSpPr>
            <p:nvPr/>
          </p:nvSpPr>
          <p:spPr bwMode="auto">
            <a:xfrm flipV="1">
              <a:off x="793" y="2160"/>
              <a:ext cx="817" cy="499"/>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0" name="Oval 11"/>
            <p:cNvSpPr>
              <a:spLocks noChangeArrowheads="1"/>
            </p:cNvSpPr>
            <p:nvPr/>
          </p:nvSpPr>
          <p:spPr bwMode="auto">
            <a:xfrm>
              <a:off x="2699" y="1207"/>
              <a:ext cx="317" cy="317"/>
            </a:xfrm>
            <a:prstGeom prst="ellipse">
              <a:avLst/>
            </a:prstGeom>
            <a:solidFill>
              <a:schemeClr val="accent1"/>
            </a:solidFill>
            <a:ln w="9525">
              <a:solidFill>
                <a:schemeClr val="tx1"/>
              </a:solidFill>
              <a:round/>
              <a:headEnd/>
              <a:tailEnd/>
            </a:ln>
          </p:spPr>
          <p:txBody>
            <a:bodyPr wrap="none" anchor="ctr"/>
            <a:lstStyle/>
            <a:p>
              <a:pPr algn="ctr"/>
              <a:endParaRPr lang="pl-PL"/>
            </a:p>
          </p:txBody>
        </p:sp>
        <p:sp>
          <p:nvSpPr>
            <p:cNvPr id="43031" name="Oval 12"/>
            <p:cNvSpPr>
              <a:spLocks noChangeArrowheads="1"/>
            </p:cNvSpPr>
            <p:nvPr/>
          </p:nvSpPr>
          <p:spPr bwMode="auto">
            <a:xfrm>
              <a:off x="2744" y="1797"/>
              <a:ext cx="317" cy="317"/>
            </a:xfrm>
            <a:prstGeom prst="ellipse">
              <a:avLst/>
            </a:prstGeom>
            <a:solidFill>
              <a:schemeClr val="accent1"/>
            </a:solidFill>
            <a:ln w="9525">
              <a:solidFill>
                <a:schemeClr val="tx1"/>
              </a:solidFill>
              <a:round/>
              <a:headEnd/>
              <a:tailEnd/>
            </a:ln>
          </p:spPr>
          <p:txBody>
            <a:bodyPr wrap="none" anchor="ctr"/>
            <a:lstStyle/>
            <a:p>
              <a:pPr algn="ctr"/>
              <a:endParaRPr lang="pl-PL"/>
            </a:p>
          </p:txBody>
        </p:sp>
        <p:sp>
          <p:nvSpPr>
            <p:cNvPr id="43032" name="Oval 13"/>
            <p:cNvSpPr>
              <a:spLocks noChangeArrowheads="1"/>
            </p:cNvSpPr>
            <p:nvPr/>
          </p:nvSpPr>
          <p:spPr bwMode="auto">
            <a:xfrm>
              <a:off x="3923" y="1842"/>
              <a:ext cx="317" cy="317"/>
            </a:xfrm>
            <a:prstGeom prst="ellipse">
              <a:avLst/>
            </a:prstGeom>
            <a:solidFill>
              <a:schemeClr val="folHlink"/>
            </a:solidFill>
            <a:ln w="9525">
              <a:solidFill>
                <a:schemeClr val="tx1"/>
              </a:solidFill>
              <a:round/>
              <a:headEnd/>
              <a:tailEnd/>
            </a:ln>
          </p:spPr>
          <p:txBody>
            <a:bodyPr wrap="none" anchor="ctr"/>
            <a:lstStyle/>
            <a:p>
              <a:pPr algn="ctr"/>
              <a:endParaRPr lang="pl-PL"/>
            </a:p>
          </p:txBody>
        </p:sp>
        <p:sp>
          <p:nvSpPr>
            <p:cNvPr id="43033" name="Line 14"/>
            <p:cNvSpPr>
              <a:spLocks noChangeShapeType="1"/>
            </p:cNvSpPr>
            <p:nvPr/>
          </p:nvSpPr>
          <p:spPr bwMode="auto">
            <a:xfrm flipV="1">
              <a:off x="1882" y="1434"/>
              <a:ext cx="817" cy="59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4" name="Line 15"/>
            <p:cNvSpPr>
              <a:spLocks noChangeShapeType="1"/>
            </p:cNvSpPr>
            <p:nvPr/>
          </p:nvSpPr>
          <p:spPr bwMode="auto">
            <a:xfrm>
              <a:off x="3061" y="1933"/>
              <a:ext cx="862" cy="46"/>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5" name="Line 16"/>
            <p:cNvSpPr>
              <a:spLocks noChangeShapeType="1"/>
            </p:cNvSpPr>
            <p:nvPr/>
          </p:nvSpPr>
          <p:spPr bwMode="auto">
            <a:xfrm flipV="1">
              <a:off x="1882" y="1979"/>
              <a:ext cx="862" cy="9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6" name="Line 17"/>
            <p:cNvSpPr>
              <a:spLocks noChangeShapeType="1"/>
            </p:cNvSpPr>
            <p:nvPr/>
          </p:nvSpPr>
          <p:spPr bwMode="auto">
            <a:xfrm>
              <a:off x="3016" y="1434"/>
              <a:ext cx="907" cy="499"/>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7" name="Line 18"/>
            <p:cNvSpPr>
              <a:spLocks noChangeShapeType="1"/>
            </p:cNvSpPr>
            <p:nvPr/>
          </p:nvSpPr>
          <p:spPr bwMode="auto">
            <a:xfrm flipV="1">
              <a:off x="4241" y="2024"/>
              <a:ext cx="589"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8" name="Text Box 19"/>
            <p:cNvSpPr txBox="1">
              <a:spLocks noChangeArrowheads="1"/>
            </p:cNvSpPr>
            <p:nvPr/>
          </p:nvSpPr>
          <p:spPr bwMode="auto">
            <a:xfrm>
              <a:off x="521" y="1071"/>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pl-PL" sz="1800" i="1">
                  <a:latin typeface="Arial Unicode MS" pitchFamily="34" charset="-128"/>
                </a:rPr>
                <a:t>X</a:t>
              </a:r>
              <a:r>
                <a:rPr lang="pl-PL" sz="1800" baseline="-25000">
                  <a:latin typeface="Arial Unicode MS" pitchFamily="34" charset="-128"/>
                </a:rPr>
                <a:t>1</a:t>
              </a:r>
            </a:p>
          </p:txBody>
        </p:sp>
        <p:sp>
          <p:nvSpPr>
            <p:cNvPr id="43039" name="Text Box 20"/>
            <p:cNvSpPr txBox="1">
              <a:spLocks noChangeArrowheads="1"/>
            </p:cNvSpPr>
            <p:nvPr/>
          </p:nvSpPr>
          <p:spPr bwMode="auto">
            <a:xfrm>
              <a:off x="521" y="1525"/>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pl-PL" sz="1800" i="1">
                  <a:latin typeface="Arial Unicode MS" pitchFamily="34" charset="-128"/>
                </a:rPr>
                <a:t>X</a:t>
              </a:r>
              <a:r>
                <a:rPr lang="pl-PL" sz="1800" baseline="-25000">
                  <a:latin typeface="Arial Unicode MS" pitchFamily="34" charset="-128"/>
                </a:rPr>
                <a:t>2</a:t>
              </a:r>
            </a:p>
          </p:txBody>
        </p:sp>
        <p:sp>
          <p:nvSpPr>
            <p:cNvPr id="43040" name="Text Box 21"/>
            <p:cNvSpPr txBox="1">
              <a:spLocks noChangeArrowheads="1"/>
            </p:cNvSpPr>
            <p:nvPr/>
          </p:nvSpPr>
          <p:spPr bwMode="auto">
            <a:xfrm>
              <a:off x="521" y="1979"/>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pl-PL" sz="1800" i="1">
                  <a:latin typeface="Arial Unicode MS" pitchFamily="34" charset="-128"/>
                </a:rPr>
                <a:t>X</a:t>
              </a:r>
              <a:r>
                <a:rPr lang="pl-PL" sz="1800" baseline="-25000">
                  <a:latin typeface="Arial Unicode MS" pitchFamily="34" charset="-128"/>
                </a:rPr>
                <a:t>3</a:t>
              </a:r>
            </a:p>
          </p:txBody>
        </p:sp>
        <p:sp>
          <p:nvSpPr>
            <p:cNvPr id="43041" name="Text Box 22"/>
            <p:cNvSpPr txBox="1">
              <a:spLocks noChangeArrowheads="1"/>
            </p:cNvSpPr>
            <p:nvPr/>
          </p:nvSpPr>
          <p:spPr bwMode="auto">
            <a:xfrm>
              <a:off x="521" y="2433"/>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pl-PL" sz="1800" i="1">
                  <a:latin typeface="Arial Unicode MS" pitchFamily="34" charset="-128"/>
                </a:rPr>
                <a:t>X</a:t>
              </a:r>
              <a:r>
                <a:rPr lang="pl-PL" sz="1800" baseline="-25000">
                  <a:latin typeface="Arial Unicode MS" pitchFamily="34" charset="-128"/>
                </a:rPr>
                <a:t>4</a:t>
              </a:r>
            </a:p>
          </p:txBody>
        </p:sp>
        <p:sp>
          <p:nvSpPr>
            <p:cNvPr id="43042" name="Text Box 23"/>
            <p:cNvSpPr txBox="1">
              <a:spLocks noChangeArrowheads="1"/>
            </p:cNvSpPr>
            <p:nvPr/>
          </p:nvSpPr>
          <p:spPr bwMode="auto">
            <a:xfrm>
              <a:off x="1519" y="1434"/>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sz="1800">
                  <a:solidFill>
                    <a:srgbClr val="FFFF00"/>
                  </a:solidFill>
                  <a:latin typeface="Arial Unicode MS" pitchFamily="34" charset="-128"/>
                </a:rPr>
                <a:t>y</a:t>
              </a:r>
              <a:r>
                <a:rPr lang="pl-PL" sz="1800">
                  <a:solidFill>
                    <a:srgbClr val="FFFF00"/>
                  </a:solidFill>
                  <a:latin typeface="Arial Unicode MS" pitchFamily="34" charset="-128"/>
                </a:rPr>
                <a:t>=</a:t>
              </a:r>
              <a:r>
                <a:rPr lang="pl-PL" sz="1800" b="1">
                  <a:solidFill>
                    <a:srgbClr val="FFFF00"/>
                  </a:solidFill>
                  <a:latin typeface="Arial Unicode MS" pitchFamily="34" charset="-128"/>
                </a:rPr>
                <a:t>W</a:t>
              </a:r>
              <a:r>
                <a:rPr lang="pl-PL" sz="1800" b="1" baseline="30000">
                  <a:solidFill>
                    <a:srgbClr val="FFFF00"/>
                  </a:solidFill>
                  <a:latin typeface="Arial Unicode MS" pitchFamily="34" charset="-128"/>
                </a:rPr>
                <a:t>.</a:t>
              </a:r>
              <a:r>
                <a:rPr lang="pl-PL" sz="1800" b="1">
                  <a:solidFill>
                    <a:srgbClr val="FFFF00"/>
                  </a:solidFill>
                  <a:latin typeface="Arial Unicode MS" pitchFamily="34" charset="-128"/>
                </a:rPr>
                <a:t>X</a:t>
              </a:r>
              <a:endParaRPr lang="pl-PL" sz="1800" b="1" baseline="-25000">
                <a:solidFill>
                  <a:srgbClr val="FFFF00"/>
                </a:solidFill>
                <a:latin typeface="Arial Unicode MS" pitchFamily="34" charset="-128"/>
              </a:endParaRPr>
            </a:p>
          </p:txBody>
        </p:sp>
        <p:sp>
          <p:nvSpPr>
            <p:cNvPr id="43043" name="Text Box 24"/>
            <p:cNvSpPr txBox="1">
              <a:spLocks noChangeArrowheads="1"/>
            </p:cNvSpPr>
            <p:nvPr/>
          </p:nvSpPr>
          <p:spPr bwMode="auto">
            <a:xfrm>
              <a:off x="3379" y="1389"/>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pl-PL" sz="1800">
                  <a:latin typeface="Arial Unicode MS" pitchFamily="34" charset="-128"/>
                </a:rPr>
                <a:t>+1</a:t>
              </a:r>
              <a:endParaRPr lang="pl-PL" sz="1800" baseline="-25000">
                <a:latin typeface="Arial Unicode MS" pitchFamily="34" charset="-128"/>
              </a:endParaRPr>
            </a:p>
          </p:txBody>
        </p:sp>
        <p:sp>
          <p:nvSpPr>
            <p:cNvPr id="43044" name="Text Box 25"/>
            <p:cNvSpPr txBox="1">
              <a:spLocks noChangeArrowheads="1"/>
            </p:cNvSpPr>
            <p:nvPr/>
          </p:nvSpPr>
          <p:spPr bwMode="auto">
            <a:xfrm>
              <a:off x="2381" y="2478"/>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pl-PL" sz="1800">
                  <a:latin typeface="Symbol" pitchFamily="18" charset="2"/>
                </a:rPr>
                <a:t>-</a:t>
              </a:r>
              <a:r>
                <a:rPr lang="pl-PL" sz="1800">
                  <a:latin typeface="Arial Unicode MS" pitchFamily="34" charset="-128"/>
                </a:rPr>
                <a:t>1</a:t>
              </a:r>
              <a:endParaRPr lang="pl-PL" sz="1800" baseline="-25000">
                <a:latin typeface="Arial Unicode MS" pitchFamily="34" charset="-128"/>
              </a:endParaRPr>
            </a:p>
          </p:txBody>
        </p:sp>
        <p:sp>
          <p:nvSpPr>
            <p:cNvPr id="43045" name="Text Box 26"/>
            <p:cNvSpPr txBox="1">
              <a:spLocks noChangeArrowheads="1"/>
            </p:cNvSpPr>
            <p:nvPr/>
          </p:nvSpPr>
          <p:spPr bwMode="auto">
            <a:xfrm>
              <a:off x="2200" y="1434"/>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pl-PL" sz="1800">
                  <a:latin typeface="Arial Unicode MS" pitchFamily="34" charset="-128"/>
                </a:rPr>
                <a:t>+1</a:t>
              </a:r>
              <a:endParaRPr lang="pl-PL" sz="1800" baseline="-25000">
                <a:latin typeface="Arial Unicode MS" pitchFamily="34" charset="-128"/>
              </a:endParaRPr>
            </a:p>
          </p:txBody>
        </p:sp>
        <p:sp>
          <p:nvSpPr>
            <p:cNvPr id="43046" name="Text Box 27"/>
            <p:cNvSpPr txBox="1">
              <a:spLocks noChangeArrowheads="1"/>
            </p:cNvSpPr>
            <p:nvPr/>
          </p:nvSpPr>
          <p:spPr bwMode="auto">
            <a:xfrm>
              <a:off x="2200" y="1797"/>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sz="1800">
                  <a:latin typeface="Symbol" pitchFamily="18" charset="2"/>
                </a:rPr>
                <a:t>-</a:t>
              </a:r>
              <a:r>
                <a:rPr lang="pl-PL" sz="1800">
                  <a:latin typeface="Arial Unicode MS" pitchFamily="34" charset="-128"/>
                </a:rPr>
                <a:t>1</a:t>
              </a:r>
              <a:endParaRPr lang="pl-PL" sz="1800" baseline="-25000">
                <a:latin typeface="Arial Unicode MS" pitchFamily="34" charset="-128"/>
              </a:endParaRPr>
            </a:p>
          </p:txBody>
        </p:sp>
        <p:sp>
          <p:nvSpPr>
            <p:cNvPr id="43047" name="Text Box 28"/>
            <p:cNvSpPr txBox="1">
              <a:spLocks noChangeArrowheads="1"/>
            </p:cNvSpPr>
            <p:nvPr/>
          </p:nvSpPr>
          <p:spPr bwMode="auto">
            <a:xfrm>
              <a:off x="2699" y="935"/>
              <a:ext cx="9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pl-PL" sz="1800">
                  <a:solidFill>
                    <a:srgbClr val="FFFF00"/>
                  </a:solidFill>
                  <a:latin typeface="Symbol" pitchFamily="18" charset="2"/>
                </a:rPr>
                <a:t>s</a:t>
              </a:r>
              <a:r>
                <a:rPr lang="pl-PL" sz="1800">
                  <a:solidFill>
                    <a:srgbClr val="FFFF00"/>
                  </a:solidFill>
                  <a:latin typeface="Arial Unicode MS" pitchFamily="34" charset="-128"/>
                </a:rPr>
                <a:t>(</a:t>
              </a:r>
              <a:r>
                <a:rPr lang="en-US">
                  <a:solidFill>
                    <a:srgbClr val="FFFF00"/>
                  </a:solidFill>
                  <a:latin typeface="Symbol" pitchFamily="18" charset="2"/>
                </a:rPr>
                <a:t>b</a:t>
              </a:r>
              <a:r>
                <a:rPr lang="en-US" sz="1800">
                  <a:solidFill>
                    <a:srgbClr val="FFFF00"/>
                  </a:solidFill>
                  <a:latin typeface="Arial Unicode MS" pitchFamily="34" charset="-128"/>
                </a:rPr>
                <a:t>y</a:t>
              </a:r>
              <a:r>
                <a:rPr lang="pl-PL" sz="1800">
                  <a:solidFill>
                    <a:srgbClr val="FFFF00"/>
                  </a:solidFill>
                  <a:latin typeface="Arial Unicode MS" pitchFamily="34" charset="-128"/>
                </a:rPr>
                <a:t>+</a:t>
              </a:r>
              <a:r>
                <a:rPr lang="en-US" sz="1800" i="1">
                  <a:solidFill>
                    <a:srgbClr val="FFFF00"/>
                  </a:solidFill>
                  <a:latin typeface="Symbol" pitchFamily="18" charset="2"/>
                </a:rPr>
                <a:t>q</a:t>
              </a:r>
              <a:r>
                <a:rPr lang="en-US" sz="1800" baseline="-25000">
                  <a:solidFill>
                    <a:srgbClr val="FFFF00"/>
                  </a:solidFill>
                  <a:latin typeface="Symbol" pitchFamily="18" charset="2"/>
                </a:rPr>
                <a:t>1</a:t>
              </a:r>
              <a:r>
                <a:rPr lang="pl-PL" sz="1800">
                  <a:solidFill>
                    <a:srgbClr val="FFFF00"/>
                  </a:solidFill>
                  <a:latin typeface="Arial Unicode MS" pitchFamily="34" charset="-128"/>
                </a:rPr>
                <a:t>)</a:t>
              </a:r>
            </a:p>
          </p:txBody>
        </p:sp>
        <p:sp>
          <p:nvSpPr>
            <p:cNvPr id="43048" name="Text Box 29"/>
            <p:cNvSpPr txBox="1">
              <a:spLocks noChangeArrowheads="1"/>
            </p:cNvSpPr>
            <p:nvPr/>
          </p:nvSpPr>
          <p:spPr bwMode="auto">
            <a:xfrm>
              <a:off x="2562" y="1525"/>
              <a:ext cx="9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pl-PL" sz="1800">
                  <a:solidFill>
                    <a:srgbClr val="FFFF00"/>
                  </a:solidFill>
                  <a:latin typeface="Symbol" pitchFamily="18" charset="2"/>
                </a:rPr>
                <a:t>s</a:t>
              </a:r>
              <a:r>
                <a:rPr lang="pl-PL" sz="1800">
                  <a:solidFill>
                    <a:srgbClr val="FFFF00"/>
                  </a:solidFill>
                  <a:latin typeface="Arial Unicode MS" pitchFamily="34" charset="-128"/>
                </a:rPr>
                <a:t>(</a:t>
              </a:r>
              <a:r>
                <a:rPr lang="en-US">
                  <a:solidFill>
                    <a:srgbClr val="FFFF00"/>
                  </a:solidFill>
                  <a:latin typeface="Symbol" pitchFamily="18" charset="2"/>
                </a:rPr>
                <a:t>b</a:t>
              </a:r>
              <a:r>
                <a:rPr lang="en-US" sz="1800">
                  <a:solidFill>
                    <a:srgbClr val="FFFF00"/>
                  </a:solidFill>
                  <a:latin typeface="Arial Unicode MS" pitchFamily="34" charset="-128"/>
                </a:rPr>
                <a:t>y</a:t>
              </a:r>
              <a:r>
                <a:rPr lang="pl-PL" sz="1800">
                  <a:solidFill>
                    <a:srgbClr val="FFFF00"/>
                  </a:solidFill>
                  <a:latin typeface="Arial Unicode MS" pitchFamily="34" charset="-128"/>
                </a:rPr>
                <a:t>+</a:t>
              </a:r>
              <a:r>
                <a:rPr lang="en-US" sz="1800" i="1">
                  <a:solidFill>
                    <a:srgbClr val="FFFF00"/>
                  </a:solidFill>
                  <a:latin typeface="Symbol" pitchFamily="18" charset="2"/>
                </a:rPr>
                <a:t>q</a:t>
              </a:r>
              <a:r>
                <a:rPr lang="en-US" sz="1800" baseline="-25000">
                  <a:solidFill>
                    <a:srgbClr val="FFFF00"/>
                  </a:solidFill>
                  <a:latin typeface="Symbol" pitchFamily="18" charset="2"/>
                </a:rPr>
                <a:t>2</a:t>
              </a:r>
              <a:r>
                <a:rPr lang="pl-PL" sz="1800">
                  <a:solidFill>
                    <a:srgbClr val="FFFF00"/>
                  </a:solidFill>
                  <a:latin typeface="Arial Unicode MS" pitchFamily="34" charset="-128"/>
                </a:rPr>
                <a:t>)</a:t>
              </a:r>
            </a:p>
          </p:txBody>
        </p:sp>
        <p:sp>
          <p:nvSpPr>
            <p:cNvPr id="43049" name="Oval 30"/>
            <p:cNvSpPr>
              <a:spLocks noChangeArrowheads="1"/>
            </p:cNvSpPr>
            <p:nvPr/>
          </p:nvSpPr>
          <p:spPr bwMode="auto">
            <a:xfrm>
              <a:off x="2744" y="2296"/>
              <a:ext cx="317" cy="317"/>
            </a:xfrm>
            <a:prstGeom prst="ellipse">
              <a:avLst/>
            </a:prstGeom>
            <a:solidFill>
              <a:schemeClr val="accent1"/>
            </a:solidFill>
            <a:ln w="9525">
              <a:solidFill>
                <a:schemeClr val="tx1"/>
              </a:solidFill>
              <a:round/>
              <a:headEnd/>
              <a:tailEnd/>
            </a:ln>
          </p:spPr>
          <p:txBody>
            <a:bodyPr wrap="none" anchor="ctr"/>
            <a:lstStyle/>
            <a:p>
              <a:pPr algn="ctr"/>
              <a:endParaRPr lang="pl-PL"/>
            </a:p>
          </p:txBody>
        </p:sp>
        <p:sp>
          <p:nvSpPr>
            <p:cNvPr id="43050" name="Oval 31"/>
            <p:cNvSpPr>
              <a:spLocks noChangeArrowheads="1"/>
            </p:cNvSpPr>
            <p:nvPr/>
          </p:nvSpPr>
          <p:spPr bwMode="auto">
            <a:xfrm>
              <a:off x="2744" y="2795"/>
              <a:ext cx="317" cy="317"/>
            </a:xfrm>
            <a:prstGeom prst="ellipse">
              <a:avLst/>
            </a:prstGeom>
            <a:solidFill>
              <a:schemeClr val="accent1"/>
            </a:solidFill>
            <a:ln w="9525">
              <a:solidFill>
                <a:schemeClr val="tx1"/>
              </a:solidFill>
              <a:round/>
              <a:headEnd/>
              <a:tailEnd/>
            </a:ln>
          </p:spPr>
          <p:txBody>
            <a:bodyPr wrap="none" anchor="ctr"/>
            <a:lstStyle/>
            <a:p>
              <a:pPr algn="ctr"/>
              <a:endParaRPr lang="pl-PL"/>
            </a:p>
          </p:txBody>
        </p:sp>
        <p:sp>
          <p:nvSpPr>
            <p:cNvPr id="43051" name="Line 32"/>
            <p:cNvSpPr>
              <a:spLocks noChangeShapeType="1"/>
            </p:cNvSpPr>
            <p:nvPr/>
          </p:nvSpPr>
          <p:spPr bwMode="auto">
            <a:xfrm>
              <a:off x="1882" y="2115"/>
              <a:ext cx="862" cy="317"/>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52" name="Line 33"/>
            <p:cNvSpPr>
              <a:spLocks noChangeShapeType="1"/>
            </p:cNvSpPr>
            <p:nvPr/>
          </p:nvSpPr>
          <p:spPr bwMode="auto">
            <a:xfrm>
              <a:off x="1837" y="2160"/>
              <a:ext cx="907" cy="726"/>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53" name="Line 34"/>
            <p:cNvSpPr>
              <a:spLocks noChangeShapeType="1"/>
            </p:cNvSpPr>
            <p:nvPr/>
          </p:nvSpPr>
          <p:spPr bwMode="auto">
            <a:xfrm flipV="1">
              <a:off x="3061" y="2069"/>
              <a:ext cx="862" cy="363"/>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54" name="Line 35"/>
            <p:cNvSpPr>
              <a:spLocks noChangeShapeType="1"/>
            </p:cNvSpPr>
            <p:nvPr/>
          </p:nvSpPr>
          <p:spPr bwMode="auto">
            <a:xfrm flipV="1">
              <a:off x="3061" y="2115"/>
              <a:ext cx="908" cy="771"/>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55" name="Text Box 36"/>
            <p:cNvSpPr txBox="1">
              <a:spLocks noChangeArrowheads="1"/>
            </p:cNvSpPr>
            <p:nvPr/>
          </p:nvSpPr>
          <p:spPr bwMode="auto">
            <a:xfrm>
              <a:off x="2290" y="2069"/>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pl-PL" sz="1800">
                  <a:latin typeface="Arial Unicode MS" pitchFamily="34" charset="-128"/>
                </a:rPr>
                <a:t>+1</a:t>
              </a:r>
              <a:endParaRPr lang="pl-PL" sz="1800" baseline="-25000">
                <a:latin typeface="Arial Unicode MS" pitchFamily="34" charset="-128"/>
              </a:endParaRPr>
            </a:p>
          </p:txBody>
        </p:sp>
        <p:sp>
          <p:nvSpPr>
            <p:cNvPr id="43056" name="Text Box 37"/>
            <p:cNvSpPr txBox="1">
              <a:spLocks noChangeArrowheads="1"/>
            </p:cNvSpPr>
            <p:nvPr/>
          </p:nvSpPr>
          <p:spPr bwMode="auto">
            <a:xfrm>
              <a:off x="3379" y="1752"/>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pl-PL" sz="1800">
                  <a:latin typeface="Arial Unicode MS" pitchFamily="34" charset="-128"/>
                </a:rPr>
                <a:t>+1</a:t>
              </a:r>
              <a:endParaRPr lang="pl-PL" sz="1800" baseline="-25000">
                <a:latin typeface="Arial Unicode MS" pitchFamily="34" charset="-128"/>
              </a:endParaRPr>
            </a:p>
          </p:txBody>
        </p:sp>
        <p:sp>
          <p:nvSpPr>
            <p:cNvPr id="43057" name="Text Box 38"/>
            <p:cNvSpPr txBox="1">
              <a:spLocks noChangeArrowheads="1"/>
            </p:cNvSpPr>
            <p:nvPr/>
          </p:nvSpPr>
          <p:spPr bwMode="auto">
            <a:xfrm>
              <a:off x="3379" y="2024"/>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pl-PL" sz="1800">
                  <a:latin typeface="Arial Unicode MS" pitchFamily="34" charset="-128"/>
                </a:rPr>
                <a:t>+1</a:t>
              </a:r>
              <a:endParaRPr lang="pl-PL" sz="1800" baseline="-25000">
                <a:latin typeface="Arial Unicode MS" pitchFamily="34" charset="-128"/>
              </a:endParaRPr>
            </a:p>
          </p:txBody>
        </p:sp>
        <p:sp>
          <p:nvSpPr>
            <p:cNvPr id="43058" name="Text Box 39"/>
            <p:cNvSpPr txBox="1">
              <a:spLocks noChangeArrowheads="1"/>
            </p:cNvSpPr>
            <p:nvPr/>
          </p:nvSpPr>
          <p:spPr bwMode="auto">
            <a:xfrm>
              <a:off x="3379" y="2251"/>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pl-PL" sz="1800">
                  <a:latin typeface="Arial Unicode MS" pitchFamily="34" charset="-128"/>
                </a:rPr>
                <a:t>+1</a:t>
              </a:r>
              <a:endParaRPr lang="pl-PL" sz="1800" baseline="-25000">
                <a:latin typeface="Arial Unicode MS" pitchFamily="34" charset="-128"/>
              </a:endParaRPr>
            </a:p>
          </p:txBody>
        </p:sp>
        <p:sp>
          <p:nvSpPr>
            <p:cNvPr id="43059" name="Text Box 40"/>
            <p:cNvSpPr txBox="1">
              <a:spLocks noChangeArrowheads="1"/>
            </p:cNvSpPr>
            <p:nvPr/>
          </p:nvSpPr>
          <p:spPr bwMode="auto">
            <a:xfrm>
              <a:off x="2653" y="3113"/>
              <a:ext cx="9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pl-PL" sz="1800">
                  <a:solidFill>
                    <a:srgbClr val="FFFF00"/>
                  </a:solidFill>
                  <a:latin typeface="Symbol" pitchFamily="18" charset="2"/>
                </a:rPr>
                <a:t>s</a:t>
              </a:r>
              <a:r>
                <a:rPr lang="pl-PL" sz="1800">
                  <a:solidFill>
                    <a:srgbClr val="FFFF00"/>
                  </a:solidFill>
                  <a:latin typeface="Arial Unicode MS" pitchFamily="34" charset="-128"/>
                </a:rPr>
                <a:t>(</a:t>
              </a:r>
              <a:r>
                <a:rPr lang="en-US" sz="1800">
                  <a:solidFill>
                    <a:srgbClr val="FFFF00"/>
                  </a:solidFill>
                  <a:latin typeface="Symbol" pitchFamily="18" charset="2"/>
                </a:rPr>
                <a:t>b</a:t>
              </a:r>
              <a:r>
                <a:rPr lang="en-US" sz="1800">
                  <a:solidFill>
                    <a:srgbClr val="FFFF00"/>
                  </a:solidFill>
                  <a:latin typeface="Arial Unicode MS" pitchFamily="34" charset="-128"/>
                </a:rPr>
                <a:t>y</a:t>
              </a:r>
              <a:r>
                <a:rPr lang="pl-PL" sz="1800">
                  <a:solidFill>
                    <a:srgbClr val="FFFF00"/>
                  </a:solidFill>
                  <a:latin typeface="Arial Unicode MS" pitchFamily="34" charset="-128"/>
                </a:rPr>
                <a:t>+</a:t>
              </a:r>
              <a:r>
                <a:rPr lang="en-US" sz="1800" i="1">
                  <a:solidFill>
                    <a:srgbClr val="FFFF00"/>
                  </a:solidFill>
                  <a:latin typeface="Symbol" pitchFamily="18" charset="2"/>
                </a:rPr>
                <a:t>q</a:t>
              </a:r>
              <a:r>
                <a:rPr lang="en-US" sz="1800" baseline="-25000">
                  <a:solidFill>
                    <a:srgbClr val="FFFF00"/>
                  </a:solidFill>
                  <a:latin typeface="Symbol" pitchFamily="18" charset="2"/>
                </a:rPr>
                <a:t>4</a:t>
              </a:r>
              <a:r>
                <a:rPr lang="pl-PL" sz="1800">
                  <a:solidFill>
                    <a:srgbClr val="FFFF00"/>
                  </a:solidFill>
                  <a:latin typeface="Arial Unicode MS" pitchFamily="34" charset="-128"/>
                </a:rPr>
                <a:t>)</a:t>
              </a:r>
              <a:endParaRPr lang="pl-PL" sz="1800" baseline="-25000">
                <a:solidFill>
                  <a:srgbClr val="FFFF00"/>
                </a:solidFill>
                <a:latin typeface="Arial Unicode MS" pitchFamily="34" charset="-128"/>
              </a:endParaRPr>
            </a:p>
          </p:txBody>
        </p:sp>
      </p:grpSp>
      <p:sp>
        <p:nvSpPr>
          <p:cNvPr id="43014" name="Rectangle 41"/>
          <p:cNvSpPr>
            <a:spLocks noChangeArrowheads="1"/>
          </p:cNvSpPr>
          <p:nvPr/>
        </p:nvSpPr>
        <p:spPr bwMode="auto">
          <a:xfrm>
            <a:off x="6011863" y="5157788"/>
            <a:ext cx="28797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ts val="600"/>
              </a:spcBef>
              <a:buClr>
                <a:schemeClr val="tx2"/>
              </a:buClr>
              <a:buSzPct val="115000"/>
            </a:pPr>
            <a:r>
              <a:rPr lang="en-US" dirty="0">
                <a:latin typeface="+mn-lt"/>
                <a:cs typeface="Calibri" pitchFamily="34" charset="0"/>
              </a:rPr>
              <a:t>Neural architecture for k=4 intervals, or </a:t>
            </a:r>
            <a:br>
              <a:rPr lang="en-US" dirty="0">
                <a:latin typeface="+mn-lt"/>
                <a:cs typeface="Calibri" pitchFamily="34" charset="0"/>
              </a:rPr>
            </a:br>
            <a:r>
              <a:rPr lang="en-US" dirty="0">
                <a:latin typeface="+mn-lt"/>
                <a:cs typeface="Calibri" pitchFamily="34" charset="0"/>
              </a:rPr>
              <a:t>4-separable problems.</a:t>
            </a:r>
          </a:p>
        </p:txBody>
      </p:sp>
      <p:grpSp>
        <p:nvGrpSpPr>
          <p:cNvPr id="43015" name="Group 51"/>
          <p:cNvGrpSpPr>
            <a:grpSpLocks/>
          </p:cNvGrpSpPr>
          <p:nvPr/>
        </p:nvGrpSpPr>
        <p:grpSpPr bwMode="auto">
          <a:xfrm>
            <a:off x="6450013" y="3119438"/>
            <a:ext cx="1911350" cy="379412"/>
            <a:chOff x="4556" y="1754"/>
            <a:chExt cx="1204" cy="239"/>
          </a:xfrm>
        </p:grpSpPr>
        <p:sp>
          <p:nvSpPr>
            <p:cNvPr id="43016" name="Line 42"/>
            <p:cNvSpPr>
              <a:spLocks noChangeShapeType="1"/>
            </p:cNvSpPr>
            <p:nvPr/>
          </p:nvSpPr>
          <p:spPr bwMode="auto">
            <a:xfrm>
              <a:off x="4556" y="1991"/>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7" name="Line 43"/>
            <p:cNvSpPr>
              <a:spLocks noChangeShapeType="1"/>
            </p:cNvSpPr>
            <p:nvPr/>
          </p:nvSpPr>
          <p:spPr bwMode="auto">
            <a:xfrm flipH="1" flipV="1">
              <a:off x="4839" y="1775"/>
              <a:ext cx="3"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8" name="Line 44"/>
            <p:cNvSpPr>
              <a:spLocks noChangeShapeType="1"/>
            </p:cNvSpPr>
            <p:nvPr/>
          </p:nvSpPr>
          <p:spPr bwMode="auto">
            <a:xfrm>
              <a:off x="4838" y="1764"/>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9" name="Line 45"/>
            <p:cNvSpPr>
              <a:spLocks noChangeShapeType="1"/>
            </p:cNvSpPr>
            <p:nvPr/>
          </p:nvSpPr>
          <p:spPr bwMode="auto">
            <a:xfrm>
              <a:off x="5134" y="1980"/>
              <a:ext cx="21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0" name="Line 46"/>
            <p:cNvSpPr>
              <a:spLocks noChangeShapeType="1"/>
            </p:cNvSpPr>
            <p:nvPr/>
          </p:nvSpPr>
          <p:spPr bwMode="auto">
            <a:xfrm flipH="1" flipV="1">
              <a:off x="5126" y="1764"/>
              <a:ext cx="3"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1" name="Line 47"/>
            <p:cNvSpPr>
              <a:spLocks noChangeShapeType="1"/>
            </p:cNvSpPr>
            <p:nvPr/>
          </p:nvSpPr>
          <p:spPr bwMode="auto">
            <a:xfrm flipH="1" flipV="1">
              <a:off x="5345" y="1756"/>
              <a:ext cx="3"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2" name="Line 48"/>
            <p:cNvSpPr>
              <a:spLocks noChangeShapeType="1"/>
            </p:cNvSpPr>
            <p:nvPr/>
          </p:nvSpPr>
          <p:spPr bwMode="auto">
            <a:xfrm flipH="1" flipV="1">
              <a:off x="5551" y="1754"/>
              <a:ext cx="3"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3" name="Line 49"/>
            <p:cNvSpPr>
              <a:spLocks noChangeShapeType="1"/>
            </p:cNvSpPr>
            <p:nvPr/>
          </p:nvSpPr>
          <p:spPr bwMode="auto">
            <a:xfrm>
              <a:off x="5339" y="1756"/>
              <a:ext cx="2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4" name="Line 50"/>
            <p:cNvSpPr>
              <a:spLocks noChangeShapeType="1"/>
            </p:cNvSpPr>
            <p:nvPr/>
          </p:nvSpPr>
          <p:spPr bwMode="auto">
            <a:xfrm>
              <a:off x="5546" y="1972"/>
              <a:ext cx="21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685800" y="350838"/>
            <a:ext cx="7437438" cy="774700"/>
          </a:xfrm>
          <a:effectLst>
            <a:outerShdw dist="35921" dir="2700000" algn="ctr" rotWithShape="0">
              <a:schemeClr val="bg2"/>
            </a:outerShdw>
          </a:effectLst>
        </p:spPr>
        <p:txBody>
          <a:bodyPr lIns="92075" tIns="46038" rIns="92075" bIns="46038"/>
          <a:lstStyle/>
          <a:p>
            <a:pPr eaLnBrk="1" hangingPunct="1">
              <a:defRPr/>
            </a:pPr>
            <a:r>
              <a:rPr lang="en-US" dirty="0" smtClean="0"/>
              <a:t>Example: </a:t>
            </a:r>
            <a:r>
              <a:rPr lang="en-US" dirty="0" err="1" smtClean="0"/>
              <a:t>aRPM</a:t>
            </a:r>
            <a:endParaRPr lang="en-US" dirty="0" smtClean="0"/>
          </a:p>
        </p:txBody>
      </p:sp>
      <p:sp>
        <p:nvSpPr>
          <p:cNvPr id="50179" name="Rectangle 3"/>
          <p:cNvSpPr>
            <a:spLocks noGrp="1" noChangeArrowheads="1"/>
          </p:cNvSpPr>
          <p:nvPr>
            <p:ph type="body" idx="1"/>
          </p:nvPr>
        </p:nvSpPr>
        <p:spPr>
          <a:xfrm>
            <a:off x="600075" y="1311275"/>
            <a:ext cx="8280400" cy="2239963"/>
          </a:xfrm>
        </p:spPr>
        <p:txBody>
          <a:bodyPr lIns="92075" tIns="46038" rIns="92075" bIns="46038"/>
          <a:lstStyle/>
          <a:p>
            <a:pPr marL="0" indent="0" eaLnBrk="1" hangingPunct="1">
              <a:buFontTx/>
              <a:buNone/>
            </a:pPr>
            <a:r>
              <a:rPr lang="en-US" sz="2000" smtClean="0">
                <a:latin typeface="Calibri" pitchFamily="34" charset="0"/>
                <a:cs typeface="Calibri" pitchFamily="34" charset="0"/>
              </a:rPr>
              <a:t>Almost Random Projection Machine (with Hebbian learning): </a:t>
            </a:r>
          </a:p>
          <a:p>
            <a:pPr marL="0" indent="0" eaLnBrk="1" hangingPunct="1">
              <a:buFontTx/>
              <a:buNone/>
            </a:pPr>
            <a:r>
              <a:rPr lang="en-US" sz="2000" smtClean="0">
                <a:latin typeface="Calibri" pitchFamily="34" charset="0"/>
                <a:cs typeface="Calibri" pitchFamily="34" charset="0"/>
              </a:rPr>
              <a:t>generate random combinations of inputs (line projection) </a:t>
            </a:r>
            <a:r>
              <a:rPr lang="en-US" sz="2000" i="1" smtClean="0">
                <a:solidFill>
                  <a:srgbClr val="FFFF00"/>
                </a:solidFill>
                <a:latin typeface="Calibri" pitchFamily="34" charset="0"/>
                <a:cs typeface="Calibri" pitchFamily="34" charset="0"/>
              </a:rPr>
              <a:t>z</a:t>
            </a:r>
            <a:r>
              <a:rPr lang="en-US" sz="2000" smtClean="0">
                <a:solidFill>
                  <a:srgbClr val="FFFF00"/>
                </a:solidFill>
                <a:latin typeface="Calibri" pitchFamily="34" charset="0"/>
                <a:cs typeface="Calibri" pitchFamily="34" charset="0"/>
              </a:rPr>
              <a:t>(X)=W</a:t>
            </a:r>
            <a:r>
              <a:rPr lang="en-US" sz="2000" baseline="30000" smtClean="0">
                <a:solidFill>
                  <a:srgbClr val="FFFF00"/>
                </a:solidFill>
                <a:latin typeface="Calibri" pitchFamily="34" charset="0"/>
                <a:cs typeface="Calibri" pitchFamily="34" charset="0"/>
              </a:rPr>
              <a:t>.</a:t>
            </a:r>
            <a:r>
              <a:rPr lang="en-US" sz="2000" smtClean="0">
                <a:solidFill>
                  <a:srgbClr val="FFFF00"/>
                </a:solidFill>
                <a:latin typeface="Calibri" pitchFamily="34" charset="0"/>
                <a:cs typeface="Calibri" pitchFamily="34" charset="0"/>
              </a:rPr>
              <a:t>X</a:t>
            </a:r>
            <a:r>
              <a:rPr lang="en-US" sz="2000" smtClean="0">
                <a:latin typeface="Calibri" pitchFamily="34" charset="0"/>
                <a:cs typeface="Calibri" pitchFamily="34" charset="0"/>
              </a:rPr>
              <a:t>, </a:t>
            </a:r>
          </a:p>
          <a:p>
            <a:pPr marL="0" indent="0" eaLnBrk="1" hangingPunct="1">
              <a:buFontTx/>
              <a:buNone/>
            </a:pPr>
            <a:r>
              <a:rPr lang="en-US" sz="2000" smtClean="0">
                <a:latin typeface="Calibri" pitchFamily="34" charset="0"/>
                <a:cs typeface="Calibri" pitchFamily="34" charset="0"/>
              </a:rPr>
              <a:t>find and isolate pure cluster </a:t>
            </a:r>
            <a:r>
              <a:rPr lang="en-US" sz="2000" i="1" smtClean="0">
                <a:solidFill>
                  <a:srgbClr val="FFFF00"/>
                </a:solidFill>
                <a:latin typeface="Calibri" pitchFamily="34" charset="0"/>
                <a:cs typeface="Calibri" pitchFamily="34" charset="0"/>
              </a:rPr>
              <a:t>h</a:t>
            </a:r>
            <a:r>
              <a:rPr lang="en-US" sz="2000" smtClean="0">
                <a:solidFill>
                  <a:srgbClr val="FFFF00"/>
                </a:solidFill>
                <a:latin typeface="Calibri" pitchFamily="34" charset="0"/>
                <a:cs typeface="Calibri" pitchFamily="34" charset="0"/>
              </a:rPr>
              <a:t>(X)=</a:t>
            </a:r>
            <a:r>
              <a:rPr lang="en-US" sz="2000" i="1" smtClean="0">
                <a:solidFill>
                  <a:srgbClr val="FFFF00"/>
                </a:solidFill>
                <a:latin typeface="Calibri" pitchFamily="34" charset="0"/>
                <a:cs typeface="Calibri" pitchFamily="34" charset="0"/>
              </a:rPr>
              <a:t>G</a:t>
            </a:r>
            <a:r>
              <a:rPr lang="en-US" sz="2000" smtClean="0">
                <a:solidFill>
                  <a:srgbClr val="FFFF00"/>
                </a:solidFill>
                <a:latin typeface="Calibri" pitchFamily="34" charset="0"/>
                <a:cs typeface="Calibri" pitchFamily="34" charset="0"/>
              </a:rPr>
              <a:t>(</a:t>
            </a:r>
            <a:r>
              <a:rPr lang="en-US" sz="2000" i="1" smtClean="0">
                <a:solidFill>
                  <a:srgbClr val="FFFF00"/>
                </a:solidFill>
                <a:latin typeface="Calibri" pitchFamily="34" charset="0"/>
                <a:cs typeface="Calibri" pitchFamily="34" charset="0"/>
              </a:rPr>
              <a:t>z</a:t>
            </a:r>
            <a:r>
              <a:rPr lang="en-US" sz="2000" smtClean="0">
                <a:solidFill>
                  <a:srgbClr val="FFFF00"/>
                </a:solidFill>
                <a:latin typeface="Calibri" pitchFamily="34" charset="0"/>
                <a:cs typeface="Calibri" pitchFamily="34" charset="0"/>
              </a:rPr>
              <a:t>(X))</a:t>
            </a:r>
            <a:r>
              <a:rPr lang="en-US" sz="2000" smtClean="0">
                <a:latin typeface="Calibri" pitchFamily="34" charset="0"/>
                <a:cs typeface="Calibri" pitchFamily="34" charset="0"/>
              </a:rPr>
              <a:t>; </a:t>
            </a:r>
            <a:br>
              <a:rPr lang="en-US" sz="2000" smtClean="0">
                <a:latin typeface="Calibri" pitchFamily="34" charset="0"/>
                <a:cs typeface="Calibri" pitchFamily="34" charset="0"/>
              </a:rPr>
            </a:br>
            <a:r>
              <a:rPr lang="en-US" sz="2000" smtClean="0">
                <a:latin typeface="Calibri" pitchFamily="34" charset="0"/>
                <a:cs typeface="Calibri" pitchFamily="34" charset="0"/>
              </a:rPr>
              <a:t>estimate relevance of </a:t>
            </a:r>
            <a:r>
              <a:rPr lang="en-US" sz="2000" i="1" smtClean="0">
                <a:solidFill>
                  <a:srgbClr val="FFFF00"/>
                </a:solidFill>
                <a:latin typeface="Calibri" pitchFamily="34" charset="0"/>
                <a:cs typeface="Calibri" pitchFamily="34" charset="0"/>
              </a:rPr>
              <a:t>h</a:t>
            </a:r>
            <a:r>
              <a:rPr lang="en-US" sz="2000" smtClean="0">
                <a:solidFill>
                  <a:srgbClr val="FFFF00"/>
                </a:solidFill>
                <a:latin typeface="Calibri" pitchFamily="34" charset="0"/>
                <a:cs typeface="Calibri" pitchFamily="34" charset="0"/>
              </a:rPr>
              <a:t>(X)</a:t>
            </a:r>
            <a:r>
              <a:rPr lang="en-US" sz="2000" smtClean="0">
                <a:latin typeface="Calibri" pitchFamily="34" charset="0"/>
                <a:cs typeface="Calibri" pitchFamily="34" charset="0"/>
              </a:rPr>
              <a:t>, ex. </a:t>
            </a:r>
            <a:r>
              <a:rPr lang="en-US" sz="2000" smtClean="0">
                <a:solidFill>
                  <a:srgbClr val="FFFF00"/>
                </a:solidFill>
                <a:latin typeface="Calibri" pitchFamily="34" charset="0"/>
                <a:cs typeface="Calibri" pitchFamily="34" charset="0"/>
              </a:rPr>
              <a:t>MI(</a:t>
            </a:r>
            <a:r>
              <a:rPr lang="en-US" sz="2000" i="1" smtClean="0">
                <a:solidFill>
                  <a:srgbClr val="FFFF00"/>
                </a:solidFill>
                <a:latin typeface="Calibri" pitchFamily="34" charset="0"/>
                <a:cs typeface="Calibri" pitchFamily="34" charset="0"/>
              </a:rPr>
              <a:t>h</a:t>
            </a:r>
            <a:r>
              <a:rPr lang="en-US" sz="2000" smtClean="0">
                <a:solidFill>
                  <a:srgbClr val="FFFF00"/>
                </a:solidFill>
                <a:latin typeface="Calibri" pitchFamily="34" charset="0"/>
                <a:cs typeface="Calibri" pitchFamily="34" charset="0"/>
              </a:rPr>
              <a:t>(X),C)</a:t>
            </a:r>
            <a:r>
              <a:rPr lang="en-US" sz="2000" smtClean="0">
                <a:latin typeface="Calibri" pitchFamily="34" charset="0"/>
                <a:cs typeface="Calibri" pitchFamily="34" charset="0"/>
              </a:rPr>
              <a:t>, leave only good nodes;</a:t>
            </a:r>
          </a:p>
          <a:p>
            <a:pPr marL="0" indent="0" eaLnBrk="1" hangingPunct="1">
              <a:buFontTx/>
              <a:buNone/>
            </a:pPr>
            <a:r>
              <a:rPr lang="en-US" sz="2000" smtClean="0">
                <a:latin typeface="Calibri" pitchFamily="34" charset="0"/>
                <a:cs typeface="Calibri" pitchFamily="34" charset="0"/>
              </a:rPr>
              <a:t>continue until each vector activates minimum k nodes.</a:t>
            </a:r>
          </a:p>
          <a:p>
            <a:pPr marL="0" indent="0" eaLnBrk="1" hangingPunct="1">
              <a:buFontTx/>
              <a:buNone/>
            </a:pPr>
            <a:r>
              <a:rPr lang="en-US" sz="2000" smtClean="0">
                <a:latin typeface="Calibri" pitchFamily="34" charset="0"/>
                <a:cs typeface="Calibri" pitchFamily="34" charset="0"/>
              </a:rPr>
              <a:t>Count how many nodes vote for each class and plot.</a:t>
            </a:r>
          </a:p>
        </p:txBody>
      </p:sp>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4133850"/>
            <a:ext cx="3733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613" y="3748088"/>
            <a:ext cx="45148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685800" y="350838"/>
            <a:ext cx="7437438" cy="774700"/>
          </a:xfrm>
          <a:effectLst>
            <a:outerShdw dist="35921" dir="2700000" algn="ctr" rotWithShape="0">
              <a:schemeClr val="bg2"/>
            </a:outerShdw>
          </a:effectLst>
        </p:spPr>
        <p:txBody>
          <a:bodyPr lIns="92075" tIns="46038" rIns="92075" bIns="46038"/>
          <a:lstStyle/>
          <a:p>
            <a:pPr eaLnBrk="1" hangingPunct="1">
              <a:defRPr/>
            </a:pPr>
            <a:r>
              <a:rPr lang="en-US" dirty="0" smtClean="0"/>
              <a:t>Support Feature Machines</a:t>
            </a:r>
          </a:p>
        </p:txBody>
      </p:sp>
      <p:sp>
        <p:nvSpPr>
          <p:cNvPr id="55299" name="Rectangle 3"/>
          <p:cNvSpPr>
            <a:spLocks noGrp="1" noChangeArrowheads="1"/>
          </p:cNvSpPr>
          <p:nvPr>
            <p:ph type="body" idx="1"/>
          </p:nvPr>
        </p:nvSpPr>
        <p:spPr>
          <a:xfrm>
            <a:off x="600075" y="1311275"/>
            <a:ext cx="8280400" cy="1789113"/>
          </a:xfrm>
        </p:spPr>
        <p:txBody>
          <a:bodyPr lIns="92075" tIns="46038" rIns="92075" bIns="46038"/>
          <a:lstStyle/>
          <a:p>
            <a:pPr marL="0" indent="0" eaLnBrk="1" hangingPunct="1">
              <a:buFontTx/>
              <a:buNone/>
            </a:pPr>
            <a:r>
              <a:rPr lang="en-US" sz="2000" smtClean="0">
                <a:latin typeface="Calibri" pitchFamily="34" charset="0"/>
                <a:cs typeface="Calibri" pitchFamily="34" charset="0"/>
              </a:rPr>
              <a:t>General principle: complementarity of information processed by parallel interacting streams with hierarchical organization (Grossberg, 2000).</a:t>
            </a:r>
          </a:p>
          <a:p>
            <a:pPr marL="0" indent="0" eaLnBrk="1" hangingPunct="1">
              <a:buFontTx/>
              <a:buNone/>
            </a:pPr>
            <a:r>
              <a:rPr lang="en-US" sz="2000" smtClean="0">
                <a:latin typeface="Calibri" pitchFamily="34" charset="0"/>
                <a:cs typeface="Calibri" pitchFamily="34" charset="0"/>
              </a:rPr>
              <a:t>Cortical minicolumns provide various features for higher processes.</a:t>
            </a:r>
          </a:p>
          <a:p>
            <a:pPr marL="0" indent="0" eaLnBrk="1" hangingPunct="1">
              <a:buFontTx/>
              <a:buNone/>
            </a:pPr>
            <a:r>
              <a:rPr lang="en-US" sz="2000" smtClean="0">
                <a:latin typeface="Calibri" pitchFamily="34" charset="0"/>
                <a:cs typeface="Calibri" pitchFamily="34" charset="0"/>
              </a:rPr>
              <a:t>Create information that is easily used by various ML algorithms: explicitly build enhanced space adding more transformations. </a:t>
            </a:r>
          </a:p>
          <a:p>
            <a:pPr marL="0" indent="0" eaLnBrk="1" hangingPunct="1">
              <a:buFontTx/>
              <a:buNone/>
            </a:pPr>
            <a:endParaRPr lang="en-US" sz="900" smtClean="0">
              <a:latin typeface="Calibri" pitchFamily="34" charset="0"/>
              <a:cs typeface="Calibri" pitchFamily="34" charset="0"/>
            </a:endParaRPr>
          </a:p>
        </p:txBody>
      </p:sp>
      <p:sp>
        <p:nvSpPr>
          <p:cNvPr id="78852" name="Rectangle 4"/>
          <p:cNvSpPr>
            <a:spLocks noChangeArrowheads="1"/>
          </p:cNvSpPr>
          <p:nvPr/>
        </p:nvSpPr>
        <p:spPr bwMode="auto">
          <a:xfrm>
            <a:off x="593725" y="3186113"/>
            <a:ext cx="8377238" cy="3463925"/>
          </a:xfrm>
          <a:prstGeom prst="rect">
            <a:avLst/>
          </a:prstGeom>
          <a:noFill/>
          <a:ln w="9525">
            <a:noFill/>
            <a:miter lim="800000"/>
            <a:headEnd/>
            <a:tailEnd/>
          </a:ln>
        </p:spPr>
        <p:txBody>
          <a:bodyPr lIns="92075" tIns="46038" rIns="92075" bIns="46038"/>
          <a:lstStyle/>
          <a:p>
            <a:pPr marL="342900" indent="-342900" algn="just">
              <a:buFont typeface="Arial" pitchFamily="34" charset="0"/>
              <a:buChar char="•"/>
              <a:defRPr/>
            </a:pPr>
            <a:r>
              <a:rPr lang="en-US" dirty="0">
                <a:solidFill>
                  <a:srgbClr val="FFFF00"/>
                </a:solidFill>
                <a:latin typeface="Calibri" pitchFamily="34" charset="0"/>
                <a:cs typeface="Calibri" pitchFamily="34" charset="0"/>
              </a:rPr>
              <a:t>X</a:t>
            </a:r>
            <a:r>
              <a:rPr lang="en-US" dirty="0">
                <a:latin typeface="Calibri" pitchFamily="34" charset="0"/>
                <a:cs typeface="Calibri" pitchFamily="34" charset="0"/>
              </a:rPr>
              <a:t> , original features</a:t>
            </a:r>
          </a:p>
          <a:p>
            <a:pPr marL="342900" indent="-342900" algn="just">
              <a:buFont typeface="Arial" pitchFamily="34" charset="0"/>
              <a:buChar char="•"/>
              <a:defRPr/>
            </a:pPr>
            <a:r>
              <a:rPr lang="pl-PL" dirty="0">
                <a:solidFill>
                  <a:srgbClr val="FFFF00"/>
                </a:solidFill>
                <a:latin typeface="Calibri" pitchFamily="34" charset="0"/>
                <a:cs typeface="Calibri" pitchFamily="34" charset="0"/>
              </a:rPr>
              <a:t>Z=WX</a:t>
            </a:r>
            <a:r>
              <a:rPr lang="en-US" dirty="0">
                <a:latin typeface="Calibri" pitchFamily="34" charset="0"/>
                <a:cs typeface="Calibri" pitchFamily="34" charset="0"/>
              </a:rPr>
              <a:t>, random linear projections, other projections (PCA&lt; ICA, PP)</a:t>
            </a:r>
          </a:p>
          <a:p>
            <a:pPr marL="342900" indent="-342900" algn="just">
              <a:buFont typeface="Arial" pitchFamily="34" charset="0"/>
              <a:buChar char="•"/>
              <a:defRPr/>
            </a:pPr>
            <a:r>
              <a:rPr lang="en-US" dirty="0">
                <a:solidFill>
                  <a:srgbClr val="FFFF00"/>
                </a:solidFill>
                <a:latin typeface="Calibri" pitchFamily="34" charset="0"/>
                <a:cs typeface="Calibri" pitchFamily="34" charset="0"/>
              </a:rPr>
              <a:t>Q = optimized Z</a:t>
            </a:r>
            <a:r>
              <a:rPr lang="en-US" dirty="0">
                <a:latin typeface="Calibri" pitchFamily="34" charset="0"/>
                <a:cs typeface="Calibri" pitchFamily="34" charset="0"/>
              </a:rPr>
              <a:t> using Quality of Projected Clusters or other PP techniques.</a:t>
            </a:r>
          </a:p>
          <a:p>
            <a:pPr marL="342900" indent="-342900" algn="just">
              <a:buFont typeface="Arial" pitchFamily="34" charset="0"/>
              <a:buChar char="•"/>
              <a:defRPr/>
            </a:pPr>
            <a:r>
              <a:rPr lang="pl-PL" dirty="0">
                <a:solidFill>
                  <a:srgbClr val="FFFF00"/>
                </a:solidFill>
                <a:latin typeface="Calibri" pitchFamily="34" charset="0"/>
                <a:cs typeface="Calibri" pitchFamily="34" charset="0"/>
              </a:rPr>
              <a:t>H=[Z</a:t>
            </a:r>
            <a:r>
              <a:rPr lang="pl-PL" baseline="-25000" dirty="0">
                <a:solidFill>
                  <a:srgbClr val="FFFF00"/>
                </a:solidFill>
                <a:latin typeface="Calibri" pitchFamily="34" charset="0"/>
                <a:cs typeface="Calibri" pitchFamily="34" charset="0"/>
              </a:rPr>
              <a:t>1</a:t>
            </a:r>
            <a:r>
              <a:rPr lang="pl-PL" dirty="0">
                <a:solidFill>
                  <a:srgbClr val="FFFF00"/>
                </a:solidFill>
                <a:latin typeface="Calibri" pitchFamily="34" charset="0"/>
                <a:cs typeface="Calibri" pitchFamily="34" charset="0"/>
              </a:rPr>
              <a:t>,Z</a:t>
            </a:r>
            <a:r>
              <a:rPr lang="pl-PL" baseline="-25000" dirty="0">
                <a:solidFill>
                  <a:srgbClr val="FFFF00"/>
                </a:solidFill>
                <a:latin typeface="Calibri" pitchFamily="34" charset="0"/>
                <a:cs typeface="Calibri" pitchFamily="34" charset="0"/>
              </a:rPr>
              <a:t>2</a:t>
            </a:r>
            <a:r>
              <a:rPr lang="pl-PL" dirty="0">
                <a:solidFill>
                  <a:srgbClr val="FFFF00"/>
                </a:solidFill>
                <a:latin typeface="Calibri" pitchFamily="34" charset="0"/>
                <a:cs typeface="Calibri" pitchFamily="34" charset="0"/>
              </a:rPr>
              <a:t>]</a:t>
            </a:r>
            <a:r>
              <a:rPr lang="en-US" dirty="0">
                <a:latin typeface="Calibri" pitchFamily="34" charset="0"/>
                <a:cs typeface="Calibri" pitchFamily="34" charset="0"/>
              </a:rPr>
              <a:t>, intervals containing pure clusters on projections. </a:t>
            </a:r>
            <a:endParaRPr lang="pl-PL" dirty="0">
              <a:latin typeface="Calibri" pitchFamily="34" charset="0"/>
              <a:cs typeface="Calibri" pitchFamily="34" charset="0"/>
            </a:endParaRPr>
          </a:p>
          <a:p>
            <a:pPr marL="342900" indent="-342900" algn="just">
              <a:buFont typeface="Arial" pitchFamily="34" charset="0"/>
              <a:buChar char="•"/>
              <a:defRPr/>
            </a:pPr>
            <a:r>
              <a:rPr lang="pl-PL" dirty="0">
                <a:solidFill>
                  <a:srgbClr val="FFFF00"/>
                </a:solidFill>
                <a:latin typeface="Calibri" pitchFamily="34" charset="0"/>
                <a:cs typeface="Calibri" pitchFamily="34" charset="0"/>
              </a:rPr>
              <a:t>K=K(</a:t>
            </a:r>
            <a:r>
              <a:rPr lang="pl-PL" dirty="0" err="1">
                <a:solidFill>
                  <a:srgbClr val="FFFF00"/>
                </a:solidFill>
                <a:latin typeface="Calibri" pitchFamily="34" charset="0"/>
                <a:cs typeface="Calibri" pitchFamily="34" charset="0"/>
              </a:rPr>
              <a:t>X,X</a:t>
            </a:r>
            <a:r>
              <a:rPr lang="pl-PL" baseline="-25000" dirty="0" err="1">
                <a:solidFill>
                  <a:srgbClr val="FFFF00"/>
                </a:solidFill>
                <a:latin typeface="Calibri" pitchFamily="34" charset="0"/>
                <a:cs typeface="Calibri" pitchFamily="34" charset="0"/>
              </a:rPr>
              <a:t>i</a:t>
            </a:r>
            <a:r>
              <a:rPr lang="pl-PL" dirty="0">
                <a:solidFill>
                  <a:srgbClr val="FFFF00"/>
                </a:solidFill>
                <a:latin typeface="Calibri" pitchFamily="34" charset="0"/>
                <a:cs typeface="Calibri" pitchFamily="34" charset="0"/>
              </a:rPr>
              <a:t>)</a:t>
            </a:r>
            <a:r>
              <a:rPr lang="en-US" dirty="0">
                <a:latin typeface="Calibri" pitchFamily="34" charset="0"/>
                <a:cs typeface="Calibri" pitchFamily="34" charset="0"/>
              </a:rPr>
              <a:t>, kernel features.</a:t>
            </a:r>
          </a:p>
          <a:p>
            <a:pPr marL="342900" indent="-342900" algn="just">
              <a:buFont typeface="Arial" pitchFamily="34" charset="0"/>
              <a:buChar char="•"/>
              <a:defRPr/>
            </a:pPr>
            <a:r>
              <a:rPr lang="en-US" dirty="0">
                <a:solidFill>
                  <a:srgbClr val="FFFF00"/>
                </a:solidFill>
                <a:latin typeface="Calibri" pitchFamily="34" charset="0"/>
                <a:cs typeface="Calibri" pitchFamily="34" charset="0"/>
              </a:rPr>
              <a:t>HK=[K</a:t>
            </a:r>
            <a:r>
              <a:rPr lang="en-US" baseline="-25000" dirty="0">
                <a:solidFill>
                  <a:srgbClr val="FFFF00"/>
                </a:solidFill>
                <a:latin typeface="Calibri" pitchFamily="34" charset="0"/>
                <a:cs typeface="Calibri" pitchFamily="34" charset="0"/>
              </a:rPr>
              <a:t>1</a:t>
            </a:r>
            <a:r>
              <a:rPr lang="en-US" dirty="0">
                <a:solidFill>
                  <a:srgbClr val="FFFF00"/>
                </a:solidFill>
                <a:latin typeface="Calibri" pitchFamily="34" charset="0"/>
                <a:cs typeface="Calibri" pitchFamily="34" charset="0"/>
              </a:rPr>
              <a:t>,K</a:t>
            </a:r>
            <a:r>
              <a:rPr lang="en-US" baseline="-25000" dirty="0">
                <a:solidFill>
                  <a:srgbClr val="FFFF00"/>
                </a:solidFill>
                <a:latin typeface="Calibri" pitchFamily="34" charset="0"/>
                <a:cs typeface="Calibri" pitchFamily="34" charset="0"/>
              </a:rPr>
              <a:t>2</a:t>
            </a:r>
            <a:r>
              <a:rPr lang="en-US" dirty="0">
                <a:solidFill>
                  <a:srgbClr val="FFFF00"/>
                </a:solidFill>
                <a:latin typeface="Calibri" pitchFamily="34" charset="0"/>
                <a:cs typeface="Calibri" pitchFamily="34" charset="0"/>
              </a:rPr>
              <a:t>]</a:t>
            </a:r>
            <a:r>
              <a:rPr lang="en-US" dirty="0">
                <a:latin typeface="Calibri" pitchFamily="34" charset="0"/>
                <a:cs typeface="Calibri" pitchFamily="34" charset="0"/>
              </a:rPr>
              <a:t>, intervals on kernel features </a:t>
            </a:r>
          </a:p>
          <a:p>
            <a:pPr marL="171450" indent="-171450" algn="just">
              <a:buFont typeface="Arial" pitchFamily="34" charset="0"/>
              <a:buChar char="•"/>
              <a:defRPr/>
            </a:pPr>
            <a:endParaRPr lang="en-US" sz="1000" dirty="0">
              <a:latin typeface="Calibri" pitchFamily="34" charset="0"/>
              <a:cs typeface="Calibri" pitchFamily="34" charset="0"/>
            </a:endParaRPr>
          </a:p>
          <a:p>
            <a:pPr algn="just">
              <a:defRPr/>
            </a:pPr>
            <a:r>
              <a:rPr lang="en-US" dirty="0">
                <a:latin typeface="Calibri" pitchFamily="34" charset="0"/>
                <a:cs typeface="Calibri" pitchFamily="34" charset="0"/>
              </a:rPr>
              <a:t>Kernel-based SVM is equivalent to linear SVM in the explicitly constructed kernel space, enhancing this space leads to improvement of results. </a:t>
            </a:r>
          </a:p>
          <a:p>
            <a:pPr>
              <a:defRPr/>
            </a:pPr>
            <a:r>
              <a:rPr lang="en-US" dirty="0">
                <a:latin typeface="Calibri" pitchFamily="34" charset="0"/>
                <a:cs typeface="Calibri" pitchFamily="34" charset="0"/>
              </a:rPr>
              <a:t>LDA is one option, but many other algorithms benefit from information in enhanced feature spaces; best results in various combination </a:t>
            </a:r>
            <a:r>
              <a:rPr lang="en-US" dirty="0">
                <a:solidFill>
                  <a:srgbClr val="FFFF00"/>
                </a:solidFill>
                <a:latin typeface="Calibri" pitchFamily="34" charset="0"/>
                <a:cs typeface="Calibri" pitchFamily="34" charset="0"/>
              </a:rPr>
              <a:t>X+Z+Q+H+K+HK</a:t>
            </a:r>
            <a:r>
              <a:rPr lang="en-US" dirty="0">
                <a:latin typeface="Calibri" pitchFamily="34" charset="0"/>
                <a:cs typeface="Calibri" pitchFamily="34" charset="0"/>
              </a:rPr>
              <a:t>. </a:t>
            </a:r>
          </a:p>
        </p:txBody>
      </p:sp>
      <p:pic>
        <p:nvPicPr>
          <p:cNvPr id="553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963" y="85725"/>
            <a:ext cx="114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685800" y="350838"/>
            <a:ext cx="7437438" cy="774700"/>
          </a:xfrm>
          <a:effectLst>
            <a:outerShdw dist="35921" dir="2700000" algn="ctr" rotWithShape="0">
              <a:schemeClr val="bg2"/>
            </a:outerShdw>
          </a:effectLst>
        </p:spPr>
        <p:txBody>
          <a:bodyPr lIns="92075" tIns="46038" rIns="92075" bIns="46038"/>
          <a:lstStyle/>
          <a:p>
            <a:pPr eaLnBrk="1" hangingPunct="1">
              <a:defRPr/>
            </a:pPr>
            <a:r>
              <a:rPr lang="en-US" dirty="0" smtClean="0"/>
              <a:t>Learning from others … </a:t>
            </a:r>
          </a:p>
        </p:txBody>
      </p:sp>
      <p:sp>
        <p:nvSpPr>
          <p:cNvPr id="52227" name="Rectangle 3"/>
          <p:cNvSpPr>
            <a:spLocks noGrp="1" noChangeArrowheads="1"/>
          </p:cNvSpPr>
          <p:nvPr>
            <p:ph type="body" idx="1"/>
          </p:nvPr>
        </p:nvSpPr>
        <p:spPr>
          <a:xfrm>
            <a:off x="600075" y="1311275"/>
            <a:ext cx="8280400" cy="1193800"/>
          </a:xfrm>
        </p:spPr>
        <p:txBody>
          <a:bodyPr lIns="92075" tIns="46038" rIns="92075" bIns="46038"/>
          <a:lstStyle/>
          <a:p>
            <a:pPr marL="0" indent="0" eaLnBrk="1" hangingPunct="1">
              <a:buFontTx/>
              <a:buNone/>
            </a:pPr>
            <a:r>
              <a:rPr lang="en-US" sz="2000" smtClean="0">
                <a:latin typeface="Calibri" pitchFamily="34" charset="0"/>
                <a:cs typeface="Calibri" pitchFamily="34" charset="0"/>
              </a:rPr>
              <a:t>Learn to transfer </a:t>
            </a:r>
            <a:r>
              <a:rPr lang="pl-PL" sz="2000" smtClean="0">
                <a:latin typeface="Calibri" pitchFamily="34" charset="0"/>
                <a:cs typeface="Calibri" pitchFamily="34" charset="0"/>
              </a:rPr>
              <a:t>knowledge by extracting </a:t>
            </a:r>
            <a:r>
              <a:rPr lang="en-US" sz="2000" smtClean="0">
                <a:latin typeface="Calibri" pitchFamily="34" charset="0"/>
                <a:cs typeface="Calibri" pitchFamily="34" charset="0"/>
              </a:rPr>
              <a:t>interesting features created by different systems.</a:t>
            </a:r>
            <a:r>
              <a:rPr lang="pl-PL" sz="2000" smtClean="0">
                <a:latin typeface="Calibri" pitchFamily="34" charset="0"/>
                <a:cs typeface="Calibri" pitchFamily="34" charset="0"/>
              </a:rPr>
              <a:t> </a:t>
            </a:r>
            <a:r>
              <a:rPr lang="en-US" sz="2000" smtClean="0">
                <a:latin typeface="Calibri" pitchFamily="34" charset="0"/>
                <a:cs typeface="Calibri" pitchFamily="34" charset="0"/>
              </a:rPr>
              <a:t>Ex. prototypes, combinations of features with thresholds … </a:t>
            </a:r>
          </a:p>
          <a:p>
            <a:pPr marL="0" indent="0" eaLnBrk="1" hangingPunct="1">
              <a:buFontTx/>
              <a:buNone/>
            </a:pPr>
            <a:r>
              <a:rPr lang="pl-PL" sz="2000" smtClean="0">
                <a:latin typeface="Calibri" pitchFamily="34" charset="0"/>
                <a:cs typeface="Calibri" pitchFamily="34" charset="0"/>
              </a:rPr>
              <a:t>=&gt; </a:t>
            </a:r>
            <a:r>
              <a:rPr lang="en-US" sz="2000" smtClean="0">
                <a:latin typeface="Calibri" pitchFamily="34" charset="0"/>
                <a:cs typeface="Calibri" pitchFamily="34" charset="0"/>
              </a:rPr>
              <a:t>Universal Learning Machines.</a:t>
            </a:r>
          </a:p>
          <a:p>
            <a:pPr marL="0" indent="0" eaLnBrk="1" hangingPunct="1">
              <a:buFontTx/>
              <a:buNone/>
            </a:pPr>
            <a:endParaRPr lang="en-US" sz="900" smtClean="0">
              <a:latin typeface="Calibri" pitchFamily="34" charset="0"/>
              <a:cs typeface="Calibri" pitchFamily="34" charset="0"/>
            </a:endParaRPr>
          </a:p>
        </p:txBody>
      </p:sp>
      <p:sp>
        <p:nvSpPr>
          <p:cNvPr id="78852" name="Rectangle 4"/>
          <p:cNvSpPr>
            <a:spLocks noChangeArrowheads="1"/>
          </p:cNvSpPr>
          <p:nvPr/>
        </p:nvSpPr>
        <p:spPr bwMode="auto">
          <a:xfrm>
            <a:off x="593725" y="2411413"/>
            <a:ext cx="8377238" cy="4238625"/>
          </a:xfrm>
          <a:prstGeom prst="rect">
            <a:avLst/>
          </a:prstGeom>
          <a:noFill/>
          <a:ln w="9525">
            <a:noFill/>
            <a:miter lim="800000"/>
            <a:headEnd/>
            <a:tailEnd/>
          </a:ln>
        </p:spPr>
        <p:txBody>
          <a:bodyPr lIns="92075" tIns="46038" rIns="92075" bIns="46038"/>
          <a:lstStyle/>
          <a:p>
            <a:pPr>
              <a:spcBef>
                <a:spcPts val="0"/>
              </a:spcBef>
              <a:spcAft>
                <a:spcPts val="1200"/>
              </a:spcAft>
              <a:defRPr/>
            </a:pPr>
            <a:r>
              <a:rPr lang="en-US" dirty="0">
                <a:latin typeface="Calibri" pitchFamily="34" charset="0"/>
                <a:cs typeface="Calibri" pitchFamily="34" charset="0"/>
              </a:rPr>
              <a:t>Example of feature</a:t>
            </a:r>
            <a:r>
              <a:rPr lang="pl-PL" dirty="0">
                <a:latin typeface="Calibri" pitchFamily="34" charset="0"/>
                <a:cs typeface="Calibri" pitchFamily="34" charset="0"/>
              </a:rPr>
              <a:t> types</a:t>
            </a:r>
            <a:r>
              <a:rPr lang="en-US" dirty="0">
                <a:latin typeface="Calibri" pitchFamily="34" charset="0"/>
                <a:cs typeface="Calibri" pitchFamily="34" charset="0"/>
              </a:rPr>
              <a:t>:</a:t>
            </a:r>
            <a:br>
              <a:rPr lang="en-US" dirty="0">
                <a:latin typeface="Calibri" pitchFamily="34" charset="0"/>
                <a:cs typeface="Calibri" pitchFamily="34" charset="0"/>
              </a:rPr>
            </a:br>
            <a:r>
              <a:rPr lang="en-US" sz="1000" dirty="0">
                <a:latin typeface="Calibri" pitchFamily="34" charset="0"/>
                <a:cs typeface="Calibri" pitchFamily="34" charset="0"/>
              </a:rPr>
              <a:t/>
            </a:r>
            <a:br>
              <a:rPr lang="en-US" sz="1000" dirty="0">
                <a:latin typeface="Calibri" pitchFamily="34" charset="0"/>
                <a:cs typeface="Calibri" pitchFamily="34" charset="0"/>
              </a:rPr>
            </a:br>
            <a:r>
              <a:rPr lang="en-US" dirty="0">
                <a:solidFill>
                  <a:srgbClr val="FFFF00"/>
                </a:solidFill>
                <a:latin typeface="Calibri" pitchFamily="34" charset="0"/>
                <a:cs typeface="Calibri" pitchFamily="34" charset="0"/>
              </a:rPr>
              <a:t>B1</a:t>
            </a:r>
            <a:r>
              <a:rPr lang="en-US" dirty="0">
                <a:latin typeface="Calibri" pitchFamily="34" charset="0"/>
                <a:cs typeface="Calibri" pitchFamily="34" charset="0"/>
              </a:rPr>
              <a:t>: Binary – unrestricted projections</a:t>
            </a:r>
            <a:r>
              <a:rPr lang="pl-PL" dirty="0">
                <a:latin typeface="Calibri" pitchFamily="34" charset="0"/>
                <a:cs typeface="Calibri" pitchFamily="34" charset="0"/>
              </a:rPr>
              <a:t> </a:t>
            </a:r>
            <a:r>
              <a:rPr lang="pl-PL" i="1" dirty="0">
                <a:solidFill>
                  <a:srgbClr val="FFFF00"/>
                </a:solidFill>
                <a:latin typeface="Calibri" pitchFamily="34" charset="0"/>
                <a:cs typeface="Calibri" pitchFamily="34" charset="0"/>
              </a:rPr>
              <a:t>b</a:t>
            </a:r>
            <a:r>
              <a:rPr lang="pl-PL" baseline="-25000" dirty="0">
                <a:solidFill>
                  <a:srgbClr val="FFFF00"/>
                </a:solidFill>
                <a:latin typeface="Calibri" pitchFamily="34" charset="0"/>
                <a:cs typeface="Calibri" pitchFamily="34" charset="0"/>
              </a:rPr>
              <a:t>1 </a:t>
            </a:r>
            <a:r>
              <a:rPr lang="en-US" dirty="0">
                <a:latin typeface="Calibri" pitchFamily="34" charset="0"/>
                <a:cs typeface="Calibri" pitchFamily="34" charset="0"/>
              </a:rPr>
              <a:t> </a:t>
            </a:r>
            <a:br>
              <a:rPr lang="en-US" dirty="0">
                <a:latin typeface="Calibri" pitchFamily="34" charset="0"/>
                <a:cs typeface="Calibri" pitchFamily="34" charset="0"/>
              </a:rPr>
            </a:br>
            <a:r>
              <a:rPr lang="en-US" dirty="0">
                <a:solidFill>
                  <a:srgbClr val="FFFF00"/>
                </a:solidFill>
                <a:latin typeface="Calibri" pitchFamily="34" charset="0"/>
                <a:cs typeface="Calibri" pitchFamily="34" charset="0"/>
              </a:rPr>
              <a:t>B2</a:t>
            </a:r>
            <a:r>
              <a:rPr lang="en-US" dirty="0">
                <a:latin typeface="Calibri" pitchFamily="34" charset="0"/>
                <a:cs typeface="Calibri" pitchFamily="34" charset="0"/>
              </a:rPr>
              <a:t>: Binary – complexes  </a:t>
            </a:r>
            <a:r>
              <a:rPr lang="pl-PL" i="1" dirty="0">
                <a:solidFill>
                  <a:srgbClr val="FFFF00"/>
                </a:solidFill>
                <a:latin typeface="Calibri" pitchFamily="34" charset="0"/>
                <a:cs typeface="Calibri" pitchFamily="34" charset="0"/>
              </a:rPr>
              <a:t>b</a:t>
            </a:r>
            <a:r>
              <a:rPr lang="pl-PL" baseline="-25000" dirty="0">
                <a:solidFill>
                  <a:srgbClr val="FFFF00"/>
                </a:solidFill>
                <a:latin typeface="Calibri" pitchFamily="34" charset="0"/>
                <a:cs typeface="Calibri" pitchFamily="34" charset="0"/>
              </a:rPr>
              <a:t>1 </a:t>
            </a:r>
            <a:r>
              <a:rPr lang="el-GR" dirty="0">
                <a:solidFill>
                  <a:srgbClr val="FFFF00"/>
                </a:solidFill>
                <a:latin typeface="Calibri" pitchFamily="34" charset="0"/>
                <a:cs typeface="Calibri" pitchFamily="34" charset="0"/>
              </a:rPr>
              <a:t>ᴧ</a:t>
            </a:r>
            <a:r>
              <a:rPr lang="pl-PL" dirty="0">
                <a:solidFill>
                  <a:srgbClr val="FFFF00"/>
                </a:solidFill>
                <a:latin typeface="Calibri" pitchFamily="34" charset="0"/>
                <a:cs typeface="Calibri" pitchFamily="34" charset="0"/>
              </a:rPr>
              <a:t> </a:t>
            </a:r>
            <a:r>
              <a:rPr lang="pl-PL" i="1" dirty="0">
                <a:solidFill>
                  <a:srgbClr val="FFFF00"/>
                </a:solidFill>
                <a:latin typeface="Calibri" pitchFamily="34" charset="0"/>
                <a:cs typeface="Calibri" pitchFamily="34" charset="0"/>
              </a:rPr>
              <a:t>b</a:t>
            </a:r>
            <a:r>
              <a:rPr lang="pl-PL" baseline="-25000" dirty="0">
                <a:solidFill>
                  <a:srgbClr val="FFFF00"/>
                </a:solidFill>
                <a:latin typeface="Calibri" pitchFamily="34" charset="0"/>
                <a:cs typeface="Calibri" pitchFamily="34" charset="0"/>
              </a:rPr>
              <a:t>2 </a:t>
            </a:r>
            <a:r>
              <a:rPr lang="pl-PL" dirty="0">
                <a:solidFill>
                  <a:srgbClr val="FFFF00"/>
                </a:solidFill>
                <a:latin typeface="Calibri" pitchFamily="34" charset="0"/>
                <a:cs typeface="Calibri" pitchFamily="34" charset="0"/>
              </a:rPr>
              <a:t>… </a:t>
            </a:r>
            <a:r>
              <a:rPr lang="el-GR" dirty="0">
                <a:solidFill>
                  <a:srgbClr val="FFFF00"/>
                </a:solidFill>
                <a:latin typeface="Calibri" pitchFamily="34" charset="0"/>
                <a:cs typeface="Calibri" pitchFamily="34" charset="0"/>
              </a:rPr>
              <a:t>ᴧ</a:t>
            </a:r>
            <a:r>
              <a:rPr lang="pl-PL" dirty="0">
                <a:solidFill>
                  <a:srgbClr val="FFFF00"/>
                </a:solidFill>
                <a:latin typeface="Calibri" pitchFamily="34" charset="0"/>
                <a:cs typeface="Calibri" pitchFamily="34" charset="0"/>
              </a:rPr>
              <a:t> </a:t>
            </a:r>
            <a:r>
              <a:rPr lang="pl-PL" i="1" dirty="0" err="1">
                <a:solidFill>
                  <a:srgbClr val="FFFF00"/>
                </a:solidFill>
                <a:latin typeface="Calibri" pitchFamily="34" charset="0"/>
                <a:cs typeface="Calibri" pitchFamily="34" charset="0"/>
              </a:rPr>
              <a:t>b</a:t>
            </a:r>
            <a:r>
              <a:rPr lang="pl-PL" baseline="-25000" dirty="0" err="1">
                <a:solidFill>
                  <a:srgbClr val="FFFF00"/>
                </a:solidFill>
                <a:latin typeface="Calibri" pitchFamily="34" charset="0"/>
                <a:cs typeface="Calibri" pitchFamily="34" charset="0"/>
              </a:rPr>
              <a:t>k</a:t>
            </a:r>
            <a:r>
              <a:rPr lang="en-US" dirty="0">
                <a:latin typeface="Calibri" pitchFamily="34" charset="0"/>
                <a:cs typeface="Calibri" pitchFamily="34" charset="0"/>
              </a:rPr>
              <a:t> </a:t>
            </a:r>
          </a:p>
          <a:p>
            <a:pPr>
              <a:spcBef>
                <a:spcPts val="0"/>
              </a:spcBef>
              <a:spcAft>
                <a:spcPts val="1200"/>
              </a:spcAft>
              <a:defRPr/>
            </a:pPr>
            <a:r>
              <a:rPr lang="en-US" dirty="0">
                <a:solidFill>
                  <a:srgbClr val="FFFF00"/>
                </a:solidFill>
                <a:latin typeface="Calibri" pitchFamily="34" charset="0"/>
                <a:cs typeface="Calibri" pitchFamily="34" charset="0"/>
              </a:rPr>
              <a:t>B3</a:t>
            </a:r>
            <a:r>
              <a:rPr lang="en-US" dirty="0">
                <a:latin typeface="Calibri" pitchFamily="34" charset="0"/>
                <a:cs typeface="Calibri" pitchFamily="34" charset="0"/>
              </a:rPr>
              <a:t>: Binary – restricted by distance  </a:t>
            </a:r>
          </a:p>
          <a:p>
            <a:pPr>
              <a:spcBef>
                <a:spcPts val="0"/>
              </a:spcBef>
              <a:spcAft>
                <a:spcPts val="1200"/>
              </a:spcAft>
              <a:defRPr/>
            </a:pPr>
            <a:r>
              <a:rPr lang="en-US" dirty="0">
                <a:solidFill>
                  <a:srgbClr val="FFFF00"/>
                </a:solidFill>
                <a:latin typeface="Calibri" pitchFamily="34" charset="0"/>
                <a:cs typeface="Calibri" pitchFamily="34" charset="0"/>
              </a:rPr>
              <a:t>R1</a:t>
            </a:r>
            <a:r>
              <a:rPr lang="en-US" dirty="0">
                <a:solidFill>
                  <a:schemeClr val="accent4">
                    <a:lumMod val="20000"/>
                    <a:lumOff val="80000"/>
                  </a:schemeClr>
                </a:solidFill>
                <a:latin typeface="Calibri" pitchFamily="34" charset="0"/>
                <a:cs typeface="Calibri" pitchFamily="34" charset="0"/>
              </a:rPr>
              <a:t>: Line – original real features </a:t>
            </a:r>
            <a:r>
              <a:rPr lang="en-US" i="1" dirty="0" err="1">
                <a:solidFill>
                  <a:srgbClr val="FFFF00"/>
                </a:solidFill>
                <a:latin typeface="Calibri" pitchFamily="34" charset="0"/>
                <a:cs typeface="Calibri" pitchFamily="34" charset="0"/>
              </a:rPr>
              <a:t>r</a:t>
            </a:r>
            <a:r>
              <a:rPr lang="en-US" i="1" baseline="-25000" dirty="0" err="1">
                <a:solidFill>
                  <a:srgbClr val="FFFF00"/>
                </a:solidFill>
                <a:latin typeface="Calibri" pitchFamily="34" charset="0"/>
                <a:cs typeface="Calibri" pitchFamily="34" charset="0"/>
              </a:rPr>
              <a:t>i</a:t>
            </a:r>
            <a:r>
              <a:rPr lang="en-US" dirty="0">
                <a:solidFill>
                  <a:schemeClr val="accent4">
                    <a:lumMod val="20000"/>
                    <a:lumOff val="80000"/>
                  </a:schemeClr>
                </a:solidFill>
                <a:latin typeface="Calibri" pitchFamily="34" charset="0"/>
                <a:cs typeface="Calibri" pitchFamily="34" charset="0"/>
              </a:rPr>
              <a:t>; non-linear thresholds for </a:t>
            </a:r>
            <a:r>
              <a:rPr lang="en-US" dirty="0">
                <a:latin typeface="Calibri" pitchFamily="34" charset="0"/>
                <a:cs typeface="Calibri" pitchFamily="34" charset="0"/>
              </a:rPr>
              <a:t> “contrast </a:t>
            </a:r>
            <a:br>
              <a:rPr lang="en-US" dirty="0">
                <a:latin typeface="Calibri" pitchFamily="34" charset="0"/>
                <a:cs typeface="Calibri" pitchFamily="34" charset="0"/>
              </a:rPr>
            </a:br>
            <a:r>
              <a:rPr lang="en-US" dirty="0">
                <a:latin typeface="Calibri" pitchFamily="34" charset="0"/>
                <a:cs typeface="Calibri" pitchFamily="34" charset="0"/>
              </a:rPr>
              <a:t>	   enhancement“ </a:t>
            </a:r>
            <a:r>
              <a:rPr lang="en-US" dirty="0">
                <a:solidFill>
                  <a:srgbClr val="FFFF00"/>
                </a:solidFill>
                <a:latin typeface="Symbol" pitchFamily="18" charset="2"/>
                <a:cs typeface="Calibri" pitchFamily="34" charset="0"/>
              </a:rPr>
              <a:t>s</a:t>
            </a:r>
            <a:r>
              <a:rPr lang="en-US" dirty="0">
                <a:solidFill>
                  <a:srgbClr val="FFFF00"/>
                </a:solidFill>
                <a:latin typeface="Calibri" pitchFamily="34" charset="0"/>
                <a:cs typeface="Calibri" pitchFamily="34" charset="0"/>
              </a:rPr>
              <a:t>(</a:t>
            </a:r>
            <a:r>
              <a:rPr lang="en-US" i="1" dirty="0" err="1">
                <a:solidFill>
                  <a:srgbClr val="FFFF00"/>
                </a:solidFill>
                <a:latin typeface="Calibri" pitchFamily="34" charset="0"/>
                <a:cs typeface="Calibri" pitchFamily="34" charset="0"/>
              </a:rPr>
              <a:t>r</a:t>
            </a:r>
            <a:r>
              <a:rPr lang="en-US" i="1" baseline="-25000" dirty="0" err="1">
                <a:solidFill>
                  <a:srgbClr val="FFFF00"/>
                </a:solidFill>
                <a:latin typeface="Calibri" pitchFamily="34" charset="0"/>
                <a:cs typeface="Calibri" pitchFamily="34" charset="0"/>
              </a:rPr>
              <a:t>i</a:t>
            </a:r>
            <a:r>
              <a:rPr lang="en-US" dirty="0">
                <a:solidFill>
                  <a:srgbClr val="FFFF00"/>
                </a:solidFill>
                <a:latin typeface="Symbol" pitchFamily="18" charset="2"/>
                <a:cs typeface="Calibri" pitchFamily="34" charset="0"/>
              </a:rPr>
              <a:t>-</a:t>
            </a:r>
            <a:r>
              <a:rPr lang="en-US" i="1" dirty="0">
                <a:solidFill>
                  <a:srgbClr val="FFFF00"/>
                </a:solidFill>
                <a:latin typeface="Calibri" pitchFamily="34" charset="0"/>
                <a:cs typeface="Calibri" pitchFamily="34" charset="0"/>
              </a:rPr>
              <a:t>b</a:t>
            </a:r>
            <a:r>
              <a:rPr lang="en-US" i="1" baseline="-25000" dirty="0">
                <a:solidFill>
                  <a:srgbClr val="FFFF00"/>
                </a:solidFill>
                <a:latin typeface="Calibri" pitchFamily="34" charset="0"/>
                <a:cs typeface="Calibri" pitchFamily="34" charset="0"/>
              </a:rPr>
              <a:t>i</a:t>
            </a:r>
            <a:r>
              <a:rPr lang="en-US" dirty="0">
                <a:solidFill>
                  <a:srgbClr val="FFFF00"/>
                </a:solidFill>
                <a:latin typeface="Calibri" pitchFamily="34" charset="0"/>
                <a:cs typeface="Calibri" pitchFamily="34" charset="0"/>
              </a:rPr>
              <a:t>)</a:t>
            </a:r>
            <a:r>
              <a:rPr lang="en-US" dirty="0">
                <a:solidFill>
                  <a:schemeClr val="accent4">
                    <a:lumMod val="20000"/>
                    <a:lumOff val="80000"/>
                  </a:schemeClr>
                </a:solidFill>
                <a:latin typeface="Calibri" pitchFamily="34" charset="0"/>
                <a:cs typeface="Calibri" pitchFamily="34" charset="0"/>
              </a:rPr>
              <a:t>;  intervals (k-sep). </a:t>
            </a:r>
            <a:endParaRPr lang="en-US" dirty="0">
              <a:solidFill>
                <a:srgbClr val="FFFF00"/>
              </a:solidFill>
              <a:latin typeface="Calibri" pitchFamily="34" charset="0"/>
              <a:cs typeface="Calibri" pitchFamily="34" charset="0"/>
            </a:endParaRPr>
          </a:p>
          <a:p>
            <a:pPr>
              <a:spcBef>
                <a:spcPts val="0"/>
              </a:spcBef>
              <a:spcAft>
                <a:spcPts val="600"/>
              </a:spcAft>
              <a:defRPr/>
            </a:pPr>
            <a:r>
              <a:rPr lang="en-US" dirty="0">
                <a:solidFill>
                  <a:srgbClr val="FFFF00"/>
                </a:solidFill>
                <a:latin typeface="Calibri" pitchFamily="34" charset="0"/>
                <a:cs typeface="Calibri" pitchFamily="34" charset="0"/>
              </a:rPr>
              <a:t>R4</a:t>
            </a:r>
            <a:r>
              <a:rPr lang="en-US" dirty="0">
                <a:latin typeface="Calibri" pitchFamily="34" charset="0"/>
                <a:cs typeface="Calibri" pitchFamily="34" charset="0"/>
              </a:rPr>
              <a:t>: Line – restricted by distance, original feature; thresholds; intervals (k-sep); more general 1D patterns. </a:t>
            </a:r>
            <a:endParaRPr lang="pl-PL" baseline="30000" dirty="0">
              <a:latin typeface="Calibri" pitchFamily="34" charset="0"/>
              <a:cs typeface="Calibri" pitchFamily="34" charset="0"/>
            </a:endParaRPr>
          </a:p>
          <a:p>
            <a:pPr>
              <a:spcBef>
                <a:spcPts val="0"/>
              </a:spcBef>
              <a:spcAft>
                <a:spcPts val="600"/>
              </a:spcAft>
              <a:defRPr/>
            </a:pPr>
            <a:r>
              <a:rPr lang="en-US" dirty="0">
                <a:solidFill>
                  <a:srgbClr val="FFFF00"/>
                </a:solidFill>
                <a:latin typeface="Calibri" pitchFamily="34" charset="0"/>
                <a:cs typeface="Calibri" pitchFamily="34" charset="0"/>
              </a:rPr>
              <a:t>P1</a:t>
            </a:r>
            <a:r>
              <a:rPr lang="en-US" dirty="0">
                <a:latin typeface="Calibri" pitchFamily="34" charset="0"/>
                <a:cs typeface="Calibri" pitchFamily="34" charset="0"/>
              </a:rPr>
              <a:t>: Prototypes: general q-</a:t>
            </a:r>
            <a:r>
              <a:rPr lang="en-US" dirty="0" err="1">
                <a:latin typeface="Calibri" pitchFamily="34" charset="0"/>
                <a:cs typeface="Calibri" pitchFamily="34" charset="0"/>
              </a:rPr>
              <a:t>separability</a:t>
            </a:r>
            <a:r>
              <a:rPr lang="en-US" dirty="0">
                <a:latin typeface="Calibri" pitchFamily="34" charset="0"/>
                <a:cs typeface="Calibri" pitchFamily="34" charset="0"/>
              </a:rPr>
              <a:t>, weighted distance functions or specialized kernels. </a:t>
            </a:r>
            <a:endParaRPr lang="pl-PL" dirty="0">
              <a:latin typeface="Calibri" pitchFamily="34" charset="0"/>
              <a:cs typeface="Calibri" pitchFamily="34" charset="0"/>
            </a:endParaRPr>
          </a:p>
          <a:p>
            <a:pPr>
              <a:spcBef>
                <a:spcPts val="0"/>
              </a:spcBef>
              <a:spcAft>
                <a:spcPts val="600"/>
              </a:spcAft>
              <a:defRPr/>
            </a:pPr>
            <a:r>
              <a:rPr lang="en-US" dirty="0">
                <a:solidFill>
                  <a:srgbClr val="FFFF00"/>
                </a:solidFill>
                <a:latin typeface="Calibri" pitchFamily="34" charset="0"/>
                <a:cs typeface="Calibri" pitchFamily="34" charset="0"/>
              </a:rPr>
              <a:t>M1</a:t>
            </a:r>
            <a:r>
              <a:rPr lang="en-US" dirty="0">
                <a:latin typeface="Calibri" pitchFamily="34" charset="0"/>
                <a:cs typeface="Calibri" pitchFamily="34" charset="0"/>
              </a:rPr>
              <a:t>: Motifs, based on correlations between elements rather than input values.</a:t>
            </a:r>
          </a:p>
        </p:txBody>
      </p:sp>
      <p:pic>
        <p:nvPicPr>
          <p:cNvPr id="522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2230" name="Object 4"/>
          <p:cNvGraphicFramePr>
            <a:graphicFrameLocks noChangeAspect="1"/>
          </p:cNvGraphicFramePr>
          <p:nvPr/>
        </p:nvGraphicFramePr>
        <p:xfrm>
          <a:off x="4322763" y="3563938"/>
          <a:ext cx="4545012" cy="546100"/>
        </p:xfrm>
        <a:graphic>
          <a:graphicData uri="http://schemas.openxmlformats.org/presentationml/2006/ole">
            <mc:AlternateContent xmlns:mc="http://schemas.openxmlformats.org/markup-compatibility/2006">
              <mc:Choice xmlns:v="urn:schemas-microsoft-com:vml" Requires="v">
                <p:oleObj spid="_x0000_s52254" name="Equation" r:id="rId5" imgW="2324100" imgH="279400" progId="Equation.DSMT4">
                  <p:embed/>
                </p:oleObj>
              </mc:Choice>
              <mc:Fallback>
                <p:oleObj name="Equation" r:id="rId5" imgW="2324100" imgH="2794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2763" y="3563938"/>
                        <a:ext cx="45450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a:xfrm>
            <a:off x="611188" y="188913"/>
            <a:ext cx="7772400" cy="990600"/>
          </a:xfrm>
          <a:effectLst>
            <a:outerShdw dist="107763" dir="2700000" algn="ctr" rotWithShape="0">
              <a:schemeClr val="bg2"/>
            </a:outerShdw>
          </a:effectLst>
        </p:spPr>
        <p:txBody>
          <a:bodyPr/>
          <a:lstStyle/>
          <a:p>
            <a:pPr eaLnBrk="1" hangingPunct="1">
              <a:defRPr/>
            </a:pPr>
            <a:r>
              <a:rPr lang="en-US" dirty="0" smtClean="0"/>
              <a:t>What can we learn?</a:t>
            </a:r>
            <a:endParaRPr lang="en-US" sz="1400" dirty="0" smtClean="0"/>
          </a:p>
        </p:txBody>
      </p:sp>
      <p:sp>
        <p:nvSpPr>
          <p:cNvPr id="8195" name="Rectangle 3"/>
          <p:cNvSpPr>
            <a:spLocks noChangeArrowheads="1"/>
          </p:cNvSpPr>
          <p:nvPr/>
        </p:nvSpPr>
        <p:spPr bwMode="auto">
          <a:xfrm>
            <a:off x="611188" y="3860800"/>
            <a:ext cx="8424862"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4175" indent="-384175">
              <a:lnSpc>
                <a:spcPct val="90000"/>
              </a:lnSpc>
              <a:spcBef>
                <a:spcPct val="20000"/>
              </a:spcBef>
              <a:buClr>
                <a:schemeClr val="tx2"/>
              </a:buClr>
              <a:buSzPct val="115000"/>
            </a:pPr>
            <a:endParaRPr lang="pl-PL" sz="1800">
              <a:solidFill>
                <a:schemeClr val="tx2"/>
              </a:solidFill>
            </a:endParaRPr>
          </a:p>
        </p:txBody>
      </p:sp>
      <p:sp>
        <p:nvSpPr>
          <p:cNvPr id="8196" name="Rectangle 4"/>
          <p:cNvSpPr>
            <a:spLocks noGrp="1" noChangeArrowheads="1"/>
          </p:cNvSpPr>
          <p:nvPr>
            <p:ph type="body" sz="half" idx="1"/>
          </p:nvPr>
        </p:nvSpPr>
        <p:spPr>
          <a:xfrm>
            <a:off x="584200" y="1196975"/>
            <a:ext cx="7247467" cy="733425"/>
          </a:xfrm>
        </p:spPr>
        <p:txBody>
          <a:bodyPr/>
          <a:lstStyle/>
          <a:p>
            <a:pPr marL="0" indent="0" eaLnBrk="1" hangingPunct="1">
              <a:spcBef>
                <a:spcPts val="600"/>
              </a:spcBef>
              <a:buFontTx/>
              <a:buNone/>
            </a:pPr>
            <a:r>
              <a:rPr lang="en-US" sz="2000" dirty="0" smtClean="0">
                <a:latin typeface="Calibri" pitchFamily="34" charset="0"/>
                <a:cs typeface="Calibri" pitchFamily="34" charset="0"/>
              </a:rPr>
              <a:t>What can we learn using pattern recognition, </a:t>
            </a:r>
            <a:r>
              <a:rPr lang="en-US" sz="2000" dirty="0" smtClean="0">
                <a:latin typeface="Calibri" pitchFamily="34" charset="0"/>
                <a:cs typeface="Calibri" pitchFamily="34" charset="0"/>
              </a:rPr>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machine learning</a:t>
            </a:r>
            <a:r>
              <a:rPr lang="en-US" sz="2000" dirty="0" smtClean="0">
                <a:latin typeface="Calibri" pitchFamily="34" charset="0"/>
                <a:cs typeface="Calibri" pitchFamily="34" charset="0"/>
              </a:rPr>
              <a:t>, computational intelligence techniques? </a:t>
            </a:r>
          </a:p>
        </p:txBody>
      </p:sp>
      <p:sp>
        <p:nvSpPr>
          <p:cNvPr id="8197" name="Rectangle 5"/>
          <p:cNvSpPr>
            <a:spLocks noChangeArrowheads="1"/>
          </p:cNvSpPr>
          <p:nvPr/>
        </p:nvSpPr>
        <p:spPr bwMode="auto">
          <a:xfrm>
            <a:off x="611188" y="1927225"/>
            <a:ext cx="835342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buClr>
                <a:schemeClr val="tx2"/>
              </a:buClr>
              <a:buSzPct val="115000"/>
            </a:pPr>
            <a:r>
              <a:rPr lang="en-US" dirty="0" smtClean="0">
                <a:latin typeface="Calibri" pitchFamily="34" charset="0"/>
                <a:cs typeface="Calibri" pitchFamily="34" charset="0"/>
              </a:rPr>
              <a:t>Neural networks are universal approximators and evolutionary algorithms solve global optimization problems – so everything can be learned? </a:t>
            </a:r>
            <a:br>
              <a:rPr lang="en-US" dirty="0" smtClean="0">
                <a:latin typeface="Calibri" pitchFamily="34" charset="0"/>
                <a:cs typeface="Calibri" pitchFamily="34" charset="0"/>
              </a:rPr>
            </a:br>
            <a:r>
              <a:rPr lang="en-US" dirty="0" smtClean="0">
                <a:latin typeface="Calibri" pitchFamily="34" charset="0"/>
                <a:cs typeface="Calibri" pitchFamily="34" charset="0"/>
              </a:rPr>
              <a:t>Not at all! All non-trivial problems are hard, need deep transformations. </a:t>
            </a:r>
            <a:endParaRPr lang="en-US" dirty="0">
              <a:latin typeface="Calibri" pitchFamily="34" charset="0"/>
              <a:cs typeface="Calibri" pitchFamily="34" charset="0"/>
            </a:endParaRPr>
          </a:p>
        </p:txBody>
      </p:sp>
      <p:sp>
        <p:nvSpPr>
          <p:cNvPr id="8198" name="Rectangle 9"/>
          <p:cNvSpPr>
            <a:spLocks noChangeArrowheads="1"/>
          </p:cNvSpPr>
          <p:nvPr/>
        </p:nvSpPr>
        <p:spPr bwMode="auto">
          <a:xfrm>
            <a:off x="611188" y="3092450"/>
            <a:ext cx="8351837"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buClr>
                <a:schemeClr val="tx2"/>
              </a:buClr>
              <a:buSzPct val="115000"/>
            </a:pPr>
            <a:r>
              <a:rPr lang="en-US" dirty="0" err="1">
                <a:latin typeface="Calibri" pitchFamily="34" charset="0"/>
                <a:cs typeface="Calibri" pitchFamily="34" charset="0"/>
              </a:rPr>
              <a:t>Duda</a:t>
            </a:r>
            <a:r>
              <a:rPr lang="en-US" dirty="0">
                <a:latin typeface="Calibri" pitchFamily="34" charset="0"/>
                <a:cs typeface="Calibri" pitchFamily="34" charset="0"/>
              </a:rPr>
              <a:t>, Hart &amp; Stork, Ch. 9, No Free Lunch + Ugly Duckling Theorems: </a:t>
            </a:r>
          </a:p>
          <a:p>
            <a:pPr>
              <a:spcBef>
                <a:spcPts val="600"/>
              </a:spcBef>
              <a:buClr>
                <a:schemeClr val="tx2"/>
              </a:buClr>
              <a:buSzPct val="115000"/>
              <a:buFontTx/>
              <a:buChar char="•"/>
            </a:pPr>
            <a:r>
              <a:rPr lang="en-US" dirty="0">
                <a:latin typeface="Calibri" pitchFamily="34" charset="0"/>
                <a:cs typeface="Calibri" pitchFamily="34" charset="0"/>
              </a:rPr>
              <a:t>  </a:t>
            </a:r>
            <a:r>
              <a:rPr lang="en-US" dirty="0" smtClean="0">
                <a:latin typeface="Calibri" pitchFamily="34" charset="0"/>
                <a:cs typeface="Calibri" pitchFamily="34" charset="0"/>
              </a:rPr>
              <a:t>Uniformly </a:t>
            </a:r>
            <a:r>
              <a:rPr lang="en-US" dirty="0">
                <a:latin typeface="Calibri" pitchFamily="34" charset="0"/>
                <a:cs typeface="Calibri" pitchFamily="34" charset="0"/>
              </a:rPr>
              <a:t>averaged over all target functions the expected error for all    </a:t>
            </a:r>
            <a:br>
              <a:rPr lang="en-US" dirty="0">
                <a:latin typeface="Calibri" pitchFamily="34" charset="0"/>
                <a:cs typeface="Calibri" pitchFamily="34" charset="0"/>
              </a:rPr>
            </a:br>
            <a:r>
              <a:rPr lang="en-US" dirty="0">
                <a:latin typeface="Calibri" pitchFamily="34" charset="0"/>
                <a:cs typeface="Calibri" pitchFamily="34" charset="0"/>
              </a:rPr>
              <a:t>     learning algorithms [predictions by economists] is the same. </a:t>
            </a:r>
          </a:p>
          <a:p>
            <a:pPr>
              <a:spcBef>
                <a:spcPts val="600"/>
              </a:spcBef>
              <a:buClr>
                <a:schemeClr val="tx2"/>
              </a:buClr>
              <a:buSzPct val="115000"/>
              <a:buFontTx/>
              <a:buChar char="•"/>
            </a:pPr>
            <a:r>
              <a:rPr lang="en-US" dirty="0">
                <a:latin typeface="Calibri" pitchFamily="34" charset="0"/>
                <a:cs typeface="Calibri" pitchFamily="34" charset="0"/>
              </a:rPr>
              <a:t>  </a:t>
            </a:r>
            <a:r>
              <a:rPr lang="en-US" dirty="0" smtClean="0">
                <a:latin typeface="Calibri" pitchFamily="34" charset="0"/>
                <a:cs typeface="Calibri" pitchFamily="34" charset="0"/>
              </a:rPr>
              <a:t>Averaged </a:t>
            </a:r>
            <a:r>
              <a:rPr lang="en-US" dirty="0">
                <a:latin typeface="Calibri" pitchFamily="34" charset="0"/>
                <a:cs typeface="Calibri" pitchFamily="34" charset="0"/>
              </a:rPr>
              <a:t>over all target functions no learning algorithm yields </a:t>
            </a:r>
            <a:br>
              <a:rPr lang="en-US" dirty="0">
                <a:latin typeface="Calibri" pitchFamily="34" charset="0"/>
                <a:cs typeface="Calibri" pitchFamily="34" charset="0"/>
              </a:rPr>
            </a:br>
            <a:r>
              <a:rPr lang="en-US" dirty="0">
                <a:latin typeface="Calibri" pitchFamily="34" charset="0"/>
                <a:cs typeface="Calibri" pitchFamily="34" charset="0"/>
              </a:rPr>
              <a:t>    generalization error that is superior to any other. </a:t>
            </a:r>
          </a:p>
          <a:p>
            <a:pPr>
              <a:spcBef>
                <a:spcPts val="600"/>
              </a:spcBef>
              <a:buClr>
                <a:schemeClr val="tx2"/>
              </a:buClr>
              <a:buSzPct val="115000"/>
              <a:buFontTx/>
              <a:buChar char="•"/>
            </a:pPr>
            <a:r>
              <a:rPr lang="en-US" dirty="0">
                <a:latin typeface="Calibri" pitchFamily="34" charset="0"/>
                <a:cs typeface="Calibri" pitchFamily="34" charset="0"/>
              </a:rPr>
              <a:t>  </a:t>
            </a:r>
            <a:r>
              <a:rPr lang="en-US" dirty="0" smtClean="0">
                <a:latin typeface="Calibri" pitchFamily="34" charset="0"/>
                <a:cs typeface="Calibri" pitchFamily="34" charset="0"/>
              </a:rPr>
              <a:t>There </a:t>
            </a:r>
            <a:r>
              <a:rPr lang="en-US" dirty="0">
                <a:latin typeface="Calibri" pitchFamily="34" charset="0"/>
                <a:cs typeface="Calibri" pitchFamily="34" charset="0"/>
              </a:rPr>
              <a:t>is no problem-independent or “best” set of features.</a:t>
            </a:r>
          </a:p>
          <a:p>
            <a:pPr>
              <a:spcBef>
                <a:spcPts val="600"/>
              </a:spcBef>
              <a:buClr>
                <a:schemeClr val="tx2"/>
              </a:buClr>
              <a:buSzPct val="115000"/>
            </a:pPr>
            <a:r>
              <a:rPr lang="en-US" dirty="0">
                <a:solidFill>
                  <a:srgbClr val="FFFF00"/>
                </a:solidFill>
                <a:latin typeface="Calibri" pitchFamily="34" charset="0"/>
                <a:cs typeface="Calibri" pitchFamily="34" charset="0"/>
              </a:rPr>
              <a:t>“Experience with a broad range of techniques is the best insurance for solving arbitrary new classification problems.”</a:t>
            </a:r>
          </a:p>
          <a:p>
            <a:pPr>
              <a:spcBef>
                <a:spcPts val="600"/>
              </a:spcBef>
              <a:buClr>
                <a:schemeClr val="tx2"/>
              </a:buClr>
              <a:buSzPct val="115000"/>
            </a:pPr>
            <a:r>
              <a:rPr lang="en-US" dirty="0">
                <a:solidFill>
                  <a:srgbClr val="FFFFFF"/>
                </a:solidFill>
                <a:latin typeface="Calibri" pitchFamily="34" charset="0"/>
                <a:cs typeface="Calibri" pitchFamily="34" charset="0"/>
              </a:rPr>
              <a:t>In practice: try as many models as you can, rely on your experience and intuition.  </a:t>
            </a:r>
            <a:r>
              <a:rPr lang="en-US" dirty="0">
                <a:solidFill>
                  <a:srgbClr val="FFFF00"/>
                </a:solidFill>
                <a:latin typeface="Calibri" pitchFamily="34" charset="0"/>
                <a:cs typeface="Calibri" pitchFamily="34" charset="0"/>
              </a:rPr>
              <a:t>There is no free lunch, but do we have to cook ourselves?</a:t>
            </a:r>
            <a:r>
              <a:rPr lang="en-US" dirty="0">
                <a:solidFill>
                  <a:srgbClr val="FFFFFF"/>
                </a:solidFill>
                <a:latin typeface="Calibri" pitchFamily="34" charset="0"/>
                <a:cs typeface="Calibri" pitchFamily="34" charset="0"/>
              </a:rPr>
              <a:t> </a:t>
            </a:r>
          </a:p>
        </p:txBody>
      </p:sp>
      <p:pic>
        <p:nvPicPr>
          <p:cNvPr id="819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325" y="225425"/>
            <a:ext cx="19050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84213" y="260350"/>
            <a:ext cx="7772400" cy="865188"/>
          </a:xfrm>
          <a:effectLst>
            <a:outerShdw dist="35921" dir="2700000" algn="ctr" rotWithShape="0">
              <a:schemeClr val="bg2"/>
            </a:outerShdw>
          </a:effectLst>
        </p:spPr>
        <p:txBody>
          <a:bodyPr/>
          <a:lstStyle/>
          <a:p>
            <a:pPr eaLnBrk="1" hangingPunct="1">
              <a:defRPr/>
            </a:pPr>
            <a:r>
              <a:rPr lang="pl-PL" dirty="0" smtClean="0">
                <a:solidFill>
                  <a:srgbClr val="FFCC00"/>
                </a:solidFill>
              </a:rPr>
              <a:t>B1/B2 Features</a:t>
            </a:r>
            <a:endParaRPr lang="en-US" dirty="0" smtClean="0">
              <a:solidFill>
                <a:srgbClr val="FFCC00"/>
              </a:solidFill>
            </a:endParaRPr>
          </a:p>
        </p:txBody>
      </p:sp>
      <p:graphicFrame>
        <p:nvGraphicFramePr>
          <p:cNvPr id="4" name="Tabela 3"/>
          <p:cNvGraphicFramePr>
            <a:graphicFrameLocks noGrp="1"/>
          </p:cNvGraphicFramePr>
          <p:nvPr/>
        </p:nvGraphicFramePr>
        <p:xfrm>
          <a:off x="214313" y="1928813"/>
          <a:ext cx="8715375" cy="2722564"/>
        </p:xfrm>
        <a:graphic>
          <a:graphicData uri="http://schemas.openxmlformats.org/drawingml/2006/table">
            <a:tbl>
              <a:tblPr firstRow="1" bandRow="1">
                <a:tableStyleId>{5C22544A-7EE6-4342-B048-85BDC9FD1C3A}</a:tableStyleId>
              </a:tblPr>
              <a:tblGrid>
                <a:gridCol w="1664919"/>
                <a:gridCol w="3167067"/>
                <a:gridCol w="3883389"/>
              </a:tblGrid>
              <a:tr h="396220">
                <a:tc>
                  <a:txBody>
                    <a:bodyPr/>
                    <a:lstStyle/>
                    <a:p>
                      <a:pPr algn="ctr"/>
                      <a:r>
                        <a:rPr lang="pl-PL" sz="2000" dirty="0" err="1" smtClean="0">
                          <a:solidFill>
                            <a:schemeClr val="tx1"/>
                          </a:solidFill>
                        </a:rPr>
                        <a:t>Dataset</a:t>
                      </a:r>
                      <a:endParaRPr lang="pl-PL" sz="2000" dirty="0">
                        <a:solidFill>
                          <a:schemeClr val="tx1"/>
                        </a:solidFill>
                      </a:endParaRPr>
                    </a:p>
                  </a:txBody>
                  <a:tcPr marL="91439" marR="91439" marT="45710" marB="45710"/>
                </a:tc>
                <a:tc gridSpan="2">
                  <a:txBody>
                    <a:bodyPr/>
                    <a:lstStyle/>
                    <a:p>
                      <a:pPr algn="l"/>
                      <a:r>
                        <a:rPr lang="pl-PL" sz="2000" dirty="0" smtClean="0">
                          <a:solidFill>
                            <a:schemeClr val="tx1"/>
                          </a:solidFill>
                        </a:rPr>
                        <a:t>                                B1/B2 Features</a:t>
                      </a:r>
                      <a:endParaRPr lang="pl-PL" sz="2000" dirty="0">
                        <a:solidFill>
                          <a:schemeClr val="tx1"/>
                        </a:solidFill>
                      </a:endParaRPr>
                    </a:p>
                  </a:txBody>
                  <a:tcPr marL="91439" marR="91439" marT="45710" marB="45710"/>
                </a:tc>
                <a:tc hMerge="1">
                  <a:txBody>
                    <a:bodyPr/>
                    <a:lstStyle/>
                    <a:p>
                      <a:pPr algn="ctr"/>
                      <a:endParaRPr lang="pl-PL" sz="2000" dirty="0">
                        <a:solidFill>
                          <a:schemeClr val="tx1"/>
                        </a:solidFill>
                      </a:endParaRPr>
                    </a:p>
                  </a:txBody>
                  <a:tcPr/>
                </a:tc>
              </a:tr>
              <a:tr h="387724">
                <a:tc>
                  <a:txBody>
                    <a:bodyPr/>
                    <a:lstStyle/>
                    <a:p>
                      <a:pPr algn="ctr"/>
                      <a:r>
                        <a:rPr lang="pl-PL" sz="1800" b="1" dirty="0" smtClean="0"/>
                        <a:t>Australian</a:t>
                      </a:r>
                      <a:endParaRPr lang="pl-PL" sz="1800" b="1" dirty="0"/>
                    </a:p>
                  </a:txBody>
                  <a:tcPr marL="91439" marR="91439" marT="45710" marB="45710"/>
                </a:tc>
                <a:tc>
                  <a:txBody>
                    <a:bodyPr/>
                    <a:lstStyle/>
                    <a:p>
                      <a:pPr algn="ctr"/>
                      <a:r>
                        <a:rPr lang="pl-PL" sz="1800" dirty="0" smtClean="0"/>
                        <a:t>F8 &lt; 0.5</a:t>
                      </a:r>
                      <a:endParaRPr lang="pl-PL" sz="1800" dirty="0"/>
                    </a:p>
                  </a:txBody>
                  <a:tcPr marL="91439" marR="91439" marT="45710" marB="45710"/>
                </a:tc>
                <a:tc>
                  <a:txBody>
                    <a:bodyPr/>
                    <a:lstStyle/>
                    <a:p>
                      <a:pPr algn="ctr"/>
                      <a:r>
                        <a:rPr lang="pl-PL" sz="1800" dirty="0" smtClean="0"/>
                        <a:t>F8 ≥ 0.5 </a:t>
                      </a:r>
                      <a:r>
                        <a:rPr lang="el-GR" sz="1800" dirty="0" smtClean="0"/>
                        <a:t>ᴧ</a:t>
                      </a:r>
                      <a:r>
                        <a:rPr lang="pl-PL" sz="1800" dirty="0" smtClean="0"/>
                        <a:t> F9 ≥ 0.5</a:t>
                      </a:r>
                      <a:endParaRPr lang="pl-PL" sz="1800" dirty="0"/>
                    </a:p>
                  </a:txBody>
                  <a:tcPr marL="91439" marR="91439" marT="45710" marB="45710"/>
                </a:tc>
              </a:tr>
              <a:tr h="387724">
                <a:tc>
                  <a:txBody>
                    <a:bodyPr/>
                    <a:lstStyle/>
                    <a:p>
                      <a:pPr algn="ctr"/>
                      <a:r>
                        <a:rPr lang="pl-PL" sz="1800" b="1" dirty="0" smtClean="0"/>
                        <a:t>Appendicitis</a:t>
                      </a:r>
                      <a:endParaRPr lang="pl-PL" sz="1800" b="1" dirty="0"/>
                    </a:p>
                  </a:txBody>
                  <a:tcPr marL="91439" marR="91439" marT="45710" marB="45710"/>
                </a:tc>
                <a:tc>
                  <a:txBody>
                    <a:bodyPr/>
                    <a:lstStyle/>
                    <a:p>
                      <a:pPr algn="ctr"/>
                      <a:r>
                        <a:rPr lang="pl-PL" sz="1800" dirty="0" smtClean="0"/>
                        <a:t>F7 ≥ 7520.5</a:t>
                      </a:r>
                      <a:endParaRPr lang="pl-PL" sz="1800" dirty="0"/>
                    </a:p>
                  </a:txBody>
                  <a:tcPr marL="91439" marR="91439" marT="45710" marB="45710"/>
                </a:tc>
                <a:tc>
                  <a:txBody>
                    <a:bodyPr/>
                    <a:lstStyle/>
                    <a:p>
                      <a:pPr algn="ctr"/>
                      <a:r>
                        <a:rPr lang="pl-PL" sz="1800" dirty="0" smtClean="0"/>
                        <a:t>F7 &lt; 7520.5 </a:t>
                      </a:r>
                      <a:r>
                        <a:rPr lang="el-GR" sz="1800" dirty="0" smtClean="0"/>
                        <a:t>ᴧ</a:t>
                      </a:r>
                      <a:r>
                        <a:rPr lang="pl-PL" sz="1800" dirty="0" smtClean="0"/>
                        <a:t> F4 &lt; 12</a:t>
                      </a:r>
                      <a:endParaRPr lang="pl-PL" sz="1800" dirty="0"/>
                    </a:p>
                  </a:txBody>
                  <a:tcPr marL="91439" marR="91439" marT="45710" marB="45710"/>
                </a:tc>
              </a:tr>
              <a:tr h="387724">
                <a:tc>
                  <a:txBody>
                    <a:bodyPr/>
                    <a:lstStyle/>
                    <a:p>
                      <a:pPr algn="ctr"/>
                      <a:r>
                        <a:rPr lang="pl-PL" sz="1800" b="1" dirty="0" smtClean="0"/>
                        <a:t>Heart</a:t>
                      </a:r>
                      <a:endParaRPr lang="pl-PL" sz="1800" b="1" dirty="0"/>
                    </a:p>
                  </a:txBody>
                  <a:tcPr marL="91439" marR="91439" marT="45710" marB="45710"/>
                </a:tc>
                <a:tc>
                  <a:txBody>
                    <a:bodyPr/>
                    <a:lstStyle/>
                    <a:p>
                      <a:pPr algn="ctr"/>
                      <a:r>
                        <a:rPr lang="pl-PL" sz="1800" dirty="0" smtClean="0"/>
                        <a:t>F13 &lt; 4.5  </a:t>
                      </a:r>
                      <a:r>
                        <a:rPr lang="el-GR" sz="1800" dirty="0" smtClean="0"/>
                        <a:t>ᴧ</a:t>
                      </a:r>
                      <a:r>
                        <a:rPr lang="pl-PL" sz="1800" dirty="0" smtClean="0"/>
                        <a:t>  F12 &lt; 0.5</a:t>
                      </a:r>
                      <a:endParaRPr lang="pl-PL" sz="1800" dirty="0"/>
                    </a:p>
                  </a:txBody>
                  <a:tcPr marL="91439" marR="91439" marT="45710" marB="45710"/>
                </a:tc>
                <a:tc>
                  <a:txBody>
                    <a:bodyPr/>
                    <a:lstStyle/>
                    <a:p>
                      <a:pPr algn="ctr"/>
                      <a:r>
                        <a:rPr lang="pl-PL" sz="1800" dirty="0" smtClean="0"/>
                        <a:t>F13 ≥ 4.5 </a:t>
                      </a:r>
                      <a:r>
                        <a:rPr lang="el-GR" sz="1800" dirty="0" smtClean="0"/>
                        <a:t>ᴧ</a:t>
                      </a:r>
                      <a:r>
                        <a:rPr lang="pl-PL" sz="1800" dirty="0" smtClean="0"/>
                        <a:t> F3 ≥ 3.5</a:t>
                      </a:r>
                      <a:endParaRPr lang="pl-PL" sz="1800" dirty="0"/>
                    </a:p>
                  </a:txBody>
                  <a:tcPr marL="91439" marR="91439" marT="45710" marB="45710"/>
                </a:tc>
              </a:tr>
              <a:tr h="387724">
                <a:tc>
                  <a:txBody>
                    <a:bodyPr/>
                    <a:lstStyle/>
                    <a:p>
                      <a:pPr algn="ctr"/>
                      <a:r>
                        <a:rPr lang="pl-PL" sz="1800" b="1" dirty="0" smtClean="0"/>
                        <a:t>Diabetes</a:t>
                      </a:r>
                      <a:endParaRPr lang="pl-PL" sz="1800" b="1" dirty="0"/>
                    </a:p>
                  </a:txBody>
                  <a:tcPr marL="91439" marR="91439" marT="45710" marB="45710"/>
                </a:tc>
                <a:tc>
                  <a:txBody>
                    <a:bodyPr/>
                    <a:lstStyle/>
                    <a:p>
                      <a:pPr algn="ctr"/>
                      <a:r>
                        <a:rPr lang="pl-PL" sz="1800" dirty="0" smtClean="0"/>
                        <a:t>F2 &lt; 123.5</a:t>
                      </a:r>
                      <a:endParaRPr lang="pl-PL" sz="1800" dirty="0"/>
                    </a:p>
                  </a:txBody>
                  <a:tcPr marL="91439" marR="91439" marT="45710" marB="45710"/>
                </a:tc>
                <a:tc>
                  <a:txBody>
                    <a:bodyPr/>
                    <a:lstStyle/>
                    <a:p>
                      <a:pPr algn="ctr"/>
                      <a:r>
                        <a:rPr lang="pl-PL" sz="1800" dirty="0" smtClean="0"/>
                        <a:t>F2 ≥ 143.5</a:t>
                      </a:r>
                      <a:endParaRPr lang="pl-PL" sz="1800" dirty="0"/>
                    </a:p>
                  </a:txBody>
                  <a:tcPr marL="91439" marR="91439" marT="45710" marB="45710"/>
                </a:tc>
              </a:tr>
              <a:tr h="387724">
                <a:tc>
                  <a:txBody>
                    <a:bodyPr/>
                    <a:lstStyle/>
                    <a:p>
                      <a:pPr algn="ctr"/>
                      <a:r>
                        <a:rPr lang="pl-PL" sz="1800" b="1" dirty="0" smtClean="0"/>
                        <a:t>Wisconsin</a:t>
                      </a:r>
                      <a:endParaRPr lang="pl-PL" sz="1800" b="1" dirty="0"/>
                    </a:p>
                  </a:txBody>
                  <a:tcPr marL="91439" marR="91439" marT="45710" marB="45710"/>
                </a:tc>
                <a:tc>
                  <a:txBody>
                    <a:bodyPr/>
                    <a:lstStyle/>
                    <a:p>
                      <a:pPr algn="ctr"/>
                      <a:r>
                        <a:rPr lang="pl-PL" sz="1800" dirty="0" smtClean="0"/>
                        <a:t>F2 &lt; 2.5</a:t>
                      </a:r>
                      <a:endParaRPr lang="pl-PL" sz="1800" dirty="0"/>
                    </a:p>
                  </a:txBody>
                  <a:tcPr marL="91439" marR="91439" marT="45710" marB="45710"/>
                </a:tc>
                <a:tc>
                  <a:txBody>
                    <a:bodyPr/>
                    <a:lstStyle/>
                    <a:p>
                      <a:pPr algn="ctr"/>
                      <a:r>
                        <a:rPr lang="pl-PL" sz="1800" dirty="0" smtClean="0"/>
                        <a:t>F2 ≥ 4.5</a:t>
                      </a:r>
                      <a:endParaRPr lang="pl-PL" sz="1800" dirty="0"/>
                    </a:p>
                  </a:txBody>
                  <a:tcPr marL="91439" marR="91439" marT="45710" marB="45710"/>
                </a:tc>
              </a:tr>
              <a:tr h="387724">
                <a:tc>
                  <a:txBody>
                    <a:bodyPr/>
                    <a:lstStyle/>
                    <a:p>
                      <a:pPr algn="ctr"/>
                      <a:r>
                        <a:rPr lang="pl-PL" sz="1800" b="1" dirty="0" smtClean="0"/>
                        <a:t>Hypothyroid</a:t>
                      </a:r>
                      <a:endParaRPr lang="pl-PL" sz="1800" b="1" dirty="0"/>
                    </a:p>
                  </a:txBody>
                  <a:tcPr marL="91439" marR="91439" marT="45710" marB="45710"/>
                </a:tc>
                <a:tc>
                  <a:txBody>
                    <a:bodyPr/>
                    <a:lstStyle/>
                    <a:p>
                      <a:pPr algn="ctr"/>
                      <a:r>
                        <a:rPr lang="pl-PL" sz="1800" dirty="0" smtClean="0"/>
                        <a:t>F17 &lt; 0.00605</a:t>
                      </a:r>
                      <a:endParaRPr lang="pl-PL" sz="1800" dirty="0"/>
                    </a:p>
                  </a:txBody>
                  <a:tcPr marL="91439" marR="91439" marT="45710" marB="4571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dirty="0" smtClean="0"/>
                        <a:t>F17 ≥ 0.00605 </a:t>
                      </a:r>
                      <a:r>
                        <a:rPr lang="el-GR" sz="1800" dirty="0" smtClean="0"/>
                        <a:t>ᴧ</a:t>
                      </a:r>
                      <a:r>
                        <a:rPr lang="pl-PL" sz="1800" dirty="0" smtClean="0"/>
                        <a:t> F21 &lt; 0.06472</a:t>
                      </a:r>
                    </a:p>
                  </a:txBody>
                  <a:tcPr marL="91439" marR="91439" marT="45710" marB="45710"/>
                </a:tc>
              </a:tr>
            </a:tbl>
          </a:graphicData>
        </a:graphic>
      </p:graphicFrame>
      <p:sp>
        <p:nvSpPr>
          <p:cNvPr id="53284" name="pole tekstowe 4"/>
          <p:cNvSpPr txBox="1">
            <a:spLocks noChangeArrowheads="1"/>
          </p:cNvSpPr>
          <p:nvPr/>
        </p:nvSpPr>
        <p:spPr bwMode="auto">
          <a:xfrm>
            <a:off x="249238" y="5141913"/>
            <a:ext cx="86090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dirty="0">
                <a:latin typeface="Calibri" pitchFamily="34" charset="0"/>
                <a:cs typeface="Calibri" pitchFamily="34" charset="0"/>
              </a:rPr>
              <a:t>Example of B1 features taken from segments of  decision trees.</a:t>
            </a:r>
          </a:p>
          <a:p>
            <a:pPr eaLnBrk="1" hangingPunct="1"/>
            <a:r>
              <a:rPr lang="en-US" dirty="0">
                <a:latin typeface="Calibri" pitchFamily="34" charset="0"/>
                <a:cs typeface="Calibri" pitchFamily="34" charset="0"/>
              </a:rPr>
              <a:t>These features used in various learning systems greatly simplify their models and increase their accuracy. </a:t>
            </a:r>
            <a:r>
              <a:rPr lang="en-US" dirty="0" smtClean="0">
                <a:latin typeface="Calibri" pitchFamily="34" charset="0"/>
                <a:cs typeface="Calibri" pitchFamily="34" charset="0"/>
              </a:rPr>
              <a:t>Convert Decision Tree to Distance Functions!</a:t>
            </a:r>
            <a:endParaRPr lang="pl-PL" dirty="0">
              <a:latin typeface="Calibri" pitchFamily="34" charset="0"/>
              <a:cs typeface="Calibri" pitchFamily="34" charset="0"/>
            </a:endParaRPr>
          </a:p>
          <a:p>
            <a:pPr eaLnBrk="1" hangingPunct="1"/>
            <a:r>
              <a:rPr lang="pl-PL" dirty="0" err="1">
                <a:solidFill>
                  <a:srgbClr val="FFFF00"/>
                </a:solidFill>
                <a:latin typeface="Calibri" pitchFamily="34" charset="0"/>
                <a:cs typeface="Calibri" pitchFamily="34" charset="0"/>
              </a:rPr>
              <a:t>Almost</a:t>
            </a:r>
            <a:r>
              <a:rPr lang="pl-PL" dirty="0">
                <a:solidFill>
                  <a:srgbClr val="FFFF00"/>
                </a:solidFill>
                <a:latin typeface="Calibri" pitchFamily="34" charset="0"/>
                <a:cs typeface="Calibri" pitchFamily="34" charset="0"/>
              </a:rPr>
              <a:t> </a:t>
            </a:r>
            <a:r>
              <a:rPr lang="pl-PL" dirty="0" err="1">
                <a:solidFill>
                  <a:srgbClr val="FFFF00"/>
                </a:solidFill>
                <a:latin typeface="Calibri" pitchFamily="34" charset="0"/>
                <a:cs typeface="Calibri" pitchFamily="34" charset="0"/>
              </a:rPr>
              <a:t>all</a:t>
            </a:r>
            <a:r>
              <a:rPr lang="pl-PL" dirty="0">
                <a:solidFill>
                  <a:srgbClr val="FFFF00"/>
                </a:solidFill>
                <a:latin typeface="Calibri" pitchFamily="34" charset="0"/>
                <a:cs typeface="Calibri" pitchFamily="34" charset="0"/>
              </a:rPr>
              <a:t> </a:t>
            </a:r>
            <a:r>
              <a:rPr lang="pl-PL" dirty="0" err="1">
                <a:solidFill>
                  <a:srgbClr val="FFFF00"/>
                </a:solidFill>
                <a:latin typeface="Calibri" pitchFamily="34" charset="0"/>
                <a:cs typeface="Calibri" pitchFamily="34" charset="0"/>
              </a:rPr>
              <a:t>systems</a:t>
            </a:r>
            <a:r>
              <a:rPr lang="pl-PL" dirty="0">
                <a:solidFill>
                  <a:srgbClr val="FFFF00"/>
                </a:solidFill>
                <a:latin typeface="Calibri" pitchFamily="34" charset="0"/>
                <a:cs typeface="Calibri" pitchFamily="34" charset="0"/>
              </a:rPr>
              <a:t> </a:t>
            </a:r>
            <a:r>
              <a:rPr lang="pl-PL" dirty="0" err="1">
                <a:solidFill>
                  <a:srgbClr val="FFFF00"/>
                </a:solidFill>
                <a:latin typeface="Calibri" pitchFamily="34" charset="0"/>
                <a:cs typeface="Calibri" pitchFamily="34" charset="0"/>
              </a:rPr>
              <a:t>reach</a:t>
            </a:r>
            <a:r>
              <a:rPr lang="pl-PL" dirty="0">
                <a:solidFill>
                  <a:srgbClr val="FFFF00"/>
                </a:solidFill>
                <a:latin typeface="Calibri" pitchFamily="34" charset="0"/>
                <a:cs typeface="Calibri" pitchFamily="34" charset="0"/>
              </a:rPr>
              <a:t> </a:t>
            </a:r>
            <a:r>
              <a:rPr lang="pl-PL" dirty="0" err="1">
                <a:solidFill>
                  <a:srgbClr val="FFFF00"/>
                </a:solidFill>
                <a:latin typeface="Calibri" pitchFamily="34" charset="0"/>
                <a:cs typeface="Calibri" pitchFamily="34" charset="0"/>
              </a:rPr>
              <a:t>similar</a:t>
            </a:r>
            <a:r>
              <a:rPr lang="pl-PL" dirty="0">
                <a:solidFill>
                  <a:srgbClr val="FFFF00"/>
                </a:solidFill>
                <a:latin typeface="Calibri" pitchFamily="34" charset="0"/>
                <a:cs typeface="Calibri" pitchFamily="34" charset="0"/>
              </a:rPr>
              <a:t> </a:t>
            </a:r>
            <a:r>
              <a:rPr lang="pl-PL" dirty="0" err="1">
                <a:solidFill>
                  <a:srgbClr val="FFFF00"/>
                </a:solidFill>
                <a:latin typeface="Calibri" pitchFamily="34" charset="0"/>
                <a:cs typeface="Calibri" pitchFamily="34" charset="0"/>
              </a:rPr>
              <a:t>accuracy</a:t>
            </a:r>
            <a:r>
              <a:rPr lang="pl-PL" dirty="0">
                <a:solidFill>
                  <a:srgbClr val="FFFF00"/>
                </a:solidFill>
                <a:latin typeface="Calibri" pitchFamily="34" charset="0"/>
                <a:cs typeface="Calibri" pitchFamily="34" charset="0"/>
              </a:rPr>
              <a:t>!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4925" y="44450"/>
          <a:ext cx="9072564" cy="6777088"/>
        </p:xfrm>
        <a:graphic>
          <a:graphicData uri="http://schemas.openxmlformats.org/drawingml/2006/table">
            <a:tbl>
              <a:tblPr firstRow="1" bandRow="1">
                <a:tableStyleId>{5C22544A-7EE6-4342-B048-85BDC9FD1C3A}</a:tableStyleId>
              </a:tblPr>
              <a:tblGrid>
                <a:gridCol w="2088130"/>
                <a:gridCol w="2304143"/>
                <a:gridCol w="2232139"/>
                <a:gridCol w="2448152"/>
              </a:tblGrid>
              <a:tr h="407186">
                <a:tc>
                  <a:txBody>
                    <a:bodyPr/>
                    <a:lstStyle/>
                    <a:p>
                      <a:pPr algn="ctr"/>
                      <a:r>
                        <a:rPr lang="pl-PL" sz="1600" dirty="0" smtClean="0">
                          <a:solidFill>
                            <a:schemeClr val="tx1"/>
                          </a:solidFill>
                        </a:rPr>
                        <a:t>Dataset</a:t>
                      </a:r>
                      <a:endParaRPr lang="pl-PL" sz="1600" dirty="0">
                        <a:solidFill>
                          <a:schemeClr val="tx1"/>
                        </a:solidFill>
                      </a:endParaRPr>
                    </a:p>
                  </a:txBody>
                  <a:tcPr marL="91436" marR="91436" marT="45709" marB="45709"/>
                </a:tc>
                <a:tc gridSpan="3">
                  <a:txBody>
                    <a:bodyPr/>
                    <a:lstStyle/>
                    <a:p>
                      <a:pPr algn="l"/>
                      <a:r>
                        <a:rPr lang="pl-PL" sz="1600" dirty="0" smtClean="0">
                          <a:solidFill>
                            <a:schemeClr val="tx1"/>
                          </a:solidFill>
                        </a:rPr>
                        <a:t>                                                 </a:t>
                      </a:r>
                      <a:r>
                        <a:rPr lang="pl-PL" sz="1600" baseline="0" dirty="0" smtClean="0">
                          <a:solidFill>
                            <a:schemeClr val="tx1"/>
                          </a:solidFill>
                        </a:rPr>
                        <a:t> </a:t>
                      </a:r>
                      <a:r>
                        <a:rPr lang="pl-PL" sz="1600" dirty="0" smtClean="0">
                          <a:solidFill>
                            <a:schemeClr val="tx1"/>
                          </a:solidFill>
                        </a:rPr>
                        <a:t>Classifier</a:t>
                      </a:r>
                      <a:endParaRPr lang="pl-PL" sz="1600" dirty="0">
                        <a:solidFill>
                          <a:schemeClr val="tx1"/>
                        </a:solidFill>
                      </a:endParaRPr>
                    </a:p>
                  </a:txBody>
                  <a:tcPr marL="91436" marR="91436" marT="45709" marB="45709"/>
                </a:tc>
                <a:tc hMerge="1">
                  <a:txBody>
                    <a:bodyPr/>
                    <a:lstStyle/>
                    <a:p>
                      <a:endParaRPr lang="pl-PL" dirty="0"/>
                    </a:p>
                  </a:txBody>
                  <a:tcPr/>
                </a:tc>
                <a:tc hMerge="1">
                  <a:txBody>
                    <a:bodyPr/>
                    <a:lstStyle/>
                    <a:p>
                      <a:endParaRPr lang="pl-PL" dirty="0"/>
                    </a:p>
                  </a:txBody>
                  <a:tcPr/>
                </a:tc>
              </a:tr>
              <a:tr h="335255">
                <a:tc>
                  <a:txBody>
                    <a:bodyPr/>
                    <a:lstStyle/>
                    <a:p>
                      <a:pPr algn="ctr"/>
                      <a:endParaRPr lang="pl-PL" sz="1600" dirty="0">
                        <a:solidFill>
                          <a:schemeClr val="tx1"/>
                        </a:solidFill>
                      </a:endParaRPr>
                    </a:p>
                  </a:txBody>
                  <a:tcPr marL="91436" marR="91436" marT="45709" marB="45709"/>
                </a:tc>
                <a:tc>
                  <a:txBody>
                    <a:bodyPr/>
                    <a:lstStyle/>
                    <a:p>
                      <a:pPr algn="ctr"/>
                      <a:r>
                        <a:rPr lang="pl-PL" sz="1600" b="1" dirty="0" smtClean="0">
                          <a:solidFill>
                            <a:schemeClr val="tx1"/>
                          </a:solidFill>
                        </a:rPr>
                        <a:t>SVM (#SV)</a:t>
                      </a:r>
                      <a:endParaRPr lang="pl-PL" sz="1600" b="1" dirty="0">
                        <a:solidFill>
                          <a:schemeClr val="tx1"/>
                        </a:solidFill>
                      </a:endParaRPr>
                    </a:p>
                  </a:txBody>
                  <a:tcPr marL="91436" marR="91436" marT="45709" marB="45709"/>
                </a:tc>
                <a:tc>
                  <a:txBody>
                    <a:bodyPr/>
                    <a:lstStyle/>
                    <a:p>
                      <a:pPr algn="ctr"/>
                      <a:r>
                        <a:rPr lang="pl-PL" sz="1600" b="1" dirty="0" smtClean="0">
                          <a:solidFill>
                            <a:schemeClr val="tx1"/>
                          </a:solidFill>
                        </a:rPr>
                        <a:t>SSV (#Leafs)</a:t>
                      </a:r>
                      <a:endParaRPr lang="pl-PL" sz="1600" b="1" dirty="0">
                        <a:solidFill>
                          <a:schemeClr val="tx1"/>
                        </a:solidFill>
                      </a:endParaRPr>
                    </a:p>
                  </a:txBody>
                  <a:tcPr marL="91436" marR="91436" marT="45709" marB="45709"/>
                </a:tc>
                <a:tc>
                  <a:txBody>
                    <a:bodyPr/>
                    <a:lstStyle/>
                    <a:p>
                      <a:pPr algn="ctr"/>
                      <a:r>
                        <a:rPr lang="pl-PL" sz="1600" b="1" dirty="0" smtClean="0">
                          <a:solidFill>
                            <a:schemeClr val="tx1"/>
                          </a:solidFill>
                        </a:rPr>
                        <a:t>NB</a:t>
                      </a:r>
                      <a:endParaRPr lang="pl-PL" sz="1600" b="1" dirty="0">
                        <a:solidFill>
                          <a:schemeClr val="tx1"/>
                        </a:solidFill>
                      </a:endParaRPr>
                    </a:p>
                  </a:txBody>
                  <a:tcPr marL="91436" marR="91436" marT="45709" marB="45709"/>
                </a:tc>
              </a:tr>
              <a:tr h="335255">
                <a:tc>
                  <a:txBody>
                    <a:bodyPr/>
                    <a:lstStyle/>
                    <a:p>
                      <a:pPr algn="ctr"/>
                      <a:r>
                        <a:rPr lang="pl-PL" sz="1600" b="1" dirty="0" smtClean="0">
                          <a:solidFill>
                            <a:schemeClr val="tx1"/>
                          </a:solidFill>
                        </a:rPr>
                        <a:t>Australian</a:t>
                      </a:r>
                      <a:endParaRPr lang="pl-PL" sz="1600" b="1" dirty="0">
                        <a:solidFill>
                          <a:schemeClr val="tx1"/>
                        </a:solidFill>
                      </a:endParaRPr>
                    </a:p>
                  </a:txBody>
                  <a:tcPr marL="91436" marR="91436" marT="45709" marB="45709"/>
                </a:tc>
                <a:tc>
                  <a:txBody>
                    <a:bodyPr/>
                    <a:lstStyle/>
                    <a:p>
                      <a:pPr algn="ctr"/>
                      <a:r>
                        <a:rPr lang="pl-PL" sz="1600" dirty="0" smtClean="0">
                          <a:solidFill>
                            <a:schemeClr val="tx1"/>
                          </a:solidFill>
                        </a:rPr>
                        <a:t>84.9±5.6 (203)</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84.9±3.9 (4)</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80.3±3.8</a:t>
                      </a:r>
                      <a:endParaRPr lang="pl-PL" sz="1600" dirty="0">
                        <a:solidFill>
                          <a:schemeClr val="tx1"/>
                        </a:solidFill>
                      </a:endParaRPr>
                    </a:p>
                  </a:txBody>
                  <a:tcPr marL="91436" marR="91436" marT="45709" marB="45709"/>
                </a:tc>
              </a:tr>
              <a:tr h="335255">
                <a:tc>
                  <a:txBody>
                    <a:bodyPr/>
                    <a:lstStyle/>
                    <a:p>
                      <a:pPr algn="ctr"/>
                      <a:r>
                        <a:rPr lang="pl-PL" sz="1600" b="0" dirty="0" smtClean="0">
                          <a:solidFill>
                            <a:schemeClr val="tx1"/>
                          </a:solidFill>
                        </a:rPr>
                        <a:t>ULM</a:t>
                      </a:r>
                      <a:endParaRPr lang="pl-PL" sz="1600" b="0" dirty="0">
                        <a:solidFill>
                          <a:schemeClr val="tx1"/>
                        </a:solidFill>
                      </a:endParaRPr>
                    </a:p>
                  </a:txBody>
                  <a:tcPr marL="91436" marR="91436" marT="45709" marB="45709"/>
                </a:tc>
                <a:tc>
                  <a:txBody>
                    <a:bodyPr/>
                    <a:lstStyle/>
                    <a:p>
                      <a:pPr algn="ctr"/>
                      <a:r>
                        <a:rPr lang="pl-PL" sz="1600" dirty="0" smtClean="0">
                          <a:solidFill>
                            <a:schemeClr val="tx1"/>
                          </a:solidFill>
                        </a:rPr>
                        <a:t>86.8±5.3(166)</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87.1±2.5(4)</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85.5±3.4</a:t>
                      </a:r>
                      <a:endParaRPr lang="pl-PL" sz="1600" dirty="0">
                        <a:solidFill>
                          <a:schemeClr val="tx1"/>
                        </a:solidFill>
                      </a:endParaRPr>
                    </a:p>
                  </a:txBody>
                  <a:tcPr marL="91436" marR="91436" marT="45709" marB="45709"/>
                </a:tc>
              </a:tr>
              <a:tr h="335255">
                <a:tc>
                  <a:txBody>
                    <a:bodyPr/>
                    <a:lstStyle/>
                    <a:p>
                      <a:pPr algn="ctr"/>
                      <a:r>
                        <a:rPr lang="pl-PL" sz="1600" b="0" dirty="0" smtClean="0">
                          <a:solidFill>
                            <a:schemeClr val="tx1"/>
                          </a:solidFill>
                        </a:rPr>
                        <a:t>Features</a:t>
                      </a:r>
                      <a:endParaRPr lang="pl-PL" sz="1600" b="0" dirty="0">
                        <a:solidFill>
                          <a:schemeClr val="tx1"/>
                        </a:solidFill>
                      </a:endParaRPr>
                    </a:p>
                  </a:txBody>
                  <a:tcPr marL="91436" marR="91436" marT="45709" marB="45709"/>
                </a:tc>
                <a:tc>
                  <a:txBody>
                    <a:bodyPr/>
                    <a:lstStyle/>
                    <a:p>
                      <a:pPr algn="ctr"/>
                      <a:r>
                        <a:rPr lang="pt-BR" sz="1600" dirty="0" smtClean="0">
                          <a:solidFill>
                            <a:schemeClr val="tx1"/>
                          </a:solidFill>
                        </a:rPr>
                        <a:t>B1(2)</a:t>
                      </a:r>
                      <a:r>
                        <a:rPr lang="pl-PL" sz="1600" dirty="0" smtClean="0">
                          <a:solidFill>
                            <a:schemeClr val="tx1"/>
                          </a:solidFill>
                        </a:rPr>
                        <a:t> </a:t>
                      </a:r>
                      <a:r>
                        <a:rPr lang="pt-BR" sz="1600" dirty="0" smtClean="0">
                          <a:solidFill>
                            <a:schemeClr val="tx1"/>
                          </a:solidFill>
                        </a:rPr>
                        <a:t>+</a:t>
                      </a:r>
                      <a:r>
                        <a:rPr lang="pl-PL" sz="1600" dirty="0" smtClean="0">
                          <a:solidFill>
                            <a:schemeClr val="tx1"/>
                          </a:solidFill>
                        </a:rPr>
                        <a:t> </a:t>
                      </a:r>
                      <a:r>
                        <a:rPr lang="pt-BR" sz="1600" dirty="0" smtClean="0">
                          <a:solidFill>
                            <a:schemeClr val="tx1"/>
                          </a:solidFill>
                        </a:rPr>
                        <a:t>P1(3)</a:t>
                      </a:r>
                      <a:endParaRPr lang="pl-PL" sz="1600" dirty="0">
                        <a:solidFill>
                          <a:schemeClr val="tx1"/>
                        </a:solidFill>
                      </a:endParaRPr>
                    </a:p>
                  </a:txBody>
                  <a:tcPr marL="91436" marR="91436" marT="45709" marB="45709"/>
                </a:tc>
                <a:tc>
                  <a:txBody>
                    <a:bodyPr/>
                    <a:lstStyle/>
                    <a:p>
                      <a:pPr algn="ctr"/>
                      <a:r>
                        <a:rPr lang="pt-BR" sz="1600" dirty="0" smtClean="0">
                          <a:solidFill>
                            <a:schemeClr val="tx1"/>
                          </a:solidFill>
                        </a:rPr>
                        <a:t>B1(2)</a:t>
                      </a:r>
                      <a:r>
                        <a:rPr lang="pl-PL" sz="1600" dirty="0" smtClean="0">
                          <a:solidFill>
                            <a:schemeClr val="tx1"/>
                          </a:solidFill>
                        </a:rPr>
                        <a:t> </a:t>
                      </a:r>
                      <a:r>
                        <a:rPr lang="pt-BR" sz="1600" dirty="0" smtClean="0">
                          <a:solidFill>
                            <a:schemeClr val="tx1"/>
                          </a:solidFill>
                        </a:rPr>
                        <a:t>+</a:t>
                      </a:r>
                      <a:r>
                        <a:rPr lang="pl-PL" sz="1600" dirty="0" smtClean="0">
                          <a:solidFill>
                            <a:schemeClr val="tx1"/>
                          </a:solidFill>
                        </a:rPr>
                        <a:t> </a:t>
                      </a:r>
                      <a:r>
                        <a:rPr lang="pt-BR" sz="1600" dirty="0" smtClean="0">
                          <a:solidFill>
                            <a:schemeClr val="tx1"/>
                          </a:solidFill>
                        </a:rPr>
                        <a:t>R1(1)</a:t>
                      </a:r>
                      <a:r>
                        <a:rPr lang="pl-PL" sz="1600" dirty="0" smtClean="0">
                          <a:solidFill>
                            <a:schemeClr val="tx1"/>
                          </a:solidFill>
                        </a:rPr>
                        <a:t> </a:t>
                      </a:r>
                      <a:r>
                        <a:rPr lang="pt-BR" sz="1600" dirty="0" smtClean="0">
                          <a:solidFill>
                            <a:schemeClr val="tx1"/>
                          </a:solidFill>
                        </a:rPr>
                        <a:t>+</a:t>
                      </a:r>
                      <a:r>
                        <a:rPr lang="pl-PL" sz="1600" dirty="0" smtClean="0">
                          <a:solidFill>
                            <a:schemeClr val="tx1"/>
                          </a:solidFill>
                        </a:rPr>
                        <a:t> </a:t>
                      </a:r>
                      <a:r>
                        <a:rPr lang="pt-BR" sz="1600" dirty="0" smtClean="0">
                          <a:solidFill>
                            <a:schemeClr val="tx1"/>
                          </a:solidFill>
                        </a:rPr>
                        <a:t>P1(3)</a:t>
                      </a:r>
                      <a:endParaRPr lang="pl-PL" sz="1600" dirty="0">
                        <a:solidFill>
                          <a:schemeClr val="tx1"/>
                        </a:solidFill>
                      </a:endParaRPr>
                    </a:p>
                  </a:txBody>
                  <a:tcPr marL="91436" marR="91436" marT="45709" marB="45709"/>
                </a:tc>
                <a:tc>
                  <a:txBody>
                    <a:bodyPr/>
                    <a:lstStyle/>
                    <a:p>
                      <a:pPr algn="ctr"/>
                      <a:r>
                        <a:rPr lang="pt-BR" sz="1600" dirty="0" smtClean="0">
                          <a:solidFill>
                            <a:schemeClr val="tx1"/>
                          </a:solidFill>
                        </a:rPr>
                        <a:t>B1(2)</a:t>
                      </a:r>
                      <a:endParaRPr lang="pl-PL" sz="1600" dirty="0">
                        <a:solidFill>
                          <a:schemeClr val="tx1"/>
                        </a:solidFill>
                      </a:endParaRPr>
                    </a:p>
                  </a:txBody>
                  <a:tcPr marL="91436" marR="91436" marT="45709" marB="45709"/>
                </a:tc>
              </a:tr>
              <a:tr h="335255">
                <a:tc>
                  <a:txBody>
                    <a:bodyPr/>
                    <a:lstStyle/>
                    <a:p>
                      <a:pPr algn="ctr"/>
                      <a:r>
                        <a:rPr lang="pl-PL" sz="1600" b="1" dirty="0" smtClean="0">
                          <a:solidFill>
                            <a:schemeClr val="tx1"/>
                          </a:solidFill>
                        </a:rPr>
                        <a:t>Appendicitis</a:t>
                      </a:r>
                      <a:endParaRPr lang="pl-PL" sz="1600" b="1" dirty="0">
                        <a:solidFill>
                          <a:schemeClr val="tx1"/>
                        </a:solidFill>
                      </a:endParaRPr>
                    </a:p>
                  </a:txBody>
                  <a:tcPr marL="91436" marR="91436" marT="45709" marB="45709"/>
                </a:tc>
                <a:tc>
                  <a:txBody>
                    <a:bodyPr/>
                    <a:lstStyle/>
                    <a:p>
                      <a:pPr algn="ctr"/>
                      <a:r>
                        <a:rPr lang="pl-PL" sz="1600" dirty="0" smtClean="0">
                          <a:solidFill>
                            <a:schemeClr val="tx1"/>
                          </a:solidFill>
                        </a:rPr>
                        <a:t>87.8±8.7 (31)</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88.0±7.4 (4)</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86.7±6.6</a:t>
                      </a:r>
                      <a:endParaRPr lang="pl-PL" sz="1600" dirty="0">
                        <a:solidFill>
                          <a:schemeClr val="tx1"/>
                        </a:solidFill>
                      </a:endParaRPr>
                    </a:p>
                  </a:txBody>
                  <a:tcPr marL="91436" marR="91436" marT="45709" marB="45709"/>
                </a:tc>
              </a:tr>
              <a:tr h="335255">
                <a:tc>
                  <a:txBody>
                    <a:bodyPr/>
                    <a:lstStyle/>
                    <a:p>
                      <a:pPr algn="ctr"/>
                      <a:r>
                        <a:rPr lang="pl-PL" sz="1600" b="0" dirty="0" smtClean="0">
                          <a:solidFill>
                            <a:schemeClr val="tx1"/>
                          </a:solidFill>
                        </a:rPr>
                        <a:t>ULM</a:t>
                      </a:r>
                      <a:endParaRPr lang="pl-PL" sz="1600" b="0" dirty="0">
                        <a:solidFill>
                          <a:schemeClr val="tx1"/>
                        </a:solidFill>
                      </a:endParaRPr>
                    </a:p>
                  </a:txBody>
                  <a:tcPr marL="91436" marR="91436" marT="45709" marB="45709"/>
                </a:tc>
                <a:tc>
                  <a:txBody>
                    <a:bodyPr/>
                    <a:lstStyle/>
                    <a:p>
                      <a:pPr algn="ctr"/>
                      <a:r>
                        <a:rPr lang="pl-PL" sz="1600" dirty="0" smtClean="0">
                          <a:solidFill>
                            <a:schemeClr val="tx1"/>
                          </a:solidFill>
                        </a:rPr>
                        <a:t>91.4±8.2(18)</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91.7±6.7(3)</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91.4±8.2</a:t>
                      </a:r>
                      <a:endParaRPr lang="pl-PL" sz="1600" dirty="0">
                        <a:solidFill>
                          <a:schemeClr val="tx1"/>
                        </a:solidFill>
                      </a:endParaRPr>
                    </a:p>
                  </a:txBody>
                  <a:tcPr marL="91436" marR="91436" marT="45709" marB="45709"/>
                </a:tc>
              </a:tr>
              <a:tr h="335255">
                <a:tc>
                  <a:txBody>
                    <a:bodyPr/>
                    <a:lstStyle/>
                    <a:p>
                      <a:pPr algn="ctr"/>
                      <a:r>
                        <a:rPr lang="pl-PL" sz="1600" b="0" dirty="0" smtClean="0">
                          <a:solidFill>
                            <a:schemeClr val="tx1"/>
                          </a:solidFill>
                        </a:rPr>
                        <a:t>Features</a:t>
                      </a:r>
                      <a:endParaRPr lang="pl-PL" sz="1600" b="0" dirty="0">
                        <a:solidFill>
                          <a:schemeClr val="tx1"/>
                        </a:solidFill>
                      </a:endParaRPr>
                    </a:p>
                  </a:txBody>
                  <a:tcPr marL="91436" marR="91436" marT="45709" marB="45709"/>
                </a:tc>
                <a:tc>
                  <a:txBody>
                    <a:bodyPr/>
                    <a:lstStyle/>
                    <a:p>
                      <a:pPr algn="ctr"/>
                      <a:r>
                        <a:rPr lang="pl-PL" sz="1600" dirty="0" smtClean="0">
                          <a:solidFill>
                            <a:schemeClr val="tx1"/>
                          </a:solidFill>
                        </a:rPr>
                        <a:t>B1(2)</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B1(2)</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B1(2)</a:t>
                      </a:r>
                      <a:endParaRPr lang="pl-PL" sz="1600" dirty="0">
                        <a:solidFill>
                          <a:schemeClr val="tx1"/>
                        </a:solidFill>
                      </a:endParaRPr>
                    </a:p>
                  </a:txBody>
                  <a:tcPr marL="91436" marR="91436" marT="45709" marB="45709"/>
                </a:tc>
              </a:tr>
              <a:tr h="335255">
                <a:tc>
                  <a:txBody>
                    <a:bodyPr/>
                    <a:lstStyle/>
                    <a:p>
                      <a:pPr algn="ctr"/>
                      <a:r>
                        <a:rPr lang="pl-PL" sz="1600" b="1" dirty="0" smtClean="0">
                          <a:solidFill>
                            <a:schemeClr val="tx1"/>
                          </a:solidFill>
                        </a:rPr>
                        <a:t>Heart</a:t>
                      </a:r>
                      <a:endParaRPr lang="pl-PL" sz="1600" b="1" dirty="0">
                        <a:solidFill>
                          <a:schemeClr val="tx1"/>
                        </a:solidFill>
                      </a:endParaRPr>
                    </a:p>
                  </a:txBody>
                  <a:tcPr marL="91436" marR="91436" marT="45709" marB="45709"/>
                </a:tc>
                <a:tc>
                  <a:txBody>
                    <a:bodyPr/>
                    <a:lstStyle/>
                    <a:p>
                      <a:pPr algn="ctr"/>
                      <a:r>
                        <a:rPr lang="pl-PL" sz="1600" dirty="0" smtClean="0">
                          <a:solidFill>
                            <a:schemeClr val="tx1"/>
                          </a:solidFill>
                        </a:rPr>
                        <a:t>82.1±6.7 (101)</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76.8±9.6 (6)</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84.2±6.1</a:t>
                      </a:r>
                      <a:endParaRPr lang="pl-PL" sz="1600" dirty="0">
                        <a:solidFill>
                          <a:schemeClr val="tx1"/>
                        </a:solidFill>
                      </a:endParaRPr>
                    </a:p>
                  </a:txBody>
                  <a:tcPr marL="91436" marR="91436" marT="45709" marB="45709"/>
                </a:tc>
              </a:tr>
              <a:tr h="335255">
                <a:tc>
                  <a:txBody>
                    <a:bodyPr/>
                    <a:lstStyle/>
                    <a:p>
                      <a:pPr algn="ctr"/>
                      <a:r>
                        <a:rPr lang="pl-PL" sz="1600" b="0" dirty="0" smtClean="0">
                          <a:solidFill>
                            <a:schemeClr val="tx1"/>
                          </a:solidFill>
                        </a:rPr>
                        <a:t>ULM</a:t>
                      </a:r>
                      <a:endParaRPr lang="pl-PL" sz="1600" b="0" dirty="0">
                        <a:solidFill>
                          <a:schemeClr val="tx1"/>
                        </a:solidFill>
                      </a:endParaRPr>
                    </a:p>
                  </a:txBody>
                  <a:tcPr marL="91436" marR="91436" marT="45709" marB="45709"/>
                </a:tc>
                <a:tc>
                  <a:txBody>
                    <a:bodyPr/>
                    <a:lstStyle/>
                    <a:p>
                      <a:pPr algn="ctr"/>
                      <a:r>
                        <a:rPr lang="pl-PL" sz="1600" dirty="0" smtClean="0">
                          <a:solidFill>
                            <a:schemeClr val="tx1"/>
                          </a:solidFill>
                        </a:rPr>
                        <a:t>83.4±3.5(98)</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79.2±6.3(6)</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84.5±6.8</a:t>
                      </a:r>
                      <a:endParaRPr lang="pl-PL" sz="1600" dirty="0">
                        <a:solidFill>
                          <a:schemeClr val="tx1"/>
                        </a:solidFill>
                      </a:endParaRPr>
                    </a:p>
                  </a:txBody>
                  <a:tcPr marL="91436" marR="91436" marT="45709" marB="45709"/>
                </a:tc>
              </a:tr>
              <a:tr h="335255">
                <a:tc>
                  <a:txBody>
                    <a:bodyPr/>
                    <a:lstStyle/>
                    <a:p>
                      <a:pPr algn="ctr"/>
                      <a:r>
                        <a:rPr lang="pl-PL" sz="1600" b="0" dirty="0" smtClean="0">
                          <a:solidFill>
                            <a:schemeClr val="tx1"/>
                          </a:solidFill>
                        </a:rPr>
                        <a:t>Features</a:t>
                      </a:r>
                      <a:endParaRPr lang="pl-PL" sz="1600" b="0" dirty="0">
                        <a:solidFill>
                          <a:schemeClr val="tx1"/>
                        </a:solidFill>
                      </a:endParaRPr>
                    </a:p>
                  </a:txBody>
                  <a:tcPr marL="91436" marR="91436" marT="45709" marB="45709"/>
                </a:tc>
                <a:tc>
                  <a:txBody>
                    <a:bodyPr/>
                    <a:lstStyle/>
                    <a:p>
                      <a:pPr algn="ctr"/>
                      <a:r>
                        <a:rPr lang="pt-BR" sz="1600" dirty="0" smtClean="0">
                          <a:solidFill>
                            <a:schemeClr val="tx1"/>
                          </a:solidFill>
                        </a:rPr>
                        <a:t>Data + R1(3)</a:t>
                      </a:r>
                      <a:endParaRPr lang="pl-PL" sz="1600" dirty="0">
                        <a:solidFill>
                          <a:schemeClr val="tx1"/>
                        </a:solidFill>
                      </a:endParaRPr>
                    </a:p>
                  </a:txBody>
                  <a:tcPr marL="91436" marR="91436" marT="45709" marB="45709"/>
                </a:tc>
                <a:tc>
                  <a:txBody>
                    <a:bodyPr/>
                    <a:lstStyle/>
                    <a:p>
                      <a:pPr algn="ctr"/>
                      <a:r>
                        <a:rPr lang="pt-BR" sz="1600" dirty="0" smtClean="0">
                          <a:solidFill>
                            <a:schemeClr val="tx1"/>
                          </a:solidFill>
                        </a:rPr>
                        <a:t>Data + R1(3)</a:t>
                      </a:r>
                      <a:endParaRPr lang="pl-PL" sz="1600" dirty="0">
                        <a:solidFill>
                          <a:schemeClr val="tx1"/>
                        </a:solidFill>
                      </a:endParaRPr>
                    </a:p>
                  </a:txBody>
                  <a:tcPr marL="91436" marR="91436" marT="45709" marB="45709"/>
                </a:tc>
                <a:tc>
                  <a:txBody>
                    <a:bodyPr/>
                    <a:lstStyle/>
                    <a:p>
                      <a:pPr algn="ctr"/>
                      <a:r>
                        <a:rPr lang="pt-BR" sz="1600" dirty="0" smtClean="0">
                          <a:solidFill>
                            <a:schemeClr val="tx1"/>
                          </a:solidFill>
                        </a:rPr>
                        <a:t>Data + B1(2)</a:t>
                      </a:r>
                      <a:endParaRPr lang="pl-PL" sz="1600" dirty="0">
                        <a:solidFill>
                          <a:schemeClr val="tx1"/>
                        </a:solidFill>
                      </a:endParaRPr>
                    </a:p>
                  </a:txBody>
                  <a:tcPr marL="91436" marR="91436" marT="45709" marB="45709"/>
                </a:tc>
              </a:tr>
              <a:tr h="335255">
                <a:tc>
                  <a:txBody>
                    <a:bodyPr/>
                    <a:lstStyle/>
                    <a:p>
                      <a:pPr algn="ctr"/>
                      <a:r>
                        <a:rPr lang="pl-PL" sz="1600" b="1" dirty="0" smtClean="0">
                          <a:solidFill>
                            <a:schemeClr val="tx1"/>
                          </a:solidFill>
                        </a:rPr>
                        <a:t>Diabetes</a:t>
                      </a:r>
                      <a:endParaRPr lang="pl-PL" sz="1600" b="1" dirty="0">
                        <a:solidFill>
                          <a:schemeClr val="tx1"/>
                        </a:solidFill>
                      </a:endParaRPr>
                    </a:p>
                  </a:txBody>
                  <a:tcPr marL="91436" marR="91436" marT="45709" marB="45709"/>
                </a:tc>
                <a:tc>
                  <a:txBody>
                    <a:bodyPr/>
                    <a:lstStyle/>
                    <a:p>
                      <a:pPr algn="ctr"/>
                      <a:r>
                        <a:rPr lang="pl-PL" sz="1600" dirty="0" smtClean="0">
                          <a:solidFill>
                            <a:schemeClr val="tx1"/>
                          </a:solidFill>
                        </a:rPr>
                        <a:t>77.0±4.9 (361)</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73.6±3.4 (4)</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75.3±4.7</a:t>
                      </a:r>
                      <a:endParaRPr lang="pl-PL" sz="1600" dirty="0">
                        <a:solidFill>
                          <a:schemeClr val="tx1"/>
                        </a:solidFill>
                      </a:endParaRPr>
                    </a:p>
                  </a:txBody>
                  <a:tcPr marL="91436" marR="91436" marT="45709" marB="45709"/>
                </a:tc>
              </a:tr>
              <a:tr h="335255">
                <a:tc>
                  <a:txBody>
                    <a:bodyPr/>
                    <a:lstStyle/>
                    <a:p>
                      <a:pPr algn="ctr"/>
                      <a:r>
                        <a:rPr lang="pl-PL" sz="1600" b="0" dirty="0" smtClean="0">
                          <a:solidFill>
                            <a:schemeClr val="tx1"/>
                          </a:solidFill>
                        </a:rPr>
                        <a:t>ULM</a:t>
                      </a:r>
                      <a:endParaRPr lang="pl-PL" sz="1600" b="0" dirty="0">
                        <a:solidFill>
                          <a:schemeClr val="tx1"/>
                        </a:solidFill>
                      </a:endParaRPr>
                    </a:p>
                  </a:txBody>
                  <a:tcPr marL="91436" marR="91436" marT="45709" marB="45709"/>
                </a:tc>
                <a:tc>
                  <a:txBody>
                    <a:bodyPr/>
                    <a:lstStyle/>
                    <a:p>
                      <a:pPr algn="ctr"/>
                      <a:r>
                        <a:rPr lang="pl-PL" sz="1600" dirty="0" smtClean="0">
                          <a:solidFill>
                            <a:schemeClr val="tx1"/>
                          </a:solidFill>
                        </a:rPr>
                        <a:t>78.5±3.6(338)</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75.0±3.3(3)</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76.5±2.9</a:t>
                      </a:r>
                      <a:endParaRPr lang="pl-PL" sz="1600" dirty="0">
                        <a:solidFill>
                          <a:schemeClr val="tx1"/>
                        </a:solidFill>
                      </a:endParaRPr>
                    </a:p>
                  </a:txBody>
                  <a:tcPr marL="91436" marR="91436" marT="45709" marB="45709"/>
                </a:tc>
              </a:tr>
              <a:tr h="335255">
                <a:tc>
                  <a:txBody>
                    <a:bodyPr/>
                    <a:lstStyle/>
                    <a:p>
                      <a:pPr algn="ctr"/>
                      <a:r>
                        <a:rPr lang="pl-PL" sz="1600" b="0" dirty="0" smtClean="0">
                          <a:solidFill>
                            <a:schemeClr val="tx1"/>
                          </a:solidFill>
                        </a:rPr>
                        <a:t>Features</a:t>
                      </a:r>
                      <a:endParaRPr lang="pl-PL" sz="1600" b="0" dirty="0">
                        <a:solidFill>
                          <a:schemeClr val="tx1"/>
                        </a:solidFill>
                      </a:endParaRPr>
                    </a:p>
                  </a:txBody>
                  <a:tcPr marL="91436" marR="91436" marT="45709" marB="45709"/>
                </a:tc>
                <a:tc>
                  <a:txBody>
                    <a:bodyPr/>
                    <a:lstStyle/>
                    <a:p>
                      <a:pPr algn="ctr"/>
                      <a:r>
                        <a:rPr lang="pt-BR" sz="1600" dirty="0" smtClean="0">
                          <a:solidFill>
                            <a:schemeClr val="tx1"/>
                          </a:solidFill>
                        </a:rPr>
                        <a:t>Data + R1(3) + P1(4)</a:t>
                      </a:r>
                      <a:endParaRPr lang="pl-PL" sz="1600" dirty="0">
                        <a:solidFill>
                          <a:schemeClr val="tx1"/>
                        </a:solidFill>
                      </a:endParaRPr>
                    </a:p>
                  </a:txBody>
                  <a:tcPr marL="91436" marR="91436" marT="45709" marB="45709"/>
                </a:tc>
                <a:tc>
                  <a:txBody>
                    <a:bodyPr/>
                    <a:lstStyle/>
                    <a:p>
                      <a:pPr algn="ctr"/>
                      <a:r>
                        <a:rPr lang="pt-BR" sz="1600" dirty="0" smtClean="0">
                          <a:solidFill>
                            <a:schemeClr val="tx1"/>
                          </a:solidFill>
                        </a:rPr>
                        <a:t>B1(2)</a:t>
                      </a:r>
                      <a:endParaRPr lang="pl-PL" sz="1600" dirty="0">
                        <a:solidFill>
                          <a:schemeClr val="tx1"/>
                        </a:solidFill>
                      </a:endParaRPr>
                    </a:p>
                  </a:txBody>
                  <a:tcPr marL="91436" marR="91436" marT="45709" marB="45709"/>
                </a:tc>
                <a:tc>
                  <a:txBody>
                    <a:bodyPr/>
                    <a:lstStyle/>
                    <a:p>
                      <a:pPr algn="ctr"/>
                      <a:r>
                        <a:rPr lang="pt-BR" sz="1600" dirty="0" smtClean="0">
                          <a:solidFill>
                            <a:schemeClr val="tx1"/>
                          </a:solidFill>
                        </a:rPr>
                        <a:t>Data + B1(2)</a:t>
                      </a:r>
                      <a:endParaRPr lang="pl-PL" sz="1600" dirty="0">
                        <a:solidFill>
                          <a:schemeClr val="tx1"/>
                        </a:solidFill>
                      </a:endParaRPr>
                    </a:p>
                  </a:txBody>
                  <a:tcPr marL="91436" marR="91436" marT="45709" marB="45709"/>
                </a:tc>
              </a:tr>
              <a:tr h="335255">
                <a:tc>
                  <a:txBody>
                    <a:bodyPr/>
                    <a:lstStyle/>
                    <a:p>
                      <a:pPr algn="ctr"/>
                      <a:r>
                        <a:rPr lang="pl-PL" sz="1600" b="1" dirty="0" smtClean="0">
                          <a:solidFill>
                            <a:schemeClr val="tx1"/>
                          </a:solidFill>
                        </a:rPr>
                        <a:t>Wisconsin</a:t>
                      </a:r>
                      <a:endParaRPr lang="pl-PL" sz="1600" b="1" dirty="0">
                        <a:solidFill>
                          <a:schemeClr val="tx1"/>
                        </a:solidFill>
                      </a:endParaRPr>
                    </a:p>
                  </a:txBody>
                  <a:tcPr marL="91436" marR="91436" marT="45709" marB="45709"/>
                </a:tc>
                <a:tc>
                  <a:txBody>
                    <a:bodyPr/>
                    <a:lstStyle/>
                    <a:p>
                      <a:pPr algn="ctr"/>
                      <a:r>
                        <a:rPr lang="pl-PL" sz="1600" dirty="0" smtClean="0">
                          <a:solidFill>
                            <a:schemeClr val="tx1"/>
                          </a:solidFill>
                        </a:rPr>
                        <a:t>96.6±1.6 (46)</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95.2±1.5 (8)</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96.0±1.5</a:t>
                      </a:r>
                      <a:endParaRPr lang="pl-PL" sz="1600" dirty="0">
                        <a:solidFill>
                          <a:schemeClr val="tx1"/>
                        </a:solidFill>
                      </a:endParaRPr>
                    </a:p>
                  </a:txBody>
                  <a:tcPr marL="91436" marR="91436" marT="45709" marB="45709"/>
                </a:tc>
              </a:tr>
              <a:tr h="335255">
                <a:tc>
                  <a:txBody>
                    <a:bodyPr/>
                    <a:lstStyle/>
                    <a:p>
                      <a:pPr algn="ctr"/>
                      <a:r>
                        <a:rPr lang="pl-PL" sz="1600" b="0" dirty="0" smtClean="0">
                          <a:solidFill>
                            <a:schemeClr val="tx1"/>
                          </a:solidFill>
                        </a:rPr>
                        <a:t>ULM</a:t>
                      </a:r>
                      <a:endParaRPr lang="pl-PL" sz="1600" b="0" dirty="0">
                        <a:solidFill>
                          <a:schemeClr val="tx1"/>
                        </a:solidFill>
                      </a:endParaRPr>
                    </a:p>
                  </a:txBody>
                  <a:tcPr marL="91436" marR="91436" marT="45709" marB="45709"/>
                </a:tc>
                <a:tc>
                  <a:txBody>
                    <a:bodyPr/>
                    <a:lstStyle/>
                    <a:p>
                      <a:pPr algn="ctr"/>
                      <a:r>
                        <a:rPr lang="pl-PL" sz="1600" dirty="0" smtClean="0">
                          <a:solidFill>
                            <a:schemeClr val="tx1"/>
                          </a:solidFill>
                        </a:rPr>
                        <a:t>97.2±1.8(45)</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97.4±1.6(2)</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97.2±2.0</a:t>
                      </a:r>
                      <a:endParaRPr lang="pl-PL" sz="1600" dirty="0">
                        <a:solidFill>
                          <a:schemeClr val="tx1"/>
                        </a:solidFill>
                      </a:endParaRPr>
                    </a:p>
                  </a:txBody>
                  <a:tcPr marL="91436" marR="91436" marT="45709" marB="45709"/>
                </a:tc>
              </a:tr>
              <a:tr h="335255">
                <a:tc>
                  <a:txBody>
                    <a:bodyPr/>
                    <a:lstStyle/>
                    <a:p>
                      <a:pPr algn="ctr"/>
                      <a:r>
                        <a:rPr lang="pl-PL" sz="1600" b="0" dirty="0" smtClean="0">
                          <a:solidFill>
                            <a:schemeClr val="tx1"/>
                          </a:solidFill>
                        </a:rPr>
                        <a:t>Features</a:t>
                      </a:r>
                      <a:endParaRPr lang="pl-PL" sz="1600" b="0" dirty="0">
                        <a:solidFill>
                          <a:schemeClr val="tx1"/>
                        </a:solidFill>
                      </a:endParaRPr>
                    </a:p>
                  </a:txBody>
                  <a:tcPr marL="91436" marR="91436" marT="45709" marB="45709"/>
                </a:tc>
                <a:tc>
                  <a:txBody>
                    <a:bodyPr/>
                    <a:lstStyle/>
                    <a:p>
                      <a:pPr algn="ctr"/>
                      <a:r>
                        <a:rPr lang="pt-BR" sz="1600" dirty="0" smtClean="0">
                          <a:solidFill>
                            <a:schemeClr val="tx1"/>
                          </a:solidFill>
                        </a:rPr>
                        <a:t>Data + R1(1) + P1(4)</a:t>
                      </a:r>
                      <a:endParaRPr lang="pl-PL" sz="1600" dirty="0">
                        <a:solidFill>
                          <a:schemeClr val="tx1"/>
                        </a:solidFill>
                      </a:endParaRPr>
                    </a:p>
                  </a:txBody>
                  <a:tcPr marL="91436" marR="91436" marT="45709" marB="45709"/>
                </a:tc>
                <a:tc>
                  <a:txBody>
                    <a:bodyPr/>
                    <a:lstStyle/>
                    <a:p>
                      <a:pPr algn="ctr"/>
                      <a:r>
                        <a:rPr lang="pt-BR" sz="1600" dirty="0" smtClean="0">
                          <a:solidFill>
                            <a:schemeClr val="tx1"/>
                          </a:solidFill>
                        </a:rPr>
                        <a:t>R1(1)</a:t>
                      </a:r>
                      <a:endParaRPr lang="pl-PL" sz="1600" dirty="0">
                        <a:solidFill>
                          <a:schemeClr val="tx1"/>
                        </a:solidFill>
                      </a:endParaRPr>
                    </a:p>
                  </a:txBody>
                  <a:tcPr marL="91436" marR="91436" marT="45709" marB="45709"/>
                </a:tc>
                <a:tc>
                  <a:txBody>
                    <a:bodyPr/>
                    <a:lstStyle/>
                    <a:p>
                      <a:pPr algn="ctr"/>
                      <a:r>
                        <a:rPr lang="pt-BR" sz="1600" dirty="0" smtClean="0">
                          <a:solidFill>
                            <a:schemeClr val="tx1"/>
                          </a:solidFill>
                        </a:rPr>
                        <a:t>R1(1)</a:t>
                      </a:r>
                      <a:endParaRPr lang="pl-PL" sz="1600" dirty="0">
                        <a:solidFill>
                          <a:schemeClr val="tx1"/>
                        </a:solidFill>
                      </a:endParaRPr>
                    </a:p>
                  </a:txBody>
                  <a:tcPr marL="91436" marR="91436" marT="45709" marB="45709"/>
                </a:tc>
              </a:tr>
              <a:tr h="335255">
                <a:tc>
                  <a:txBody>
                    <a:bodyPr/>
                    <a:lstStyle/>
                    <a:p>
                      <a:pPr algn="ctr"/>
                      <a:r>
                        <a:rPr lang="pl-PL" sz="1600" b="1" dirty="0" smtClean="0">
                          <a:solidFill>
                            <a:schemeClr val="tx1"/>
                          </a:solidFill>
                        </a:rPr>
                        <a:t>Hypothyroid</a:t>
                      </a:r>
                      <a:endParaRPr lang="pl-PL" sz="1600" b="1" dirty="0">
                        <a:solidFill>
                          <a:schemeClr val="tx1"/>
                        </a:solidFill>
                      </a:endParaRPr>
                    </a:p>
                  </a:txBody>
                  <a:tcPr marL="91436" marR="91436" marT="45709" marB="45709"/>
                </a:tc>
                <a:tc>
                  <a:txBody>
                    <a:bodyPr/>
                    <a:lstStyle/>
                    <a:p>
                      <a:pPr algn="ctr"/>
                      <a:r>
                        <a:rPr lang="pl-PL" sz="1600" dirty="0" smtClean="0">
                          <a:solidFill>
                            <a:schemeClr val="tx1"/>
                          </a:solidFill>
                        </a:rPr>
                        <a:t>94.1±0.6 (918)</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99.7±0.5 (12)</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41.3±8.3</a:t>
                      </a:r>
                      <a:endParaRPr lang="pl-PL" sz="1600" dirty="0">
                        <a:solidFill>
                          <a:schemeClr val="tx1"/>
                        </a:solidFill>
                      </a:endParaRPr>
                    </a:p>
                  </a:txBody>
                  <a:tcPr marL="91436" marR="91436" marT="45709" marB="45709"/>
                </a:tc>
              </a:tr>
              <a:tr h="335255">
                <a:tc>
                  <a:txBody>
                    <a:bodyPr/>
                    <a:lstStyle/>
                    <a:p>
                      <a:pPr algn="ctr"/>
                      <a:r>
                        <a:rPr lang="pl-PL" sz="1600" b="0" dirty="0" smtClean="0">
                          <a:solidFill>
                            <a:schemeClr val="tx1"/>
                          </a:solidFill>
                        </a:rPr>
                        <a:t>ULM</a:t>
                      </a:r>
                      <a:endParaRPr lang="pl-PL" sz="1600" b="0" dirty="0">
                        <a:solidFill>
                          <a:schemeClr val="tx1"/>
                        </a:solidFill>
                      </a:endParaRPr>
                    </a:p>
                  </a:txBody>
                  <a:tcPr marL="91436" marR="91436" marT="45709" marB="45709"/>
                </a:tc>
                <a:tc>
                  <a:txBody>
                    <a:bodyPr/>
                    <a:lstStyle/>
                    <a:p>
                      <a:pPr algn="ctr"/>
                      <a:r>
                        <a:rPr lang="pl-PL" sz="1600" dirty="0" smtClean="0">
                          <a:solidFill>
                            <a:schemeClr val="tx1"/>
                          </a:solidFill>
                        </a:rPr>
                        <a:t>99.5±0.4(80)</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99.6±0.4(8)</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98.1±0.7</a:t>
                      </a:r>
                      <a:endParaRPr lang="pl-PL" sz="1600" dirty="0">
                        <a:solidFill>
                          <a:schemeClr val="tx1"/>
                        </a:solidFill>
                      </a:endParaRPr>
                    </a:p>
                  </a:txBody>
                  <a:tcPr marL="91436" marR="91436" marT="45709" marB="45709"/>
                </a:tc>
              </a:tr>
              <a:tr h="335255">
                <a:tc>
                  <a:txBody>
                    <a:bodyPr/>
                    <a:lstStyle/>
                    <a:p>
                      <a:pPr algn="ctr"/>
                      <a:r>
                        <a:rPr lang="pl-PL" sz="1600" b="0" dirty="0" smtClean="0">
                          <a:solidFill>
                            <a:schemeClr val="tx1"/>
                          </a:solidFill>
                        </a:rPr>
                        <a:t>Features</a:t>
                      </a:r>
                      <a:endParaRPr lang="pl-PL" sz="1600" b="0" dirty="0">
                        <a:solidFill>
                          <a:schemeClr val="tx1"/>
                        </a:solidFill>
                      </a:endParaRPr>
                    </a:p>
                  </a:txBody>
                  <a:tcPr marL="91436" marR="91436" marT="45709" marB="45709"/>
                </a:tc>
                <a:tc>
                  <a:txBody>
                    <a:bodyPr/>
                    <a:lstStyle/>
                    <a:p>
                      <a:pPr algn="ctr"/>
                      <a:r>
                        <a:rPr lang="pl-PL" sz="1600" dirty="0" smtClean="0">
                          <a:solidFill>
                            <a:schemeClr val="tx1"/>
                          </a:solidFill>
                        </a:rPr>
                        <a:t>Data + B1(2)</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Data + B1(2)</a:t>
                      </a:r>
                      <a:endParaRPr lang="pl-PL" sz="1600" dirty="0">
                        <a:solidFill>
                          <a:schemeClr val="tx1"/>
                        </a:solidFill>
                      </a:endParaRPr>
                    </a:p>
                  </a:txBody>
                  <a:tcPr marL="91436" marR="91436" marT="45709" marB="45709"/>
                </a:tc>
                <a:tc>
                  <a:txBody>
                    <a:bodyPr/>
                    <a:lstStyle/>
                    <a:p>
                      <a:pPr algn="ctr"/>
                      <a:r>
                        <a:rPr lang="pl-PL" sz="1600" dirty="0" smtClean="0">
                          <a:solidFill>
                            <a:schemeClr val="tx1"/>
                          </a:solidFill>
                        </a:rPr>
                        <a:t>Data + B1(2)</a:t>
                      </a:r>
                      <a:endParaRPr lang="pl-PL" sz="1600" dirty="0">
                        <a:solidFill>
                          <a:schemeClr val="tx1"/>
                        </a:solidFill>
                      </a:endParaRPr>
                    </a:p>
                  </a:txBody>
                  <a:tcPr marL="91436" marR="91436" marT="45709" marB="45709"/>
                </a:tc>
              </a:tr>
            </a:tbl>
          </a:graphicData>
        </a:graphic>
      </p:graphicFrame>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685800" y="350838"/>
            <a:ext cx="7437438" cy="774700"/>
          </a:xfrm>
          <a:effectLst>
            <a:outerShdw dist="35921" dir="2700000" algn="ctr" rotWithShape="0">
              <a:schemeClr val="bg2"/>
            </a:outerShdw>
          </a:effectLst>
        </p:spPr>
        <p:txBody>
          <a:bodyPr lIns="92075" tIns="46038" rIns="92075" bIns="46038"/>
          <a:lstStyle/>
          <a:p>
            <a:pPr eaLnBrk="1" hangingPunct="1">
              <a:defRPr/>
            </a:pPr>
            <a:r>
              <a:rPr lang="en-US" dirty="0" smtClean="0"/>
              <a:t>Universal Learning Machines</a:t>
            </a:r>
          </a:p>
        </p:txBody>
      </p:sp>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1857375"/>
            <a:ext cx="884872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4903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2" y="82550"/>
            <a:ext cx="4495800" cy="677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40" y="381000"/>
            <a:ext cx="4448175"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0227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a:p>
        </p:txBody>
      </p:sp>
    </p:spTree>
    <p:extLst>
      <p:ext uri="{BB962C8B-B14F-4D97-AF65-F5344CB8AC3E}">
        <p14:creationId xmlns:p14="http://schemas.microsoft.com/office/powerpoint/2010/main" val="10229134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a:xfrm>
            <a:off x="685800" y="279398"/>
            <a:ext cx="7772400" cy="701675"/>
          </a:xfrm>
          <a:effectLst>
            <a:outerShdw dist="35921" dir="2700000" algn="ctr" rotWithShape="0">
              <a:schemeClr val="bg2"/>
            </a:outerShdw>
          </a:effectLst>
        </p:spPr>
        <p:txBody>
          <a:bodyPr lIns="92075" tIns="46038" rIns="92075" bIns="46038"/>
          <a:lstStyle/>
          <a:p>
            <a:pPr eaLnBrk="1" hangingPunct="1">
              <a:defRPr/>
            </a:pPr>
            <a:r>
              <a:rPr lang="en-US" sz="3200" dirty="0" smtClean="0"/>
              <a:t>Real meta-learning!</a:t>
            </a:r>
          </a:p>
        </p:txBody>
      </p:sp>
      <p:sp>
        <p:nvSpPr>
          <p:cNvPr id="56323" name="Rectangle 3"/>
          <p:cNvSpPr>
            <a:spLocks noGrp="1" noChangeArrowheads="1"/>
          </p:cNvSpPr>
          <p:nvPr>
            <p:ph type="body" sz="half" idx="1"/>
          </p:nvPr>
        </p:nvSpPr>
        <p:spPr>
          <a:xfrm>
            <a:off x="684213" y="1054097"/>
            <a:ext cx="8121650" cy="1366838"/>
          </a:xfrm>
        </p:spPr>
        <p:txBody>
          <a:bodyPr/>
          <a:lstStyle/>
          <a:p>
            <a:pPr marL="0" indent="0" eaLnBrk="1" hangingPunct="1">
              <a:spcBef>
                <a:spcPts val="600"/>
              </a:spcBef>
              <a:buFontTx/>
              <a:buNone/>
            </a:pPr>
            <a:r>
              <a:rPr lang="en-US" sz="2000" dirty="0" smtClean="0">
                <a:solidFill>
                  <a:srgbClr val="FFFFFF"/>
                </a:solidFill>
                <a:cs typeface="Calibri" pitchFamily="34" charset="0"/>
              </a:rPr>
              <a:t>Meta-learning: learning how to learn, replace experts who search for best models making a lot of experiments.</a:t>
            </a:r>
          </a:p>
          <a:p>
            <a:pPr marL="0" indent="0" eaLnBrk="1" hangingPunct="1">
              <a:spcBef>
                <a:spcPts val="600"/>
              </a:spcBef>
              <a:buFontTx/>
              <a:buNone/>
            </a:pPr>
            <a:r>
              <a:rPr lang="en-US" sz="2000" dirty="0" smtClean="0">
                <a:solidFill>
                  <a:srgbClr val="FFFFFF"/>
                </a:solidFill>
                <a:cs typeface="Calibri" pitchFamily="34" charset="0"/>
              </a:rPr>
              <a:t>Search space of models is too large to explore it exhaustively, design system architecture to support </a:t>
            </a:r>
            <a:r>
              <a:rPr lang="en-US" sz="2000" dirty="0" smtClean="0">
                <a:solidFill>
                  <a:srgbClr val="FFFF00"/>
                </a:solidFill>
                <a:cs typeface="Calibri" pitchFamily="34" charset="0"/>
              </a:rPr>
              <a:t>knowledge-based search</a:t>
            </a:r>
            <a:r>
              <a:rPr lang="en-US" sz="2000" dirty="0" smtClean="0">
                <a:cs typeface="Calibri" pitchFamily="34" charset="0"/>
              </a:rPr>
              <a:t>.</a:t>
            </a:r>
          </a:p>
        </p:txBody>
      </p:sp>
      <p:sp>
        <p:nvSpPr>
          <p:cNvPr id="56324" name="Rectangle 5"/>
          <p:cNvSpPr>
            <a:spLocks noChangeArrowheads="1"/>
          </p:cNvSpPr>
          <p:nvPr/>
        </p:nvSpPr>
        <p:spPr bwMode="auto">
          <a:xfrm>
            <a:off x="684213" y="4856164"/>
            <a:ext cx="7920037"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600" indent="-355600">
              <a:spcBef>
                <a:spcPct val="20000"/>
              </a:spcBef>
              <a:buClr>
                <a:schemeClr val="tx2"/>
              </a:buClr>
              <a:buSzPct val="115000"/>
              <a:buFont typeface="Arial" pitchFamily="34" charset="0"/>
              <a:buChar char="•"/>
            </a:pPr>
            <a:r>
              <a:rPr lang="en-US" dirty="0">
                <a:solidFill>
                  <a:srgbClr val="FFFFFF"/>
                </a:solidFill>
                <a:latin typeface="+mn-lt"/>
                <a:cs typeface="Calibri" pitchFamily="34" charset="0"/>
              </a:rPr>
              <a:t>Abstract view, uniform I/O, uniform results management.</a:t>
            </a:r>
          </a:p>
          <a:p>
            <a:pPr marL="355600" indent="-355600">
              <a:spcBef>
                <a:spcPct val="20000"/>
              </a:spcBef>
              <a:buClr>
                <a:schemeClr val="tx2"/>
              </a:buClr>
              <a:buSzPct val="115000"/>
              <a:buFont typeface="Arial" pitchFamily="34" charset="0"/>
              <a:buChar char="•"/>
            </a:pPr>
            <a:r>
              <a:rPr lang="en-US" dirty="0">
                <a:solidFill>
                  <a:srgbClr val="FFFFFF"/>
                </a:solidFill>
                <a:latin typeface="+mn-lt"/>
                <a:cs typeface="Calibri" pitchFamily="34" charset="0"/>
              </a:rPr>
              <a:t>Directed acyclic graphs (DAG) of boxes representing scheme</a:t>
            </a:r>
          </a:p>
          <a:p>
            <a:pPr marL="355600" indent="-355600">
              <a:spcBef>
                <a:spcPct val="20000"/>
              </a:spcBef>
              <a:buClr>
                <a:schemeClr val="tx2"/>
              </a:buClr>
              <a:buSzPct val="115000"/>
              <a:buFont typeface="Arial" pitchFamily="34" charset="0"/>
              <a:buChar char="•"/>
            </a:pPr>
            <a:r>
              <a:rPr lang="en-US" dirty="0">
                <a:solidFill>
                  <a:srgbClr val="FFFFFF"/>
                </a:solidFill>
                <a:latin typeface="+mn-lt"/>
                <a:cs typeface="Calibri" pitchFamily="34" charset="0"/>
              </a:rPr>
              <a:t>placeholders and particular models, interconnected through I/O.</a:t>
            </a:r>
          </a:p>
          <a:p>
            <a:pPr marL="355600" indent="-355600">
              <a:spcBef>
                <a:spcPct val="20000"/>
              </a:spcBef>
              <a:buClr>
                <a:schemeClr val="tx2"/>
              </a:buClr>
              <a:buSzPct val="115000"/>
              <a:buFont typeface="Arial" pitchFamily="34" charset="0"/>
              <a:buChar char="•"/>
            </a:pPr>
            <a:r>
              <a:rPr lang="en-US" dirty="0">
                <a:solidFill>
                  <a:srgbClr val="FFFFFF"/>
                </a:solidFill>
                <a:latin typeface="+mn-lt"/>
                <a:cs typeface="Calibri" pitchFamily="34" charset="0"/>
              </a:rPr>
              <a:t>Configuration level for meta-schemes, expanded at runtime level.</a:t>
            </a:r>
          </a:p>
          <a:p>
            <a:pPr marL="355600" indent="-355600">
              <a:spcBef>
                <a:spcPct val="20000"/>
              </a:spcBef>
              <a:buClr>
                <a:schemeClr val="tx2"/>
              </a:buClr>
              <a:buSzPct val="115000"/>
            </a:pPr>
            <a:r>
              <a:rPr lang="en-US" dirty="0">
                <a:solidFill>
                  <a:srgbClr val="FFFF00"/>
                </a:solidFill>
                <a:latin typeface="+mn-lt"/>
                <a:cs typeface="Calibri" pitchFamily="34" charset="0"/>
              </a:rPr>
              <a:t>An exercise in software engineering for data mining! </a:t>
            </a:r>
          </a:p>
        </p:txBody>
      </p:sp>
      <p:pic>
        <p:nvPicPr>
          <p:cNvPr id="563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2505075"/>
            <a:ext cx="52578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a:xfrm>
            <a:off x="685800" y="350838"/>
            <a:ext cx="7772400" cy="701675"/>
          </a:xfrm>
          <a:effectLst>
            <a:outerShdw dist="35921" dir="2700000" algn="ctr" rotWithShape="0">
              <a:schemeClr val="bg2"/>
            </a:outerShdw>
          </a:effectLst>
        </p:spPr>
        <p:txBody>
          <a:bodyPr lIns="92075" tIns="46038" rIns="92075" bIns="46038"/>
          <a:lstStyle/>
          <a:p>
            <a:pPr eaLnBrk="1" hangingPunct="1">
              <a:defRPr/>
            </a:pPr>
            <a:r>
              <a:rPr lang="en-US" sz="3200" dirty="0" err="1" smtClean="0"/>
              <a:t>Intemi</a:t>
            </a:r>
            <a:r>
              <a:rPr lang="en-US" sz="3200" dirty="0" smtClean="0"/>
              <a:t>, Intelligent Miner</a:t>
            </a:r>
          </a:p>
        </p:txBody>
      </p:sp>
      <p:sp>
        <p:nvSpPr>
          <p:cNvPr id="57347" name="Rectangle 3"/>
          <p:cNvSpPr>
            <a:spLocks noGrp="1" noChangeArrowheads="1"/>
          </p:cNvSpPr>
          <p:nvPr>
            <p:ph type="body" sz="half" idx="1"/>
          </p:nvPr>
        </p:nvSpPr>
        <p:spPr>
          <a:xfrm>
            <a:off x="684213" y="1196975"/>
            <a:ext cx="8121650" cy="317500"/>
          </a:xfrm>
        </p:spPr>
        <p:txBody>
          <a:bodyPr/>
          <a:lstStyle/>
          <a:p>
            <a:pPr marL="0" indent="0" eaLnBrk="1" hangingPunct="1">
              <a:lnSpc>
                <a:spcPct val="80000"/>
              </a:lnSpc>
              <a:buFontTx/>
              <a:buNone/>
            </a:pPr>
            <a:r>
              <a:rPr lang="en-US" sz="2000" dirty="0" smtClean="0">
                <a:solidFill>
                  <a:srgbClr val="FFFFFF"/>
                </a:solidFill>
                <a:cs typeface="Calibri" pitchFamily="34" charset="0"/>
              </a:rPr>
              <a:t>Meta-schemes: templates with placeholders. </a:t>
            </a:r>
          </a:p>
        </p:txBody>
      </p:sp>
      <p:sp>
        <p:nvSpPr>
          <p:cNvPr id="57348" name="Rectangle 5"/>
          <p:cNvSpPr>
            <a:spLocks noChangeArrowheads="1"/>
          </p:cNvSpPr>
          <p:nvPr/>
        </p:nvSpPr>
        <p:spPr bwMode="auto">
          <a:xfrm>
            <a:off x="684213" y="4479925"/>
            <a:ext cx="79819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600" indent="-355600">
              <a:spcBef>
                <a:spcPct val="20000"/>
              </a:spcBef>
              <a:buClr>
                <a:schemeClr val="tx2"/>
              </a:buClr>
              <a:buSzPct val="115000"/>
              <a:buFont typeface="Arial" pitchFamily="34" charset="0"/>
              <a:buChar char="•"/>
            </a:pPr>
            <a:r>
              <a:rPr lang="en-US" dirty="0">
                <a:solidFill>
                  <a:srgbClr val="FFFFFF"/>
                </a:solidFill>
                <a:latin typeface="+mn-lt"/>
                <a:cs typeface="Calibri" pitchFamily="34" charset="0"/>
              </a:rPr>
              <a:t>May be nested; the role decided by the input/output types.</a:t>
            </a:r>
          </a:p>
          <a:p>
            <a:pPr marL="355600" indent="-355600">
              <a:spcBef>
                <a:spcPct val="20000"/>
              </a:spcBef>
              <a:buClr>
                <a:schemeClr val="tx2"/>
              </a:buClr>
              <a:buSzPct val="115000"/>
              <a:buFont typeface="Arial" pitchFamily="34" charset="0"/>
              <a:buChar char="•"/>
            </a:pPr>
            <a:r>
              <a:rPr lang="en-US" dirty="0">
                <a:solidFill>
                  <a:srgbClr val="FFFFFF"/>
                </a:solidFill>
                <a:latin typeface="+mn-lt"/>
                <a:cs typeface="Calibri" pitchFamily="34" charset="0"/>
              </a:rPr>
              <a:t>Machine learning generators based on meta-schemes.</a:t>
            </a:r>
          </a:p>
          <a:p>
            <a:pPr marL="355600" indent="-355600">
              <a:spcBef>
                <a:spcPct val="20000"/>
              </a:spcBef>
              <a:buClr>
                <a:schemeClr val="tx2"/>
              </a:buClr>
              <a:buSzPct val="115000"/>
              <a:buFont typeface="Arial" pitchFamily="34" charset="0"/>
              <a:buChar char="•"/>
            </a:pPr>
            <a:r>
              <a:rPr lang="en-US" dirty="0">
                <a:solidFill>
                  <a:srgbClr val="FFFFFF"/>
                </a:solidFill>
                <a:latin typeface="+mn-lt"/>
                <a:cs typeface="Calibri" pitchFamily="34" charset="0"/>
              </a:rPr>
              <a:t>Granulation level allows to create novel methods.</a:t>
            </a:r>
          </a:p>
          <a:p>
            <a:pPr marL="355600" indent="-355600">
              <a:spcBef>
                <a:spcPct val="20000"/>
              </a:spcBef>
              <a:buClr>
                <a:schemeClr val="tx2"/>
              </a:buClr>
              <a:buSzPct val="115000"/>
              <a:buFont typeface="Arial" pitchFamily="34" charset="0"/>
              <a:buChar char="•"/>
            </a:pPr>
            <a:r>
              <a:rPr lang="en-US" dirty="0">
                <a:solidFill>
                  <a:srgbClr val="FFFFFF"/>
                </a:solidFill>
                <a:latin typeface="+mn-lt"/>
                <a:cs typeface="Calibri" pitchFamily="34" charset="0"/>
              </a:rPr>
              <a:t>Complexity control: Length + log(time)</a:t>
            </a:r>
          </a:p>
          <a:p>
            <a:pPr marL="355600" indent="-355600">
              <a:spcBef>
                <a:spcPct val="20000"/>
              </a:spcBef>
              <a:buClr>
                <a:schemeClr val="tx2"/>
              </a:buClr>
              <a:buSzPct val="115000"/>
              <a:buFont typeface="Arial" pitchFamily="34" charset="0"/>
              <a:buChar char="•"/>
            </a:pPr>
            <a:r>
              <a:rPr lang="en-US" dirty="0">
                <a:solidFill>
                  <a:srgbClr val="FFFFFF"/>
                </a:solidFill>
                <a:latin typeface="+mn-lt"/>
                <a:cs typeface="Calibri" pitchFamily="34" charset="0"/>
              </a:rPr>
              <a:t>A unified meta-parameters description, defining the range of sensible values and the type of the parameter changes.</a:t>
            </a:r>
          </a:p>
        </p:txBody>
      </p:sp>
      <p:pic>
        <p:nvPicPr>
          <p:cNvPr id="573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650" y="1624013"/>
            <a:ext cx="50101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a:xfrm>
            <a:off x="685800" y="350838"/>
            <a:ext cx="7772400" cy="701675"/>
          </a:xfrm>
          <a:effectLst>
            <a:outerShdw dist="35921" dir="2700000" algn="ctr" rotWithShape="0">
              <a:schemeClr val="bg2"/>
            </a:outerShdw>
          </a:effectLst>
        </p:spPr>
        <p:txBody>
          <a:bodyPr lIns="92075" tIns="46038" rIns="92075" bIns="46038"/>
          <a:lstStyle/>
          <a:p>
            <a:pPr eaLnBrk="1" hangingPunct="1">
              <a:defRPr/>
            </a:pPr>
            <a:r>
              <a:rPr lang="en-US" dirty="0" smtClean="0"/>
              <a:t>Advanced meta-learning</a:t>
            </a:r>
          </a:p>
        </p:txBody>
      </p:sp>
      <p:sp>
        <p:nvSpPr>
          <p:cNvPr id="58371" name="Rectangle 3"/>
          <p:cNvSpPr>
            <a:spLocks noGrp="1" noChangeArrowheads="1"/>
          </p:cNvSpPr>
          <p:nvPr>
            <p:ph type="body" sz="half" idx="1"/>
          </p:nvPr>
        </p:nvSpPr>
        <p:spPr>
          <a:xfrm>
            <a:off x="684213" y="1196975"/>
            <a:ext cx="8266112" cy="5356225"/>
          </a:xfrm>
        </p:spPr>
        <p:txBody>
          <a:bodyPr/>
          <a:lstStyle/>
          <a:p>
            <a:pPr eaLnBrk="1" hangingPunct="1"/>
            <a:r>
              <a:rPr lang="en-US" sz="2000" dirty="0" smtClean="0">
                <a:cs typeface="Calibri" pitchFamily="34" charset="0"/>
              </a:rPr>
              <a:t>Extracting </a:t>
            </a:r>
            <a:r>
              <a:rPr lang="en-US" sz="2000" b="1" dirty="0" smtClean="0">
                <a:cs typeface="Calibri" pitchFamily="34" charset="0"/>
              </a:rPr>
              <a:t>meta-rules, </a:t>
            </a:r>
            <a:r>
              <a:rPr lang="en-US" sz="2000" dirty="0" smtClean="0">
                <a:cs typeface="Calibri" pitchFamily="34" charset="0"/>
              </a:rPr>
              <a:t>describing </a:t>
            </a:r>
            <a:r>
              <a:rPr lang="en-US" sz="2000" b="1" dirty="0" smtClean="0">
                <a:cs typeface="Calibri" pitchFamily="34" charset="0"/>
              </a:rPr>
              <a:t>search directions</a:t>
            </a:r>
            <a:r>
              <a:rPr lang="en-US" sz="2000" dirty="0" smtClean="0">
                <a:cs typeface="Calibri" pitchFamily="34" charset="0"/>
              </a:rPr>
              <a:t>.</a:t>
            </a:r>
          </a:p>
          <a:p>
            <a:pPr eaLnBrk="1" hangingPunct="1"/>
            <a:r>
              <a:rPr lang="en-US" sz="2000" dirty="0" smtClean="0">
                <a:cs typeface="Calibri" pitchFamily="34" charset="0"/>
              </a:rPr>
              <a:t>Finding the </a:t>
            </a:r>
            <a:r>
              <a:rPr lang="en-US" sz="2000" b="1" dirty="0" smtClean="0">
                <a:cs typeface="Calibri" pitchFamily="34" charset="0"/>
              </a:rPr>
              <a:t>correlations occurring among different items in </a:t>
            </a:r>
            <a:br>
              <a:rPr lang="en-US" sz="2000" b="1" dirty="0" smtClean="0">
                <a:cs typeface="Calibri" pitchFamily="34" charset="0"/>
              </a:rPr>
            </a:br>
            <a:r>
              <a:rPr lang="en-US" sz="2000" b="1" dirty="0" smtClean="0">
                <a:cs typeface="Calibri" pitchFamily="34" charset="0"/>
              </a:rPr>
              <a:t>most accurate </a:t>
            </a:r>
            <a:r>
              <a:rPr lang="en-US" sz="2000" dirty="0" smtClean="0">
                <a:cs typeface="Calibri" pitchFamily="34" charset="0"/>
              </a:rPr>
              <a:t>results, identifying different machine (algorithmic) structures with similar behavior in an area of the model space.</a:t>
            </a:r>
          </a:p>
          <a:p>
            <a:pPr eaLnBrk="1" hangingPunct="1"/>
            <a:r>
              <a:rPr lang="en-US" sz="2000" dirty="0" smtClean="0">
                <a:cs typeface="Calibri" pitchFamily="34" charset="0"/>
              </a:rPr>
              <a:t>Depositing the knowledge they gain in a reusable </a:t>
            </a:r>
            <a:r>
              <a:rPr lang="en-US" sz="2000" b="1" dirty="0" smtClean="0">
                <a:cs typeface="Calibri" pitchFamily="34" charset="0"/>
              </a:rPr>
              <a:t>meta-knowledge repository (for meta-learning experience exchange between different </a:t>
            </a:r>
            <a:r>
              <a:rPr lang="en-US" sz="2000" dirty="0" smtClean="0">
                <a:cs typeface="Calibri" pitchFamily="34" charset="0"/>
              </a:rPr>
              <a:t>meta-learners).</a:t>
            </a:r>
          </a:p>
          <a:p>
            <a:pPr eaLnBrk="1" hangingPunct="1"/>
            <a:r>
              <a:rPr lang="en-US" sz="2000" dirty="0" smtClean="0">
                <a:cs typeface="Calibri" pitchFamily="34" charset="0"/>
              </a:rPr>
              <a:t>A uniform representation of the meta-knowledge, </a:t>
            </a:r>
            <a:r>
              <a:rPr lang="en-US" sz="2000" b="1" dirty="0" smtClean="0">
                <a:cs typeface="Calibri" pitchFamily="34" charset="0"/>
              </a:rPr>
              <a:t>extending expert knowledge, adjusting the prior knowledge </a:t>
            </a:r>
            <a:r>
              <a:rPr lang="en-US" sz="2000" dirty="0" smtClean="0">
                <a:cs typeface="Calibri" pitchFamily="34" charset="0"/>
              </a:rPr>
              <a:t>according to performed tests.</a:t>
            </a:r>
            <a:endParaRPr lang="pl-PL" sz="2000" dirty="0" smtClean="0">
              <a:cs typeface="Calibri" pitchFamily="34" charset="0"/>
            </a:endParaRPr>
          </a:p>
          <a:p>
            <a:pPr eaLnBrk="1" hangingPunct="1"/>
            <a:r>
              <a:rPr lang="en-US" sz="2000" dirty="0" smtClean="0">
                <a:cs typeface="Calibri" pitchFamily="34" charset="0"/>
              </a:rPr>
              <a:t>Finding </a:t>
            </a:r>
            <a:r>
              <a:rPr lang="en-US" sz="2000" b="1" dirty="0" smtClean="0">
                <a:cs typeface="Calibri" pitchFamily="34" charset="0"/>
              </a:rPr>
              <a:t>new successful complex structures and converting them into </a:t>
            </a:r>
            <a:r>
              <a:rPr lang="en-US" sz="2000" dirty="0" smtClean="0">
                <a:cs typeface="Calibri" pitchFamily="34" charset="0"/>
              </a:rPr>
              <a:t>meta-schemes (which we call </a:t>
            </a:r>
            <a:r>
              <a:rPr lang="en-US" sz="2000" b="1" dirty="0" smtClean="0">
                <a:cs typeface="Calibri" pitchFamily="34" charset="0"/>
              </a:rPr>
              <a:t>meta abstraction) by replacing proper </a:t>
            </a:r>
            <a:r>
              <a:rPr lang="en-US" sz="2000" dirty="0" smtClean="0">
                <a:cs typeface="Calibri" pitchFamily="34" charset="0"/>
              </a:rPr>
              <a:t>substructures by placeholders.</a:t>
            </a:r>
          </a:p>
          <a:p>
            <a:pPr eaLnBrk="1" hangingPunct="1"/>
            <a:r>
              <a:rPr lang="en-US" sz="2000" dirty="0" smtClean="0">
                <a:cs typeface="Calibri" pitchFamily="34" charset="0"/>
              </a:rPr>
              <a:t>Beyond transformations &amp; feature spaces: actively search for info. </a:t>
            </a:r>
          </a:p>
          <a:p>
            <a:pPr eaLnBrk="1" hangingPunct="1">
              <a:buFontTx/>
              <a:buNone/>
            </a:pPr>
            <a:endParaRPr lang="en-US" sz="1200" dirty="0" smtClean="0">
              <a:cs typeface="Calibri" pitchFamily="34" charset="0"/>
            </a:endParaRPr>
          </a:p>
          <a:p>
            <a:pPr algn="ctr" eaLnBrk="1" hangingPunct="1">
              <a:buFontTx/>
              <a:buNone/>
            </a:pPr>
            <a:r>
              <a:rPr lang="en-US" sz="2000" b="1" dirty="0" err="1" smtClean="0">
                <a:solidFill>
                  <a:srgbClr val="FFFF00"/>
                </a:solidFill>
                <a:cs typeface="Calibri" pitchFamily="34" charset="0"/>
              </a:rPr>
              <a:t>Intemi</a:t>
            </a:r>
            <a:r>
              <a:rPr lang="en-US" sz="2000" b="1" dirty="0" smtClean="0">
                <a:solidFill>
                  <a:srgbClr val="FFFF00"/>
                </a:solidFill>
                <a:cs typeface="Calibri" pitchFamily="34" charset="0"/>
              </a:rPr>
              <a:t> software (N. Jankowski and K. Gr</a:t>
            </a:r>
            <a:r>
              <a:rPr lang="pl-PL" sz="2000" b="1" dirty="0" smtClean="0">
                <a:solidFill>
                  <a:srgbClr val="FFFF00"/>
                </a:solidFill>
                <a:cs typeface="Calibri" pitchFamily="34" charset="0"/>
              </a:rPr>
              <a:t>ą</a:t>
            </a:r>
            <a:r>
              <a:rPr lang="en-US" sz="2000" b="1" dirty="0" err="1" smtClean="0">
                <a:solidFill>
                  <a:srgbClr val="FFFF00"/>
                </a:solidFill>
                <a:cs typeface="Calibri" pitchFamily="34" charset="0"/>
              </a:rPr>
              <a:t>bczewski</a:t>
            </a:r>
            <a:r>
              <a:rPr lang="en-US" sz="2000" b="1" dirty="0" smtClean="0">
                <a:solidFill>
                  <a:srgbClr val="FFFF00"/>
                </a:solidFill>
                <a:cs typeface="Calibri" pitchFamily="34" charset="0"/>
              </a:rPr>
              <a:t>) incorporating these ideas and more is coming “soon” ... </a:t>
            </a:r>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0450" y="0"/>
            <a:ext cx="17335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a:xfrm>
            <a:off x="685800" y="350838"/>
            <a:ext cx="7772400" cy="701675"/>
          </a:xfrm>
          <a:effectLst>
            <a:outerShdw dist="35921" dir="2700000" algn="ctr" rotWithShape="0">
              <a:schemeClr val="bg2"/>
            </a:outerShdw>
          </a:effectLst>
        </p:spPr>
        <p:txBody>
          <a:bodyPr lIns="92075" tIns="46038" rIns="92075" bIns="46038"/>
          <a:lstStyle/>
          <a:p>
            <a:pPr eaLnBrk="1" hangingPunct="1">
              <a:defRPr/>
            </a:pPr>
            <a:r>
              <a:rPr lang="en-US" smtClean="0"/>
              <a:t>Meta-learning architecture</a:t>
            </a:r>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603375"/>
            <a:ext cx="8850312"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pole tekstowe 5"/>
          <p:cNvSpPr txBox="1">
            <a:spLocks noChangeArrowheads="1"/>
          </p:cNvSpPr>
          <p:nvPr/>
        </p:nvSpPr>
        <p:spPr bwMode="auto">
          <a:xfrm>
            <a:off x="641350" y="5830888"/>
            <a:ext cx="7896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dirty="0">
                <a:solidFill>
                  <a:srgbClr val="FFFFFF"/>
                </a:solidFill>
              </a:rPr>
              <a:t>Inside meta-parameter search a repeater machine composed of distribution and test schemes are placed. </a:t>
            </a:r>
            <a:endParaRPr lang="pl-PL" dirty="0">
              <a:solidFill>
                <a:srgbClr val="FFFFFF"/>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a:xfrm>
            <a:off x="685800" y="350838"/>
            <a:ext cx="7772400" cy="701675"/>
          </a:xfrm>
          <a:effectLst>
            <a:outerShdw dist="35921" dir="2700000" algn="ctr" rotWithShape="0">
              <a:schemeClr val="bg2"/>
            </a:outerShdw>
          </a:effectLst>
        </p:spPr>
        <p:txBody>
          <a:bodyPr lIns="92075" tIns="46038" rIns="92075" bIns="46038"/>
          <a:lstStyle/>
          <a:p>
            <a:pPr eaLnBrk="1" hangingPunct="1">
              <a:defRPr/>
            </a:pPr>
            <a:r>
              <a:rPr lang="en-US" dirty="0" smtClean="0"/>
              <a:t>Generating machines</a:t>
            </a:r>
          </a:p>
        </p:txBody>
      </p:sp>
      <p:sp>
        <p:nvSpPr>
          <p:cNvPr id="60419" name="pole tekstowe 5"/>
          <p:cNvSpPr txBox="1">
            <a:spLocks noChangeArrowheads="1"/>
          </p:cNvSpPr>
          <p:nvPr/>
        </p:nvSpPr>
        <p:spPr bwMode="auto">
          <a:xfrm>
            <a:off x="641350" y="5295900"/>
            <a:ext cx="8051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dirty="0">
                <a:solidFill>
                  <a:srgbClr val="FFFF00"/>
                </a:solidFill>
                <a:latin typeface="+mn-lt"/>
                <a:cs typeface="Calibri" pitchFamily="34" charset="0"/>
              </a:rPr>
              <a:t>Search process is controlled by a variant of approximated Levin’s complexity</a:t>
            </a:r>
            <a:r>
              <a:rPr lang="en-US" dirty="0">
                <a:solidFill>
                  <a:srgbClr val="FFFFFF"/>
                </a:solidFill>
                <a:latin typeface="+mn-lt"/>
                <a:cs typeface="Calibri" pitchFamily="34" charset="0"/>
              </a:rPr>
              <a:t>: estimation of program complexity combined with time. Simpler machines are evaluated first, machines that work too long (approximations may be wrong) are put into quarantine. </a:t>
            </a:r>
            <a:endParaRPr lang="pl-PL" dirty="0">
              <a:solidFill>
                <a:srgbClr val="FFFFFF"/>
              </a:solidFill>
              <a:latin typeface="+mn-lt"/>
              <a:cs typeface="Calibri" pitchFamily="34" charset="0"/>
            </a:endParaRPr>
          </a:p>
        </p:txBody>
      </p:sp>
      <p:pic>
        <p:nvPicPr>
          <p:cNvPr id="604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266825"/>
            <a:ext cx="683895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611188" y="188913"/>
            <a:ext cx="7772400" cy="990600"/>
          </a:xfrm>
          <a:effectLst>
            <a:outerShdw dist="107763" dir="2700000" algn="ctr" rotWithShape="0">
              <a:schemeClr val="bg2"/>
            </a:outerShdw>
          </a:effectLst>
        </p:spPr>
        <p:txBody>
          <a:bodyPr/>
          <a:lstStyle/>
          <a:p>
            <a:pPr eaLnBrk="1" hangingPunct="1">
              <a:defRPr/>
            </a:pPr>
            <a:r>
              <a:rPr lang="en-US" smtClean="0"/>
              <a:t>Data mining packages</a:t>
            </a:r>
            <a:endParaRPr lang="en-US" sz="1400" smtClean="0"/>
          </a:p>
        </p:txBody>
      </p:sp>
      <p:sp>
        <p:nvSpPr>
          <p:cNvPr id="9219" name="Rectangle 3"/>
          <p:cNvSpPr>
            <a:spLocks noChangeArrowheads="1"/>
          </p:cNvSpPr>
          <p:nvPr/>
        </p:nvSpPr>
        <p:spPr bwMode="auto">
          <a:xfrm>
            <a:off x="611188" y="3021013"/>
            <a:ext cx="8424862"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4175" indent="-384175">
              <a:lnSpc>
                <a:spcPct val="90000"/>
              </a:lnSpc>
              <a:spcBef>
                <a:spcPct val="20000"/>
              </a:spcBef>
              <a:buClr>
                <a:schemeClr val="tx2"/>
              </a:buClr>
              <a:buSzPct val="115000"/>
              <a:buFontTx/>
              <a:buChar char="•"/>
            </a:pPr>
            <a:r>
              <a:rPr lang="en-US" dirty="0" smtClean="0">
                <a:latin typeface="Calibri" pitchFamily="34" charset="0"/>
                <a:cs typeface="Calibri" pitchFamily="34" charset="0"/>
              </a:rPr>
              <a:t>No free lunch =&gt; provide different type of tools for knowledge discovery: decision tree, neural, </a:t>
            </a:r>
            <a:r>
              <a:rPr lang="en-US" dirty="0" err="1" smtClean="0">
                <a:latin typeface="Calibri" pitchFamily="34" charset="0"/>
                <a:cs typeface="Calibri" pitchFamily="34" charset="0"/>
              </a:rPr>
              <a:t>neurofuzzy</a:t>
            </a:r>
            <a:r>
              <a:rPr lang="en-US" dirty="0" smtClean="0">
                <a:latin typeface="Calibri" pitchFamily="34" charset="0"/>
                <a:cs typeface="Calibri" pitchFamily="34" charset="0"/>
              </a:rPr>
              <a:t>, similarity-based, SVM, committees, tools for visualization of data.</a:t>
            </a:r>
          </a:p>
          <a:p>
            <a:pPr marL="384175" indent="-384175">
              <a:lnSpc>
                <a:spcPct val="90000"/>
              </a:lnSpc>
              <a:spcBef>
                <a:spcPct val="20000"/>
              </a:spcBef>
              <a:buClr>
                <a:schemeClr val="tx2"/>
              </a:buClr>
              <a:buSzPct val="115000"/>
              <a:buFontTx/>
              <a:buChar char="•"/>
            </a:pPr>
            <a:r>
              <a:rPr lang="en-US" dirty="0" smtClean="0">
                <a:latin typeface="Calibri" pitchFamily="34" charset="0"/>
                <a:cs typeface="Calibri" pitchFamily="34" charset="0"/>
              </a:rPr>
              <a:t>Support the process of knowledge discovery/model building and evaluating, organizing it into projects.</a:t>
            </a:r>
            <a:br>
              <a:rPr lang="en-US" dirty="0" smtClean="0">
                <a:latin typeface="Calibri" pitchFamily="34" charset="0"/>
                <a:cs typeface="Calibri" pitchFamily="34" charset="0"/>
              </a:rPr>
            </a:br>
            <a:endParaRPr lang="en-US" dirty="0" smtClean="0">
              <a:latin typeface="Calibri" pitchFamily="34" charset="0"/>
              <a:cs typeface="Calibri" pitchFamily="34" charset="0"/>
            </a:endParaRPr>
          </a:p>
          <a:p>
            <a:pPr marL="384175" indent="-384175">
              <a:lnSpc>
                <a:spcPct val="90000"/>
              </a:lnSpc>
              <a:spcBef>
                <a:spcPct val="20000"/>
              </a:spcBef>
              <a:buClr>
                <a:schemeClr val="tx2"/>
              </a:buClr>
              <a:buSzPct val="115000"/>
              <a:buFontTx/>
              <a:buChar char="•"/>
            </a:pPr>
            <a:r>
              <a:rPr lang="en-US" dirty="0" smtClean="0">
                <a:latin typeface="Calibri" pitchFamily="34" charset="0"/>
                <a:cs typeface="Calibri" pitchFamily="34" charset="0"/>
              </a:rPr>
              <a:t>Many other interesting DM packages of this sort exists: </a:t>
            </a:r>
            <a:br>
              <a:rPr lang="en-US" dirty="0" smtClean="0">
                <a:latin typeface="Calibri" pitchFamily="34" charset="0"/>
                <a:cs typeface="Calibri" pitchFamily="34" charset="0"/>
              </a:rPr>
            </a:br>
            <a:r>
              <a:rPr lang="en-US" dirty="0" err="1" smtClean="0">
                <a:latin typeface="Calibri" pitchFamily="34" charset="0"/>
                <a:cs typeface="Calibri" pitchFamily="34" charset="0"/>
              </a:rPr>
              <a:t>Weka</a:t>
            </a:r>
            <a:r>
              <a:rPr lang="en-US" dirty="0" smtClean="0">
                <a:latin typeface="Calibri" pitchFamily="34" charset="0"/>
                <a:cs typeface="Calibri" pitchFamily="34" charset="0"/>
              </a:rPr>
              <a:t>, Yale, Orange, </a:t>
            </a:r>
            <a:r>
              <a:rPr lang="en-US" dirty="0" err="1" smtClean="0">
                <a:latin typeface="Calibri" pitchFamily="34" charset="0"/>
                <a:cs typeface="Calibri" pitchFamily="34" charset="0"/>
              </a:rPr>
              <a:t>Knime</a:t>
            </a:r>
            <a:r>
              <a:rPr lang="en-US" dirty="0" smtClean="0">
                <a:latin typeface="Calibri" pitchFamily="34" charset="0"/>
                <a:cs typeface="Calibri" pitchFamily="34" charset="0"/>
              </a:rPr>
              <a:t> ... </a:t>
            </a:r>
            <a:br>
              <a:rPr lang="en-US" dirty="0" smtClean="0">
                <a:latin typeface="Calibri" pitchFamily="34" charset="0"/>
                <a:cs typeface="Calibri" pitchFamily="34" charset="0"/>
              </a:rPr>
            </a:br>
            <a:r>
              <a:rPr lang="en-US" dirty="0" smtClean="0">
                <a:latin typeface="Calibri" pitchFamily="34" charset="0"/>
                <a:cs typeface="Calibri" pitchFamily="34" charset="0"/>
              </a:rPr>
              <a:t>&gt;170 packages on the-data-mine.com list! </a:t>
            </a:r>
            <a:br>
              <a:rPr lang="en-US" dirty="0" smtClean="0">
                <a:latin typeface="Calibri" pitchFamily="34" charset="0"/>
                <a:cs typeface="Calibri" pitchFamily="34" charset="0"/>
              </a:rPr>
            </a:br>
            <a:endParaRPr lang="en-US" dirty="0" smtClean="0">
              <a:latin typeface="Calibri" pitchFamily="34" charset="0"/>
              <a:cs typeface="Calibri" pitchFamily="34" charset="0"/>
            </a:endParaRPr>
          </a:p>
          <a:p>
            <a:pPr marL="384175" indent="-384175">
              <a:lnSpc>
                <a:spcPct val="90000"/>
              </a:lnSpc>
              <a:spcBef>
                <a:spcPct val="20000"/>
              </a:spcBef>
              <a:buClr>
                <a:schemeClr val="tx2"/>
              </a:buClr>
              <a:buSzPct val="115000"/>
              <a:buFontTx/>
              <a:buChar char="•"/>
            </a:pPr>
            <a:r>
              <a:rPr lang="en-US" dirty="0" smtClean="0">
                <a:latin typeface="Calibri" pitchFamily="34" charset="0"/>
                <a:cs typeface="Calibri" pitchFamily="34" charset="0"/>
              </a:rPr>
              <a:t>We are building </a:t>
            </a:r>
            <a:r>
              <a:rPr lang="en-US" dirty="0" err="1" smtClean="0">
                <a:latin typeface="Calibri" pitchFamily="34" charset="0"/>
                <a:cs typeface="Calibri" pitchFamily="34" charset="0"/>
              </a:rPr>
              <a:t>Intemi</a:t>
            </a:r>
            <a:r>
              <a:rPr lang="en-US" dirty="0" smtClean="0">
                <a:latin typeface="Calibri" pitchFamily="34" charset="0"/>
                <a:cs typeface="Calibri" pitchFamily="34" charset="0"/>
              </a:rPr>
              <a:t>, radically new DM tools. </a:t>
            </a:r>
          </a:p>
          <a:p>
            <a:pPr marL="384175" indent="-384175">
              <a:lnSpc>
                <a:spcPct val="90000"/>
              </a:lnSpc>
              <a:spcBef>
                <a:spcPct val="20000"/>
              </a:spcBef>
              <a:buClr>
                <a:schemeClr val="tx2"/>
              </a:buClr>
              <a:buSzPct val="115000"/>
            </a:pPr>
            <a:endParaRPr lang="en-US" dirty="0">
              <a:solidFill>
                <a:schemeClr val="tx2"/>
              </a:solidFill>
              <a:latin typeface="Calibri" pitchFamily="34" charset="0"/>
              <a:cs typeface="Calibri" pitchFamily="34" charset="0"/>
            </a:endParaRPr>
          </a:p>
        </p:txBody>
      </p:sp>
      <p:sp>
        <p:nvSpPr>
          <p:cNvPr id="9220" name="Rectangle 4"/>
          <p:cNvSpPr>
            <a:spLocks noGrp="1" noChangeArrowheads="1"/>
          </p:cNvSpPr>
          <p:nvPr>
            <p:ph type="body" sz="half" idx="1"/>
          </p:nvPr>
        </p:nvSpPr>
        <p:spPr>
          <a:xfrm>
            <a:off x="611188" y="1268413"/>
            <a:ext cx="8353425" cy="1609725"/>
          </a:xfrm>
        </p:spPr>
        <p:txBody>
          <a:bodyPr/>
          <a:lstStyle/>
          <a:p>
            <a:pPr eaLnBrk="1" hangingPunct="1">
              <a:lnSpc>
                <a:spcPct val="90000"/>
              </a:lnSpc>
              <a:buFontTx/>
              <a:buNone/>
            </a:pPr>
            <a:r>
              <a:rPr lang="en-US" sz="2000" b="1" smtClean="0">
                <a:latin typeface="Calibri" pitchFamily="34" charset="0"/>
                <a:cs typeface="Calibri" pitchFamily="34" charset="0"/>
              </a:rPr>
              <a:t>GhostMiner</a:t>
            </a:r>
            <a:r>
              <a:rPr lang="en-US" sz="2000" smtClean="0">
                <a:latin typeface="Calibri" pitchFamily="34" charset="0"/>
                <a:cs typeface="Calibri" pitchFamily="34" charset="0"/>
              </a:rPr>
              <a:t>, data mining tools from our lab + Fujitsu: </a:t>
            </a:r>
            <a:br>
              <a:rPr lang="en-US" sz="2000" smtClean="0">
                <a:latin typeface="Calibri" pitchFamily="34" charset="0"/>
                <a:cs typeface="Calibri" pitchFamily="34" charset="0"/>
              </a:rPr>
            </a:br>
            <a:r>
              <a:rPr lang="en-US" sz="2000" smtClean="0">
                <a:latin typeface="Calibri" pitchFamily="34" charset="0"/>
                <a:cs typeface="Calibri" pitchFamily="34" charset="0"/>
                <a:hlinkClick r:id="rId3"/>
              </a:rPr>
              <a:t>http://www.fqspl.com.pl/ghostminer/</a:t>
            </a:r>
            <a:r>
              <a:rPr lang="en-US" sz="2000" smtClean="0">
                <a:latin typeface="Calibri" pitchFamily="34" charset="0"/>
                <a:cs typeface="Calibri" pitchFamily="34" charset="0"/>
              </a:rPr>
              <a:t/>
            </a:r>
            <a:br>
              <a:rPr lang="en-US" sz="2000" smtClean="0">
                <a:latin typeface="Calibri" pitchFamily="34" charset="0"/>
                <a:cs typeface="Calibri" pitchFamily="34" charset="0"/>
              </a:rPr>
            </a:br>
            <a:endParaRPr lang="en-US" sz="2000" smtClean="0">
              <a:latin typeface="Calibri" pitchFamily="34" charset="0"/>
              <a:cs typeface="Calibri" pitchFamily="34" charset="0"/>
            </a:endParaRPr>
          </a:p>
          <a:p>
            <a:pPr eaLnBrk="1" hangingPunct="1">
              <a:lnSpc>
                <a:spcPct val="90000"/>
              </a:lnSpc>
            </a:pPr>
            <a:r>
              <a:rPr lang="en-US" sz="2000" smtClean="0">
                <a:latin typeface="Calibri" pitchFamily="34" charset="0"/>
                <a:cs typeface="Calibri" pitchFamily="34" charset="0"/>
              </a:rPr>
              <a:t>Separate the process of model building (hackers) and knowledge discovery, from model use (lamers) =&gt; GM Developer &amp; Analyzer </a:t>
            </a:r>
          </a:p>
        </p:txBody>
      </p:sp>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213" y="1635125"/>
            <a:ext cx="708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3938" y="4348163"/>
            <a:ext cx="15462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92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4563" y="5313363"/>
            <a:ext cx="16303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922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4075" y="808038"/>
            <a:ext cx="5032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22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2400" y="6103938"/>
            <a:ext cx="25336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a:xfrm>
            <a:off x="685800" y="350838"/>
            <a:ext cx="7772400" cy="701675"/>
          </a:xfrm>
          <a:effectLst>
            <a:outerShdw dist="35921" dir="2700000" algn="ctr" rotWithShape="0">
              <a:schemeClr val="bg2"/>
            </a:outerShdw>
          </a:effectLst>
        </p:spPr>
        <p:txBody>
          <a:bodyPr lIns="92075" tIns="46038" rIns="92075" bIns="46038"/>
          <a:lstStyle/>
          <a:p>
            <a:pPr eaLnBrk="1" hangingPunct="1">
              <a:defRPr/>
            </a:pPr>
            <a:r>
              <a:rPr lang="en-US" dirty="0" smtClean="0"/>
              <a:t>Pre-compute what you can</a:t>
            </a:r>
          </a:p>
        </p:txBody>
      </p:sp>
      <p:sp>
        <p:nvSpPr>
          <p:cNvPr id="61443" name="pole tekstowe 5"/>
          <p:cNvSpPr txBox="1">
            <a:spLocks noChangeArrowheads="1"/>
          </p:cNvSpPr>
          <p:nvPr/>
        </p:nvSpPr>
        <p:spPr bwMode="auto">
          <a:xfrm>
            <a:off x="641350" y="5830888"/>
            <a:ext cx="7896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a:t>and use “machine unification” to get substantial savings! </a:t>
            </a:r>
            <a:endParaRPr lang="pl-PL"/>
          </a:p>
        </p:txBody>
      </p:sp>
      <p:pic>
        <p:nvPicPr>
          <p:cNvPr id="614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1071563"/>
            <a:ext cx="786765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a:xfrm>
            <a:off x="685800" y="350838"/>
            <a:ext cx="7772400" cy="701675"/>
          </a:xfrm>
          <a:effectLst>
            <a:outerShdw dist="35921" dir="2700000" algn="ctr" rotWithShape="0">
              <a:schemeClr val="bg2"/>
            </a:outerShdw>
          </a:effectLst>
        </p:spPr>
        <p:txBody>
          <a:bodyPr lIns="92075" tIns="46038" rIns="92075" bIns="46038"/>
          <a:lstStyle/>
          <a:p>
            <a:pPr eaLnBrk="1" hangingPunct="1">
              <a:defRPr/>
            </a:pPr>
            <a:r>
              <a:rPr lang="en-US" dirty="0" smtClean="0"/>
              <a:t>Complexities on vowel data</a:t>
            </a:r>
          </a:p>
        </p:txBody>
      </p:sp>
      <p:sp>
        <p:nvSpPr>
          <p:cNvPr id="62467" name="pole tekstowe 5"/>
          <p:cNvSpPr txBox="1">
            <a:spLocks noChangeArrowheads="1"/>
          </p:cNvSpPr>
          <p:nvPr/>
        </p:nvSpPr>
        <p:spPr bwMode="auto">
          <a:xfrm>
            <a:off x="558800" y="4916488"/>
            <a:ext cx="7896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b="1"/>
              <a:t>……………</a:t>
            </a:r>
            <a:endParaRPr lang="pl-PL" b="1"/>
          </a:p>
        </p:txBody>
      </p:sp>
      <p:pic>
        <p:nvPicPr>
          <p:cNvPr id="624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1135063"/>
            <a:ext cx="80391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 y="5476875"/>
            <a:ext cx="80391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a:xfrm>
            <a:off x="685800" y="350838"/>
            <a:ext cx="7772400" cy="701675"/>
          </a:xfrm>
          <a:effectLst>
            <a:outerShdw dist="35921" dir="2700000" algn="ctr" rotWithShape="0">
              <a:schemeClr val="bg2"/>
            </a:outerShdw>
          </a:effectLst>
        </p:spPr>
        <p:txBody>
          <a:bodyPr lIns="92075" tIns="46038" rIns="92075" bIns="46038"/>
          <a:lstStyle/>
          <a:p>
            <a:pPr eaLnBrk="1" hangingPunct="1">
              <a:defRPr/>
            </a:pPr>
            <a:r>
              <a:rPr lang="en-US" dirty="0" smtClean="0"/>
              <a:t>Simple machines on vowel data</a:t>
            </a:r>
          </a:p>
        </p:txBody>
      </p:sp>
      <p:sp>
        <p:nvSpPr>
          <p:cNvPr id="63491" name="pole tekstowe 5"/>
          <p:cNvSpPr txBox="1">
            <a:spLocks noChangeArrowheads="1"/>
          </p:cNvSpPr>
          <p:nvPr/>
        </p:nvSpPr>
        <p:spPr bwMode="auto">
          <a:xfrm>
            <a:off x="546100" y="6056313"/>
            <a:ext cx="78978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a:latin typeface="Calibri" pitchFamily="34" charset="0"/>
                <a:cs typeface="Calibri" pitchFamily="34" charset="0"/>
              </a:rPr>
              <a:t>Left: final ranking, gray bar=accuracy, small bars: memory, time &amp; total complexity, middle numbers = process id (models in previous table). </a:t>
            </a:r>
            <a:endParaRPr lang="pl-PL">
              <a:latin typeface="Calibri" pitchFamily="34" charset="0"/>
              <a:cs typeface="Calibri" pitchFamily="34" charset="0"/>
            </a:endParaRPr>
          </a:p>
        </p:txBody>
      </p:sp>
      <p:pic>
        <p:nvPicPr>
          <p:cNvPr id="634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147763"/>
            <a:ext cx="6858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a:xfrm>
            <a:off x="685800" y="350838"/>
            <a:ext cx="7772400" cy="701675"/>
          </a:xfrm>
          <a:effectLst>
            <a:outerShdw dist="35921" dir="2700000" algn="ctr" rotWithShape="0">
              <a:schemeClr val="bg2"/>
            </a:outerShdw>
          </a:effectLst>
        </p:spPr>
        <p:txBody>
          <a:bodyPr lIns="92075" tIns="46038" rIns="92075" bIns="46038"/>
          <a:lstStyle/>
          <a:p>
            <a:pPr eaLnBrk="1" hangingPunct="1">
              <a:defRPr/>
            </a:pPr>
            <a:r>
              <a:rPr lang="en-US" dirty="0" smtClean="0"/>
              <a:t>Complex machines on vowel data</a:t>
            </a:r>
          </a:p>
        </p:txBody>
      </p:sp>
      <p:sp>
        <p:nvSpPr>
          <p:cNvPr id="64515" name="pole tekstowe 5"/>
          <p:cNvSpPr txBox="1">
            <a:spLocks noChangeArrowheads="1"/>
          </p:cNvSpPr>
          <p:nvPr/>
        </p:nvSpPr>
        <p:spPr bwMode="auto">
          <a:xfrm>
            <a:off x="534988" y="5997575"/>
            <a:ext cx="8366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dirty="0">
                <a:latin typeface="+mn-lt"/>
                <a:cs typeface="Calibri" pitchFamily="34" charset="0"/>
              </a:rPr>
              <a:t>Left: final ranking, gray bar=accuracy, small bars: memory, time &amp; total complexity, middle numbers = process id (models in previous table). </a:t>
            </a:r>
            <a:endParaRPr lang="pl-PL" dirty="0">
              <a:latin typeface="+mn-lt"/>
              <a:cs typeface="Calibri" pitchFamily="34" charset="0"/>
            </a:endParaRPr>
          </a:p>
        </p:txBody>
      </p:sp>
      <p:pic>
        <p:nvPicPr>
          <p:cNvPr id="645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171575"/>
            <a:ext cx="753427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xfrm>
            <a:off x="685800" y="350838"/>
            <a:ext cx="7772400" cy="774700"/>
          </a:xfrm>
          <a:effectLst>
            <a:outerShdw dist="35921" dir="2700000" algn="ctr" rotWithShape="0">
              <a:schemeClr val="bg2"/>
            </a:outerShdw>
          </a:effectLst>
        </p:spPr>
        <p:txBody>
          <a:bodyPr lIns="92075" tIns="46038" rIns="92075" bIns="46038"/>
          <a:lstStyle/>
          <a:p>
            <a:pPr eaLnBrk="1" hangingPunct="1">
              <a:defRPr/>
            </a:pPr>
            <a:r>
              <a:rPr lang="en-US" smtClean="0"/>
              <a:t>Summary</a:t>
            </a:r>
          </a:p>
        </p:txBody>
      </p:sp>
      <p:sp>
        <p:nvSpPr>
          <p:cNvPr id="65539" name="Rectangle 3"/>
          <p:cNvSpPr>
            <a:spLocks noGrp="1" noChangeArrowheads="1"/>
          </p:cNvSpPr>
          <p:nvPr>
            <p:ph type="body" idx="1"/>
          </p:nvPr>
        </p:nvSpPr>
        <p:spPr>
          <a:xfrm>
            <a:off x="755650" y="1481138"/>
            <a:ext cx="8208963" cy="5043487"/>
          </a:xfrm>
        </p:spPr>
        <p:txBody>
          <a:bodyPr lIns="92075" tIns="46038" rIns="92075" bIns="46038"/>
          <a:lstStyle/>
          <a:p>
            <a:pPr marL="355600" indent="-355600" eaLnBrk="1" hangingPunct="1"/>
            <a:r>
              <a:rPr lang="en-US" sz="2000" dirty="0" smtClean="0">
                <a:cs typeface="Calibri" pitchFamily="34" charset="0"/>
              </a:rPr>
              <a:t>Challenging data cannot be handled with existing DM tools. </a:t>
            </a:r>
          </a:p>
          <a:p>
            <a:pPr marL="355600" indent="-355600" eaLnBrk="1" hangingPunct="1"/>
            <a:r>
              <a:rPr lang="en-US" sz="2000" dirty="0" smtClean="0">
                <a:cs typeface="Calibri" pitchFamily="34" charset="0"/>
              </a:rPr>
              <a:t>Similarity-based framework enables meta-learning as search in the model space, heterogeneous systems add fine granularity.</a:t>
            </a:r>
          </a:p>
          <a:p>
            <a:pPr marL="355600" indent="-355600" eaLnBrk="1" hangingPunct="1"/>
            <a:r>
              <a:rPr lang="en-US" sz="2000" dirty="0" smtClean="0">
                <a:cs typeface="Calibri" pitchFamily="34" charset="0"/>
              </a:rPr>
              <a:t>No off-shelf classifiers are able to learn difficult Boolean functions.</a:t>
            </a:r>
          </a:p>
          <a:p>
            <a:pPr marL="355600" indent="-355600" eaLnBrk="1" hangingPunct="1"/>
            <a:r>
              <a:rPr lang="en-US" sz="2000" dirty="0" smtClean="0">
                <a:cs typeface="Calibri" pitchFamily="34" charset="0"/>
              </a:rPr>
              <a:t>Visualization of hidden neuron’s shows that frequently perfect but non-separable solutions are found despite base-rate outputs.</a:t>
            </a:r>
          </a:p>
          <a:p>
            <a:pPr marL="355600" indent="-355600" eaLnBrk="1" hangingPunct="1"/>
            <a:r>
              <a:rPr lang="en-US" sz="2000" dirty="0" smtClean="0">
                <a:solidFill>
                  <a:srgbClr val="FFFF00"/>
                </a:solidFill>
                <a:cs typeface="Calibri" pitchFamily="34" charset="0"/>
              </a:rPr>
              <a:t>Linear separability is not the best goal of learning</a:t>
            </a:r>
            <a:r>
              <a:rPr lang="en-US" sz="2000" dirty="0" smtClean="0">
                <a:cs typeface="Calibri" pitchFamily="34" charset="0"/>
              </a:rPr>
              <a:t>, other targets that allow for easy handling of final non-</a:t>
            </a:r>
            <a:r>
              <a:rPr lang="en-US" sz="2000" dirty="0" err="1" smtClean="0">
                <a:cs typeface="Calibri" pitchFamily="34" charset="0"/>
              </a:rPr>
              <a:t>linearities</a:t>
            </a:r>
            <a:r>
              <a:rPr lang="en-US" sz="2000" dirty="0" smtClean="0">
                <a:cs typeface="Calibri" pitchFamily="34" charset="0"/>
              </a:rPr>
              <a:t> should be defined.</a:t>
            </a:r>
          </a:p>
          <a:p>
            <a:pPr marL="355600" indent="-355600" eaLnBrk="1" hangingPunct="1"/>
            <a:r>
              <a:rPr lang="en-US" sz="2000" i="1" dirty="0" smtClean="0">
                <a:solidFill>
                  <a:srgbClr val="FFFF00"/>
                </a:solidFill>
                <a:cs typeface="Calibri" pitchFamily="34" charset="0"/>
              </a:rPr>
              <a:t>k</a:t>
            </a:r>
            <a:r>
              <a:rPr lang="en-US" sz="2000" dirty="0" smtClean="0">
                <a:solidFill>
                  <a:srgbClr val="FFFF00"/>
                </a:solidFill>
                <a:cs typeface="Calibri" pitchFamily="34" charset="0"/>
              </a:rPr>
              <a:t>-separability </a:t>
            </a:r>
            <a:r>
              <a:rPr lang="en-US" sz="2000" dirty="0" smtClean="0">
                <a:cs typeface="Calibri" pitchFamily="34" charset="0"/>
              </a:rPr>
              <a:t>defines complexity classes for non-separable data. </a:t>
            </a:r>
          </a:p>
          <a:p>
            <a:pPr marL="355600" indent="-355600" eaLnBrk="1" hangingPunct="1"/>
            <a:r>
              <a:rPr lang="en-US" sz="2000" dirty="0" smtClean="0">
                <a:cs typeface="Calibri" pitchFamily="34" charset="0"/>
              </a:rPr>
              <a:t>Transformation-based learning shows the need for component-based approach to DM, discovery of simplest models and support features. </a:t>
            </a:r>
          </a:p>
          <a:p>
            <a:pPr marL="355600" indent="-355600" eaLnBrk="1" hangingPunct="1"/>
            <a:r>
              <a:rPr lang="en-US" sz="2000" dirty="0" smtClean="0">
                <a:cs typeface="Calibri" pitchFamily="34" charset="0"/>
              </a:rPr>
              <a:t>Meta-learning replaces data miners automatically creating new optimal learning methods on demand.</a:t>
            </a:r>
            <a:br>
              <a:rPr lang="en-US" sz="2000" dirty="0" smtClean="0">
                <a:cs typeface="Calibri" pitchFamily="34" charset="0"/>
              </a:rPr>
            </a:br>
            <a:r>
              <a:rPr lang="en-US" sz="1000" dirty="0" smtClean="0">
                <a:cs typeface="Calibri" pitchFamily="34" charset="0"/>
              </a:rPr>
              <a:t> </a:t>
            </a:r>
          </a:p>
          <a:p>
            <a:pPr marL="355600" indent="-355600" eaLnBrk="1" hangingPunct="1">
              <a:buFontTx/>
              <a:buNone/>
            </a:pPr>
            <a:r>
              <a:rPr lang="en-US" sz="2000" dirty="0" smtClean="0">
                <a:solidFill>
                  <a:srgbClr val="FFFF00"/>
                </a:solidFill>
                <a:cs typeface="Calibri" pitchFamily="34" charset="0"/>
              </a:rPr>
              <a:t>	Is this the final word in data mining? Only the future will tell.  </a:t>
            </a:r>
          </a:p>
        </p:txBody>
      </p:sp>
      <p:pic>
        <p:nvPicPr>
          <p:cNvPr id="655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4025" y="160338"/>
            <a:ext cx="92233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8" name="Rectangle 4"/>
          <p:cNvSpPr>
            <a:spLocks noGrp="1" noChangeArrowheads="1"/>
          </p:cNvSpPr>
          <p:nvPr>
            <p:ph type="ctrTitle"/>
          </p:nvPr>
        </p:nvSpPr>
        <p:spPr>
          <a:xfrm>
            <a:off x="611188" y="471488"/>
            <a:ext cx="4389437" cy="4527550"/>
          </a:xfrm>
        </p:spPr>
        <p:txBody>
          <a:bodyPr/>
          <a:lstStyle/>
          <a:p>
            <a:pPr eaLnBrk="1" hangingPunct="1">
              <a:defRPr/>
            </a:pPr>
            <a:r>
              <a:rPr lang="pl-PL" b="1" dirty="0"/>
              <a:t/>
            </a:r>
            <a:br>
              <a:rPr lang="pl-PL" b="1" dirty="0"/>
            </a:br>
            <a:r>
              <a:rPr lang="en-US" b="1" dirty="0"/>
              <a:t>Exciting times are coming! </a:t>
            </a:r>
            <a:br>
              <a:rPr lang="en-US" b="1" dirty="0"/>
            </a:br>
            <a:r>
              <a:rPr lang="pl-PL" b="1" dirty="0">
                <a:solidFill>
                  <a:srgbClr val="FFC000"/>
                </a:solidFill>
              </a:rPr>
              <a:t/>
            </a:r>
            <a:br>
              <a:rPr lang="pl-PL" b="1" dirty="0">
                <a:solidFill>
                  <a:srgbClr val="FFC000"/>
                </a:solidFill>
              </a:rPr>
            </a:br>
            <a:r>
              <a:rPr lang="en-US" b="1" dirty="0">
                <a:solidFill>
                  <a:srgbClr val="FFC000"/>
                </a:solidFill>
              </a:rPr>
              <a:t>Thank you</a:t>
            </a:r>
            <a:r>
              <a:rPr lang="pl-PL" b="1" dirty="0">
                <a:solidFill>
                  <a:srgbClr val="FFC000"/>
                </a:solidFill>
              </a:rPr>
              <a:t> </a:t>
            </a:r>
            <a:r>
              <a:rPr lang="en-US" b="1" dirty="0">
                <a:solidFill>
                  <a:srgbClr val="FFC000"/>
                </a:solidFill>
              </a:rPr>
              <a:t>for lending your ears</a:t>
            </a:r>
            <a:r>
              <a:rPr lang="pl-PL" b="1" dirty="0">
                <a:solidFill>
                  <a:srgbClr val="FFC000"/>
                </a:solidFill>
              </a:rPr>
              <a:t>!</a:t>
            </a:r>
            <a:br>
              <a:rPr lang="pl-PL" b="1" dirty="0">
                <a:solidFill>
                  <a:srgbClr val="FFC000"/>
                </a:solidFill>
              </a:rPr>
            </a:br>
            <a:r>
              <a:rPr lang="en-US" b="1" dirty="0">
                <a:solidFill>
                  <a:srgbClr val="FFC000"/>
                </a:solidFill>
              </a:rPr>
              <a:t> </a:t>
            </a:r>
            <a:br>
              <a:rPr lang="en-US" b="1" dirty="0">
                <a:solidFill>
                  <a:srgbClr val="FFC000"/>
                </a:solidFill>
              </a:rPr>
            </a:br>
            <a:endParaRPr lang="en-US" dirty="0" smtClean="0">
              <a:solidFill>
                <a:srgbClr val="FFC000"/>
              </a:solidFill>
            </a:endParaRPr>
          </a:p>
        </p:txBody>
      </p:sp>
      <p:sp>
        <p:nvSpPr>
          <p:cNvPr id="66563" name="Text Box 8"/>
          <p:cNvSpPr txBox="1">
            <a:spLocks noChangeArrowheads="1"/>
          </p:cNvSpPr>
          <p:nvPr/>
        </p:nvSpPr>
        <p:spPr bwMode="auto">
          <a:xfrm>
            <a:off x="355600" y="5391150"/>
            <a:ext cx="8537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sz="2400" dirty="0"/>
              <a:t>Google: </a:t>
            </a:r>
            <a:r>
              <a:rPr lang="en-US" sz="2400" dirty="0" smtClean="0"/>
              <a:t>W. </a:t>
            </a:r>
            <a:r>
              <a:rPr lang="en-US" sz="2400" smtClean="0"/>
              <a:t>Duch =&gt; </a:t>
            </a:r>
            <a:r>
              <a:rPr lang="en-US" sz="2400" dirty="0"/>
              <a:t>Papers &amp; presentations; </a:t>
            </a:r>
            <a:br>
              <a:rPr lang="en-US" sz="2400" dirty="0"/>
            </a:br>
            <a:r>
              <a:rPr lang="en-US" sz="2400" dirty="0"/>
              <a:t/>
            </a:r>
            <a:br>
              <a:rPr lang="en-US" sz="2400" dirty="0"/>
            </a:br>
            <a:r>
              <a:rPr lang="en-US" sz="2400" dirty="0"/>
              <a:t>Book: </a:t>
            </a:r>
            <a:r>
              <a:rPr lang="en-US" sz="2400" dirty="0" smtClean="0"/>
              <a:t>Meta-learning via search in model spaces (in prep </a:t>
            </a:r>
            <a:r>
              <a:rPr lang="pl-PL" sz="2400" dirty="0" smtClean="0"/>
              <a:t>...</a:t>
            </a:r>
            <a:r>
              <a:rPr lang="en-US" sz="2400" dirty="0"/>
              <a:t>).</a:t>
            </a:r>
          </a:p>
        </p:txBody>
      </p:sp>
      <p:pic>
        <p:nvPicPr>
          <p:cNvPr id="665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038" y="203200"/>
            <a:ext cx="381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8068"/>
                                        </p:tgtEl>
                                        <p:attrNameLst>
                                          <p:attrName>style.visibility</p:attrName>
                                        </p:attrNameLst>
                                      </p:cBhvr>
                                      <p:to>
                                        <p:strVal val="visible"/>
                                      </p:to>
                                    </p:set>
                                    <p:anim calcmode="lin" valueType="num">
                                      <p:cBhvr>
                                        <p:cTn id="7" dur="500" fill="hold"/>
                                        <p:tgtEl>
                                          <p:spTgt spid="88068"/>
                                        </p:tgtEl>
                                        <p:attrNameLst>
                                          <p:attrName>ppt_w</p:attrName>
                                        </p:attrNameLst>
                                      </p:cBhvr>
                                      <p:tavLst>
                                        <p:tav tm="0">
                                          <p:val>
                                            <p:fltVal val="0"/>
                                          </p:val>
                                        </p:tav>
                                        <p:tav tm="100000">
                                          <p:val>
                                            <p:strVal val="#ppt_w"/>
                                          </p:val>
                                        </p:tav>
                                      </p:tavLst>
                                    </p:anim>
                                    <p:anim calcmode="lin" valueType="num">
                                      <p:cBhvr>
                                        <p:cTn id="8" dur="500" fill="hold"/>
                                        <p:tgtEl>
                                          <p:spTgt spid="88068"/>
                                        </p:tgtEl>
                                        <p:attrNameLst>
                                          <p:attrName>ppt_h</p:attrName>
                                        </p:attrNameLst>
                                      </p:cBhvr>
                                      <p:tavLst>
                                        <p:tav tm="0">
                                          <p:val>
                                            <p:fltVal val="0"/>
                                          </p:val>
                                        </p:tav>
                                        <p:tav tm="100000">
                                          <p:val>
                                            <p:strVal val="#ppt_h"/>
                                          </p:val>
                                        </p:tav>
                                      </p:tavLst>
                                    </p:anim>
                                    <p:anim calcmode="lin" valueType="num">
                                      <p:cBhvr>
                                        <p:cTn id="9" dur="500" fill="hold"/>
                                        <p:tgtEl>
                                          <p:spTgt spid="88068"/>
                                        </p:tgtEl>
                                        <p:attrNameLst>
                                          <p:attrName>ppt_x</p:attrName>
                                        </p:attrNameLst>
                                      </p:cBhvr>
                                      <p:tavLst>
                                        <p:tav tm="0">
                                          <p:val>
                                            <p:fltVal val="0.5"/>
                                          </p:val>
                                        </p:tav>
                                        <p:tav tm="100000">
                                          <p:val>
                                            <p:strVal val="#ppt_x"/>
                                          </p:val>
                                        </p:tav>
                                      </p:tavLst>
                                    </p:anim>
                                    <p:anim calcmode="lin" valueType="num">
                                      <p:cBhvr>
                                        <p:cTn id="10" dur="500" fill="hold"/>
                                        <p:tgtEl>
                                          <p:spTgt spid="8806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685800" y="350838"/>
            <a:ext cx="7772400" cy="774700"/>
          </a:xfrm>
          <a:effectLst>
            <a:outerShdw dist="35921" dir="2700000" algn="ctr" rotWithShape="0">
              <a:schemeClr val="bg2"/>
            </a:outerShdw>
          </a:effectLst>
        </p:spPr>
        <p:txBody>
          <a:bodyPr lIns="92075" tIns="46038" rIns="92075" bIns="46038"/>
          <a:lstStyle/>
          <a:p>
            <a:pPr eaLnBrk="1" hangingPunct="1">
              <a:defRPr/>
            </a:pPr>
            <a:r>
              <a:rPr lang="en-US" smtClean="0"/>
              <a:t>What DM packages do?</a:t>
            </a:r>
          </a:p>
        </p:txBody>
      </p:sp>
      <p:sp>
        <p:nvSpPr>
          <p:cNvPr id="10243" name="Rectangle 3"/>
          <p:cNvSpPr>
            <a:spLocks noGrp="1" noChangeArrowheads="1"/>
          </p:cNvSpPr>
          <p:nvPr>
            <p:ph type="body" idx="1"/>
          </p:nvPr>
        </p:nvSpPr>
        <p:spPr>
          <a:xfrm>
            <a:off x="600075" y="1311275"/>
            <a:ext cx="8208963" cy="385763"/>
          </a:xfrm>
        </p:spPr>
        <p:txBody>
          <a:bodyPr lIns="92075" tIns="46038" rIns="92075" bIns="46038"/>
          <a:lstStyle/>
          <a:p>
            <a:pPr marL="0" indent="0" eaLnBrk="1" hangingPunct="1">
              <a:lnSpc>
                <a:spcPct val="80000"/>
              </a:lnSpc>
              <a:buFontTx/>
              <a:buNone/>
            </a:pPr>
            <a:r>
              <a:rPr lang="en-US" smtClean="0">
                <a:latin typeface="Calibri" pitchFamily="34" charset="0"/>
                <a:cs typeface="Calibri" pitchFamily="34" charset="0"/>
              </a:rPr>
              <a:t>Hundreds of components ... transforming, visualizing ...</a:t>
            </a:r>
          </a:p>
        </p:txBody>
      </p:sp>
      <p:sp>
        <p:nvSpPr>
          <p:cNvPr id="10244" name="Rectangle 4"/>
          <p:cNvSpPr>
            <a:spLocks noChangeArrowheads="1"/>
          </p:cNvSpPr>
          <p:nvPr/>
        </p:nvSpPr>
        <p:spPr bwMode="auto">
          <a:xfrm>
            <a:off x="685800" y="3394075"/>
            <a:ext cx="84582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buClr>
                <a:schemeClr val="tx2"/>
              </a:buClr>
              <a:buSzPct val="115000"/>
            </a:pPr>
            <a:r>
              <a:rPr lang="en-US" sz="2200" dirty="0" smtClean="0">
                <a:latin typeface="Calibri" pitchFamily="34" charset="0"/>
                <a:cs typeface="Calibri" pitchFamily="34" charset="0"/>
              </a:rPr>
              <a:t>Rapid Miner 5.2, type and # components: total   712  (March 2012)</a:t>
            </a:r>
          </a:p>
          <a:p>
            <a:pPr>
              <a:spcBef>
                <a:spcPct val="20000"/>
              </a:spcBef>
              <a:buClr>
                <a:schemeClr val="tx2"/>
              </a:buClr>
              <a:buSzPct val="115000"/>
            </a:pPr>
            <a:r>
              <a:rPr lang="en-US" sz="2200" dirty="0" smtClean="0">
                <a:latin typeface="Calibri" pitchFamily="34" charset="0"/>
                <a:cs typeface="Calibri" pitchFamily="34" charset="0"/>
              </a:rPr>
              <a:t>Process control			  38</a:t>
            </a:r>
          </a:p>
          <a:p>
            <a:pPr>
              <a:spcBef>
                <a:spcPct val="20000"/>
              </a:spcBef>
              <a:buClr>
                <a:schemeClr val="tx2"/>
              </a:buClr>
              <a:buSzPct val="115000"/>
            </a:pPr>
            <a:r>
              <a:rPr lang="en-US" sz="2200" dirty="0" smtClean="0">
                <a:latin typeface="Calibri" pitchFamily="34" charset="0"/>
                <a:cs typeface="Calibri" pitchFamily="34" charset="0"/>
              </a:rPr>
              <a:t>Data transformations 		114</a:t>
            </a:r>
          </a:p>
          <a:p>
            <a:pPr>
              <a:spcBef>
                <a:spcPct val="20000"/>
              </a:spcBef>
              <a:buClr>
                <a:schemeClr val="tx2"/>
              </a:buClr>
              <a:buSzPct val="115000"/>
            </a:pPr>
            <a:r>
              <a:rPr lang="en-US" sz="2200" dirty="0" smtClean="0">
                <a:latin typeface="Calibri" pitchFamily="34" charset="0"/>
                <a:cs typeface="Calibri" pitchFamily="34" charset="0"/>
              </a:rPr>
              <a:t>Data modeling  			263</a:t>
            </a:r>
          </a:p>
          <a:p>
            <a:pPr>
              <a:spcBef>
                <a:spcPct val="20000"/>
              </a:spcBef>
              <a:buClr>
                <a:schemeClr val="tx2"/>
              </a:buClr>
              <a:buSzPct val="115000"/>
            </a:pPr>
            <a:r>
              <a:rPr lang="en-US" sz="2200" dirty="0" smtClean="0">
                <a:latin typeface="Calibri" pitchFamily="34" charset="0"/>
                <a:cs typeface="Calibri" pitchFamily="34" charset="0"/>
              </a:rPr>
              <a:t>Performance evaluation	  	  31</a:t>
            </a:r>
          </a:p>
          <a:p>
            <a:pPr>
              <a:spcBef>
                <a:spcPct val="20000"/>
              </a:spcBef>
              <a:buClr>
                <a:schemeClr val="tx2"/>
              </a:buClr>
              <a:buSzPct val="115000"/>
            </a:pPr>
            <a:r>
              <a:rPr lang="en-US" sz="2200" dirty="0">
                <a:latin typeface="Calibri" pitchFamily="34" charset="0"/>
                <a:cs typeface="Calibri" pitchFamily="34" charset="0"/>
              </a:rPr>
              <a:t>Other packages	  		266   </a:t>
            </a:r>
            <a:endParaRPr lang="en-US" sz="2200" dirty="0" smtClean="0">
              <a:latin typeface="Calibri" pitchFamily="34" charset="0"/>
              <a:cs typeface="Calibri" pitchFamily="34" charset="0"/>
            </a:endParaRPr>
          </a:p>
          <a:p>
            <a:pPr>
              <a:spcBef>
                <a:spcPct val="20000"/>
              </a:spcBef>
              <a:buClr>
                <a:schemeClr val="tx2"/>
              </a:buClr>
              <a:buSzPct val="115000"/>
            </a:pPr>
            <a:r>
              <a:rPr lang="en-US" sz="2200" dirty="0" smtClean="0">
                <a:latin typeface="Calibri" pitchFamily="34" charset="0"/>
                <a:cs typeface="Calibri" pitchFamily="34" charset="0"/>
              </a:rPr>
              <a:t>Text, series, web ... specific transformations, visualization, presentation, plugin extensions ...  ~ billions of models!  Keel has &gt;450 components. </a:t>
            </a:r>
            <a:endParaRPr lang="en-US" sz="2200" dirty="0">
              <a:latin typeface="Calibri" pitchFamily="34" charset="0"/>
              <a:cs typeface="Calibri" pitchFamily="34" charset="0"/>
            </a:endParaRPr>
          </a:p>
        </p:txBody>
      </p:sp>
      <p:pic>
        <p:nvPicPr>
          <p:cNvPr id="10245"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63" y="1763713"/>
            <a:ext cx="39163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46" name="Rectangle 19"/>
          <p:cNvSpPr>
            <a:spLocks noChangeArrowheads="1"/>
          </p:cNvSpPr>
          <p:nvPr/>
        </p:nvSpPr>
        <p:spPr bwMode="auto">
          <a:xfrm>
            <a:off x="5281613" y="1781175"/>
            <a:ext cx="3713162"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buClr>
                <a:schemeClr val="tx2"/>
              </a:buClr>
              <a:buSzPct val="115000"/>
            </a:pPr>
            <a:r>
              <a:rPr lang="en-US" sz="2200">
                <a:latin typeface="Calibri" pitchFamily="34" charset="0"/>
                <a:cs typeface="Calibri" pitchFamily="34" charset="0"/>
              </a:rPr>
              <a:t>Visual “knowledge flow” to link components, or script languages (XML) to define complex experiments. </a:t>
            </a:r>
          </a:p>
        </p:txBody>
      </p:sp>
      <p:pic>
        <p:nvPicPr>
          <p:cNvPr id="10247"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075" y="4175122"/>
            <a:ext cx="16668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Text Box 4"/>
          <p:cNvSpPr txBox="1">
            <a:spLocks noChangeArrowheads="1"/>
          </p:cNvSpPr>
          <p:nvPr/>
        </p:nvSpPr>
        <p:spPr bwMode="auto">
          <a:xfrm>
            <a:off x="142875" y="873125"/>
            <a:ext cx="2935288" cy="2308225"/>
          </a:xfrm>
          <a:prstGeom prst="rect">
            <a:avLst/>
          </a:prstGeom>
          <a:noFill/>
          <a:ln w="9525">
            <a:noFill/>
            <a:miter lim="800000"/>
            <a:headEnd/>
            <a:tailEnd/>
          </a:ln>
          <a:effectLst/>
        </p:spPr>
        <p:txBody>
          <a:bodyPr>
            <a:spAutoFit/>
          </a:bodyPr>
          <a:lstStyle/>
          <a:p>
            <a:pPr algn="ctr">
              <a:spcBef>
                <a:spcPct val="50000"/>
              </a:spcBef>
              <a:defRPr/>
            </a:pPr>
            <a:r>
              <a:rPr lang="pl-PL" sz="3600" dirty="0">
                <a:solidFill>
                  <a:srgbClr val="FFC000"/>
                </a:solidFill>
                <a:effectLst>
                  <a:outerShdw blurRad="38100" dist="38100" dir="2700000" algn="tl">
                    <a:srgbClr val="000000">
                      <a:alpha val="43137"/>
                    </a:srgbClr>
                  </a:outerShdw>
                </a:effectLst>
                <a:latin typeface="Calibri" pitchFamily="34" charset="0"/>
                <a:cs typeface="Calibri" pitchFamily="34" charset="0"/>
              </a:rPr>
              <a:t>With all these tools, a</a:t>
            </a:r>
            <a:r>
              <a:rPr lang="en-US" sz="3600" dirty="0">
                <a:solidFill>
                  <a:srgbClr val="FFC000"/>
                </a:solidFill>
                <a:effectLst>
                  <a:outerShdw blurRad="38100" dist="38100" dir="2700000" algn="tl">
                    <a:srgbClr val="000000">
                      <a:alpha val="43137"/>
                    </a:srgbClr>
                  </a:outerShdw>
                </a:effectLst>
                <a:latin typeface="Calibri" pitchFamily="34" charset="0"/>
                <a:cs typeface="Calibri" pitchFamily="34" charset="0"/>
              </a:rPr>
              <a:t>re we really so good?</a:t>
            </a:r>
            <a:endParaRPr lang="en-US" dirty="0">
              <a:solidFill>
                <a:srgbClr val="FFC000"/>
              </a:solidFill>
              <a:effectLst>
                <a:outerShdw blurRad="38100" dist="38100" dir="2700000" algn="tl">
                  <a:srgbClr val="000000">
                    <a:alpha val="43137"/>
                  </a:srgbClr>
                </a:outerShdw>
              </a:effectLst>
              <a:latin typeface="Calibri" pitchFamily="34" charset="0"/>
              <a:cs typeface="Calibri" pitchFamily="34" charset="0"/>
            </a:endParaRPr>
          </a:p>
        </p:txBody>
      </p:sp>
      <p:grpSp>
        <p:nvGrpSpPr>
          <p:cNvPr id="2" name="Group 1"/>
          <p:cNvGrpSpPr>
            <a:grpSpLocks/>
          </p:cNvGrpSpPr>
          <p:nvPr/>
        </p:nvGrpSpPr>
        <p:grpSpPr bwMode="auto">
          <a:xfrm>
            <a:off x="142875" y="260350"/>
            <a:ext cx="8839200" cy="6597650"/>
            <a:chOff x="142874" y="260350"/>
            <a:chExt cx="8839201" cy="6597650"/>
          </a:xfrm>
        </p:grpSpPr>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60350"/>
              <a:ext cx="57785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4"/>
            <p:cNvSpPr txBox="1">
              <a:spLocks noChangeArrowheads="1"/>
            </p:cNvSpPr>
            <p:nvPr/>
          </p:nvSpPr>
          <p:spPr bwMode="auto">
            <a:xfrm>
              <a:off x="142874" y="3608387"/>
              <a:ext cx="3057525"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lnSpc>
                  <a:spcPct val="90000"/>
                </a:lnSpc>
                <a:spcBef>
                  <a:spcPct val="20000"/>
                </a:spcBef>
                <a:buClr>
                  <a:schemeClr val="tx2"/>
                </a:buClr>
                <a:buSzPct val="115000"/>
              </a:pPr>
              <a:r>
                <a:rPr lang="en-US" sz="3600">
                  <a:solidFill>
                    <a:schemeClr val="tx2"/>
                  </a:solidFill>
                  <a:latin typeface="Calibri" pitchFamily="34" charset="0"/>
                  <a:cs typeface="Calibri" pitchFamily="34" charset="0"/>
                </a:rPr>
                <a:t>Surprise! </a:t>
              </a:r>
              <a:br>
                <a:rPr lang="en-US" sz="3600">
                  <a:solidFill>
                    <a:schemeClr val="tx2"/>
                  </a:solidFill>
                  <a:latin typeface="Calibri" pitchFamily="34" charset="0"/>
                  <a:cs typeface="Calibri" pitchFamily="34" charset="0"/>
                </a:rPr>
              </a:br>
              <a:endParaRPr lang="en-US" sz="3600">
                <a:solidFill>
                  <a:schemeClr val="tx2"/>
                </a:solidFill>
                <a:latin typeface="Calibri" pitchFamily="34" charset="0"/>
                <a:cs typeface="Calibri" pitchFamily="34" charset="0"/>
              </a:endParaRPr>
            </a:p>
            <a:p>
              <a:pPr eaLnBrk="1" hangingPunct="1">
                <a:lnSpc>
                  <a:spcPct val="90000"/>
                </a:lnSpc>
                <a:spcBef>
                  <a:spcPct val="20000"/>
                </a:spcBef>
                <a:buClr>
                  <a:schemeClr val="tx2"/>
                </a:buClr>
                <a:buSzPct val="115000"/>
              </a:pPr>
              <a:r>
                <a:rPr lang="en-US" sz="2800">
                  <a:solidFill>
                    <a:schemeClr val="tx2"/>
                  </a:solidFill>
                  <a:latin typeface="Calibri" pitchFamily="34" charset="0"/>
                  <a:cs typeface="Calibri" pitchFamily="34" charset="0"/>
                </a:rPr>
                <a:t>Almost nothing can be learned using such tools! </a:t>
              </a:r>
              <a:endParaRPr lang="en-US" sz="3600">
                <a:solidFill>
                  <a:schemeClr val="tx2"/>
                </a:solidFill>
                <a:latin typeface="Calibri" pitchFamily="34" charset="0"/>
                <a:cs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a:xfrm>
            <a:off x="685800" y="350838"/>
            <a:ext cx="7437438" cy="774700"/>
          </a:xfrm>
          <a:effectLst>
            <a:outerShdw dist="35921" dir="2700000" algn="ctr" rotWithShape="0">
              <a:schemeClr val="bg2"/>
            </a:outerShdw>
          </a:effectLst>
        </p:spPr>
        <p:txBody>
          <a:bodyPr lIns="92075" tIns="46038" rIns="92075" bIns="46038"/>
          <a:lstStyle/>
          <a:p>
            <a:pPr eaLnBrk="1" hangingPunct="1">
              <a:defRPr/>
            </a:pPr>
            <a:r>
              <a:rPr lang="en-US" dirty="0" smtClean="0"/>
              <a:t>May the force be with you</a:t>
            </a:r>
          </a:p>
        </p:txBody>
      </p:sp>
      <p:sp>
        <p:nvSpPr>
          <p:cNvPr id="12291" name="Rectangle 3"/>
          <p:cNvSpPr>
            <a:spLocks noGrp="1" noChangeArrowheads="1"/>
          </p:cNvSpPr>
          <p:nvPr>
            <p:ph type="body" idx="1"/>
          </p:nvPr>
        </p:nvSpPr>
        <p:spPr>
          <a:xfrm>
            <a:off x="600075" y="1311275"/>
            <a:ext cx="7416800" cy="1719216"/>
          </a:xfrm>
        </p:spPr>
        <p:txBody>
          <a:bodyPr lIns="92075" tIns="46038" rIns="92075" bIns="46038"/>
          <a:lstStyle/>
          <a:p>
            <a:pPr marL="0" indent="0" eaLnBrk="1" hangingPunct="1">
              <a:buFontTx/>
              <a:buNone/>
            </a:pPr>
            <a:r>
              <a:rPr lang="en-US" sz="2000" dirty="0" smtClean="0">
                <a:latin typeface="Calibri" pitchFamily="34" charset="0"/>
                <a:cs typeface="Calibri" pitchFamily="34" charset="0"/>
              </a:rPr>
              <a:t>Hundreds of components ... billions of combinations ...</a:t>
            </a:r>
          </a:p>
          <a:p>
            <a:pPr marL="0" indent="0" eaLnBrk="1" hangingPunct="1">
              <a:buFontTx/>
              <a:buNone/>
            </a:pPr>
            <a:r>
              <a:rPr lang="en-US" sz="2000" dirty="0" smtClean="0">
                <a:latin typeface="Calibri" pitchFamily="34" charset="0"/>
                <a:cs typeface="Calibri" pitchFamily="34" charset="0"/>
              </a:rPr>
              <a:t>Our treasure box is full! We can publish forever!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Specialized transformations are still missing in many packages.</a:t>
            </a:r>
          </a:p>
          <a:p>
            <a:pPr marL="0" indent="0" eaLnBrk="1" hangingPunct="1">
              <a:buFontTx/>
              <a:buNone/>
            </a:pPr>
            <a:r>
              <a:rPr lang="en-US" sz="2000" dirty="0" smtClean="0">
                <a:latin typeface="Calibri" pitchFamily="34" charset="0"/>
                <a:cs typeface="Calibri" pitchFamily="34" charset="0"/>
              </a:rPr>
              <a:t>Data miners have a hard job … what to select? </a:t>
            </a:r>
          </a:p>
        </p:txBody>
      </p:sp>
      <p:grpSp>
        <p:nvGrpSpPr>
          <p:cNvPr id="2" name="Group 9"/>
          <p:cNvGrpSpPr>
            <a:grpSpLocks/>
          </p:cNvGrpSpPr>
          <p:nvPr/>
        </p:nvGrpSpPr>
        <p:grpSpPr bwMode="auto">
          <a:xfrm>
            <a:off x="593725" y="2531566"/>
            <a:ext cx="8408988" cy="4194671"/>
            <a:chOff x="381" y="1513"/>
            <a:chExt cx="5297" cy="2724"/>
          </a:xfrm>
        </p:grpSpPr>
        <p:sp>
          <p:nvSpPr>
            <p:cNvPr id="12294" name="Rectangle 4"/>
            <p:cNvSpPr>
              <a:spLocks noChangeArrowheads="1"/>
            </p:cNvSpPr>
            <p:nvPr/>
          </p:nvSpPr>
          <p:spPr bwMode="auto">
            <a:xfrm>
              <a:off x="381" y="1837"/>
              <a:ext cx="5297"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buClr>
                  <a:schemeClr val="tx2"/>
                </a:buClr>
                <a:buSzPct val="115000"/>
              </a:pPr>
              <a:r>
                <a:rPr lang="en-US" dirty="0">
                  <a:latin typeface="Calibri" pitchFamily="34" charset="0"/>
                  <a:cs typeface="Calibri" pitchFamily="34" charset="0"/>
                </a:rPr>
                <a:t>What would we really like to have</a:t>
              </a:r>
              <a:r>
                <a:rPr lang="en-US" dirty="0" smtClean="0">
                  <a:latin typeface="Calibri" pitchFamily="34" charset="0"/>
                  <a:cs typeface="Calibri" pitchFamily="34" charset="0"/>
                </a:rPr>
                <a:t>? Meta-level to do the job for us.</a:t>
              </a:r>
              <a:endParaRPr lang="en-US" dirty="0">
                <a:latin typeface="Calibri" pitchFamily="34" charset="0"/>
                <a:cs typeface="Calibri" pitchFamily="34" charset="0"/>
              </a:endParaRPr>
            </a:p>
            <a:p>
              <a:pPr>
                <a:spcBef>
                  <a:spcPct val="20000"/>
                </a:spcBef>
                <a:buClr>
                  <a:schemeClr val="tx2"/>
                </a:buClr>
                <a:buSzPct val="115000"/>
              </a:pPr>
              <a:r>
                <a:rPr lang="en-US" dirty="0" smtClean="0">
                  <a:solidFill>
                    <a:srgbClr val="FFC000"/>
                  </a:solidFill>
                  <a:latin typeface="Calibri" pitchFamily="34" charset="0"/>
                  <a:cs typeface="Calibri" pitchFamily="34" charset="0"/>
                </a:rPr>
                <a:t>Just press </a:t>
              </a:r>
              <a:r>
                <a:rPr lang="en-US" dirty="0">
                  <a:solidFill>
                    <a:srgbClr val="FFC000"/>
                  </a:solidFill>
                  <a:latin typeface="Calibri" pitchFamily="34" charset="0"/>
                  <a:cs typeface="Calibri" pitchFamily="34" charset="0"/>
                </a:rPr>
                <a:t>the </a:t>
              </a:r>
              <a:r>
                <a:rPr lang="en-US" dirty="0" smtClean="0">
                  <a:solidFill>
                    <a:srgbClr val="FFC000"/>
                  </a:solidFill>
                  <a:latin typeface="Calibri" pitchFamily="34" charset="0"/>
                  <a:cs typeface="Calibri" pitchFamily="34" charset="0"/>
                </a:rPr>
                <a:t>button, </a:t>
              </a:r>
              <a:r>
                <a:rPr lang="en-US" dirty="0">
                  <a:solidFill>
                    <a:srgbClr val="FFC000"/>
                  </a:solidFill>
                  <a:latin typeface="Calibri" pitchFamily="34" charset="0"/>
                  <a:cs typeface="Calibri" pitchFamily="34" charset="0"/>
                </a:rPr>
                <a:t>and wait for the truth!</a:t>
              </a:r>
            </a:p>
            <a:p>
              <a:pPr>
                <a:spcBef>
                  <a:spcPct val="20000"/>
                </a:spcBef>
                <a:buClr>
                  <a:schemeClr val="tx2"/>
                </a:buClr>
                <a:buSzPct val="115000"/>
              </a:pPr>
              <a:endParaRPr lang="en-US" sz="1000" dirty="0">
                <a:latin typeface="Calibri" pitchFamily="34" charset="0"/>
                <a:cs typeface="Calibri" pitchFamily="34" charset="0"/>
              </a:endParaRPr>
            </a:p>
            <a:p>
              <a:pPr>
                <a:spcBef>
                  <a:spcPct val="20000"/>
                </a:spcBef>
                <a:buClr>
                  <a:schemeClr val="tx2"/>
                </a:buClr>
                <a:buSzPct val="115000"/>
              </a:pPr>
              <a:r>
                <a:rPr lang="en-US" dirty="0">
                  <a:latin typeface="Calibri" pitchFamily="34" charset="0"/>
                  <a:cs typeface="Calibri" pitchFamily="34" charset="0"/>
                </a:rPr>
                <a:t>Computer power is with us, meta-learning should </a:t>
              </a:r>
              <a:br>
                <a:rPr lang="en-US" dirty="0">
                  <a:latin typeface="Calibri" pitchFamily="34" charset="0"/>
                  <a:cs typeface="Calibri" pitchFamily="34" charset="0"/>
                </a:rPr>
              </a:br>
              <a:r>
                <a:rPr lang="en-US" dirty="0">
                  <a:latin typeface="Calibri" pitchFamily="34" charset="0"/>
                  <a:cs typeface="Calibri" pitchFamily="34" charset="0"/>
                </a:rPr>
                <a:t>replace </a:t>
              </a:r>
              <a:r>
                <a:rPr lang="en-US" dirty="0" smtClean="0">
                  <a:latin typeface="Calibri" pitchFamily="34" charset="0"/>
                  <a:cs typeface="Calibri" pitchFamily="34" charset="0"/>
                </a:rPr>
                <a:t>data miners in </a:t>
              </a:r>
              <a:r>
                <a:rPr lang="en-US" dirty="0">
                  <a:latin typeface="Calibri" pitchFamily="34" charset="0"/>
                  <a:cs typeface="Calibri" pitchFamily="34" charset="0"/>
                </a:rPr>
                <a:t>find all interesting data models  </a:t>
              </a: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smtClean="0">
                  <a:latin typeface="Calibri" pitchFamily="34" charset="0"/>
                  <a:cs typeface="Calibri" pitchFamily="34" charset="0"/>
                </a:rPr>
                <a:t>=</a:t>
              </a:r>
              <a:r>
                <a:rPr lang="en-US" dirty="0">
                  <a:latin typeface="Calibri" pitchFamily="34" charset="0"/>
                  <a:cs typeface="Calibri" pitchFamily="34" charset="0"/>
                </a:rPr>
                <a:t> </a:t>
              </a:r>
              <a:r>
                <a:rPr lang="en-US" dirty="0" smtClean="0">
                  <a:latin typeface="Calibri" pitchFamily="34" charset="0"/>
                  <a:cs typeface="Calibri" pitchFamily="34" charset="0"/>
                </a:rPr>
                <a:t>sequences </a:t>
              </a:r>
              <a:r>
                <a:rPr lang="en-US" dirty="0">
                  <a:latin typeface="Calibri" pitchFamily="34" charset="0"/>
                  <a:cs typeface="Calibri" pitchFamily="34" charset="0"/>
                </a:rPr>
                <a:t>of transformations/procedures.</a:t>
              </a:r>
            </a:p>
            <a:p>
              <a:pPr>
                <a:spcBef>
                  <a:spcPct val="20000"/>
                </a:spcBef>
                <a:buClr>
                  <a:schemeClr val="tx2"/>
                </a:buClr>
                <a:buSzPct val="115000"/>
              </a:pPr>
              <a:endParaRPr lang="en-US" sz="1000" dirty="0">
                <a:latin typeface="Calibri" pitchFamily="34" charset="0"/>
                <a:cs typeface="Calibri" pitchFamily="34" charset="0"/>
              </a:endParaRPr>
            </a:p>
            <a:p>
              <a:pPr>
                <a:spcBef>
                  <a:spcPct val="20000"/>
                </a:spcBef>
                <a:buClr>
                  <a:schemeClr val="tx2"/>
                </a:buClr>
                <a:buSzPct val="115000"/>
              </a:pPr>
              <a:r>
                <a:rPr lang="en-US" dirty="0">
                  <a:solidFill>
                    <a:srgbClr val="FFC000"/>
                  </a:solidFill>
                  <a:latin typeface="Calibri" pitchFamily="34" charset="0"/>
                  <a:cs typeface="Calibri" pitchFamily="34" charset="0"/>
                </a:rPr>
                <a:t>Many considerations: </a:t>
              </a:r>
              <a:r>
                <a:rPr lang="en-US" dirty="0">
                  <a:latin typeface="Calibri" pitchFamily="34" charset="0"/>
                  <a:cs typeface="Calibri" pitchFamily="34" charset="0"/>
                </a:rPr>
                <a:t>optimal cost solutions, various costs of using feature subsets; simple &amp; easy to understand </a:t>
              </a:r>
              <a:r>
                <a:rPr lang="en-US" dirty="0" smtClean="0">
                  <a:latin typeface="Calibri" pitchFamily="34" charset="0"/>
                  <a:cs typeface="Calibri" pitchFamily="34" charset="0"/>
                </a:rPr>
                <a:t>vs. </a:t>
              </a:r>
              <a:r>
                <a:rPr lang="en-US" dirty="0">
                  <a:latin typeface="Calibri" pitchFamily="34" charset="0"/>
                  <a:cs typeface="Calibri" pitchFamily="34" charset="0"/>
                </a:rPr>
                <a:t>optimal accuracy; </a:t>
              </a:r>
              <a:br>
                <a:rPr lang="en-US" dirty="0">
                  <a:latin typeface="Calibri" pitchFamily="34" charset="0"/>
                  <a:cs typeface="Calibri" pitchFamily="34" charset="0"/>
                </a:rPr>
              </a:br>
              <a:r>
                <a:rPr lang="en-US" dirty="0">
                  <a:latin typeface="Calibri" pitchFamily="34" charset="0"/>
                  <a:cs typeface="Calibri" pitchFamily="34" charset="0"/>
                </a:rPr>
                <a:t>various representation of knowledge: crisp, fuzzy or prototype rules, visualization, confidence in predictions ...</a:t>
              </a:r>
            </a:p>
          </p:txBody>
        </p:sp>
        <p:pic>
          <p:nvPicPr>
            <p:cNvPr id="12295" name="Picture 7">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5" y="1513"/>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29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7" y="2501"/>
              <a:ext cx="1200"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pic>
        <p:nvPicPr>
          <p:cNvPr id="1229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3963" y="100013"/>
            <a:ext cx="142875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rmur">
  <a:themeElements>
    <a:clrScheme name="Marmur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armur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Marmur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jekt domyślny">
  <a:themeElements>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Projekt domyśln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Zielony gradient">
  <a:themeElements>
    <a:clrScheme name="Zielony gradient">
      <a:dk1>
        <a:sysClr val="windowText" lastClr="000000"/>
      </a:dk1>
      <a:lt1>
        <a:sysClr val="window" lastClr="FFFFFF"/>
      </a:lt1>
      <a:dk2>
        <a:srgbClr val="775F55"/>
      </a:dk2>
      <a:lt2>
        <a:srgbClr val="EBDDC3"/>
      </a:lt2>
      <a:accent1>
        <a:srgbClr val="94B6D2"/>
      </a:accent1>
      <a:accent2>
        <a:srgbClr val="DD8047"/>
      </a:accent2>
      <a:accent3>
        <a:srgbClr val="A5AB81"/>
      </a:accent3>
      <a:accent4>
        <a:srgbClr val="F7B615"/>
      </a:accent4>
      <a:accent5>
        <a:srgbClr val="7BA79D"/>
      </a:accent5>
      <a:accent6>
        <a:srgbClr val="968C8C"/>
      </a:accent6>
      <a:hlink>
        <a:srgbClr val="F7B615"/>
      </a:hlink>
      <a:folHlink>
        <a:srgbClr val="FFFF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Zielony gradient">
  <a:themeElements>
    <a:clrScheme name="Zielony gradient">
      <a:dk1>
        <a:sysClr val="windowText" lastClr="000000"/>
      </a:dk1>
      <a:lt1>
        <a:sysClr val="window" lastClr="FFFFFF"/>
      </a:lt1>
      <a:dk2>
        <a:srgbClr val="775F55"/>
      </a:dk2>
      <a:lt2>
        <a:srgbClr val="EBDDC3"/>
      </a:lt2>
      <a:accent1>
        <a:srgbClr val="94B6D2"/>
      </a:accent1>
      <a:accent2>
        <a:srgbClr val="DD8047"/>
      </a:accent2>
      <a:accent3>
        <a:srgbClr val="A5AB81"/>
      </a:accent3>
      <a:accent4>
        <a:srgbClr val="F7B615"/>
      </a:accent4>
      <a:accent5>
        <a:srgbClr val="7BA79D"/>
      </a:accent5>
      <a:accent6>
        <a:srgbClr val="968C8C"/>
      </a:accent6>
      <a:hlink>
        <a:srgbClr val="F7B615"/>
      </a:hlink>
      <a:folHlink>
        <a:srgbClr val="FFFF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18682</TotalTime>
  <Words>3409</Words>
  <Application>Microsoft Office PowerPoint</Application>
  <PresentationFormat>Pokaz na ekranie (4:3)</PresentationFormat>
  <Paragraphs>559</Paragraphs>
  <Slides>65</Slides>
  <Notes>63</Notes>
  <HiddenSlides>0</HiddenSlides>
  <MMClips>0</MMClips>
  <ScaleCrop>false</ScaleCrop>
  <HeadingPairs>
    <vt:vector size="6" baseType="variant">
      <vt:variant>
        <vt:lpstr>Motyw</vt:lpstr>
      </vt:variant>
      <vt:variant>
        <vt:i4>4</vt:i4>
      </vt:variant>
      <vt:variant>
        <vt:lpstr>Osadzone serwery OLE</vt:lpstr>
      </vt:variant>
      <vt:variant>
        <vt:i4>1</vt:i4>
      </vt:variant>
      <vt:variant>
        <vt:lpstr>Tytuły slajdów</vt:lpstr>
      </vt:variant>
      <vt:variant>
        <vt:i4>65</vt:i4>
      </vt:variant>
    </vt:vector>
  </HeadingPairs>
  <TitlesOfParts>
    <vt:vector size="70" baseType="lpstr">
      <vt:lpstr>Marmur</vt:lpstr>
      <vt:lpstr>Projekt domyślny</vt:lpstr>
      <vt:lpstr>Zielony gradient</vt:lpstr>
      <vt:lpstr>1_Zielony gradient</vt:lpstr>
      <vt:lpstr>Equation</vt:lpstr>
      <vt:lpstr>Meta-Learning: the future of data mining</vt:lpstr>
      <vt:lpstr>Prezentacja programu PowerPoint</vt:lpstr>
      <vt:lpstr>Plan</vt:lpstr>
      <vt:lpstr>What is there to learn?</vt:lpstr>
      <vt:lpstr>What can we learn?</vt:lpstr>
      <vt:lpstr>Data mining packages</vt:lpstr>
      <vt:lpstr>What DM packages do?</vt:lpstr>
      <vt:lpstr>Prezentacja programu PowerPoint</vt:lpstr>
      <vt:lpstr>May the force be with you</vt:lpstr>
      <vt:lpstr>Meta-learning</vt:lpstr>
      <vt:lpstr>Brain inspirations</vt:lpstr>
      <vt:lpstr>Overview</vt:lpstr>
      <vt:lpstr>Maximization of margin/regularization</vt:lpstr>
      <vt:lpstr>Linear separability</vt:lpstr>
      <vt:lpstr>Approximate separability</vt:lpstr>
      <vt:lpstr>LDA in larger space</vt:lpstr>
      <vt:lpstr>Kernels = similarity functions</vt:lpstr>
      <vt:lpstr>Easy problems</vt:lpstr>
      <vt:lpstr>Locally Optimized Kernels</vt:lpstr>
      <vt:lpstr>Similarity-based framework</vt:lpstr>
      <vt:lpstr>SBM framework components</vt:lpstr>
      <vt:lpstr>Meta-learning in SBM scheme</vt:lpstr>
      <vt:lpstr>Meta-learning in SBM scheme</vt:lpstr>
      <vt:lpstr>Thyroid screening, network solution</vt:lpstr>
      <vt:lpstr>Hypothyroid data</vt:lpstr>
      <vt:lpstr>Rules</vt:lpstr>
      <vt:lpstr>Hypothyroid data</vt:lpstr>
      <vt:lpstr>Heterogeneous systems</vt:lpstr>
      <vt:lpstr>Heterogeneous everything</vt:lpstr>
      <vt:lpstr>Taxonomy - TF</vt:lpstr>
      <vt:lpstr>HAS decision trees</vt:lpstr>
      <vt:lpstr>SSV HAS DT example</vt:lpstr>
      <vt:lpstr>How much can we learn?</vt:lpstr>
      <vt:lpstr>Neurons learning complex logic</vt:lpstr>
      <vt:lpstr>Easy and difficult problems</vt:lpstr>
      <vt:lpstr>Boolean functions</vt:lpstr>
      <vt:lpstr>Goal of learning</vt:lpstr>
      <vt:lpstr>QPC Projection Pursuit</vt:lpstr>
      <vt:lpstr>Parity n=9</vt:lpstr>
      <vt:lpstr>8-bit parity solution</vt:lpstr>
      <vt:lpstr>Learning hard functions</vt:lpstr>
      <vt:lpstr>Real data</vt:lpstr>
      <vt:lpstr>Complex distribution</vt:lpstr>
      <vt:lpstr>NN as data transformations</vt:lpstr>
      <vt:lpstr>T-based meta-learning</vt:lpstr>
      <vt:lpstr>Network solution</vt:lpstr>
      <vt:lpstr>Example: aRPM</vt:lpstr>
      <vt:lpstr>Support Feature Machines</vt:lpstr>
      <vt:lpstr>Learning from others … </vt:lpstr>
      <vt:lpstr>B1/B2 Features</vt:lpstr>
      <vt:lpstr>Prezentacja programu PowerPoint</vt:lpstr>
      <vt:lpstr>Universal Learning Machines</vt:lpstr>
      <vt:lpstr>Prezentacja programu PowerPoint</vt:lpstr>
      <vt:lpstr>Prezentacja programu PowerPoint</vt:lpstr>
      <vt:lpstr>Real meta-learning!</vt:lpstr>
      <vt:lpstr>Intemi, Intelligent Miner</vt:lpstr>
      <vt:lpstr>Advanced meta-learning</vt:lpstr>
      <vt:lpstr>Meta-learning architecture</vt:lpstr>
      <vt:lpstr>Generating machines</vt:lpstr>
      <vt:lpstr>Pre-compute what you can</vt:lpstr>
      <vt:lpstr>Complexities on vowel data</vt:lpstr>
      <vt:lpstr>Simple machines on vowel data</vt:lpstr>
      <vt:lpstr>Complex machines on vowel data</vt:lpstr>
      <vt:lpstr>Summary</vt:lpstr>
      <vt:lpstr> Exciting times are coming!   Thank you for lending your ears!   </vt:lpstr>
    </vt:vector>
  </TitlesOfParts>
  <Company>KMK UMK www.phys.uni.torun.pl/kmk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Metody Inteligencji Obliczeniowej</dc:title>
  <dc:creator>Włodzisław Duch</dc:creator>
  <cp:lastModifiedBy>W Duch</cp:lastModifiedBy>
  <cp:revision>675</cp:revision>
  <cp:lastPrinted>1999-08-21T07:27:07Z</cp:lastPrinted>
  <dcterms:created xsi:type="dcterms:W3CDTF">1998-04-11T13:46:18Z</dcterms:created>
  <dcterms:modified xsi:type="dcterms:W3CDTF">2012-04-25T12:26:50Z</dcterms:modified>
</cp:coreProperties>
</file>