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80" r:id="rId6"/>
    <p:sldId id="271" r:id="rId7"/>
    <p:sldId id="273" r:id="rId8"/>
    <p:sldId id="277" r:id="rId9"/>
    <p:sldId id="279" r:id="rId10"/>
    <p:sldId id="278" r:id="rId11"/>
    <p:sldId id="260" r:id="rId12"/>
    <p:sldId id="261" r:id="rId13"/>
    <p:sldId id="262" r:id="rId14"/>
    <p:sldId id="264" r:id="rId15"/>
    <p:sldId id="263" r:id="rId16"/>
    <p:sldId id="265" r:id="rId17"/>
    <p:sldId id="266" r:id="rId18"/>
    <p:sldId id="267" r:id="rId19"/>
    <p:sldId id="268" r:id="rId20"/>
    <p:sldId id="269" r:id="rId21"/>
    <p:sldId id="270" r:id="rId22"/>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7"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8"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9"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10"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l-PL" smtClean="0"/>
              <a:t>Kliknij, aby edytować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11" name="Date Placeholder 3"/>
          <p:cNvSpPr>
            <a:spLocks noGrp="1"/>
          </p:cNvSpPr>
          <p:nvPr>
            <p:ph type="dt" sz="half" idx="10"/>
          </p:nvPr>
        </p:nvSpPr>
        <p:spPr/>
        <p:txBody>
          <a:bodyPr/>
          <a:lstStyle>
            <a:lvl1pPr>
              <a:defRPr/>
            </a:lvl1pPr>
          </a:lstStyle>
          <a:p>
            <a:pPr>
              <a:defRPr/>
            </a:pPr>
            <a:fld id="{E5100163-8A70-4785-8303-5C14E75E5AB5}" type="datetimeFigureOut">
              <a:rPr lang="pl-PL"/>
              <a:pPr>
                <a:defRPr/>
              </a:pPr>
              <a:t>2011-04-19</a:t>
            </a:fld>
            <a:endParaRPr lang="pl-PL"/>
          </a:p>
        </p:txBody>
      </p:sp>
      <p:sp>
        <p:nvSpPr>
          <p:cNvPr id="12" name="Footer Placeholder 4"/>
          <p:cNvSpPr>
            <a:spLocks noGrp="1"/>
          </p:cNvSpPr>
          <p:nvPr>
            <p:ph type="ftr" sz="quarter" idx="11"/>
          </p:nvPr>
        </p:nvSpPr>
        <p:spPr/>
        <p:txBody>
          <a:bodyPr/>
          <a:lstStyle>
            <a:lvl1pPr>
              <a:defRPr/>
            </a:lvl1pPr>
          </a:lstStyle>
          <a:p>
            <a:pPr>
              <a:defRPr/>
            </a:pPr>
            <a:endParaRPr lang="pl-PL"/>
          </a:p>
        </p:txBody>
      </p:sp>
      <p:sp>
        <p:nvSpPr>
          <p:cNvPr id="13" name="Slide Number Placeholder 5"/>
          <p:cNvSpPr>
            <a:spLocks noGrp="1"/>
          </p:cNvSpPr>
          <p:nvPr>
            <p:ph type="sldNum" sz="quarter" idx="12"/>
          </p:nvPr>
        </p:nvSpPr>
        <p:spPr/>
        <p:txBody>
          <a:bodyPr/>
          <a:lstStyle>
            <a:lvl1pPr>
              <a:defRPr/>
            </a:lvl1pPr>
          </a:lstStyle>
          <a:p>
            <a:pPr>
              <a:defRPr/>
            </a:pPr>
            <a:fld id="{6BA753BF-E5C7-4208-A06C-8DA840C2E60C}" type="slidenum">
              <a:rPr lang="pl-PL"/>
              <a:pPr>
                <a:defRPr/>
              </a:pPr>
              <a:t>‹#›</a:t>
            </a:fld>
            <a:endParaRPr lang="pl-PL"/>
          </a:p>
        </p:txBody>
      </p:sp>
    </p:spTree>
    <p:extLst>
      <p:ext uri="{BB962C8B-B14F-4D97-AF65-F5344CB8AC3E}">
        <p14:creationId xmlns:p14="http://schemas.microsoft.com/office/powerpoint/2010/main" val="1611356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lvl1pPr>
              <a:defRPr/>
            </a:lvl1pPr>
          </a:lstStyle>
          <a:p>
            <a:pPr>
              <a:defRPr/>
            </a:pPr>
            <a:fld id="{C6E90B64-73E6-4AF0-8560-881ABD399ABC}" type="datetimeFigureOut">
              <a:rPr lang="pl-PL"/>
              <a:pPr>
                <a:defRPr/>
              </a:pPr>
              <a:t>2011-04-19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1A3AA2CB-8F37-4EA4-B41B-A88A933FA85F}" type="slidenum">
              <a:rPr lang="pl-PL"/>
              <a:pPr>
                <a:defRPr/>
              </a:pPr>
              <a:t>‹#›</a:t>
            </a:fld>
            <a:endParaRPr lang="pl-PL"/>
          </a:p>
        </p:txBody>
      </p:sp>
    </p:spTree>
    <p:extLst>
      <p:ext uri="{BB962C8B-B14F-4D97-AF65-F5344CB8AC3E}">
        <p14:creationId xmlns:p14="http://schemas.microsoft.com/office/powerpoint/2010/main" val="362795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7"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8"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9"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10" name="Freeform 19"/>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1" name="Date Placeholder 3"/>
          <p:cNvSpPr>
            <a:spLocks noGrp="1"/>
          </p:cNvSpPr>
          <p:nvPr>
            <p:ph type="dt" sz="half" idx="10"/>
          </p:nvPr>
        </p:nvSpPr>
        <p:spPr/>
        <p:txBody>
          <a:bodyPr/>
          <a:lstStyle>
            <a:lvl1pPr>
              <a:defRPr/>
            </a:lvl1pPr>
          </a:lstStyle>
          <a:p>
            <a:pPr>
              <a:defRPr/>
            </a:pPr>
            <a:fld id="{F5477F33-D126-4EE2-90B5-2E4334E049F3}" type="datetimeFigureOut">
              <a:rPr lang="pl-PL"/>
              <a:pPr>
                <a:defRPr/>
              </a:pPr>
              <a:t>2011-04-19</a:t>
            </a:fld>
            <a:endParaRPr lang="pl-PL"/>
          </a:p>
        </p:txBody>
      </p:sp>
      <p:sp>
        <p:nvSpPr>
          <p:cNvPr id="12" name="Footer Placeholder 4"/>
          <p:cNvSpPr>
            <a:spLocks noGrp="1"/>
          </p:cNvSpPr>
          <p:nvPr>
            <p:ph type="ftr" sz="quarter" idx="11"/>
          </p:nvPr>
        </p:nvSpPr>
        <p:spPr/>
        <p:txBody>
          <a:bodyPr/>
          <a:lstStyle>
            <a:lvl1pPr>
              <a:defRPr/>
            </a:lvl1pPr>
          </a:lstStyle>
          <a:p>
            <a:pPr>
              <a:defRPr/>
            </a:pPr>
            <a:endParaRPr lang="pl-PL"/>
          </a:p>
        </p:txBody>
      </p:sp>
      <p:sp>
        <p:nvSpPr>
          <p:cNvPr id="13" name="Slide Number Placeholder 5"/>
          <p:cNvSpPr>
            <a:spLocks noGrp="1"/>
          </p:cNvSpPr>
          <p:nvPr>
            <p:ph type="sldNum" sz="quarter" idx="12"/>
          </p:nvPr>
        </p:nvSpPr>
        <p:spPr/>
        <p:txBody>
          <a:bodyPr/>
          <a:lstStyle>
            <a:lvl1pPr>
              <a:defRPr/>
            </a:lvl1pPr>
          </a:lstStyle>
          <a:p>
            <a:pPr>
              <a:defRPr/>
            </a:pPr>
            <a:fld id="{7A5BC895-ECE8-4B27-802A-01E9AEF54428}" type="slidenum">
              <a:rPr lang="pl-PL"/>
              <a:pPr>
                <a:defRPr/>
              </a:pPr>
              <a:t>‹#›</a:t>
            </a:fld>
            <a:endParaRPr lang="pl-PL"/>
          </a:p>
        </p:txBody>
      </p:sp>
    </p:spTree>
    <p:extLst>
      <p:ext uri="{BB962C8B-B14F-4D97-AF65-F5344CB8AC3E}">
        <p14:creationId xmlns:p14="http://schemas.microsoft.com/office/powerpoint/2010/main" val="310240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itle 6"/>
          <p:cNvSpPr>
            <a:spLocks noGrp="1"/>
          </p:cNvSpPr>
          <p:nvPr>
            <p:ph type="title"/>
          </p:nvPr>
        </p:nvSpPr>
        <p:spPr/>
        <p:txBody>
          <a:bodyPr/>
          <a:lstStyle/>
          <a:p>
            <a:r>
              <a:rPr lang="pl-PL" smtClean="0"/>
              <a:t>Kliknij, aby edytować styl</a:t>
            </a:r>
            <a:endParaRPr lang="en-US"/>
          </a:p>
        </p:txBody>
      </p:sp>
      <p:sp>
        <p:nvSpPr>
          <p:cNvPr id="4" name="Date Placeholder 3"/>
          <p:cNvSpPr>
            <a:spLocks noGrp="1"/>
          </p:cNvSpPr>
          <p:nvPr>
            <p:ph type="dt" sz="half" idx="10"/>
          </p:nvPr>
        </p:nvSpPr>
        <p:spPr/>
        <p:txBody>
          <a:bodyPr/>
          <a:lstStyle>
            <a:lvl1pPr>
              <a:defRPr/>
            </a:lvl1pPr>
          </a:lstStyle>
          <a:p>
            <a:pPr>
              <a:defRPr/>
            </a:pPr>
            <a:fld id="{75F8556C-80AA-4E01-8316-543FD9C3D4D6}" type="datetimeFigureOut">
              <a:rPr lang="pl-PL"/>
              <a:pPr>
                <a:defRPr/>
              </a:pPr>
              <a:t>2011-04-19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3D49512B-D630-4244-9790-2D01EE31846E}" type="slidenum">
              <a:rPr lang="pl-PL"/>
              <a:pPr>
                <a:defRPr/>
              </a:pPr>
              <a:t>‹#›</a:t>
            </a:fld>
            <a:endParaRPr lang="pl-PL"/>
          </a:p>
        </p:txBody>
      </p:sp>
    </p:spTree>
    <p:extLst>
      <p:ext uri="{BB962C8B-B14F-4D97-AF65-F5344CB8AC3E}">
        <p14:creationId xmlns:p14="http://schemas.microsoft.com/office/powerpoint/2010/main" val="329173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6" name="Freeform 18"/>
          <p:cNvSpPr>
            <a:spLocks/>
          </p:cNvSpPr>
          <p:nvPr/>
        </p:nvSpPr>
        <p:spPr bwMode="hidden">
          <a:xfrm>
            <a:off x="2619375" y="4075113"/>
            <a:ext cx="5545138" cy="850900"/>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7" name="Freeform 22"/>
          <p:cNvSpPr>
            <a:spLocks/>
          </p:cNvSpPr>
          <p:nvPr/>
        </p:nvSpPr>
        <p:spPr bwMode="hidden">
          <a:xfrm>
            <a:off x="2828925" y="4087813"/>
            <a:ext cx="5467350" cy="77470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8" name="Freeform 26"/>
          <p:cNvSpPr>
            <a:spLocks/>
          </p:cNvSpPr>
          <p:nvPr/>
        </p:nvSpPr>
        <p:spPr bwMode="hidden">
          <a:xfrm>
            <a:off x="5610225" y="4073525"/>
            <a:ext cx="3306763" cy="652463"/>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9" name="Freeform 10"/>
          <p:cNvSpPr>
            <a:spLocks/>
          </p:cNvSpPr>
          <p:nvPr/>
        </p:nvSpPr>
        <p:spPr bwMode="hidden">
          <a:xfrm>
            <a:off x="211138" y="4059238"/>
            <a:ext cx="8723312" cy="1328737"/>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10" name="Date Placeholder 3"/>
          <p:cNvSpPr>
            <a:spLocks noGrp="1"/>
          </p:cNvSpPr>
          <p:nvPr>
            <p:ph type="dt" sz="half" idx="10"/>
          </p:nvPr>
        </p:nvSpPr>
        <p:spPr/>
        <p:txBody>
          <a:bodyPr/>
          <a:lstStyle>
            <a:lvl1pPr>
              <a:defRPr/>
            </a:lvl1pPr>
          </a:lstStyle>
          <a:p>
            <a:pPr>
              <a:defRPr/>
            </a:pPr>
            <a:fld id="{887DCC5D-CE1D-4A0D-8217-53979B3EA820}" type="datetimeFigureOut">
              <a:rPr lang="pl-PL"/>
              <a:pPr>
                <a:defRPr/>
              </a:pPr>
              <a:t>2011-04-19</a:t>
            </a:fld>
            <a:endParaRPr lang="pl-PL"/>
          </a:p>
        </p:txBody>
      </p:sp>
      <p:sp>
        <p:nvSpPr>
          <p:cNvPr id="11" name="Footer Placeholder 4"/>
          <p:cNvSpPr>
            <a:spLocks noGrp="1"/>
          </p:cNvSpPr>
          <p:nvPr>
            <p:ph type="ftr" sz="quarter" idx="11"/>
          </p:nvPr>
        </p:nvSpPr>
        <p:spPr/>
        <p:txBody>
          <a:bodyPr/>
          <a:lstStyle>
            <a:lvl1pPr>
              <a:defRPr/>
            </a:lvl1pPr>
          </a:lstStyle>
          <a:p>
            <a:pPr>
              <a:defRPr/>
            </a:pPr>
            <a:endParaRPr lang="pl-PL"/>
          </a:p>
        </p:txBody>
      </p:sp>
      <p:sp>
        <p:nvSpPr>
          <p:cNvPr id="12" name="Slide Number Placeholder 5"/>
          <p:cNvSpPr>
            <a:spLocks noGrp="1"/>
          </p:cNvSpPr>
          <p:nvPr>
            <p:ph type="sldNum" sz="quarter" idx="12"/>
          </p:nvPr>
        </p:nvSpPr>
        <p:spPr/>
        <p:txBody>
          <a:bodyPr/>
          <a:lstStyle>
            <a:lvl1pPr>
              <a:defRPr/>
            </a:lvl1pPr>
          </a:lstStyle>
          <a:p>
            <a:pPr>
              <a:defRPr/>
            </a:pPr>
            <a:fld id="{93E1A089-CE67-46AD-9640-F40717853628}" type="slidenum">
              <a:rPr lang="pl-PL"/>
              <a:pPr>
                <a:defRPr/>
              </a:pPr>
              <a:t>‹#›</a:t>
            </a:fld>
            <a:endParaRPr lang="pl-PL"/>
          </a:p>
        </p:txBody>
      </p:sp>
    </p:spTree>
    <p:extLst>
      <p:ext uri="{BB962C8B-B14F-4D97-AF65-F5344CB8AC3E}">
        <p14:creationId xmlns:p14="http://schemas.microsoft.com/office/powerpoint/2010/main" val="156593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Date Placeholder 3"/>
          <p:cNvSpPr>
            <a:spLocks noGrp="1"/>
          </p:cNvSpPr>
          <p:nvPr>
            <p:ph type="dt" sz="half" idx="15"/>
          </p:nvPr>
        </p:nvSpPr>
        <p:spPr/>
        <p:txBody>
          <a:bodyPr/>
          <a:lstStyle>
            <a:lvl1pPr>
              <a:defRPr/>
            </a:lvl1pPr>
          </a:lstStyle>
          <a:p>
            <a:pPr>
              <a:defRPr/>
            </a:pPr>
            <a:fld id="{E305B5F9-FAAD-4B3D-9578-746D1ECEE396}" type="datetimeFigureOut">
              <a:rPr lang="pl-PL"/>
              <a:pPr>
                <a:defRPr/>
              </a:pPr>
              <a:t>2011-04-19</a:t>
            </a:fld>
            <a:endParaRPr lang="pl-PL"/>
          </a:p>
        </p:txBody>
      </p:sp>
      <p:sp>
        <p:nvSpPr>
          <p:cNvPr id="6" name="Footer Placeholder 4"/>
          <p:cNvSpPr>
            <a:spLocks noGrp="1"/>
          </p:cNvSpPr>
          <p:nvPr>
            <p:ph type="ftr" sz="quarter" idx="16"/>
          </p:nvPr>
        </p:nvSpPr>
        <p:spPr/>
        <p:txBody>
          <a:bodyPr/>
          <a:lstStyle>
            <a:lvl1pPr>
              <a:defRPr/>
            </a:lvl1pPr>
          </a:lstStyle>
          <a:p>
            <a:pPr>
              <a:defRPr/>
            </a:pPr>
            <a:endParaRPr lang="pl-PL"/>
          </a:p>
        </p:txBody>
      </p:sp>
      <p:sp>
        <p:nvSpPr>
          <p:cNvPr id="7" name="Slide Number Placeholder 5"/>
          <p:cNvSpPr>
            <a:spLocks noGrp="1"/>
          </p:cNvSpPr>
          <p:nvPr>
            <p:ph type="sldNum" sz="quarter" idx="17"/>
          </p:nvPr>
        </p:nvSpPr>
        <p:spPr/>
        <p:txBody>
          <a:bodyPr/>
          <a:lstStyle>
            <a:lvl1pPr>
              <a:defRPr/>
            </a:lvl1pPr>
          </a:lstStyle>
          <a:p>
            <a:pPr>
              <a:defRPr/>
            </a:pPr>
            <a:fld id="{A9A29F6D-36DF-409B-9979-68DFF0747814}" type="slidenum">
              <a:rPr lang="pl-PL"/>
              <a:pPr>
                <a:defRPr/>
              </a:pPr>
              <a:t>‹#›</a:t>
            </a:fld>
            <a:endParaRPr lang="pl-PL"/>
          </a:p>
        </p:txBody>
      </p:sp>
    </p:spTree>
    <p:extLst>
      <p:ext uri="{BB962C8B-B14F-4D97-AF65-F5344CB8AC3E}">
        <p14:creationId xmlns:p14="http://schemas.microsoft.com/office/powerpoint/2010/main" val="56464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3"/>
          <p:cNvSpPr>
            <a:spLocks noGrp="1"/>
          </p:cNvSpPr>
          <p:nvPr>
            <p:ph type="dt" sz="half" idx="10"/>
          </p:nvPr>
        </p:nvSpPr>
        <p:spPr/>
        <p:txBody>
          <a:bodyPr/>
          <a:lstStyle>
            <a:lvl1pPr>
              <a:defRPr/>
            </a:lvl1pPr>
          </a:lstStyle>
          <a:p>
            <a:pPr>
              <a:defRPr/>
            </a:pPr>
            <a:fld id="{75E0796A-32F2-43A6-A233-C4557D3278CB}" type="datetimeFigureOut">
              <a:rPr lang="pl-PL"/>
              <a:pPr>
                <a:defRPr/>
              </a:pPr>
              <a:t>2011-04-19</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pPr>
              <a:defRPr/>
            </a:pPr>
            <a:fld id="{0EDD9A35-AFED-42DE-B4B8-77468EBC03B4}" type="slidenum">
              <a:rPr lang="pl-PL"/>
              <a:pPr>
                <a:defRPr/>
              </a:pPr>
              <a:t>‹#›</a:t>
            </a:fld>
            <a:endParaRPr lang="pl-PL"/>
          </a:p>
        </p:txBody>
      </p:sp>
    </p:spTree>
    <p:extLst>
      <p:ext uri="{BB962C8B-B14F-4D97-AF65-F5344CB8AC3E}">
        <p14:creationId xmlns:p14="http://schemas.microsoft.com/office/powerpoint/2010/main" val="334033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3"/>
          <p:cNvSpPr>
            <a:spLocks noGrp="1"/>
          </p:cNvSpPr>
          <p:nvPr>
            <p:ph type="dt" sz="half" idx="10"/>
          </p:nvPr>
        </p:nvSpPr>
        <p:spPr/>
        <p:txBody>
          <a:bodyPr/>
          <a:lstStyle>
            <a:lvl1pPr>
              <a:defRPr/>
            </a:lvl1pPr>
          </a:lstStyle>
          <a:p>
            <a:pPr>
              <a:defRPr/>
            </a:pPr>
            <a:fld id="{2B909D1E-1CD3-4EFB-8238-EFAF0E426E14}" type="datetimeFigureOut">
              <a:rPr lang="pl-PL"/>
              <a:pPr>
                <a:defRPr/>
              </a:pPr>
              <a:t>2011-04-19</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pPr>
              <a:defRPr/>
            </a:pPr>
            <a:fld id="{276261D6-0633-4B29-9551-483E8BE4C949}" type="slidenum">
              <a:rPr lang="pl-PL"/>
              <a:pPr>
                <a:defRPr/>
              </a:pPr>
              <a:t>‹#›</a:t>
            </a:fld>
            <a:endParaRPr lang="pl-PL"/>
          </a:p>
        </p:txBody>
      </p:sp>
    </p:spTree>
    <p:extLst>
      <p:ext uri="{BB962C8B-B14F-4D97-AF65-F5344CB8AC3E}">
        <p14:creationId xmlns:p14="http://schemas.microsoft.com/office/powerpoint/2010/main" val="22443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5"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6"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7"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8"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9" name="Date Placeholder 1"/>
          <p:cNvSpPr>
            <a:spLocks noGrp="1"/>
          </p:cNvSpPr>
          <p:nvPr>
            <p:ph type="dt" sz="half" idx="10"/>
          </p:nvPr>
        </p:nvSpPr>
        <p:spPr/>
        <p:txBody>
          <a:bodyPr/>
          <a:lstStyle>
            <a:lvl1pPr>
              <a:defRPr/>
            </a:lvl1pPr>
          </a:lstStyle>
          <a:p>
            <a:pPr>
              <a:defRPr/>
            </a:pPr>
            <a:fld id="{3161D38B-1AAB-4932-9532-D128A0330EA9}" type="datetimeFigureOut">
              <a:rPr lang="pl-PL"/>
              <a:pPr>
                <a:defRPr/>
              </a:pPr>
              <a:t>2011-04-19</a:t>
            </a:fld>
            <a:endParaRPr lang="pl-PL"/>
          </a:p>
        </p:txBody>
      </p:sp>
      <p:sp>
        <p:nvSpPr>
          <p:cNvPr id="10" name="Footer Placeholder 2"/>
          <p:cNvSpPr>
            <a:spLocks noGrp="1"/>
          </p:cNvSpPr>
          <p:nvPr>
            <p:ph type="ftr" sz="quarter" idx="11"/>
          </p:nvPr>
        </p:nvSpPr>
        <p:spPr/>
        <p:txBody>
          <a:bodyPr/>
          <a:lstStyle>
            <a:lvl1pPr>
              <a:defRPr/>
            </a:lvl1pPr>
          </a:lstStyle>
          <a:p>
            <a:pPr>
              <a:defRPr/>
            </a:pPr>
            <a:endParaRPr lang="pl-PL"/>
          </a:p>
        </p:txBody>
      </p:sp>
      <p:sp>
        <p:nvSpPr>
          <p:cNvPr id="11" name="Slide Number Placeholder 3"/>
          <p:cNvSpPr>
            <a:spLocks noGrp="1"/>
          </p:cNvSpPr>
          <p:nvPr>
            <p:ph type="sldNum" sz="quarter" idx="12"/>
          </p:nvPr>
        </p:nvSpPr>
        <p:spPr/>
        <p:txBody>
          <a:bodyPr/>
          <a:lstStyle>
            <a:lvl1pPr>
              <a:defRPr/>
            </a:lvl1pPr>
          </a:lstStyle>
          <a:p>
            <a:pPr>
              <a:defRPr/>
            </a:pPr>
            <a:fld id="{095439D5-8258-4638-8155-64A0831738B9}" type="slidenum">
              <a:rPr lang="pl-PL"/>
              <a:pPr>
                <a:defRPr/>
              </a:pPr>
              <a:t>‹#›</a:t>
            </a:fld>
            <a:endParaRPr lang="pl-PL"/>
          </a:p>
        </p:txBody>
      </p:sp>
    </p:spTree>
    <p:extLst>
      <p:ext uri="{BB962C8B-B14F-4D97-AF65-F5344CB8AC3E}">
        <p14:creationId xmlns:p14="http://schemas.microsoft.com/office/powerpoint/2010/main" val="427221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8"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9"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10"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11" name="Freeform 28"/>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l-PL" smtClean="0"/>
              <a:t>Kliknij, aby edytować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2" name="Date Placeholder 4"/>
          <p:cNvSpPr>
            <a:spLocks noGrp="1"/>
          </p:cNvSpPr>
          <p:nvPr>
            <p:ph type="dt" sz="half" idx="10"/>
          </p:nvPr>
        </p:nvSpPr>
        <p:spPr/>
        <p:txBody>
          <a:bodyPr/>
          <a:lstStyle>
            <a:lvl1pPr>
              <a:defRPr/>
            </a:lvl1pPr>
          </a:lstStyle>
          <a:p>
            <a:pPr>
              <a:defRPr/>
            </a:pPr>
            <a:fld id="{BE419158-51F2-4D40-8DF2-5F9C212B3AA0}" type="datetimeFigureOut">
              <a:rPr lang="pl-PL"/>
              <a:pPr>
                <a:defRPr/>
              </a:pPr>
              <a:t>2011-04-19</a:t>
            </a:fld>
            <a:endParaRPr lang="pl-PL"/>
          </a:p>
        </p:txBody>
      </p:sp>
      <p:sp>
        <p:nvSpPr>
          <p:cNvPr id="13" name="Footer Placeholder 5"/>
          <p:cNvSpPr>
            <a:spLocks noGrp="1"/>
          </p:cNvSpPr>
          <p:nvPr>
            <p:ph type="ftr" sz="quarter" idx="11"/>
          </p:nvPr>
        </p:nvSpPr>
        <p:spPr/>
        <p:txBody>
          <a:bodyPr/>
          <a:lstStyle>
            <a:lvl1pPr>
              <a:defRPr/>
            </a:lvl1pPr>
          </a:lstStyle>
          <a:p>
            <a:pPr>
              <a:defRPr/>
            </a:pPr>
            <a:endParaRPr lang="pl-PL"/>
          </a:p>
        </p:txBody>
      </p:sp>
      <p:sp>
        <p:nvSpPr>
          <p:cNvPr id="14" name="Slide Number Placeholder 6"/>
          <p:cNvSpPr>
            <a:spLocks noGrp="1"/>
          </p:cNvSpPr>
          <p:nvPr>
            <p:ph type="sldNum" sz="quarter" idx="12"/>
          </p:nvPr>
        </p:nvSpPr>
        <p:spPr/>
        <p:txBody>
          <a:bodyPr/>
          <a:lstStyle>
            <a:lvl1pPr>
              <a:defRPr/>
            </a:lvl1pPr>
          </a:lstStyle>
          <a:p>
            <a:pPr>
              <a:defRPr/>
            </a:pPr>
            <a:fld id="{33723708-C088-4BCA-8E0A-5F9E5A157E35}" type="slidenum">
              <a:rPr lang="pl-PL"/>
              <a:pPr>
                <a:defRPr/>
              </a:pPr>
              <a:t>‹#›</a:t>
            </a:fld>
            <a:endParaRPr lang="pl-PL"/>
          </a:p>
        </p:txBody>
      </p:sp>
    </p:spTree>
    <p:extLst>
      <p:ext uri="{BB962C8B-B14F-4D97-AF65-F5344CB8AC3E}">
        <p14:creationId xmlns:p14="http://schemas.microsoft.com/office/powerpoint/2010/main" val="346883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8"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9"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10"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11"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l-PL" smtClean="0"/>
              <a:t>Kliknij, aby edytować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Kliknij ikonę, aby dodać obraz</a:t>
            </a:r>
            <a:endParaRPr lang="en-US" noProof="0" dirty="0"/>
          </a:p>
        </p:txBody>
      </p:sp>
      <p:sp>
        <p:nvSpPr>
          <p:cNvPr id="12" name="Date Placeholder 4"/>
          <p:cNvSpPr>
            <a:spLocks noGrp="1"/>
          </p:cNvSpPr>
          <p:nvPr>
            <p:ph type="dt" sz="half" idx="10"/>
          </p:nvPr>
        </p:nvSpPr>
        <p:spPr/>
        <p:txBody>
          <a:bodyPr/>
          <a:lstStyle>
            <a:lvl1pPr>
              <a:defRPr/>
            </a:lvl1pPr>
          </a:lstStyle>
          <a:p>
            <a:pPr>
              <a:defRPr/>
            </a:pPr>
            <a:fld id="{2E1CB43B-9E64-47D9-B858-3E17667EFBA0}" type="datetimeFigureOut">
              <a:rPr lang="pl-PL"/>
              <a:pPr>
                <a:defRPr/>
              </a:pPr>
              <a:t>2011-04-19</a:t>
            </a:fld>
            <a:endParaRPr lang="pl-PL"/>
          </a:p>
        </p:txBody>
      </p:sp>
      <p:sp>
        <p:nvSpPr>
          <p:cNvPr id="13" name="Footer Placeholder 5"/>
          <p:cNvSpPr>
            <a:spLocks noGrp="1"/>
          </p:cNvSpPr>
          <p:nvPr>
            <p:ph type="ftr" sz="quarter" idx="11"/>
          </p:nvPr>
        </p:nvSpPr>
        <p:spPr/>
        <p:txBody>
          <a:bodyPr/>
          <a:lstStyle>
            <a:lvl1pPr>
              <a:defRPr/>
            </a:lvl1pPr>
          </a:lstStyle>
          <a:p>
            <a:pPr>
              <a:defRPr/>
            </a:pPr>
            <a:endParaRPr lang="pl-PL"/>
          </a:p>
        </p:txBody>
      </p:sp>
      <p:sp>
        <p:nvSpPr>
          <p:cNvPr id="14" name="Slide Number Placeholder 6"/>
          <p:cNvSpPr>
            <a:spLocks noGrp="1"/>
          </p:cNvSpPr>
          <p:nvPr>
            <p:ph type="sldNum" sz="quarter" idx="12"/>
          </p:nvPr>
        </p:nvSpPr>
        <p:spPr/>
        <p:txBody>
          <a:bodyPr/>
          <a:lstStyle>
            <a:lvl1pPr>
              <a:defRPr/>
            </a:lvl1pPr>
          </a:lstStyle>
          <a:p>
            <a:pPr>
              <a:defRPr/>
            </a:pPr>
            <a:fld id="{FB47C6E8-5BC6-4CC8-864A-A30194B0E0FB}" type="slidenum">
              <a:rPr lang="pl-PL"/>
              <a:pPr>
                <a:defRPr/>
              </a:pPr>
              <a:t>‹#›</a:t>
            </a:fld>
            <a:endParaRPr lang="pl-PL"/>
          </a:p>
        </p:txBody>
      </p:sp>
    </p:spTree>
    <p:extLst>
      <p:ext uri="{BB962C8B-B14F-4D97-AF65-F5344CB8AC3E}">
        <p14:creationId xmlns:p14="http://schemas.microsoft.com/office/powerpoint/2010/main" val="349564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1034" name="Freeform 18"/>
            <p:cNvSpPr>
              <a:spLocks/>
            </p:cNvSpPr>
            <p:nvPr/>
          </p:nvSpPr>
          <p:spPr bwMode="hidden">
            <a:xfrm>
              <a:off x="-309563" y="4318000"/>
              <a:ext cx="8280401" cy="1209675"/>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1035" name="Freeform 22"/>
            <p:cNvSpPr>
              <a:spLocks/>
            </p:cNvSpPr>
            <p:nvPr/>
          </p:nvSpPr>
          <p:spPr bwMode="hidden">
            <a:xfrm>
              <a:off x="3175" y="4335463"/>
              <a:ext cx="8166100" cy="1101725"/>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p:nvSpPr>
            <p:cNvPr id="1036" name="Freeform 26"/>
            <p:cNvSpPr>
              <a:spLocks/>
            </p:cNvSpPr>
            <p:nvPr/>
          </p:nvSpPr>
          <p:spPr bwMode="hidden">
            <a:xfrm>
              <a:off x="4156075" y="4316413"/>
              <a:ext cx="4940300" cy="927100"/>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pl-PL"/>
            </a:p>
          </p:txBody>
        </p:sp>
        <p:sp useBgFill="1">
          <p:nvSpPr>
            <p:cNvPr id="1037"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CD1CFE48-D651-4171-B6BD-542DF1095B2F}" type="datetimeFigureOut">
              <a:rPr lang="pl-PL"/>
              <a:pPr>
                <a:defRPr/>
              </a:pPr>
              <a:t>2011-04-19</a:t>
            </a:fld>
            <a:endParaRPr lang="pl-PL"/>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pl-PL"/>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cs typeface="+mn-cs"/>
              </a:defRPr>
            </a:lvl1pPr>
          </a:lstStyle>
          <a:p>
            <a:pPr>
              <a:defRPr/>
            </a:pPr>
            <a:fld id="{4F08F46C-45E9-4B31-BE9B-3C335768A0B8}" type="slidenum">
              <a:rPr lang="pl-PL"/>
              <a:pPr>
                <a:defRPr/>
              </a:pPr>
              <a:t>‹#›</a:t>
            </a:fld>
            <a:endParaRPr lang="pl-PL"/>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Tree>
  </p:cSld>
  <p:clrMap bg1="lt1" tx1="dk1" bg2="lt2" tx2="dk2" accent1="accent1" accent2="accent2" accent3="accent3" accent4="accent4" accent5="accent5" accent6="accent6" hlink="hlink" folHlink="folHlink"/>
  <p:sldLayoutIdLst>
    <p:sldLayoutId id="2147483683" r:id="rId1"/>
    <p:sldLayoutId id="2147483678" r:id="rId2"/>
    <p:sldLayoutId id="2147483684" r:id="rId3"/>
    <p:sldLayoutId id="2147483679" r:id="rId4"/>
    <p:sldLayoutId id="2147483680" r:id="rId5"/>
    <p:sldLayoutId id="2147483681" r:id="rId6"/>
    <p:sldLayoutId id="2147483685" r:id="rId7"/>
    <p:sldLayoutId id="2147483686" r:id="rId8"/>
    <p:sldLayoutId id="2147483687" r:id="rId9"/>
    <p:sldLayoutId id="2147483682" r:id="rId10"/>
    <p:sldLayoutId id="2147483688" r:id="rId11"/>
  </p:sldLayoutIdLst>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msdn.microsoft.com/en-us/library/system.activities.workflowinvoker.invoke.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685800" y="1600200"/>
            <a:ext cx="7772400" cy="1779588"/>
          </a:xfrm>
        </p:spPr>
        <p:txBody>
          <a:bodyPr anchor="ctr"/>
          <a:lstStyle/>
          <a:p>
            <a:r>
              <a:rPr lang="en-US" smtClean="0"/>
              <a:t>Windows Workflow Foundation </a:t>
            </a:r>
            <a:endParaRPr lang="pl-PL" smtClean="0"/>
          </a:p>
        </p:txBody>
      </p:sp>
      <p:sp>
        <p:nvSpPr>
          <p:cNvPr id="8195" name="Podtytuł 2"/>
          <p:cNvSpPr>
            <a:spLocks noGrp="1"/>
          </p:cNvSpPr>
          <p:nvPr>
            <p:ph type="subTitle" idx="1"/>
          </p:nvPr>
        </p:nvSpPr>
        <p:spPr>
          <a:xfrm>
            <a:off x="1371600" y="3556000"/>
            <a:ext cx="6400800" cy="1473200"/>
          </a:xfrm>
        </p:spPr>
        <p:txBody>
          <a:bodyPr/>
          <a:lstStyle/>
          <a:p>
            <a:endParaRPr lang="pl-PL"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2"/>
          <p:cNvSpPr>
            <a:spLocks noGrp="1"/>
          </p:cNvSpPr>
          <p:nvPr>
            <p:ph type="title"/>
          </p:nvPr>
        </p:nvSpPr>
        <p:spPr>
          <a:xfrm>
            <a:off x="457200" y="338138"/>
            <a:ext cx="8229600" cy="498475"/>
          </a:xfrm>
        </p:spPr>
        <p:txBody>
          <a:bodyPr/>
          <a:lstStyle/>
          <a:p>
            <a:r>
              <a:rPr lang="pl-PL" sz="2000" smtClean="0">
                <a:solidFill>
                  <a:schemeClr val="tx1"/>
                </a:solidFill>
              </a:rPr>
              <a:t>WF Runtime</a:t>
            </a:r>
          </a:p>
        </p:txBody>
      </p:sp>
      <p:sp>
        <p:nvSpPr>
          <p:cNvPr id="21507" name="pole tekstowe 3"/>
          <p:cNvSpPr txBox="1">
            <a:spLocks noChangeArrowheads="1"/>
          </p:cNvSpPr>
          <p:nvPr/>
        </p:nvSpPr>
        <p:spPr bwMode="auto">
          <a:xfrm>
            <a:off x="323850" y="1052513"/>
            <a:ext cx="84963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WF runtime „widzi” aktywności, aktywności, aktywności (nie Sequence, Parallel, Recurrence).</a:t>
            </a:r>
          </a:p>
          <a:p>
            <a:r>
              <a:rPr lang="pl-PL"/>
              <a:t>WF runtime jest „sędzią” pilnuje reguł.</a:t>
            </a:r>
          </a:p>
          <a:p>
            <a:r>
              <a:rPr lang="pl-PL"/>
              <a:t>Podczas wykonywania wielu procesów persystuje te, które się nudzą.</a:t>
            </a:r>
          </a:p>
          <a:p>
            <a:r>
              <a:rPr lang="pl-PL"/>
              <a:t>Tracking – Runtime podczas wykonywania aplikacji „loguje” pewne informacje, przez co wiemy, w którym miejscu jest nasz proces.</a:t>
            </a:r>
          </a:p>
          <a:p>
            <a:endParaRPr lang="pl-PL"/>
          </a:p>
        </p:txBody>
      </p:sp>
      <p:grpSp>
        <p:nvGrpSpPr>
          <p:cNvPr id="46" name="Group 118"/>
          <p:cNvGrpSpPr/>
          <p:nvPr/>
        </p:nvGrpSpPr>
        <p:grpSpPr>
          <a:xfrm>
            <a:off x="407570" y="4472776"/>
            <a:ext cx="1600200" cy="1295400"/>
            <a:chOff x="6444827" y="1787856"/>
            <a:chExt cx="2089573" cy="1828800"/>
          </a:xfrm>
          <a:effectLst>
            <a:outerShdw blurRad="76200" dir="18900000" sy="23000" kx="-1200000" algn="bl" rotWithShape="0">
              <a:prstClr val="black">
                <a:alpha val="20000"/>
              </a:prstClr>
            </a:outerShdw>
          </a:effectLst>
        </p:grpSpPr>
        <p:cxnSp>
          <p:nvCxnSpPr>
            <p:cNvPr id="48" name="Straight Arrow Connector 10"/>
            <p:cNvCxnSpPr/>
            <p:nvPr/>
          </p:nvCxnSpPr>
          <p:spPr>
            <a:xfrm rot="10800000" flipV="1">
              <a:off x="7086600" y="2206956"/>
              <a:ext cx="419100" cy="34290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11"/>
            <p:cNvCxnSpPr/>
            <p:nvPr/>
          </p:nvCxnSpPr>
          <p:spPr>
            <a:xfrm>
              <a:off x="7886700" y="2206956"/>
              <a:ext cx="342900" cy="57150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50" name="Straight Arrow Connector 12"/>
            <p:cNvCxnSpPr/>
            <p:nvPr/>
          </p:nvCxnSpPr>
          <p:spPr>
            <a:xfrm rot="5400000">
              <a:off x="7696200" y="2930856"/>
              <a:ext cx="533400" cy="53340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nvGrpSpPr>
            <p:cNvPr id="51" name="Group 42"/>
            <p:cNvGrpSpPr/>
            <p:nvPr/>
          </p:nvGrpSpPr>
          <p:grpSpPr>
            <a:xfrm>
              <a:off x="6444827" y="1787856"/>
              <a:ext cx="2089573" cy="1828800"/>
              <a:chOff x="6521027" y="2098344"/>
              <a:chExt cx="2089573" cy="1828800"/>
            </a:xfrm>
          </p:grpSpPr>
          <p:sp>
            <p:nvSpPr>
              <p:cNvPr id="52" name="Rectangle 14"/>
              <p:cNvSpPr/>
              <p:nvPr/>
            </p:nvSpPr>
            <p:spPr>
              <a:xfrm>
                <a:off x="7467600" y="2098344"/>
                <a:ext cx="609600" cy="152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3" name="Flowchart: Decision 15"/>
              <p:cNvSpPr/>
              <p:nvPr/>
            </p:nvSpPr>
            <p:spPr>
              <a:xfrm>
                <a:off x="7581900" y="2403144"/>
                <a:ext cx="381000" cy="228600"/>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4" name="Rectangle 16"/>
              <p:cNvSpPr/>
              <p:nvPr/>
            </p:nvSpPr>
            <p:spPr>
              <a:xfrm>
                <a:off x="6858000" y="2860344"/>
                <a:ext cx="609600" cy="152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55" name="Rectangle 17"/>
              <p:cNvSpPr/>
              <p:nvPr/>
            </p:nvSpPr>
            <p:spPr>
              <a:xfrm>
                <a:off x="8001000" y="3088944"/>
                <a:ext cx="609600" cy="152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6" name="Rectangle 18"/>
              <p:cNvSpPr/>
              <p:nvPr/>
            </p:nvSpPr>
            <p:spPr>
              <a:xfrm>
                <a:off x="6858000" y="3317544"/>
                <a:ext cx="609600" cy="152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57" name="Rectangle 19"/>
              <p:cNvSpPr/>
              <p:nvPr/>
            </p:nvSpPr>
            <p:spPr>
              <a:xfrm>
                <a:off x="7467600" y="3774744"/>
                <a:ext cx="609600" cy="152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cxnSp>
            <p:nvCxnSpPr>
              <p:cNvPr id="58" name="Straight Arrow Connector 20"/>
              <p:cNvCxnSpPr>
                <a:stCxn id="52" idx="2"/>
                <a:endCxn id="53" idx="0"/>
              </p:cNvCxnSpPr>
              <p:nvPr/>
            </p:nvCxnSpPr>
            <p:spPr>
              <a:xfrm rot="5400000">
                <a:off x="7696200" y="2326944"/>
                <a:ext cx="152400" cy="158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21"/>
              <p:cNvCxnSpPr>
                <a:stCxn id="54" idx="2"/>
                <a:endCxn id="56" idx="0"/>
              </p:cNvCxnSpPr>
              <p:nvPr/>
            </p:nvCxnSpPr>
            <p:spPr>
              <a:xfrm rot="5400000">
                <a:off x="7010400" y="3165144"/>
                <a:ext cx="304800" cy="158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60" name="Freeform 22"/>
              <p:cNvSpPr/>
              <p:nvPr/>
            </p:nvSpPr>
            <p:spPr>
              <a:xfrm>
                <a:off x="6521027" y="2499664"/>
                <a:ext cx="1050350" cy="891177"/>
              </a:xfrm>
              <a:custGeom>
                <a:avLst/>
                <a:gdLst>
                  <a:gd name="connsiteX0" fmla="*/ 321733 w 1050350"/>
                  <a:gd name="connsiteY0" fmla="*/ 891177 h 891177"/>
                  <a:gd name="connsiteX1" fmla="*/ 121436 w 1050350"/>
                  <a:gd name="connsiteY1" fmla="*/ 145143 h 891177"/>
                  <a:gd name="connsiteX2" fmla="*/ 1050350 w 1050350"/>
                  <a:gd name="connsiteY2" fmla="*/ 20320 h 891177"/>
                </a:gdLst>
                <a:ahLst/>
                <a:cxnLst>
                  <a:cxn ang="0">
                    <a:pos x="connsiteX0" y="connsiteY0"/>
                  </a:cxn>
                  <a:cxn ang="0">
                    <a:pos x="connsiteX1" y="connsiteY1"/>
                  </a:cxn>
                  <a:cxn ang="0">
                    <a:pos x="connsiteX2" y="connsiteY2"/>
                  </a:cxn>
                </a:cxnLst>
                <a:rect l="l" t="t" r="r" b="b"/>
                <a:pathLst>
                  <a:path w="1050350" h="891177">
                    <a:moveTo>
                      <a:pt x="321733" y="891177"/>
                    </a:moveTo>
                    <a:cubicBezTo>
                      <a:pt x="160866" y="590731"/>
                      <a:pt x="0" y="290286"/>
                      <a:pt x="121436" y="145143"/>
                    </a:cubicBezTo>
                    <a:cubicBezTo>
                      <a:pt x="242872" y="0"/>
                      <a:pt x="927462" y="43059"/>
                      <a:pt x="1050350" y="20320"/>
                    </a:cubicBezTo>
                  </a:path>
                </a:pathLst>
              </a:custGeom>
              <a:ln>
                <a:tailEnd type="triangle"/>
              </a:ln>
            </p:spPr>
            <p:style>
              <a:lnRef idx="1">
                <a:schemeClr val="accent2"/>
              </a:lnRef>
              <a:fillRef idx="0">
                <a:schemeClr val="accent2"/>
              </a:fillRef>
              <a:effectRef idx="0">
                <a:schemeClr val="accent2"/>
              </a:effectRef>
              <a:fontRef idx="minor">
                <a:schemeClr val="tx1"/>
              </a:fontRef>
            </p:style>
            <p:txBody>
              <a:bodyPr anchor="ctr"/>
              <a:lstStyle/>
              <a:p>
                <a:pPr algn="ctr" fontAlgn="auto">
                  <a:spcBef>
                    <a:spcPts val="0"/>
                  </a:spcBef>
                  <a:spcAft>
                    <a:spcPts val="0"/>
                  </a:spcAft>
                  <a:defRPr/>
                </a:pPr>
                <a:endParaRPr lang="en-US"/>
              </a:p>
            </p:txBody>
          </p:sp>
        </p:grpSp>
      </p:grpSp>
      <p:sp>
        <p:nvSpPr>
          <p:cNvPr id="61" name="Rectangle 25"/>
          <p:cNvSpPr/>
          <p:nvPr/>
        </p:nvSpPr>
        <p:spPr bwMode="auto">
          <a:xfrm>
            <a:off x="407570" y="4244176"/>
            <a:ext cx="1676400" cy="1752600"/>
          </a:xfrm>
          <a:prstGeom prst="rect">
            <a:avLst/>
          </a:prstGeom>
          <a:no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6" tIns="45718" rIns="91436" bIns="45718" anchor="ctr"/>
          <a:lstStyle/>
          <a:p>
            <a:pPr algn="ctr" defTabSz="914099">
              <a:defRPr/>
            </a:pPr>
            <a:endParaRPr lang="en-US" sz="2300" dirty="0">
              <a:solidFill>
                <a:srgbClr val="FFFFFF"/>
              </a:solidFill>
            </a:endParaRPr>
          </a:p>
        </p:txBody>
      </p:sp>
      <p:sp>
        <p:nvSpPr>
          <p:cNvPr id="62" name="Circular Arrow 8"/>
          <p:cNvSpPr/>
          <p:nvPr/>
        </p:nvSpPr>
        <p:spPr>
          <a:xfrm>
            <a:off x="3760788" y="3405188"/>
            <a:ext cx="685800" cy="685800"/>
          </a:xfrm>
          <a:prstGeom prst="circularArrow">
            <a:avLst>
              <a:gd name="adj1" fmla="val 11714"/>
              <a:gd name="adj2" fmla="val 1142319"/>
              <a:gd name="adj3" fmla="val 8079148"/>
              <a:gd name="adj4" fmla="val 10800000"/>
              <a:gd name="adj5" fmla="val 189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3" name="Frame 24"/>
          <p:cNvSpPr/>
          <p:nvPr/>
        </p:nvSpPr>
        <p:spPr>
          <a:xfrm>
            <a:off x="103188" y="3328988"/>
            <a:ext cx="4419600" cy="3124200"/>
          </a:xfrm>
          <a:prstGeom prst="frame">
            <a:avLst>
              <a:gd name="adj1" fmla="val 209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4" name="TextBox 26"/>
          <p:cNvSpPr txBox="1">
            <a:spLocks noChangeArrowheads="1"/>
          </p:cNvSpPr>
          <p:nvPr/>
        </p:nvSpPr>
        <p:spPr bwMode="auto">
          <a:xfrm>
            <a:off x="1931988" y="3481388"/>
            <a:ext cx="213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sz="2800"/>
              <a:t>WF Runtime</a:t>
            </a:r>
          </a:p>
        </p:txBody>
      </p:sp>
      <p:sp>
        <p:nvSpPr>
          <p:cNvPr id="65" name="Flowchart: Process 27"/>
          <p:cNvSpPr/>
          <p:nvPr/>
        </p:nvSpPr>
        <p:spPr>
          <a:xfrm>
            <a:off x="2770188" y="4700588"/>
            <a:ext cx="1676400" cy="16795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Extensions</a:t>
            </a:r>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66" name="Flowchart: Process 28"/>
          <p:cNvSpPr/>
          <p:nvPr/>
        </p:nvSpPr>
        <p:spPr>
          <a:xfrm>
            <a:off x="2998370" y="5234776"/>
            <a:ext cx="1295400" cy="381000"/>
          </a:xfrm>
          <a:prstGeom prst="flowChartProcess">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600" dirty="0"/>
              <a:t>Persistence</a:t>
            </a:r>
            <a:endParaRPr lang="en-US" sz="1600" dirty="0"/>
          </a:p>
        </p:txBody>
      </p:sp>
      <p:sp>
        <p:nvSpPr>
          <p:cNvPr id="67" name="Flowchart: Process 29"/>
          <p:cNvSpPr/>
          <p:nvPr/>
        </p:nvSpPr>
        <p:spPr>
          <a:xfrm>
            <a:off x="2998370" y="5768176"/>
            <a:ext cx="1295400" cy="381000"/>
          </a:xfrm>
          <a:prstGeom prst="flowChartProcess">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600" dirty="0"/>
              <a:t>Tracking</a:t>
            </a:r>
            <a:endParaRPr lang="en-US" sz="1600" dirty="0"/>
          </a:p>
        </p:txBody>
      </p:sp>
      <p:sp>
        <p:nvSpPr>
          <p:cNvPr id="68" name="Rectangle 30"/>
          <p:cNvSpPr/>
          <p:nvPr/>
        </p:nvSpPr>
        <p:spPr>
          <a:xfrm>
            <a:off x="4293770" y="5387176"/>
            <a:ext cx="533400" cy="762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en-US"/>
          </a:p>
        </p:txBody>
      </p:sp>
      <p:sp>
        <p:nvSpPr>
          <p:cNvPr id="69" name="Oval 31"/>
          <p:cNvSpPr/>
          <p:nvPr/>
        </p:nvSpPr>
        <p:spPr>
          <a:xfrm>
            <a:off x="4750970" y="5310976"/>
            <a:ext cx="304800" cy="2286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en-US"/>
          </a:p>
        </p:txBody>
      </p:sp>
      <p:sp>
        <p:nvSpPr>
          <p:cNvPr id="70" name="TextBox 32"/>
          <p:cNvSpPr txBox="1">
            <a:spLocks noChangeArrowheads="1"/>
          </p:cNvSpPr>
          <p:nvPr/>
        </p:nvSpPr>
        <p:spPr bwMode="auto">
          <a:xfrm>
            <a:off x="4903788" y="5246688"/>
            <a:ext cx="2133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a:t>PersistenceProvider</a:t>
            </a:r>
          </a:p>
        </p:txBody>
      </p:sp>
      <p:sp>
        <p:nvSpPr>
          <p:cNvPr id="71" name="Rectangle 33"/>
          <p:cNvSpPr/>
          <p:nvPr/>
        </p:nvSpPr>
        <p:spPr>
          <a:xfrm>
            <a:off x="4293770" y="5920576"/>
            <a:ext cx="533400" cy="762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en-US"/>
          </a:p>
        </p:txBody>
      </p:sp>
      <p:sp>
        <p:nvSpPr>
          <p:cNvPr id="72" name="Oval 34"/>
          <p:cNvSpPr/>
          <p:nvPr/>
        </p:nvSpPr>
        <p:spPr>
          <a:xfrm>
            <a:off x="4750970" y="5844376"/>
            <a:ext cx="304800" cy="2286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endParaRPr lang="en-US"/>
          </a:p>
        </p:txBody>
      </p:sp>
      <p:sp>
        <p:nvSpPr>
          <p:cNvPr id="73" name="TextBox 35"/>
          <p:cNvSpPr txBox="1">
            <a:spLocks noChangeArrowheads="1"/>
          </p:cNvSpPr>
          <p:nvPr/>
        </p:nvSpPr>
        <p:spPr bwMode="auto">
          <a:xfrm>
            <a:off x="4919663" y="5767388"/>
            <a:ext cx="213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a:t>TrackingParticipant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animBg="1"/>
      <p:bldP spid="70" grpId="0"/>
      <p:bldP spid="7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2"/>
          <p:cNvSpPr>
            <a:spLocks noGrp="1"/>
          </p:cNvSpPr>
          <p:nvPr>
            <p:ph type="title"/>
          </p:nvPr>
        </p:nvSpPr>
        <p:spPr/>
        <p:txBody>
          <a:bodyPr/>
          <a:lstStyle/>
          <a:p>
            <a:r>
              <a:rPr lang="pl-PL" sz="3600" smtClean="0">
                <a:solidFill>
                  <a:schemeClr val="tx1"/>
                </a:solidFill>
              </a:rPr>
              <a:t>Jak to wygląda w praktyce?</a:t>
            </a:r>
          </a:p>
        </p:txBody>
      </p:sp>
      <p:pic>
        <p:nvPicPr>
          <p:cNvPr id="22531" name="Obraz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412875"/>
            <a:ext cx="7362825" cy="508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6"/>
          <p:cNvSpPr>
            <a:spLocks noGrp="1"/>
          </p:cNvSpPr>
          <p:nvPr>
            <p:ph type="title"/>
          </p:nvPr>
        </p:nvSpPr>
        <p:spPr/>
        <p:txBody>
          <a:bodyPr/>
          <a:lstStyle/>
          <a:p>
            <a:endParaRPr lang="pl-PL" smtClean="0"/>
          </a:p>
        </p:txBody>
      </p:sp>
      <p:pic>
        <p:nvPicPr>
          <p:cNvPr id="23555" name="Symbol zastępczy zawartości 8"/>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188913"/>
            <a:ext cx="8856663" cy="6569075"/>
          </a:xfrm>
        </p:spPr>
      </p:pic>
      <p:sp>
        <p:nvSpPr>
          <p:cNvPr id="23556" name="pole tekstowe 9"/>
          <p:cNvSpPr txBox="1">
            <a:spLocks noChangeArrowheads="1"/>
          </p:cNvSpPr>
          <p:nvPr/>
        </p:nvSpPr>
        <p:spPr bwMode="auto">
          <a:xfrm>
            <a:off x="2898775" y="1814513"/>
            <a:ext cx="28813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Tutaj tworzymy przepływ pracy przeciągając aktywności z Toolboxa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 y="2060575"/>
            <a:ext cx="4448175" cy="3871913"/>
          </a:xfrm>
        </p:spPr>
      </p:pic>
      <p:sp>
        <p:nvSpPr>
          <p:cNvPr id="3" name="Tytuł 2"/>
          <p:cNvSpPr>
            <a:spLocks noGrp="1"/>
          </p:cNvSpPr>
          <p:nvPr>
            <p:ph type="title"/>
          </p:nvPr>
        </p:nvSpPr>
        <p:spPr/>
        <p:txBody>
          <a:bodyPr rtlCol="0">
            <a:normAutofit fontScale="90000"/>
          </a:bodyPr>
          <a:lstStyle/>
          <a:p>
            <a:pPr fontAlgn="auto">
              <a:spcAft>
                <a:spcPts val="0"/>
              </a:spcAft>
              <a:defRPr/>
            </a:pPr>
            <a:r>
              <a:rPr lang="pl-PL" dirty="0" smtClean="0">
                <a:solidFill>
                  <a:schemeClr val="tx1"/>
                </a:solidFill>
              </a:rPr>
              <a:t>W tym momencie mamy do wyboru dwa rodzaje przepływu pracy:</a:t>
            </a:r>
            <a:endParaRPr lang="pl-PL" dirty="0">
              <a:solidFill>
                <a:schemeClr val="tx1"/>
              </a:solidFill>
            </a:endParaRPr>
          </a:p>
        </p:txBody>
      </p:sp>
      <p:pic>
        <p:nvPicPr>
          <p:cNvPr id="24580" name="Obraz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2060575"/>
            <a:ext cx="4448175"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pole tekstowe 5"/>
          <p:cNvSpPr txBox="1">
            <a:spLocks noChangeArrowheads="1"/>
          </p:cNvSpPr>
          <p:nvPr/>
        </p:nvSpPr>
        <p:spPr bwMode="auto">
          <a:xfrm>
            <a:off x="395288" y="3284538"/>
            <a:ext cx="36004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Za pomocą flowchart możemy tworzyć aplikacje budując schemat blokowy, w którym możemy nie tylko wykonywać aktywności jedna po drugiej, ale też wracać do poprzednich.</a:t>
            </a:r>
          </a:p>
        </p:txBody>
      </p:sp>
      <p:sp>
        <p:nvSpPr>
          <p:cNvPr id="24582" name="pole tekstowe 6"/>
          <p:cNvSpPr txBox="1">
            <a:spLocks noChangeArrowheads="1"/>
          </p:cNvSpPr>
          <p:nvPr/>
        </p:nvSpPr>
        <p:spPr bwMode="auto">
          <a:xfrm>
            <a:off x="4643438" y="2408238"/>
            <a:ext cx="4305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W Sequence aktywności wykonują się jedna po drugiej od góry do dołu.</a:t>
            </a:r>
          </a:p>
        </p:txBody>
      </p:sp>
      <p:sp>
        <p:nvSpPr>
          <p:cNvPr id="24583" name="pole tekstowe 7"/>
          <p:cNvSpPr txBox="1">
            <a:spLocks noChangeArrowheads="1"/>
          </p:cNvSpPr>
          <p:nvPr/>
        </p:nvSpPr>
        <p:spPr bwMode="auto">
          <a:xfrm>
            <a:off x="42863" y="6092825"/>
            <a:ext cx="8905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Przepływy pracy można dowolnie w sobie zagnieżdżać, kopiując np. Sequence z jednego przepływu do flowchart z innego.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2"/>
          <p:cNvSpPr>
            <a:spLocks noGrp="1"/>
          </p:cNvSpPr>
          <p:nvPr>
            <p:ph type="title"/>
          </p:nvPr>
        </p:nvSpPr>
        <p:spPr>
          <a:xfrm>
            <a:off x="457200" y="338138"/>
            <a:ext cx="8229600" cy="930275"/>
          </a:xfrm>
        </p:spPr>
        <p:txBody>
          <a:bodyPr/>
          <a:lstStyle/>
          <a:p>
            <a:r>
              <a:rPr lang="pl-PL" smtClean="0">
                <a:solidFill>
                  <a:schemeClr val="tx1"/>
                </a:solidFill>
              </a:rPr>
              <a:t>Zmienne i argumenty:</a:t>
            </a:r>
          </a:p>
        </p:txBody>
      </p:sp>
      <p:sp>
        <p:nvSpPr>
          <p:cNvPr id="25603" name="pole tekstowe 6"/>
          <p:cNvSpPr txBox="1">
            <a:spLocks noChangeArrowheads="1"/>
          </p:cNvSpPr>
          <p:nvPr/>
        </p:nvSpPr>
        <p:spPr bwMode="auto">
          <a:xfrm>
            <a:off x="339725" y="1484313"/>
            <a:ext cx="83359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pPr algn="just"/>
            <a:r>
              <a:rPr lang="pl-PL"/>
              <a:t>Niektórym aktywnościom można zmieniać nazwy. Umożliwia to łatwiejszą identyfikacje.</a:t>
            </a:r>
          </a:p>
          <a:p>
            <a:pPr algn="just"/>
            <a:endParaRPr lang="pl-PL"/>
          </a:p>
        </p:txBody>
      </p:sp>
      <p:pic>
        <p:nvPicPr>
          <p:cNvPr id="25604" name="Obraz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6550" y="2230438"/>
            <a:ext cx="2582863"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pole tekstowe 12"/>
          <p:cNvSpPr txBox="1">
            <a:spLocks noChangeArrowheads="1"/>
          </p:cNvSpPr>
          <p:nvPr/>
        </p:nvSpPr>
        <p:spPr bwMode="auto">
          <a:xfrm>
            <a:off x="2919413" y="2230438"/>
            <a:ext cx="5973762"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Do WF można dodawać zmienne i argumenty. </a:t>
            </a:r>
          </a:p>
          <a:p>
            <a:pPr algn="just"/>
            <a:r>
              <a:rPr lang="pl-PL"/>
              <a:t>Zmienne (Variables) należy przypisać do aktywności złożonej (sequence). Podczas tworzenia zmiennej wybiera się aktywność, do której ma być przypisana. Dzięki temu zmienna jest widoczna w aktywnościach podrzędnych.</a:t>
            </a:r>
          </a:p>
        </p:txBody>
      </p:sp>
      <p:sp>
        <p:nvSpPr>
          <p:cNvPr id="25606" name="pole tekstowe 13"/>
          <p:cNvSpPr txBox="1">
            <a:spLocks noChangeArrowheads="1"/>
          </p:cNvSpPr>
          <p:nvPr/>
        </p:nvSpPr>
        <p:spPr bwMode="auto">
          <a:xfrm>
            <a:off x="3049588" y="3859213"/>
            <a:ext cx="5973762"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W przeciwieństwie do zmiennych, argumenty (Arguments) są widoczne w całym przepływie. Przy tworzeniu wybiera się ich „kierunek” (direction: In, Out, Property). Dzięki temu można przypisać im wartość z zewnątrz przy wywoływaniu WF, bądź też zwrócić je na zewnątrz wraz z końcem pracy WF.</a:t>
            </a:r>
          </a:p>
          <a:p>
            <a:endParaRPr lang="pl-PL"/>
          </a:p>
          <a:p>
            <a:r>
              <a:rPr lang="pl-PL"/>
              <a:t>Oczywiście zarówno argumentom jak i zmiennym należy przy tworzeniu wybrać odpowiedni typ.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755650" y="1484313"/>
            <a:ext cx="7408863" cy="4392612"/>
          </a:xfrm>
        </p:spPr>
        <p:txBody>
          <a:bodyPr rtlCol="0">
            <a:normAutofit fontScale="70000" lnSpcReduction="20000"/>
          </a:bodyPr>
          <a:lstStyle/>
          <a:p>
            <a:pPr marL="0" indent="0" algn="just" fontAlgn="auto">
              <a:spcAft>
                <a:spcPts val="0"/>
              </a:spcAft>
              <a:buFont typeface="Symbol" pitchFamily="18" charset="2"/>
              <a:buNone/>
              <a:defRPr/>
            </a:pPr>
            <a:r>
              <a:rPr lang="pl-PL" dirty="0">
                <a:solidFill>
                  <a:schemeClr val="tx1"/>
                </a:solidFill>
              </a:rPr>
              <a:t>W folderze </a:t>
            </a:r>
            <a:r>
              <a:rPr lang="pl-PL" dirty="0" err="1">
                <a:solidFill>
                  <a:schemeClr val="tx1"/>
                </a:solidFill>
              </a:rPr>
              <a:t>Sequence</a:t>
            </a:r>
            <a:r>
              <a:rPr lang="pl-PL" dirty="0">
                <a:solidFill>
                  <a:schemeClr val="tx1"/>
                </a:solidFill>
              </a:rPr>
              <a:t> i </a:t>
            </a:r>
            <a:r>
              <a:rPr lang="pl-PL" dirty="0" err="1" smtClean="0">
                <a:solidFill>
                  <a:schemeClr val="tx1"/>
                </a:solidFill>
              </a:rPr>
              <a:t>Flowchart</a:t>
            </a:r>
            <a:r>
              <a:rPr lang="pl-PL" dirty="0" smtClean="0">
                <a:solidFill>
                  <a:schemeClr val="tx1"/>
                </a:solidFill>
              </a:rPr>
              <a:t> załączona jest aplikacja wykorzystująca WF do liczenia wyniku wyrażenia 5! </a:t>
            </a:r>
          </a:p>
          <a:p>
            <a:pPr marL="0" indent="0" algn="just" fontAlgn="auto">
              <a:spcAft>
                <a:spcPts val="0"/>
              </a:spcAft>
              <a:buFont typeface="Symbol" pitchFamily="18" charset="2"/>
              <a:buNone/>
              <a:defRPr/>
            </a:pPr>
            <a:r>
              <a:rPr lang="pl-PL" dirty="0" smtClean="0">
                <a:solidFill>
                  <a:schemeClr val="tx1"/>
                </a:solidFill>
              </a:rPr>
              <a:t>W pliku </a:t>
            </a:r>
            <a:r>
              <a:rPr lang="pl-PL" dirty="0" err="1" smtClean="0">
                <a:solidFill>
                  <a:schemeClr val="tx1"/>
                </a:solidFill>
              </a:rPr>
              <a:t>Program.cs</a:t>
            </a:r>
            <a:r>
              <a:rPr lang="pl-PL" dirty="0" smtClean="0">
                <a:solidFill>
                  <a:schemeClr val="tx1"/>
                </a:solidFill>
              </a:rPr>
              <a:t> mamy następujący kod:</a:t>
            </a:r>
          </a:p>
          <a:p>
            <a:pPr marL="0" indent="0" algn="just" fontAlgn="auto">
              <a:spcAft>
                <a:spcPts val="0"/>
              </a:spcAft>
              <a:buFont typeface="Symbol" pitchFamily="18" charset="2"/>
              <a:buNone/>
              <a:defRPr/>
            </a:pPr>
            <a:endParaRPr lang="pl-PL" dirty="0" smtClean="0">
              <a:solidFill>
                <a:schemeClr val="tx1"/>
              </a:solidFill>
            </a:endParaRPr>
          </a:p>
          <a:p>
            <a:pPr marL="0" indent="0" fontAlgn="auto">
              <a:spcAft>
                <a:spcPts val="0"/>
              </a:spcAft>
              <a:buFont typeface="Symbol" pitchFamily="18" charset="2"/>
              <a:buNone/>
              <a:defRPr/>
            </a:pPr>
            <a:r>
              <a:rPr lang="pl-PL" dirty="0" err="1"/>
              <a:t>namespace</a:t>
            </a:r>
            <a:r>
              <a:rPr lang="pl-PL" dirty="0"/>
              <a:t> WorkflowConsoleApplication1</a:t>
            </a:r>
          </a:p>
          <a:p>
            <a:pPr marL="0" indent="0" fontAlgn="auto">
              <a:spcAft>
                <a:spcPts val="0"/>
              </a:spcAft>
              <a:buFont typeface="Symbol" pitchFamily="18" charset="2"/>
              <a:buNone/>
              <a:defRPr/>
            </a:pPr>
            <a:r>
              <a:rPr lang="pl-PL" dirty="0" smtClean="0"/>
              <a:t>{</a:t>
            </a:r>
            <a:endParaRPr lang="pl-PL" dirty="0"/>
          </a:p>
          <a:p>
            <a:pPr marL="0" indent="0" fontAlgn="auto">
              <a:spcAft>
                <a:spcPts val="0"/>
              </a:spcAft>
              <a:buFont typeface="Symbol" pitchFamily="18" charset="2"/>
              <a:buNone/>
              <a:defRPr/>
            </a:pPr>
            <a:r>
              <a:rPr lang="pl-PL" dirty="0"/>
              <a:t>    </a:t>
            </a:r>
            <a:r>
              <a:rPr lang="pl-PL" dirty="0" err="1"/>
              <a:t>class</a:t>
            </a:r>
            <a:r>
              <a:rPr lang="pl-PL" dirty="0"/>
              <a:t> Program</a:t>
            </a:r>
          </a:p>
          <a:p>
            <a:pPr marL="0" indent="0" fontAlgn="auto">
              <a:spcAft>
                <a:spcPts val="0"/>
              </a:spcAft>
              <a:buFont typeface="Symbol" pitchFamily="18" charset="2"/>
              <a:buNone/>
              <a:defRPr/>
            </a:pPr>
            <a:r>
              <a:rPr lang="pl-PL" dirty="0"/>
              <a:t>    {</a:t>
            </a:r>
          </a:p>
          <a:p>
            <a:pPr marL="0" indent="0" fontAlgn="auto">
              <a:spcAft>
                <a:spcPts val="0"/>
              </a:spcAft>
              <a:buFont typeface="Symbol" pitchFamily="18" charset="2"/>
              <a:buNone/>
              <a:defRPr/>
            </a:pPr>
            <a:r>
              <a:rPr lang="pl-PL" dirty="0"/>
              <a:t>        </a:t>
            </a:r>
            <a:r>
              <a:rPr lang="pl-PL" dirty="0" err="1"/>
              <a:t>static</a:t>
            </a:r>
            <a:r>
              <a:rPr lang="pl-PL" dirty="0"/>
              <a:t> </a:t>
            </a:r>
            <a:r>
              <a:rPr lang="pl-PL" dirty="0" err="1"/>
              <a:t>void</a:t>
            </a:r>
            <a:r>
              <a:rPr lang="pl-PL" dirty="0"/>
              <a:t> </a:t>
            </a:r>
            <a:r>
              <a:rPr lang="pl-PL" dirty="0" err="1"/>
              <a:t>Main</a:t>
            </a:r>
            <a:r>
              <a:rPr lang="pl-PL" dirty="0"/>
              <a:t>(string[] </a:t>
            </a:r>
            <a:r>
              <a:rPr lang="pl-PL" dirty="0" err="1"/>
              <a:t>args</a:t>
            </a:r>
            <a:r>
              <a:rPr lang="pl-PL" dirty="0"/>
              <a:t>)</a:t>
            </a:r>
          </a:p>
          <a:p>
            <a:pPr marL="0" indent="0" fontAlgn="auto">
              <a:spcAft>
                <a:spcPts val="0"/>
              </a:spcAft>
              <a:buFont typeface="Symbol" pitchFamily="18" charset="2"/>
              <a:buNone/>
              <a:defRPr/>
            </a:pPr>
            <a:r>
              <a:rPr lang="pl-PL" dirty="0"/>
              <a:t>        {</a:t>
            </a:r>
          </a:p>
          <a:p>
            <a:pPr marL="0" indent="0" fontAlgn="auto">
              <a:spcAft>
                <a:spcPts val="0"/>
              </a:spcAft>
              <a:buFont typeface="Symbol" pitchFamily="18" charset="2"/>
              <a:buNone/>
              <a:defRPr/>
            </a:pPr>
            <a:r>
              <a:rPr lang="pl-PL" dirty="0"/>
              <a:t>            </a:t>
            </a:r>
            <a:r>
              <a:rPr lang="pl-PL" dirty="0" err="1"/>
              <a:t>WorkflowInvoker.Invoke</a:t>
            </a:r>
            <a:r>
              <a:rPr lang="pl-PL" dirty="0"/>
              <a:t>(</a:t>
            </a:r>
            <a:r>
              <a:rPr lang="pl-PL" dirty="0" err="1"/>
              <a:t>new</a:t>
            </a:r>
            <a:r>
              <a:rPr lang="pl-PL" dirty="0"/>
              <a:t> Activity1());</a:t>
            </a:r>
          </a:p>
          <a:p>
            <a:pPr marL="0" indent="0" fontAlgn="auto">
              <a:spcAft>
                <a:spcPts val="0"/>
              </a:spcAft>
              <a:buFont typeface="Symbol" pitchFamily="18" charset="2"/>
              <a:buNone/>
              <a:defRPr/>
            </a:pPr>
            <a:r>
              <a:rPr lang="pl-PL" dirty="0"/>
              <a:t>        }</a:t>
            </a:r>
          </a:p>
          <a:p>
            <a:pPr marL="0" indent="0" fontAlgn="auto">
              <a:spcAft>
                <a:spcPts val="0"/>
              </a:spcAft>
              <a:buFont typeface="Symbol" pitchFamily="18" charset="2"/>
              <a:buNone/>
              <a:defRPr/>
            </a:pPr>
            <a:r>
              <a:rPr lang="pl-PL" dirty="0"/>
              <a:t>    }</a:t>
            </a:r>
          </a:p>
          <a:p>
            <a:pPr marL="0" indent="0" fontAlgn="auto">
              <a:spcAft>
                <a:spcPts val="0"/>
              </a:spcAft>
              <a:buFont typeface="Symbol" pitchFamily="18" charset="2"/>
              <a:buNone/>
              <a:defRPr/>
            </a:pPr>
            <a:r>
              <a:rPr lang="pl-PL" dirty="0" smtClean="0"/>
              <a:t>}</a:t>
            </a:r>
          </a:p>
          <a:p>
            <a:pPr marL="0" indent="0" fontAlgn="auto">
              <a:spcAft>
                <a:spcPts val="0"/>
              </a:spcAft>
              <a:buFont typeface="Symbol" pitchFamily="18" charset="2"/>
              <a:buNone/>
              <a:defRPr/>
            </a:pPr>
            <a:endParaRPr lang="pl-PL" dirty="0">
              <a:solidFill>
                <a:schemeClr val="tx1"/>
              </a:solidFill>
            </a:endParaRPr>
          </a:p>
          <a:p>
            <a:pPr marL="0" indent="0" fontAlgn="auto">
              <a:spcAft>
                <a:spcPts val="0"/>
              </a:spcAft>
              <a:buFont typeface="Symbol" pitchFamily="18" charset="2"/>
              <a:buNone/>
              <a:defRPr/>
            </a:pPr>
            <a:r>
              <a:rPr lang="pl-PL" dirty="0" err="1" smtClean="0">
                <a:solidFill>
                  <a:schemeClr val="tx1"/>
                </a:solidFill>
              </a:rPr>
              <a:t>WorkflowInvoker.Invoke</a:t>
            </a:r>
            <a:r>
              <a:rPr lang="pl-PL" dirty="0" smtClean="0">
                <a:solidFill>
                  <a:schemeClr val="tx1"/>
                </a:solidFill>
              </a:rPr>
              <a:t>(</a:t>
            </a:r>
            <a:r>
              <a:rPr lang="pl-PL" dirty="0" err="1" smtClean="0">
                <a:solidFill>
                  <a:schemeClr val="tx1"/>
                </a:solidFill>
              </a:rPr>
              <a:t>new</a:t>
            </a:r>
            <a:r>
              <a:rPr lang="pl-PL" dirty="0" smtClean="0">
                <a:solidFill>
                  <a:schemeClr val="tx1"/>
                </a:solidFill>
              </a:rPr>
              <a:t> </a:t>
            </a:r>
            <a:r>
              <a:rPr lang="pl-PL" dirty="0" err="1">
                <a:solidFill>
                  <a:schemeClr val="tx1"/>
                </a:solidFill>
              </a:rPr>
              <a:t>NazwaPrzeplywu</a:t>
            </a:r>
            <a:r>
              <a:rPr lang="pl-PL" dirty="0">
                <a:solidFill>
                  <a:schemeClr val="tx1"/>
                </a:solidFill>
              </a:rPr>
              <a:t>()); - </a:t>
            </a:r>
            <a:r>
              <a:rPr lang="pl-PL" dirty="0" err="1">
                <a:solidFill>
                  <a:schemeClr val="tx1"/>
                </a:solidFill>
              </a:rPr>
              <a:t>najprostrzy</a:t>
            </a:r>
            <a:r>
              <a:rPr lang="pl-PL" dirty="0">
                <a:solidFill>
                  <a:schemeClr val="tx1"/>
                </a:solidFill>
              </a:rPr>
              <a:t> </a:t>
            </a:r>
            <a:r>
              <a:rPr lang="pl-PL" dirty="0" smtClean="0">
                <a:solidFill>
                  <a:schemeClr val="tx1"/>
                </a:solidFill>
              </a:rPr>
              <a:t>sposób </a:t>
            </a:r>
            <a:r>
              <a:rPr lang="pl-PL" dirty="0">
                <a:solidFill>
                  <a:schemeClr val="tx1"/>
                </a:solidFill>
              </a:rPr>
              <a:t>uruchomienia WF</a:t>
            </a:r>
          </a:p>
          <a:p>
            <a:pPr marL="0" indent="0" fontAlgn="auto">
              <a:spcAft>
                <a:spcPts val="0"/>
              </a:spcAft>
              <a:buFont typeface="Symbol" pitchFamily="18" charset="2"/>
              <a:buNone/>
              <a:defRPr/>
            </a:pPr>
            <a:endParaRPr lang="pl-PL" dirty="0" smtClean="0">
              <a:solidFill>
                <a:schemeClr val="tx1"/>
              </a:solidFill>
            </a:endParaRPr>
          </a:p>
          <a:p>
            <a:pPr marL="0" indent="0" fontAlgn="auto">
              <a:spcAft>
                <a:spcPts val="0"/>
              </a:spcAft>
              <a:buFont typeface="Symbol" pitchFamily="18" charset="2"/>
              <a:buNone/>
              <a:defRPr/>
            </a:pPr>
            <a:endParaRPr lang="pl-PL" dirty="0">
              <a:solidFill>
                <a:schemeClr val="tx1"/>
              </a:solidFill>
            </a:endParaRPr>
          </a:p>
        </p:txBody>
      </p:sp>
      <p:sp>
        <p:nvSpPr>
          <p:cNvPr id="26627" name="Tytuł 2"/>
          <p:cNvSpPr>
            <a:spLocks noGrp="1"/>
          </p:cNvSpPr>
          <p:nvPr>
            <p:ph type="title"/>
          </p:nvPr>
        </p:nvSpPr>
        <p:spPr/>
        <p:txBody>
          <a:bodyPr/>
          <a:lstStyle/>
          <a:p>
            <a:r>
              <a:rPr lang="pl-PL" smtClean="0">
                <a:solidFill>
                  <a:schemeClr val="tx1"/>
                </a:solidFill>
              </a:rPr>
              <a:t>Przykładowe aplikacje</a:t>
            </a:r>
          </a:p>
        </p:txBody>
      </p:sp>
      <p:sp>
        <p:nvSpPr>
          <p:cNvPr id="26628" name="pole tekstowe 3"/>
          <p:cNvSpPr txBox="1">
            <a:spLocks noChangeArrowheads="1"/>
          </p:cNvSpPr>
          <p:nvPr/>
        </p:nvSpPr>
        <p:spPr bwMode="auto">
          <a:xfrm>
            <a:off x="4356100" y="6165850"/>
            <a:ext cx="4248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hlinkClick r:id="rId2"/>
              </a:rPr>
              <a:t>WorkflowInvoker.Invoke Method</a:t>
            </a:r>
            <a:endParaRPr lang="pl-P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ymbol zastępczy zawartości 1"/>
          <p:cNvSpPr>
            <a:spLocks noGrp="1"/>
          </p:cNvSpPr>
          <p:nvPr>
            <p:ph idx="1"/>
          </p:nvPr>
        </p:nvSpPr>
        <p:spPr/>
        <p:txBody>
          <a:bodyPr/>
          <a:lstStyle/>
          <a:p>
            <a:pPr marL="0" indent="0">
              <a:buFont typeface="Symbol" pitchFamily="18" charset="2"/>
              <a:buNone/>
            </a:pPr>
            <a:r>
              <a:rPr lang="pl-PL" smtClean="0">
                <a:solidFill>
                  <a:schemeClr val="tx1"/>
                </a:solidFill>
              </a:rPr>
              <a:t>W folderze WindowsFormApplication z WF załączona jest aplikacja, w której pokazanych jest kilka sposobów odpalenia WF w Windows Form Application, jak również jak odebrać output i sprawdzić stan WF.</a:t>
            </a:r>
          </a:p>
        </p:txBody>
      </p:sp>
      <p:sp>
        <p:nvSpPr>
          <p:cNvPr id="3" name="Tytuł 2"/>
          <p:cNvSpPr>
            <a:spLocks noGrp="1"/>
          </p:cNvSpPr>
          <p:nvPr>
            <p:ph type="title"/>
          </p:nvPr>
        </p:nvSpPr>
        <p:spPr/>
        <p:txBody>
          <a:bodyPr rtlCol="0">
            <a:normAutofit fontScale="90000"/>
          </a:bodyPr>
          <a:lstStyle/>
          <a:p>
            <a:pPr fontAlgn="auto">
              <a:spcAft>
                <a:spcPts val="0"/>
              </a:spcAft>
              <a:defRPr/>
            </a:pPr>
            <a:r>
              <a:rPr lang="pl-PL" dirty="0" smtClean="0">
                <a:solidFill>
                  <a:schemeClr val="tx1"/>
                </a:solidFill>
              </a:rPr>
              <a:t>WF można wywołać w aplikacji na kilka sposobów</a:t>
            </a:r>
            <a:endParaRPr lang="pl-PL"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zawartości 1"/>
          <p:cNvSpPr>
            <a:spLocks noGrp="1"/>
          </p:cNvSpPr>
          <p:nvPr>
            <p:ph idx="1"/>
          </p:nvPr>
        </p:nvSpPr>
        <p:spPr/>
        <p:txBody>
          <a:bodyPr/>
          <a:lstStyle/>
          <a:p>
            <a:pPr marL="0" indent="0">
              <a:buFont typeface="Symbol" pitchFamily="18" charset="2"/>
              <a:buNone/>
            </a:pPr>
            <a:r>
              <a:rPr lang="pl-PL" smtClean="0">
                <a:solidFill>
                  <a:schemeClr val="tx1"/>
                </a:solidFill>
              </a:rPr>
              <a:t>Własne aktywności można tworzyć na dwa sposoby.</a:t>
            </a:r>
          </a:p>
          <a:p>
            <a:pPr marL="0" indent="0">
              <a:buFont typeface="Symbol" pitchFamily="18" charset="2"/>
              <a:buNone/>
            </a:pPr>
            <a:r>
              <a:rPr lang="pl-PL" smtClean="0">
                <a:solidFill>
                  <a:schemeClr val="tx1"/>
                </a:solidFill>
              </a:rPr>
              <a:t>Pierwszy z nich to dodanie do projektu nowej aktywności i zbudowanie jej za pomocą innych.</a:t>
            </a:r>
          </a:p>
          <a:p>
            <a:pPr marL="0" indent="0">
              <a:buFont typeface="Symbol" pitchFamily="18" charset="2"/>
              <a:buNone/>
            </a:pPr>
            <a:endParaRPr lang="pl-PL" smtClean="0">
              <a:solidFill>
                <a:schemeClr val="tx1"/>
              </a:solidFill>
            </a:endParaRPr>
          </a:p>
          <a:p>
            <a:pPr marL="0" indent="0">
              <a:buFont typeface="Symbol" pitchFamily="18" charset="2"/>
              <a:buNone/>
            </a:pPr>
            <a:r>
              <a:rPr lang="pl-PL" smtClean="0">
                <a:solidFill>
                  <a:schemeClr val="tx1"/>
                </a:solidFill>
              </a:rPr>
              <a:t>Drugi sposób to napisanie własnej aktywności (Code Activity) za pomocą języka obsługiwanego przez WF (np. C#, VB).</a:t>
            </a:r>
          </a:p>
        </p:txBody>
      </p:sp>
      <p:sp>
        <p:nvSpPr>
          <p:cNvPr id="28675" name="Tytuł 2"/>
          <p:cNvSpPr>
            <a:spLocks noGrp="1"/>
          </p:cNvSpPr>
          <p:nvPr>
            <p:ph type="title"/>
          </p:nvPr>
        </p:nvSpPr>
        <p:spPr/>
        <p:txBody>
          <a:bodyPr/>
          <a:lstStyle/>
          <a:p>
            <a:r>
              <a:rPr lang="pl-PL" smtClean="0">
                <a:solidFill>
                  <a:schemeClr val="tx1"/>
                </a:solidFill>
              </a:rPr>
              <a:t>Tworzenie własnych aktywności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ymbol zastępczy zawartości 1"/>
          <p:cNvSpPr>
            <a:spLocks noGrp="1"/>
          </p:cNvSpPr>
          <p:nvPr>
            <p:ph idx="1"/>
          </p:nvPr>
        </p:nvSpPr>
        <p:spPr>
          <a:xfrm>
            <a:off x="107950" y="1844675"/>
            <a:ext cx="5543550" cy="4824413"/>
          </a:xfrm>
        </p:spPr>
        <p:txBody>
          <a:bodyPr/>
          <a:lstStyle/>
          <a:p>
            <a:pPr marL="0" indent="0">
              <a:buFont typeface="Symbol" pitchFamily="18" charset="2"/>
              <a:buNone/>
            </a:pPr>
            <a:r>
              <a:rPr lang="pl-PL" sz="1400" smtClean="0"/>
              <a:t>…</a:t>
            </a:r>
          </a:p>
          <a:p>
            <a:pPr marL="0" indent="0">
              <a:buFont typeface="Symbol" pitchFamily="18" charset="2"/>
              <a:buNone/>
            </a:pPr>
            <a:r>
              <a:rPr lang="pl-PL" sz="1400" smtClean="0"/>
              <a:t>namespace ActivityLibrary1</a:t>
            </a:r>
          </a:p>
          <a:p>
            <a:pPr marL="0" indent="0">
              <a:buFont typeface="Symbol" pitchFamily="18" charset="2"/>
              <a:buNone/>
            </a:pPr>
            <a:r>
              <a:rPr lang="pl-PL" sz="1400" smtClean="0"/>
              <a:t>{</a:t>
            </a:r>
          </a:p>
          <a:p>
            <a:pPr marL="0" indent="0">
              <a:buFont typeface="Symbol" pitchFamily="18" charset="2"/>
              <a:buNone/>
            </a:pPr>
            <a:r>
              <a:rPr lang="en-US" sz="1400" smtClean="0"/>
              <a:t>    public sealed class CodeActivity1 : CodeActivity</a:t>
            </a:r>
          </a:p>
          <a:p>
            <a:pPr marL="0" indent="0">
              <a:buFont typeface="Symbol" pitchFamily="18" charset="2"/>
              <a:buNone/>
            </a:pPr>
            <a:r>
              <a:rPr lang="pl-PL" sz="1400" smtClean="0"/>
              <a:t>    {</a:t>
            </a:r>
          </a:p>
          <a:p>
            <a:pPr marL="0" indent="0">
              <a:buFont typeface="Symbol" pitchFamily="18" charset="2"/>
              <a:buNone/>
            </a:pPr>
            <a:r>
              <a:rPr lang="en-US" sz="1400" smtClean="0"/>
              <a:t>        // Define an activity input argument of type string</a:t>
            </a:r>
          </a:p>
          <a:p>
            <a:pPr marL="0" indent="0">
              <a:buFont typeface="Symbol" pitchFamily="18" charset="2"/>
              <a:buNone/>
            </a:pPr>
            <a:r>
              <a:rPr lang="en-US" sz="1400" smtClean="0"/>
              <a:t>        public InArgument&lt;string&gt; Text { get; set; }</a:t>
            </a:r>
          </a:p>
          <a:p>
            <a:pPr marL="0" indent="0">
              <a:buFont typeface="Symbol" pitchFamily="18" charset="2"/>
              <a:buNone/>
            </a:pPr>
            <a:endParaRPr lang="pl-PL" sz="1400" smtClean="0"/>
          </a:p>
          <a:p>
            <a:pPr marL="0" indent="0">
              <a:buFont typeface="Symbol" pitchFamily="18" charset="2"/>
              <a:buNone/>
            </a:pPr>
            <a:r>
              <a:rPr lang="en-US" sz="1400" smtClean="0"/>
              <a:t>        // If your activity returns a value, derive from CodeActivity&lt;TResult&gt;</a:t>
            </a:r>
          </a:p>
          <a:p>
            <a:pPr marL="0" indent="0">
              <a:buFont typeface="Symbol" pitchFamily="18" charset="2"/>
              <a:buNone/>
            </a:pPr>
            <a:r>
              <a:rPr lang="en-US" sz="1400" smtClean="0"/>
              <a:t>        // and return the value from the Execute method.</a:t>
            </a:r>
          </a:p>
          <a:p>
            <a:pPr marL="0" indent="0">
              <a:buFont typeface="Symbol" pitchFamily="18" charset="2"/>
              <a:buNone/>
            </a:pPr>
            <a:r>
              <a:rPr lang="en-US" sz="1400" smtClean="0"/>
              <a:t>        protected override void Execute(CodeActivityContext context)</a:t>
            </a:r>
          </a:p>
          <a:p>
            <a:pPr marL="0" indent="0">
              <a:buFont typeface="Symbol" pitchFamily="18" charset="2"/>
              <a:buNone/>
            </a:pPr>
            <a:r>
              <a:rPr lang="pl-PL" sz="1400" smtClean="0"/>
              <a:t>        {</a:t>
            </a:r>
          </a:p>
          <a:p>
            <a:pPr marL="0" indent="0">
              <a:buFont typeface="Symbol" pitchFamily="18" charset="2"/>
              <a:buNone/>
            </a:pPr>
            <a:r>
              <a:rPr lang="en-US" sz="1400" smtClean="0"/>
              <a:t>            // Obtain the runtime value of the Text input argument</a:t>
            </a:r>
          </a:p>
          <a:p>
            <a:pPr marL="0" indent="0">
              <a:buFont typeface="Symbol" pitchFamily="18" charset="2"/>
              <a:buNone/>
            </a:pPr>
            <a:r>
              <a:rPr lang="pl-PL" sz="1400" smtClean="0"/>
              <a:t>            string text = context.GetValue(this.Text);</a:t>
            </a:r>
          </a:p>
          <a:p>
            <a:pPr marL="0" indent="0">
              <a:buFont typeface="Symbol" pitchFamily="18" charset="2"/>
              <a:buNone/>
            </a:pPr>
            <a:r>
              <a:rPr lang="pl-PL" sz="1400" smtClean="0"/>
              <a:t>        }</a:t>
            </a:r>
          </a:p>
          <a:p>
            <a:pPr marL="0" indent="0">
              <a:buFont typeface="Symbol" pitchFamily="18" charset="2"/>
              <a:buNone/>
            </a:pPr>
            <a:r>
              <a:rPr lang="pl-PL" sz="1400" smtClean="0"/>
              <a:t>    }</a:t>
            </a:r>
          </a:p>
          <a:p>
            <a:pPr marL="0" indent="0">
              <a:buFont typeface="Symbol" pitchFamily="18" charset="2"/>
              <a:buNone/>
            </a:pPr>
            <a:r>
              <a:rPr lang="pl-PL" sz="1400" smtClean="0"/>
              <a:t>}</a:t>
            </a:r>
          </a:p>
          <a:p>
            <a:pPr marL="0" indent="0">
              <a:buFont typeface="Symbol" pitchFamily="18" charset="2"/>
              <a:buNone/>
            </a:pPr>
            <a:endParaRPr lang="pl-PL" sz="1600" smtClean="0">
              <a:solidFill>
                <a:schemeClr val="tx1"/>
              </a:solidFill>
            </a:endParaRPr>
          </a:p>
        </p:txBody>
      </p:sp>
      <p:sp>
        <p:nvSpPr>
          <p:cNvPr id="29699" name="Tytuł 2"/>
          <p:cNvSpPr>
            <a:spLocks noGrp="1"/>
          </p:cNvSpPr>
          <p:nvPr>
            <p:ph type="title"/>
          </p:nvPr>
        </p:nvSpPr>
        <p:spPr/>
        <p:txBody>
          <a:bodyPr/>
          <a:lstStyle/>
          <a:p>
            <a:r>
              <a:rPr lang="pl-PL" smtClean="0">
                <a:solidFill>
                  <a:schemeClr val="tx1"/>
                </a:solidFill>
              </a:rPr>
              <a:t>Tworzenie własnych aktywności</a:t>
            </a:r>
          </a:p>
        </p:txBody>
      </p:sp>
      <p:sp>
        <p:nvSpPr>
          <p:cNvPr id="29700" name="pole tekstowe 3"/>
          <p:cNvSpPr txBox="1">
            <a:spLocks noChangeArrowheads="1"/>
          </p:cNvSpPr>
          <p:nvPr/>
        </p:nvSpPr>
        <p:spPr bwMode="auto">
          <a:xfrm>
            <a:off x="5292725" y="1989138"/>
            <a:ext cx="3527425"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Tak wygląda „świerza” Code Activity. </a:t>
            </a:r>
          </a:p>
          <a:p>
            <a:r>
              <a:rPr lang="pl-PL"/>
              <a:t>InArgument to argument wejściowy, domyślnie jest definiowany jeden o nazwie Text.</a:t>
            </a:r>
          </a:p>
          <a:p>
            <a:r>
              <a:rPr lang="pl-PL"/>
              <a:t>Wartość Text można zmieniać po dodaniu naszej aktywności do przepływu (flowchart lub sequence), kliknięciu na nią i wpisaniu tego, co chcemy w odpowiednie pole w zakładce Properities.</a:t>
            </a:r>
          </a:p>
          <a:p>
            <a:pPr algn="just"/>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2"/>
          <p:cNvSpPr>
            <a:spLocks noGrp="1"/>
          </p:cNvSpPr>
          <p:nvPr>
            <p:ph type="title"/>
          </p:nvPr>
        </p:nvSpPr>
        <p:spPr/>
        <p:txBody>
          <a:bodyPr/>
          <a:lstStyle/>
          <a:p>
            <a:r>
              <a:rPr lang="pl-PL" smtClean="0">
                <a:solidFill>
                  <a:schemeClr val="tx1"/>
                </a:solidFill>
              </a:rPr>
              <a:t>Tworzenie własnych aktywności</a:t>
            </a:r>
          </a:p>
        </p:txBody>
      </p:sp>
      <p:sp>
        <p:nvSpPr>
          <p:cNvPr id="30723" name="Symbol zastępczy zawartości 4"/>
          <p:cNvSpPr>
            <a:spLocks noGrp="1"/>
          </p:cNvSpPr>
          <p:nvPr>
            <p:ph idx="1"/>
          </p:nvPr>
        </p:nvSpPr>
        <p:spPr/>
        <p:txBody>
          <a:bodyPr/>
          <a:lstStyle/>
          <a:p>
            <a:pPr marL="0" indent="0">
              <a:buFont typeface="Symbol" pitchFamily="18" charset="2"/>
              <a:buNone/>
            </a:pPr>
            <a:r>
              <a:rPr lang="pl-PL" smtClean="0">
                <a:solidFill>
                  <a:schemeClr val="tx1"/>
                </a:solidFill>
              </a:rPr>
              <a:t>W folderze Własne Aktywności dołączona jest aplikacja konsolowa, w której utworzone są aktywności – jedna za pomocą Sequence, druga to Code Activity, trzecia podobna do Code Activity to NativeActivity – umożliwia zagnieżdżanie w sobie aktywności w kodzie.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2"/>
          <p:cNvSpPr>
            <a:spLocks noGrp="1"/>
          </p:cNvSpPr>
          <p:nvPr>
            <p:ph type="title"/>
          </p:nvPr>
        </p:nvSpPr>
        <p:spPr>
          <a:xfrm>
            <a:off x="468313" y="549275"/>
            <a:ext cx="8280400" cy="2016125"/>
          </a:xfrm>
        </p:spPr>
        <p:txBody>
          <a:bodyPr/>
          <a:lstStyle/>
          <a:p>
            <a:pPr algn="just"/>
            <a:r>
              <a:rPr lang="pl-PL" sz="2000" smtClean="0">
                <a:solidFill>
                  <a:schemeClr val="tx1"/>
                </a:solidFill>
              </a:rPr>
              <a:t>WF został wydany wraz z  NET Framework 3.0 w 2006 r., a następnie zaktualizowany w NET Framework 3.5. Te dwie pierwsze wersje były przydatne, zwłaszcza dla niezależnych dostawców oprogramowania (ISV), ale nie stały się głównym nurtem technologii dla programistów korporacyjnych. Według twórców WF, wraz z wyjściem .NET 4.0 ma się to zmienić. Głównym celem tej najnowszej wersji jest to, aby WF stało się standardowym elementem zestawu narzędzi programowania dla wszystkich użytkowników .NET. </a:t>
            </a:r>
            <a:r>
              <a:rPr lang="pl-PL" sz="1100" smtClean="0">
                <a:solidFill>
                  <a:schemeClr val="tx1"/>
                </a:solidFill>
              </a:rPr>
              <a:t>(informacje przetłumaczone ze strony MS)</a:t>
            </a:r>
            <a:endParaRPr lang="pl-PL" sz="2000" smtClean="0">
              <a:solidFill>
                <a:schemeClr val="tx1"/>
              </a:solidFill>
            </a:endParaRPr>
          </a:p>
        </p:txBody>
      </p:sp>
      <p:sp>
        <p:nvSpPr>
          <p:cNvPr id="4" name="Rounded Rectangle 4"/>
          <p:cNvSpPr/>
          <p:nvPr/>
        </p:nvSpPr>
        <p:spPr bwMode="auto">
          <a:xfrm>
            <a:off x="2503096" y="2819400"/>
            <a:ext cx="2825496" cy="1066800"/>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91436" tIns="45718" rIns="91436" bIns="45718" anchor="ctr"/>
          <a:lstStyle/>
          <a:p>
            <a:pPr defTabSz="914099">
              <a:defRPr/>
            </a:pPr>
            <a:r>
              <a:rPr lang="pl-PL" sz="2300" dirty="0">
                <a:solidFill>
                  <a:srgbClr val="FFFFFF"/>
                </a:solidFill>
              </a:rPr>
              <a:t>.NET</a:t>
            </a:r>
            <a:r>
              <a:rPr lang="en-US" sz="2300" dirty="0">
                <a:solidFill>
                  <a:srgbClr val="FFFFFF"/>
                </a:solidFill>
              </a:rPr>
              <a:t> 2.0</a:t>
            </a:r>
          </a:p>
        </p:txBody>
      </p:sp>
      <p:sp>
        <p:nvSpPr>
          <p:cNvPr id="5" name="Rounded Rectangle 5"/>
          <p:cNvSpPr/>
          <p:nvPr/>
        </p:nvSpPr>
        <p:spPr bwMode="auto">
          <a:xfrm>
            <a:off x="2503096" y="4114800"/>
            <a:ext cx="2825496" cy="685800"/>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91436" tIns="45718" rIns="91436" bIns="45718" anchor="ctr"/>
          <a:lstStyle/>
          <a:p>
            <a:pPr defTabSz="914099">
              <a:defRPr/>
            </a:pPr>
            <a:r>
              <a:rPr lang="en-US" sz="2300" dirty="0">
                <a:solidFill>
                  <a:srgbClr val="FFFFFF"/>
                </a:solidFill>
              </a:rPr>
              <a:t>.</a:t>
            </a:r>
            <a:r>
              <a:rPr lang="pl-PL" sz="2300" dirty="0">
                <a:solidFill>
                  <a:srgbClr val="FFFFFF"/>
                </a:solidFill>
              </a:rPr>
              <a:t>NET</a:t>
            </a:r>
            <a:r>
              <a:rPr lang="en-US" sz="2300" dirty="0">
                <a:solidFill>
                  <a:srgbClr val="FFFFFF"/>
                </a:solidFill>
              </a:rPr>
              <a:t> 3.0</a:t>
            </a:r>
          </a:p>
        </p:txBody>
      </p:sp>
      <p:sp>
        <p:nvSpPr>
          <p:cNvPr id="6" name="Rounded Rectangle 6"/>
          <p:cNvSpPr/>
          <p:nvPr/>
        </p:nvSpPr>
        <p:spPr bwMode="auto">
          <a:xfrm>
            <a:off x="2503096" y="5029200"/>
            <a:ext cx="2825496" cy="685800"/>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91436" tIns="45718" rIns="91436" bIns="45718" anchor="ctr"/>
          <a:lstStyle/>
          <a:p>
            <a:pPr defTabSz="914099">
              <a:defRPr/>
            </a:pPr>
            <a:r>
              <a:rPr lang="en-US" sz="2300" dirty="0">
                <a:solidFill>
                  <a:srgbClr val="FFFFFF"/>
                </a:solidFill>
              </a:rPr>
              <a:t>.</a:t>
            </a:r>
            <a:r>
              <a:rPr lang="pl-PL" sz="2300" dirty="0">
                <a:solidFill>
                  <a:srgbClr val="FFFFFF"/>
                </a:solidFill>
              </a:rPr>
              <a:t>NET</a:t>
            </a:r>
            <a:r>
              <a:rPr lang="en-US" sz="2300" dirty="0">
                <a:solidFill>
                  <a:srgbClr val="FFFFFF"/>
                </a:solidFill>
              </a:rPr>
              <a:t> 3.5</a:t>
            </a:r>
          </a:p>
        </p:txBody>
      </p:sp>
      <p:sp>
        <p:nvSpPr>
          <p:cNvPr id="7" name="Rounded Rectangle 7"/>
          <p:cNvSpPr/>
          <p:nvPr/>
        </p:nvSpPr>
        <p:spPr bwMode="auto">
          <a:xfrm>
            <a:off x="2503096" y="5867400"/>
            <a:ext cx="2825496" cy="685800"/>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lIns="91436" tIns="45718" rIns="91436" bIns="45718" anchor="ctr"/>
          <a:lstStyle/>
          <a:p>
            <a:pPr defTabSz="914099">
              <a:defRPr/>
            </a:pPr>
            <a:r>
              <a:rPr lang="en-US" sz="2300" dirty="0">
                <a:solidFill>
                  <a:srgbClr val="FFFFFF"/>
                </a:solidFill>
              </a:rPr>
              <a:t>.N</a:t>
            </a:r>
            <a:r>
              <a:rPr lang="pl-PL" sz="2300" dirty="0">
                <a:solidFill>
                  <a:srgbClr val="FFFFFF"/>
                </a:solidFill>
              </a:rPr>
              <a:t>ET</a:t>
            </a:r>
            <a:r>
              <a:rPr lang="en-US" sz="2300" dirty="0">
                <a:solidFill>
                  <a:srgbClr val="FFFFFF"/>
                </a:solidFill>
              </a:rPr>
              <a:t> 4.0</a:t>
            </a:r>
          </a:p>
        </p:txBody>
      </p:sp>
      <p:sp>
        <p:nvSpPr>
          <p:cNvPr id="8" name="TextBox 8"/>
          <p:cNvSpPr txBox="1">
            <a:spLocks noChangeArrowheads="1"/>
          </p:cNvSpPr>
          <p:nvPr/>
        </p:nvSpPr>
        <p:spPr bwMode="auto">
          <a:xfrm>
            <a:off x="5346700" y="2743200"/>
            <a:ext cx="1190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sz="2400"/>
              <a:t>VS 2005</a:t>
            </a:r>
          </a:p>
        </p:txBody>
      </p:sp>
      <p:sp>
        <p:nvSpPr>
          <p:cNvPr id="9" name="TextBox 9"/>
          <p:cNvSpPr txBox="1">
            <a:spLocks noChangeArrowheads="1"/>
          </p:cNvSpPr>
          <p:nvPr/>
        </p:nvSpPr>
        <p:spPr bwMode="auto">
          <a:xfrm>
            <a:off x="5346700" y="4953000"/>
            <a:ext cx="1190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sz="2400"/>
              <a:t>VS 2008</a:t>
            </a:r>
          </a:p>
        </p:txBody>
      </p:sp>
      <p:sp>
        <p:nvSpPr>
          <p:cNvPr id="10" name="TextBox 10"/>
          <p:cNvSpPr txBox="1">
            <a:spLocks noChangeArrowheads="1"/>
          </p:cNvSpPr>
          <p:nvPr/>
        </p:nvSpPr>
        <p:spPr bwMode="auto">
          <a:xfrm>
            <a:off x="5346700" y="5791200"/>
            <a:ext cx="1190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sz="2400"/>
              <a:t>VS 2010</a:t>
            </a:r>
          </a:p>
        </p:txBody>
      </p:sp>
      <p:sp>
        <p:nvSpPr>
          <p:cNvPr id="11" name="Rounded Rectangle 11"/>
          <p:cNvSpPr/>
          <p:nvPr/>
        </p:nvSpPr>
        <p:spPr bwMode="auto">
          <a:xfrm>
            <a:off x="3746954" y="4267200"/>
            <a:ext cx="1295400" cy="3810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6" tIns="45718" rIns="91436" bIns="45718" anchor="ctr"/>
          <a:lstStyle/>
          <a:p>
            <a:pPr algn="ctr" defTabSz="914099">
              <a:defRPr/>
            </a:pPr>
            <a:r>
              <a:rPr lang="en-US" sz="2300" dirty="0">
                <a:solidFill>
                  <a:srgbClr val="FFFFFF"/>
                </a:solidFill>
              </a:rPr>
              <a:t>WF 3.0</a:t>
            </a:r>
          </a:p>
        </p:txBody>
      </p:sp>
      <p:sp>
        <p:nvSpPr>
          <p:cNvPr id="12" name="Rounded Rectangle 12"/>
          <p:cNvSpPr/>
          <p:nvPr/>
        </p:nvSpPr>
        <p:spPr bwMode="auto">
          <a:xfrm>
            <a:off x="3746954" y="5105400"/>
            <a:ext cx="1295400" cy="3810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91436" tIns="45718" rIns="91436" bIns="45718" anchor="ctr"/>
          <a:lstStyle/>
          <a:p>
            <a:pPr algn="ctr" defTabSz="914099">
              <a:defRPr/>
            </a:pPr>
            <a:r>
              <a:rPr lang="en-US" sz="2300" dirty="0">
                <a:solidFill>
                  <a:srgbClr val="FFFFFF"/>
                </a:solidFill>
              </a:rPr>
              <a:t>WF 3.5</a:t>
            </a:r>
          </a:p>
        </p:txBody>
      </p:sp>
      <p:sp>
        <p:nvSpPr>
          <p:cNvPr id="13" name="Rounded Rectangle 13"/>
          <p:cNvSpPr/>
          <p:nvPr/>
        </p:nvSpPr>
        <p:spPr bwMode="auto">
          <a:xfrm>
            <a:off x="3746954" y="5943600"/>
            <a:ext cx="1295400" cy="381000"/>
          </a:xfrm>
          <a:prstGeom prst="round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lIns="91436" tIns="45718" rIns="91436" bIns="45718" anchor="ctr"/>
          <a:lstStyle/>
          <a:p>
            <a:pPr algn="ctr" defTabSz="914099">
              <a:defRPr/>
            </a:pPr>
            <a:r>
              <a:rPr lang="en-US" sz="2300" dirty="0">
                <a:solidFill>
                  <a:srgbClr val="FFFFFF"/>
                </a:solidFill>
              </a:rPr>
              <a:t>WF 4.0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2205038"/>
            <a:ext cx="6196012" cy="4354512"/>
          </a:xfrm>
        </p:spPr>
      </p:pic>
      <p:sp>
        <p:nvSpPr>
          <p:cNvPr id="3" name="Tytuł 2"/>
          <p:cNvSpPr>
            <a:spLocks noGrp="1"/>
          </p:cNvSpPr>
          <p:nvPr>
            <p:ph type="title"/>
          </p:nvPr>
        </p:nvSpPr>
        <p:spPr>
          <a:xfrm>
            <a:off x="457200" y="338138"/>
            <a:ext cx="8229600" cy="1651000"/>
          </a:xfrm>
        </p:spPr>
        <p:txBody>
          <a:bodyPr rtlCol="0">
            <a:normAutofit fontScale="90000"/>
          </a:bodyPr>
          <a:lstStyle/>
          <a:p>
            <a:pPr fontAlgn="auto">
              <a:spcAft>
                <a:spcPts val="0"/>
              </a:spcAft>
              <a:defRPr/>
            </a:pPr>
            <a:r>
              <a:rPr lang="pl-PL" dirty="0" smtClean="0">
                <a:solidFill>
                  <a:schemeClr val="tx1"/>
                </a:solidFill>
              </a:rPr>
              <a:t>Kolejny typ aplikacji, którą można utworzyć to WCF </a:t>
            </a:r>
            <a:r>
              <a:rPr lang="pl-PL" dirty="0" err="1" smtClean="0">
                <a:solidFill>
                  <a:schemeClr val="tx1"/>
                </a:solidFill>
              </a:rPr>
              <a:t>Workflow</a:t>
            </a:r>
            <a:r>
              <a:rPr lang="pl-PL" dirty="0" smtClean="0">
                <a:solidFill>
                  <a:schemeClr val="tx1"/>
                </a:solidFill>
              </a:rPr>
              <a:t> Service </a:t>
            </a:r>
            <a:r>
              <a:rPr lang="pl-PL" dirty="0" err="1" smtClean="0">
                <a:solidFill>
                  <a:schemeClr val="tx1"/>
                </a:solidFill>
              </a:rPr>
              <a:t>Applicaton</a:t>
            </a:r>
            <a:endParaRPr lang="pl-PL" dirty="0">
              <a:solidFill>
                <a:schemeClr val="tx1"/>
              </a:solidFill>
            </a:endParaRPr>
          </a:p>
        </p:txBody>
      </p:sp>
      <p:sp>
        <p:nvSpPr>
          <p:cNvPr id="31748" name="pole tekstowe 4"/>
          <p:cNvSpPr txBox="1">
            <a:spLocks noChangeArrowheads="1"/>
          </p:cNvSpPr>
          <p:nvPr/>
        </p:nvSpPr>
        <p:spPr bwMode="auto">
          <a:xfrm>
            <a:off x="6659563" y="2205038"/>
            <a:ext cx="223361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pl-PL"/>
              <a:t>Domyślnie usługa ta ma za zadanie przyjmować żądania i wysyłać odpowiedzi, dlatego też po utworzeniu projektu widzimy taki oto przepływ pracy.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2"/>
          <p:cNvSpPr>
            <a:spLocks noGrp="1"/>
          </p:cNvSpPr>
          <p:nvPr>
            <p:ph type="title"/>
          </p:nvPr>
        </p:nvSpPr>
        <p:spPr>
          <a:xfrm>
            <a:off x="457200" y="338138"/>
            <a:ext cx="8229600" cy="1651000"/>
          </a:xfrm>
        </p:spPr>
        <p:txBody>
          <a:bodyPr/>
          <a:lstStyle/>
          <a:p>
            <a:r>
              <a:rPr lang="pl-PL" smtClean="0">
                <a:solidFill>
                  <a:schemeClr val="tx1"/>
                </a:solidFill>
              </a:rPr>
              <a:t>WCF Workflow Service Applicaton</a:t>
            </a:r>
          </a:p>
        </p:txBody>
      </p:sp>
      <p:sp>
        <p:nvSpPr>
          <p:cNvPr id="32771" name="Symbol zastępczy zawartości 1"/>
          <p:cNvSpPr>
            <a:spLocks noGrp="1"/>
          </p:cNvSpPr>
          <p:nvPr>
            <p:ph idx="1"/>
          </p:nvPr>
        </p:nvSpPr>
        <p:spPr>
          <a:xfrm>
            <a:off x="900113" y="1989138"/>
            <a:ext cx="7380287" cy="4137025"/>
          </a:xfrm>
        </p:spPr>
        <p:txBody>
          <a:bodyPr/>
          <a:lstStyle/>
          <a:p>
            <a:pPr marL="0" indent="0" algn="just">
              <a:buFont typeface="Symbol" pitchFamily="18" charset="2"/>
              <a:buNone/>
            </a:pPr>
            <a:r>
              <a:rPr lang="pl-PL" sz="2800" smtClean="0">
                <a:solidFill>
                  <a:schemeClr val="tx1"/>
                </a:solidFill>
              </a:rPr>
              <a:t>W folderze WCF Workflow Service Applicaton znajduje się prosta aplikacja uruchamiająca usługę przyjmującą dwie liczby i zwracającą ich sumę oraz klienta umożliwiającego korzystanie z usługi.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988840"/>
            <a:ext cx="4722225" cy="4137323"/>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ytuł 2"/>
          <p:cNvSpPr>
            <a:spLocks noGrp="1"/>
          </p:cNvSpPr>
          <p:nvPr>
            <p:ph type="title"/>
          </p:nvPr>
        </p:nvSpPr>
        <p:spPr/>
        <p:txBody>
          <a:bodyPr rtlCol="0">
            <a:normAutofit fontScale="90000"/>
          </a:bodyPr>
          <a:lstStyle/>
          <a:p>
            <a:pPr fontAlgn="auto">
              <a:spcAft>
                <a:spcPts val="0"/>
              </a:spcAft>
              <a:defRPr/>
            </a:pPr>
            <a:r>
              <a:rPr lang="pl-PL" sz="2000" dirty="0" smtClean="0">
                <a:solidFill>
                  <a:schemeClr val="tx1"/>
                </a:solidFill>
              </a:rPr>
              <a:t>Czym jest WF?</a:t>
            </a:r>
            <a:br>
              <a:rPr lang="pl-PL" sz="2000" dirty="0" smtClean="0">
                <a:solidFill>
                  <a:schemeClr val="tx1"/>
                </a:solidFill>
              </a:rPr>
            </a:br>
            <a:r>
              <a:rPr lang="pl-PL" sz="2000" dirty="0" smtClean="0">
                <a:solidFill>
                  <a:schemeClr val="tx1"/>
                </a:solidFill>
              </a:rPr>
              <a:t>Aplikacje stworzone przy pomocy WF robią zazwyczaj to samo, co zwykłe aplikacje.  Wszystko jednak robi się tu przy użyciu aktywności. Poniższy obrazek przedstawia kod programu oraz to samo wykonane za pomocą WF.</a:t>
            </a:r>
            <a:endParaRPr lang="pl-PL" sz="20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988840"/>
            <a:ext cx="4722225" cy="4137323"/>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267" name="Tytuł 2"/>
          <p:cNvSpPr>
            <a:spLocks noGrp="1"/>
          </p:cNvSpPr>
          <p:nvPr>
            <p:ph type="title"/>
          </p:nvPr>
        </p:nvSpPr>
        <p:spPr/>
        <p:txBody>
          <a:bodyPr/>
          <a:lstStyle/>
          <a:p>
            <a:r>
              <a:rPr lang="pl-PL" sz="2000" smtClean="0">
                <a:solidFill>
                  <a:schemeClr val="tx1"/>
                </a:solidFill>
              </a:rPr>
              <a:t>Ponieważ w WF wszystko jest aktywnością, widoczna poniżej aktywność Sequence zawiera cały nasz program, i jak zwykły program, może mieć zmienne i ma jakiś stan.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noGrp="1"/>
          </p:cNvSpPr>
          <p:nvPr>
            <p:ph idx="1"/>
          </p:nvPr>
        </p:nvSpPr>
        <p:spPr>
          <a:xfrm>
            <a:off x="871538" y="981075"/>
            <a:ext cx="7408862" cy="5145088"/>
          </a:xfrm>
          <a:ln>
            <a:miter lim="800000"/>
            <a:headEnd/>
            <a:tailEnd/>
          </a:ln>
        </p:spPr>
        <p:txBody>
          <a:bodyPr rtlCol="0">
            <a:normAutofit lnSpcReduction="10000"/>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defRPr/>
            </a:pPr>
            <a:r>
              <a:rPr lang="en-US" sz="2400" dirty="0" smtClean="0"/>
              <a:t>WF </a:t>
            </a:r>
            <a:r>
              <a:rPr lang="pl-PL" sz="2400" dirty="0" smtClean="0"/>
              <a:t>jest aktywnością</a:t>
            </a:r>
            <a:endParaRPr lang="en-US" sz="2400" dirty="0" smtClean="0"/>
          </a:p>
          <a:p>
            <a:pPr lvl="1">
              <a:defRPr/>
            </a:pPr>
            <a:r>
              <a:rPr lang="pl-PL" sz="2000" dirty="0" smtClean="0"/>
              <a:t>może być napisany w postaci kodu lub zdefiniowany w </a:t>
            </a:r>
            <a:r>
              <a:rPr lang="en-US" sz="2000" dirty="0" smtClean="0"/>
              <a:t>XAML – </a:t>
            </a:r>
            <a:r>
              <a:rPr lang="pl-PL" sz="2000" dirty="0" smtClean="0"/>
              <a:t>lub dowolnym innym formacie (</a:t>
            </a:r>
            <a:r>
              <a:rPr lang="pl-PL" sz="2000" dirty="0" err="1" smtClean="0"/>
              <a:t>np</a:t>
            </a:r>
            <a:r>
              <a:rPr lang="pl-PL" sz="2000" dirty="0" smtClean="0"/>
              <a:t> w jęz. dynamicznym)</a:t>
            </a:r>
            <a:endParaRPr lang="en-US" sz="2000" dirty="0" smtClean="0"/>
          </a:p>
          <a:p>
            <a:pPr lvl="1">
              <a:defRPr/>
            </a:pPr>
            <a:r>
              <a:rPr lang="pl-PL" sz="2000" dirty="0" smtClean="0"/>
              <a:t>Aktywność może zawierać inne aktywności</a:t>
            </a:r>
            <a:endParaRPr lang="en-US" sz="2000" dirty="0" smtClean="0"/>
          </a:p>
          <a:p>
            <a:pPr lvl="1">
              <a:defRPr/>
            </a:pPr>
            <a:r>
              <a:rPr lang="pl-PL" sz="2000" dirty="0" smtClean="0"/>
              <a:t>Aktywność może mieć argumenty we i wy (jak również zmienne)</a:t>
            </a:r>
            <a:endParaRPr lang="en-US" sz="2000" dirty="0" smtClean="0"/>
          </a:p>
          <a:p>
            <a:pPr lvl="1">
              <a:defRPr/>
            </a:pPr>
            <a:r>
              <a:rPr lang="pl-PL" sz="2000" dirty="0" smtClean="0"/>
              <a:t>Aktywności </a:t>
            </a:r>
            <a:r>
              <a:rPr lang="pl-PL" sz="2000" dirty="0" err="1" smtClean="0"/>
              <a:t>zwracajace</a:t>
            </a:r>
            <a:r>
              <a:rPr lang="pl-PL" sz="2000" dirty="0" smtClean="0"/>
              <a:t> </a:t>
            </a:r>
            <a:r>
              <a:rPr lang="pl-PL" sz="2000" dirty="0" err="1" smtClean="0"/>
              <a:t>warość</a:t>
            </a:r>
            <a:r>
              <a:rPr lang="pl-PL" sz="2000" dirty="0" smtClean="0"/>
              <a:t> mają oddzielne klasy bazowe</a:t>
            </a:r>
            <a:endParaRPr lang="en-US" sz="2000" dirty="0" smtClean="0"/>
          </a:p>
          <a:p>
            <a:pPr lvl="2">
              <a:defRPr/>
            </a:pPr>
            <a:r>
              <a:rPr lang="pl-PL" sz="1800" dirty="0" err="1" smtClean="0"/>
              <a:t>n.p</a:t>
            </a:r>
            <a:r>
              <a:rPr lang="pl-PL" sz="1800" dirty="0" smtClean="0"/>
              <a:t>. </a:t>
            </a:r>
            <a:r>
              <a:rPr lang="en-US" sz="1800" dirty="0" err="1" smtClean="0"/>
              <a:t>CodeActivity</a:t>
            </a:r>
            <a:r>
              <a:rPr lang="en-US" sz="1800" dirty="0" smtClean="0"/>
              <a:t>&lt;</a:t>
            </a:r>
            <a:r>
              <a:rPr lang="en-US" sz="1800" dirty="0" err="1" smtClean="0"/>
              <a:t>TResult</a:t>
            </a:r>
            <a:r>
              <a:rPr lang="en-US" sz="1800" dirty="0" smtClean="0"/>
              <a:t>&gt;, </a:t>
            </a:r>
            <a:r>
              <a:rPr lang="en-US" sz="1800" dirty="0" err="1" smtClean="0"/>
              <a:t>NativeActivity</a:t>
            </a:r>
            <a:r>
              <a:rPr lang="en-US" sz="1800" dirty="0" smtClean="0"/>
              <a:t>&lt;</a:t>
            </a:r>
            <a:r>
              <a:rPr lang="en-US" sz="1800" dirty="0" err="1" smtClean="0"/>
              <a:t>TResult</a:t>
            </a:r>
            <a:r>
              <a:rPr lang="en-US" sz="1800" dirty="0" smtClean="0"/>
              <a:t>&gt;</a:t>
            </a:r>
          </a:p>
          <a:p>
            <a:pPr>
              <a:defRPr/>
            </a:pPr>
            <a:r>
              <a:rPr lang="en-US" sz="2400" dirty="0" smtClean="0"/>
              <a:t>WF </a:t>
            </a:r>
            <a:r>
              <a:rPr lang="pl-PL" sz="2400" dirty="0" smtClean="0"/>
              <a:t>jest definicją, wg której można utworzyć wiele instancji</a:t>
            </a:r>
            <a:endParaRPr lang="en-US" sz="2400" dirty="0" smtClean="0"/>
          </a:p>
          <a:p>
            <a:pPr lvl="1">
              <a:defRPr/>
            </a:pPr>
            <a:r>
              <a:rPr lang="pl-PL" sz="2000" dirty="0" smtClean="0"/>
              <a:t>Każda instancja ma indywidualne środowisko (zmienne, argumenty)</a:t>
            </a:r>
            <a:endParaRPr lang="en-US" sz="2000" dirty="0" smtClean="0"/>
          </a:p>
          <a:p>
            <a:pPr lvl="2">
              <a:defRPr/>
            </a:pPr>
            <a:r>
              <a:rPr lang="en-US" sz="1800" dirty="0" err="1" smtClean="0"/>
              <a:t>InArgument</a:t>
            </a:r>
            <a:endParaRPr 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2"/>
          <p:cNvSpPr>
            <a:spLocks noGrp="1"/>
          </p:cNvSpPr>
          <p:nvPr>
            <p:ph type="title"/>
          </p:nvPr>
        </p:nvSpPr>
        <p:spPr>
          <a:xfrm>
            <a:off x="457200" y="338138"/>
            <a:ext cx="8229600" cy="498475"/>
          </a:xfrm>
        </p:spPr>
        <p:txBody>
          <a:bodyPr/>
          <a:lstStyle/>
          <a:p>
            <a:r>
              <a:rPr lang="pl-PL" sz="2000" smtClean="0">
                <a:solidFill>
                  <a:schemeClr val="tx1"/>
                </a:solidFill>
              </a:rPr>
              <a:t>Rodzaje aktywności</a:t>
            </a:r>
          </a:p>
        </p:txBody>
      </p:sp>
      <p:sp>
        <p:nvSpPr>
          <p:cNvPr id="5" name="Rounded Rectangle 2"/>
          <p:cNvSpPr/>
          <p:nvPr/>
        </p:nvSpPr>
        <p:spPr>
          <a:xfrm>
            <a:off x="2743200" y="1676400"/>
            <a:ext cx="4191000" cy="5029200"/>
          </a:xfrm>
          <a:prstGeom prst="roundRect">
            <a:avLst>
              <a:gd name="adj" fmla="val 1562"/>
            </a:avLst>
          </a:prstGeom>
        </p:spPr>
        <p:style>
          <a:lnRef idx="1">
            <a:schemeClr val="accent1"/>
          </a:lnRef>
          <a:fillRef idx="3">
            <a:schemeClr val="accent1"/>
          </a:fillRef>
          <a:effectRef idx="2">
            <a:schemeClr val="accent1"/>
          </a:effectRef>
          <a:fontRef idx="minor">
            <a:schemeClr val="lt1"/>
          </a:fontRef>
        </p:style>
        <p:txBody>
          <a:bodyPr/>
          <a:lstStyle/>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r>
              <a:rPr lang="en-US" dirty="0"/>
              <a:t>Calculate Pi</a:t>
            </a:r>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6" name="Rectangle 3"/>
          <p:cNvSpPr/>
          <p:nvPr/>
        </p:nvSpPr>
        <p:spPr>
          <a:xfrm>
            <a:off x="2209800" y="1905000"/>
            <a:ext cx="3962400" cy="381000"/>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dirty="0" err="1"/>
              <a:t>InArgument</a:t>
            </a:r>
            <a:r>
              <a:rPr lang="en-US" dirty="0"/>
              <a:t>&lt;Int64&gt; </a:t>
            </a:r>
            <a:r>
              <a:rPr lang="en-US" dirty="0" err="1"/>
              <a:t>DecimalPlaces</a:t>
            </a:r>
            <a:endParaRPr lang="en-US" dirty="0"/>
          </a:p>
        </p:txBody>
      </p:sp>
      <p:sp>
        <p:nvSpPr>
          <p:cNvPr id="7" name="Rectangle 4"/>
          <p:cNvSpPr/>
          <p:nvPr/>
        </p:nvSpPr>
        <p:spPr>
          <a:xfrm>
            <a:off x="2286000" y="6172200"/>
            <a:ext cx="3962400" cy="381000"/>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dirty="0" err="1"/>
              <a:t>OutArgument</a:t>
            </a:r>
            <a:r>
              <a:rPr lang="en-US" dirty="0"/>
              <a:t>&lt;string&gt; </a:t>
            </a:r>
            <a:r>
              <a:rPr lang="en-US" dirty="0" err="1"/>
              <a:t>PiAsString</a:t>
            </a:r>
            <a:endParaRPr lang="en-US" dirty="0"/>
          </a:p>
        </p:txBody>
      </p:sp>
      <p:sp>
        <p:nvSpPr>
          <p:cNvPr id="8" name="Rectangle 5"/>
          <p:cNvSpPr/>
          <p:nvPr/>
        </p:nvSpPr>
        <p:spPr>
          <a:xfrm>
            <a:off x="2971800" y="2895600"/>
            <a:ext cx="1752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6"/>
          <p:cNvSpPr/>
          <p:nvPr/>
        </p:nvSpPr>
        <p:spPr>
          <a:xfrm>
            <a:off x="2971800" y="3116263"/>
            <a:ext cx="1447800" cy="1571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7"/>
          <p:cNvSpPr/>
          <p:nvPr/>
        </p:nvSpPr>
        <p:spPr>
          <a:xfrm>
            <a:off x="2971800" y="3341688"/>
            <a:ext cx="1981200" cy="16351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8"/>
          <p:cNvSpPr/>
          <p:nvPr/>
        </p:nvSpPr>
        <p:spPr>
          <a:xfrm>
            <a:off x="2971800" y="3573463"/>
            <a:ext cx="381000" cy="1698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9"/>
          <p:cNvSpPr/>
          <p:nvPr/>
        </p:nvSpPr>
        <p:spPr>
          <a:xfrm>
            <a:off x="2971800" y="3811588"/>
            <a:ext cx="26670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0"/>
          <p:cNvSpPr/>
          <p:nvPr/>
        </p:nvSpPr>
        <p:spPr>
          <a:xfrm>
            <a:off x="2971800" y="4030663"/>
            <a:ext cx="22860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1"/>
          <p:cNvSpPr/>
          <p:nvPr/>
        </p:nvSpPr>
        <p:spPr>
          <a:xfrm>
            <a:off x="2971800" y="4251325"/>
            <a:ext cx="3276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2"/>
          <p:cNvSpPr/>
          <p:nvPr/>
        </p:nvSpPr>
        <p:spPr>
          <a:xfrm>
            <a:off x="2971800" y="5791200"/>
            <a:ext cx="8382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3"/>
          <p:cNvSpPr/>
          <p:nvPr/>
        </p:nvSpPr>
        <p:spPr>
          <a:xfrm>
            <a:off x="2971800" y="4470400"/>
            <a:ext cx="11430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4"/>
          <p:cNvSpPr/>
          <p:nvPr/>
        </p:nvSpPr>
        <p:spPr>
          <a:xfrm>
            <a:off x="2971800" y="4691063"/>
            <a:ext cx="990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5"/>
          <p:cNvSpPr/>
          <p:nvPr/>
        </p:nvSpPr>
        <p:spPr>
          <a:xfrm>
            <a:off x="2971800" y="4911725"/>
            <a:ext cx="14478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6"/>
          <p:cNvSpPr/>
          <p:nvPr/>
        </p:nvSpPr>
        <p:spPr>
          <a:xfrm>
            <a:off x="2971800" y="5130800"/>
            <a:ext cx="1371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7"/>
          <p:cNvSpPr/>
          <p:nvPr/>
        </p:nvSpPr>
        <p:spPr>
          <a:xfrm>
            <a:off x="2971800" y="5351463"/>
            <a:ext cx="12192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ectangle 18"/>
          <p:cNvSpPr/>
          <p:nvPr/>
        </p:nvSpPr>
        <p:spPr>
          <a:xfrm>
            <a:off x="2971800" y="5570538"/>
            <a:ext cx="22098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ight Arrow 20"/>
          <p:cNvSpPr/>
          <p:nvPr/>
        </p:nvSpPr>
        <p:spPr>
          <a:xfrm>
            <a:off x="383928" y="1752600"/>
            <a:ext cx="1676400" cy="685800"/>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t>Execute</a:t>
            </a:r>
            <a:endParaRPr lang="en-US" dirty="0"/>
          </a:p>
        </p:txBody>
      </p:sp>
      <p:sp>
        <p:nvSpPr>
          <p:cNvPr id="23" name="Right Arrow 21"/>
          <p:cNvSpPr/>
          <p:nvPr/>
        </p:nvSpPr>
        <p:spPr>
          <a:xfrm flipH="1">
            <a:off x="381000" y="6019800"/>
            <a:ext cx="1524000" cy="685800"/>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t>Completed</a:t>
            </a:r>
            <a:endParaRPr lang="en-US" dirty="0"/>
          </a:p>
        </p:txBody>
      </p:sp>
      <p:sp>
        <p:nvSpPr>
          <p:cNvPr id="24" name="Rectangle 22"/>
          <p:cNvSpPr/>
          <p:nvPr/>
        </p:nvSpPr>
        <p:spPr>
          <a:xfrm>
            <a:off x="2514600" y="2819400"/>
            <a:ext cx="4648200" cy="304800"/>
          </a:xfrm>
          <a:prstGeom prst="rect">
            <a:avLst/>
          </a:prstGeom>
          <a:solidFill>
            <a:srgbClr val="FFFF00">
              <a:alpha val="30000"/>
            </a:srgb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45" name="TextBox 23"/>
          <p:cNvSpPr txBox="1">
            <a:spLocks noChangeArrowheads="1"/>
          </p:cNvSpPr>
          <p:nvPr/>
        </p:nvSpPr>
        <p:spPr bwMode="auto">
          <a:xfrm>
            <a:off x="407988" y="1239838"/>
            <a:ext cx="1992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sz="2000"/>
              <a:t>Atomic execution</a:t>
            </a:r>
          </a:p>
        </p:txBody>
      </p:sp>
      <p:sp>
        <p:nvSpPr>
          <p:cNvPr id="26" name="pole tekstowe 25"/>
          <p:cNvSpPr txBox="1"/>
          <p:nvPr/>
        </p:nvSpPr>
        <p:spPr>
          <a:xfrm>
            <a:off x="5868144" y="0"/>
            <a:ext cx="3264970" cy="163121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fontAlgn="auto">
              <a:spcBef>
                <a:spcPts val="0"/>
              </a:spcBef>
              <a:spcAft>
                <a:spcPts val="0"/>
              </a:spcAft>
              <a:defRPr/>
            </a:pPr>
            <a:r>
              <a:rPr lang="pl-PL" sz="2000" dirty="0"/>
              <a:t>Najprostszy przykład – wywołujemy aktywność, która robi to co ma do zrobienia i zwraca jakiś rezultat.</a:t>
            </a:r>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1" nodeType="clickEffect">
                                  <p:stCondLst>
                                    <p:cond delay="0"/>
                                  </p:stCondLst>
                                  <p:childTnLst>
                                    <p:animMotion origin="layout" path="M 3.33333E-6 -3.33333E-6 L 3.33333E-6 0.42223 " pathEditMode="relative" rAng="0" ptsTypes="AA">
                                      <p:cBhvr>
                                        <p:cTn id="14" dur="2000" fill="hold"/>
                                        <p:tgtEl>
                                          <p:spTgt spid="24"/>
                                        </p:tgtEl>
                                        <p:attrNameLst>
                                          <p:attrName>ppt_x</p:attrName>
                                          <p:attrName>ppt_y</p:attrName>
                                        </p:attrNameLst>
                                      </p:cBhvr>
                                      <p:rCtr x="0" y="211"/>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24"/>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4"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2"/>
          <p:cNvSpPr>
            <a:spLocks noGrp="1"/>
          </p:cNvSpPr>
          <p:nvPr>
            <p:ph type="title"/>
          </p:nvPr>
        </p:nvSpPr>
        <p:spPr>
          <a:xfrm>
            <a:off x="457200" y="338138"/>
            <a:ext cx="8229600" cy="498475"/>
          </a:xfrm>
        </p:spPr>
        <p:txBody>
          <a:bodyPr/>
          <a:lstStyle/>
          <a:p>
            <a:r>
              <a:rPr lang="pl-PL" sz="2000" smtClean="0">
                <a:solidFill>
                  <a:schemeClr val="tx1"/>
                </a:solidFill>
              </a:rPr>
              <a:t>Rodzaje aktywności</a:t>
            </a:r>
          </a:p>
        </p:txBody>
      </p:sp>
      <p:sp>
        <p:nvSpPr>
          <p:cNvPr id="26" name="Rounded Rectangle 2"/>
          <p:cNvSpPr/>
          <p:nvPr/>
        </p:nvSpPr>
        <p:spPr>
          <a:xfrm>
            <a:off x="2743200" y="1846384"/>
            <a:ext cx="4191000" cy="4859215"/>
          </a:xfrm>
          <a:prstGeom prst="roundRect">
            <a:avLst>
              <a:gd name="adj" fmla="val 2401"/>
            </a:avLst>
          </a:prstGeom>
        </p:spPr>
        <p:style>
          <a:lnRef idx="1">
            <a:schemeClr val="accent1"/>
          </a:lnRef>
          <a:fillRef idx="3">
            <a:schemeClr val="accent1"/>
          </a:fillRef>
          <a:effectRef idx="2">
            <a:schemeClr val="accent1"/>
          </a:effectRef>
          <a:fontRef idx="minor">
            <a:schemeClr val="lt1"/>
          </a:fontRef>
        </p:style>
        <p:txBody>
          <a:bodyPr/>
          <a:lstStyle/>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r>
              <a:rPr lang="en-US" dirty="0"/>
              <a:t>Prompt</a:t>
            </a:r>
          </a:p>
          <a:p>
            <a:pPr algn="ctr" fontAlgn="auto">
              <a:spcBef>
                <a:spcPts val="0"/>
              </a:spcBef>
              <a:spcAft>
                <a:spcPts val="0"/>
              </a:spcAft>
              <a:defRPr/>
            </a:pPr>
            <a:endParaRPr lang="en-US" dirty="0"/>
          </a:p>
          <a:p>
            <a:pPr algn="ct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27" name="Rectangle 3"/>
          <p:cNvSpPr/>
          <p:nvPr/>
        </p:nvSpPr>
        <p:spPr>
          <a:xfrm>
            <a:off x="2286000" y="1905000"/>
            <a:ext cx="3962400" cy="381000"/>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dirty="0" err="1"/>
              <a:t>InArgument</a:t>
            </a:r>
            <a:r>
              <a:rPr lang="en-US" dirty="0"/>
              <a:t>&lt;string&gt; Question</a:t>
            </a:r>
            <a:endParaRPr lang="en-US" dirty="0"/>
          </a:p>
        </p:txBody>
      </p:sp>
      <p:sp>
        <p:nvSpPr>
          <p:cNvPr id="28" name="Rectangle 4"/>
          <p:cNvSpPr/>
          <p:nvPr/>
        </p:nvSpPr>
        <p:spPr>
          <a:xfrm>
            <a:off x="2286000" y="6172200"/>
            <a:ext cx="3962400" cy="381000"/>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dirty="0" err="1"/>
              <a:t>OutArgument</a:t>
            </a:r>
            <a:r>
              <a:rPr lang="en-US" dirty="0"/>
              <a:t>&lt;string&gt; Response</a:t>
            </a:r>
            <a:endParaRPr lang="en-US" dirty="0"/>
          </a:p>
        </p:txBody>
      </p:sp>
      <p:sp>
        <p:nvSpPr>
          <p:cNvPr id="29" name="Rectangle 5"/>
          <p:cNvSpPr/>
          <p:nvPr/>
        </p:nvSpPr>
        <p:spPr>
          <a:xfrm>
            <a:off x="2971800" y="2895600"/>
            <a:ext cx="1752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6"/>
          <p:cNvSpPr/>
          <p:nvPr/>
        </p:nvSpPr>
        <p:spPr>
          <a:xfrm>
            <a:off x="2971800" y="3109913"/>
            <a:ext cx="1447800" cy="1571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7"/>
          <p:cNvSpPr/>
          <p:nvPr/>
        </p:nvSpPr>
        <p:spPr>
          <a:xfrm>
            <a:off x="2971800" y="3328988"/>
            <a:ext cx="1981200" cy="1651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8"/>
          <p:cNvSpPr/>
          <p:nvPr/>
        </p:nvSpPr>
        <p:spPr>
          <a:xfrm>
            <a:off x="2971800" y="3554413"/>
            <a:ext cx="381000" cy="1698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9"/>
          <p:cNvSpPr/>
          <p:nvPr/>
        </p:nvSpPr>
        <p:spPr>
          <a:xfrm>
            <a:off x="2971800" y="3786188"/>
            <a:ext cx="26670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12"/>
          <p:cNvSpPr/>
          <p:nvPr/>
        </p:nvSpPr>
        <p:spPr>
          <a:xfrm>
            <a:off x="2971800" y="5791200"/>
            <a:ext cx="8382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14"/>
          <p:cNvSpPr/>
          <p:nvPr/>
        </p:nvSpPr>
        <p:spPr>
          <a:xfrm>
            <a:off x="2971800" y="4676775"/>
            <a:ext cx="990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15"/>
          <p:cNvSpPr/>
          <p:nvPr/>
        </p:nvSpPr>
        <p:spPr>
          <a:xfrm>
            <a:off x="2971800" y="4900613"/>
            <a:ext cx="14478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16"/>
          <p:cNvSpPr/>
          <p:nvPr/>
        </p:nvSpPr>
        <p:spPr>
          <a:xfrm>
            <a:off x="2971800" y="5122863"/>
            <a:ext cx="13716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17"/>
          <p:cNvSpPr/>
          <p:nvPr/>
        </p:nvSpPr>
        <p:spPr>
          <a:xfrm>
            <a:off x="2971800" y="5345113"/>
            <a:ext cx="12192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8"/>
          <p:cNvSpPr/>
          <p:nvPr/>
        </p:nvSpPr>
        <p:spPr>
          <a:xfrm>
            <a:off x="2971800" y="5568950"/>
            <a:ext cx="2209800" cy="1524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ight Arrow 19"/>
          <p:cNvSpPr/>
          <p:nvPr/>
        </p:nvSpPr>
        <p:spPr>
          <a:xfrm>
            <a:off x="304800" y="1752600"/>
            <a:ext cx="1676400" cy="685800"/>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t>Execute</a:t>
            </a:r>
            <a:endParaRPr lang="en-US" dirty="0"/>
          </a:p>
        </p:txBody>
      </p:sp>
      <p:sp>
        <p:nvSpPr>
          <p:cNvPr id="41" name="Right Arrow 20"/>
          <p:cNvSpPr/>
          <p:nvPr/>
        </p:nvSpPr>
        <p:spPr>
          <a:xfrm flipH="1">
            <a:off x="381000" y="6019800"/>
            <a:ext cx="1524000" cy="685800"/>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t>Completed</a:t>
            </a:r>
            <a:endParaRPr lang="en-US" dirty="0"/>
          </a:p>
        </p:txBody>
      </p:sp>
      <p:sp>
        <p:nvSpPr>
          <p:cNvPr id="42" name="Rectangle 22"/>
          <p:cNvSpPr/>
          <p:nvPr/>
        </p:nvSpPr>
        <p:spPr>
          <a:xfrm>
            <a:off x="2514600" y="4572000"/>
            <a:ext cx="4648200" cy="304800"/>
          </a:xfrm>
          <a:prstGeom prst="rect">
            <a:avLst/>
          </a:prstGeom>
          <a:solidFill>
            <a:srgbClr val="FFFF00">
              <a:alpha val="30000"/>
            </a:srgb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23"/>
          <p:cNvSpPr/>
          <p:nvPr/>
        </p:nvSpPr>
        <p:spPr>
          <a:xfrm>
            <a:off x="5943600" y="3810000"/>
            <a:ext cx="1447800" cy="5334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r>
              <a:rPr lang="en-US" dirty="0"/>
              <a:t>Bookmark</a:t>
            </a:r>
            <a:endParaRPr lang="en-US" dirty="0"/>
          </a:p>
        </p:txBody>
      </p:sp>
      <p:sp>
        <p:nvSpPr>
          <p:cNvPr id="44" name="Right Arrow 24"/>
          <p:cNvSpPr/>
          <p:nvPr/>
        </p:nvSpPr>
        <p:spPr>
          <a:xfrm flipH="1">
            <a:off x="7696200" y="3810000"/>
            <a:ext cx="1295400" cy="533400"/>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t>Resume</a:t>
            </a:r>
            <a:endParaRPr lang="en-US" dirty="0"/>
          </a:p>
        </p:txBody>
      </p:sp>
      <p:sp>
        <p:nvSpPr>
          <p:cNvPr id="15396" name="TextBox 25"/>
          <p:cNvSpPr txBox="1">
            <a:spLocks noChangeArrowheads="1"/>
          </p:cNvSpPr>
          <p:nvPr/>
        </p:nvSpPr>
        <p:spPr bwMode="auto">
          <a:xfrm>
            <a:off x="407988" y="1247775"/>
            <a:ext cx="4919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a:t>Continuation, Long Running, or Reactive Execution</a:t>
            </a:r>
          </a:p>
        </p:txBody>
      </p:sp>
      <p:sp>
        <p:nvSpPr>
          <p:cNvPr id="46" name="Right Arrow 26"/>
          <p:cNvSpPr/>
          <p:nvPr/>
        </p:nvSpPr>
        <p:spPr>
          <a:xfrm flipH="1">
            <a:off x="1854075" y="3900712"/>
            <a:ext cx="824753" cy="351976"/>
          </a:xfrm>
          <a:prstGeom prst="rightArrow">
            <a:avLst/>
          </a:prstGeom>
          <a:ln w="19050">
            <a:noFill/>
          </a:ln>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200" dirty="0"/>
              <a:t>yield</a:t>
            </a:r>
            <a:endParaRPr lang="en-US" sz="1200" dirty="0"/>
          </a:p>
        </p:txBody>
      </p:sp>
      <p:sp>
        <p:nvSpPr>
          <p:cNvPr id="47" name="Rectangle 28"/>
          <p:cNvSpPr/>
          <p:nvPr/>
        </p:nvSpPr>
        <p:spPr>
          <a:xfrm>
            <a:off x="2447925" y="2813050"/>
            <a:ext cx="4648200" cy="304800"/>
          </a:xfrm>
          <a:prstGeom prst="rect">
            <a:avLst/>
          </a:prstGeom>
          <a:solidFill>
            <a:srgbClr val="FFFF00">
              <a:alpha val="30000"/>
            </a:srgb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pole tekstowe 47"/>
          <p:cNvSpPr txBox="1"/>
          <p:nvPr/>
        </p:nvSpPr>
        <p:spPr>
          <a:xfrm>
            <a:off x="5943600" y="0"/>
            <a:ext cx="3302000"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fontAlgn="auto">
              <a:spcBef>
                <a:spcPts val="0"/>
              </a:spcBef>
              <a:spcAft>
                <a:spcPts val="0"/>
              </a:spcAft>
              <a:defRPr/>
            </a:pPr>
            <a:r>
              <a:rPr lang="pl-PL" sz="2000" dirty="0"/>
              <a:t>Drugi rodzaj – modeluje długoterminowe procesy (np. biznesowe) </a:t>
            </a:r>
            <a:endParaRPr lang="pl-PL"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1" nodeType="clickEffect">
                                  <p:stCondLst>
                                    <p:cond delay="0"/>
                                  </p:stCondLst>
                                  <p:childTnLst>
                                    <p:animMotion origin="layout" path="M 5E-6 2.59944E-6 L 5E-6 0.13806 " pathEditMode="relative" rAng="0" ptsTypes="AA">
                                      <p:cBhvr>
                                        <p:cTn id="14" dur="2000" fill="hold"/>
                                        <p:tgtEl>
                                          <p:spTgt spid="47"/>
                                        </p:tgtEl>
                                        <p:attrNameLst>
                                          <p:attrName>ppt_x</p:attrName>
                                          <p:attrName>ppt_y</p:attrName>
                                        </p:attrNameLst>
                                      </p:cBhvr>
                                      <p:rCtr x="0" y="69"/>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47"/>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46"/>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path" presetSubtype="0" accel="50000" decel="50000" fill="hold" grpId="1" nodeType="clickEffect">
                                  <p:stCondLst>
                                    <p:cond delay="0"/>
                                  </p:stCondLst>
                                  <p:childTnLst>
                                    <p:animMotion origin="layout" path="M 3.33333E-6 1.11111E-6 L 3.33333E-6 0.17778 " pathEditMode="relative" rAng="0" ptsTypes="AA">
                                      <p:cBhvr>
                                        <p:cTn id="42" dur="2000" fill="hold"/>
                                        <p:tgtEl>
                                          <p:spTgt spid="42"/>
                                        </p:tgtEl>
                                        <p:attrNameLst>
                                          <p:attrName>ppt_x</p:attrName>
                                          <p:attrName>ppt_y</p:attrName>
                                        </p:attrNameLst>
                                      </p:cBhvr>
                                      <p:rCtr x="0" y="89"/>
                                    </p:animMotion>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xit" presetSubtype="0" fill="hold" grpId="2" nodeType="clickEffect">
                                  <p:stCondLst>
                                    <p:cond delay="0"/>
                                  </p:stCondLst>
                                  <p:childTnLst>
                                    <p:set>
                                      <p:cBhvr>
                                        <p:cTn id="46" dur="1" fill="hold">
                                          <p:stCondLst>
                                            <p:cond delay="0"/>
                                          </p:stCondLst>
                                        </p:cTn>
                                        <p:tgtEl>
                                          <p:spTgt spid="42"/>
                                        </p:tgtEl>
                                        <p:attrNameLst>
                                          <p:attrName>style.visibility</p:attrName>
                                        </p:attrNameLst>
                                      </p:cBhvr>
                                      <p:to>
                                        <p:strVal val="hidden"/>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P spid="42" grpId="2" animBg="1"/>
      <p:bldP spid="47" grpId="0" animBg="1"/>
      <p:bldP spid="47" grpId="1" animBg="1"/>
      <p:bldP spid="47"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2"/>
          <p:cNvSpPr>
            <a:spLocks noGrp="1"/>
          </p:cNvSpPr>
          <p:nvPr>
            <p:ph type="title"/>
          </p:nvPr>
        </p:nvSpPr>
        <p:spPr>
          <a:xfrm>
            <a:off x="457200" y="338138"/>
            <a:ext cx="8229600" cy="498475"/>
          </a:xfrm>
        </p:spPr>
        <p:txBody>
          <a:bodyPr/>
          <a:lstStyle/>
          <a:p>
            <a:r>
              <a:rPr lang="pl-PL" sz="2000" smtClean="0">
                <a:solidFill>
                  <a:schemeClr val="tx1"/>
                </a:solidFill>
              </a:rPr>
              <a:t>Rodzaje aktywności</a:t>
            </a:r>
          </a:p>
        </p:txBody>
      </p:sp>
      <p:sp>
        <p:nvSpPr>
          <p:cNvPr id="19492" name="TextBox 25"/>
          <p:cNvSpPr txBox="1">
            <a:spLocks noChangeArrowheads="1"/>
          </p:cNvSpPr>
          <p:nvPr/>
        </p:nvSpPr>
        <p:spPr bwMode="auto">
          <a:xfrm>
            <a:off x="407988" y="1247775"/>
            <a:ext cx="4919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ndara" pitchFamily="34" charset="0"/>
              </a:defRPr>
            </a:lvl1pPr>
            <a:lvl2pPr marL="742950" indent="-285750">
              <a:defRPr>
                <a:solidFill>
                  <a:schemeClr val="tx1"/>
                </a:solidFill>
                <a:latin typeface="Candara" pitchFamily="34" charset="0"/>
              </a:defRPr>
            </a:lvl2pPr>
            <a:lvl3pPr marL="1143000" indent="-228600">
              <a:defRPr>
                <a:solidFill>
                  <a:schemeClr val="tx1"/>
                </a:solidFill>
                <a:latin typeface="Candara" pitchFamily="34" charset="0"/>
              </a:defRPr>
            </a:lvl3pPr>
            <a:lvl4pPr marL="1600200" indent="-228600">
              <a:defRPr>
                <a:solidFill>
                  <a:schemeClr val="tx1"/>
                </a:solidFill>
                <a:latin typeface="Candara" pitchFamily="34" charset="0"/>
              </a:defRPr>
            </a:lvl4pPr>
            <a:lvl5pPr marL="2057400" indent="-228600">
              <a:defRPr>
                <a:solidFill>
                  <a:schemeClr val="tx1"/>
                </a:solidFill>
                <a:latin typeface="Candara" pitchFamily="34" charset="0"/>
              </a:defRPr>
            </a:lvl5pPr>
            <a:lvl6pPr marL="2514600" indent="-228600" fontAlgn="base">
              <a:spcBef>
                <a:spcPct val="0"/>
              </a:spcBef>
              <a:spcAft>
                <a:spcPct val="0"/>
              </a:spcAft>
              <a:defRPr>
                <a:solidFill>
                  <a:schemeClr val="tx1"/>
                </a:solidFill>
                <a:latin typeface="Candara" pitchFamily="34" charset="0"/>
              </a:defRPr>
            </a:lvl6pPr>
            <a:lvl7pPr marL="2971800" indent="-228600" fontAlgn="base">
              <a:spcBef>
                <a:spcPct val="0"/>
              </a:spcBef>
              <a:spcAft>
                <a:spcPct val="0"/>
              </a:spcAft>
              <a:defRPr>
                <a:solidFill>
                  <a:schemeClr val="tx1"/>
                </a:solidFill>
                <a:latin typeface="Candara" pitchFamily="34" charset="0"/>
              </a:defRPr>
            </a:lvl7pPr>
            <a:lvl8pPr marL="3429000" indent="-228600" fontAlgn="base">
              <a:spcBef>
                <a:spcPct val="0"/>
              </a:spcBef>
              <a:spcAft>
                <a:spcPct val="0"/>
              </a:spcAft>
              <a:defRPr>
                <a:solidFill>
                  <a:schemeClr val="tx1"/>
                </a:solidFill>
                <a:latin typeface="Candara" pitchFamily="34" charset="0"/>
              </a:defRPr>
            </a:lvl8pPr>
            <a:lvl9pPr marL="3886200" indent="-228600" fontAlgn="base">
              <a:spcBef>
                <a:spcPct val="0"/>
              </a:spcBef>
              <a:spcAft>
                <a:spcPct val="0"/>
              </a:spcAft>
              <a:defRPr>
                <a:solidFill>
                  <a:schemeClr val="tx1"/>
                </a:solidFill>
                <a:latin typeface="Candara" pitchFamily="34" charset="0"/>
              </a:defRPr>
            </a:lvl9pPr>
          </a:lstStyle>
          <a:p>
            <a:r>
              <a:rPr lang="en-US"/>
              <a:t>Continuation, Long Running, or Reactive Execution</a:t>
            </a:r>
          </a:p>
        </p:txBody>
      </p:sp>
      <p:sp>
        <p:nvSpPr>
          <p:cNvPr id="25" name="pole tekstowe 24"/>
          <p:cNvSpPr txBox="1"/>
          <p:nvPr/>
        </p:nvSpPr>
        <p:spPr>
          <a:xfrm>
            <a:off x="611560" y="2204864"/>
            <a:ext cx="8135938" cy="2862263"/>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pl-PL" dirty="0"/>
              <a:t>Zakładka:</a:t>
            </a:r>
            <a:endParaRPr lang="pl-PL" dirty="0"/>
          </a:p>
          <a:p>
            <a:pPr fontAlgn="auto">
              <a:spcBef>
                <a:spcPts val="0"/>
              </a:spcBef>
              <a:spcAft>
                <a:spcPts val="0"/>
              </a:spcAft>
              <a:defRPr/>
            </a:pPr>
            <a:r>
              <a:rPr lang="pl-PL" dirty="0"/>
              <a:t>-</a:t>
            </a:r>
            <a:r>
              <a:rPr lang="pl-PL" dirty="0"/>
              <a:t>P</a:t>
            </a:r>
            <a:r>
              <a:rPr lang="pl-PL" dirty="0"/>
              <a:t>unkt </a:t>
            </a:r>
            <a:r>
              <a:rPr lang="pl-PL" dirty="0"/>
              <a:t>wznowienia w WF</a:t>
            </a:r>
          </a:p>
          <a:p>
            <a:pPr fontAlgn="auto">
              <a:spcBef>
                <a:spcPts val="0"/>
              </a:spcBef>
              <a:spcAft>
                <a:spcPts val="0"/>
              </a:spcAft>
              <a:defRPr/>
            </a:pPr>
            <a:r>
              <a:rPr lang="pl-PL" dirty="0"/>
              <a:t>-Wznowienie </a:t>
            </a:r>
            <a:r>
              <a:rPr lang="pl-PL" dirty="0"/>
              <a:t>wskazuje metodę zwrotną aktywności</a:t>
            </a:r>
          </a:p>
          <a:p>
            <a:pPr fontAlgn="auto">
              <a:spcBef>
                <a:spcPts val="0"/>
              </a:spcBef>
              <a:spcAft>
                <a:spcPts val="0"/>
              </a:spcAft>
              <a:defRPr/>
            </a:pPr>
            <a:r>
              <a:rPr lang="pl-PL" dirty="0"/>
              <a:t>-WF </a:t>
            </a:r>
            <a:r>
              <a:rPr lang="pl-PL" dirty="0" err="1"/>
              <a:t>runtime</a:t>
            </a:r>
            <a:r>
              <a:rPr lang="pl-PL" dirty="0"/>
              <a:t> zarządza wznowieniem – instancja nie musi być w pamięci</a:t>
            </a:r>
          </a:p>
          <a:p>
            <a:pPr fontAlgn="auto">
              <a:spcBef>
                <a:spcPts val="0"/>
              </a:spcBef>
              <a:spcAft>
                <a:spcPts val="0"/>
              </a:spcAft>
              <a:defRPr/>
            </a:pPr>
            <a:endParaRPr lang="pl-PL" dirty="0"/>
          </a:p>
          <a:p>
            <a:pPr fontAlgn="auto">
              <a:spcBef>
                <a:spcPts val="0"/>
              </a:spcBef>
              <a:spcAft>
                <a:spcPts val="0"/>
              </a:spcAft>
              <a:defRPr/>
            </a:pPr>
            <a:endParaRPr lang="pl-PL" dirty="0"/>
          </a:p>
          <a:p>
            <a:pPr fontAlgn="auto">
              <a:spcBef>
                <a:spcPts val="0"/>
              </a:spcBef>
              <a:spcAft>
                <a:spcPts val="0"/>
              </a:spcAft>
              <a:defRPr/>
            </a:pPr>
            <a:r>
              <a:rPr lang="pl-PL" dirty="0"/>
              <a:t>W przypadku, gdy aktywność oczekuje na informacje z zewnątrz, mamy do czynienia z </a:t>
            </a:r>
            <a:r>
              <a:rPr lang="pl-PL" dirty="0" err="1"/>
              <a:t>persystencją</a:t>
            </a:r>
            <a:r>
              <a:rPr lang="pl-PL" dirty="0"/>
              <a:t>. </a:t>
            </a:r>
            <a:r>
              <a:rPr lang="en-US" dirty="0" err="1"/>
              <a:t>Pers</a:t>
            </a:r>
            <a:r>
              <a:rPr lang="pl-PL" dirty="0"/>
              <a:t>y</a:t>
            </a:r>
            <a:r>
              <a:rPr lang="en-US" dirty="0" err="1"/>
              <a:t>stenc</a:t>
            </a:r>
            <a:r>
              <a:rPr lang="pl-PL" dirty="0"/>
              <a:t>ja pozwala wstrzymywać instancję WF, zapisać ją „gdzieś” i wznowić </a:t>
            </a:r>
            <a:r>
              <a:rPr lang="pl-PL" dirty="0"/>
              <a:t>później. </a:t>
            </a:r>
            <a:endParaRPr lang="en-US" dirty="0"/>
          </a:p>
          <a:p>
            <a:pPr fontAlgn="auto">
              <a:spcBef>
                <a:spcPts val="0"/>
              </a:spcBef>
              <a:spcAft>
                <a:spcPts val="0"/>
              </a:spcAft>
              <a:defRPr/>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ytuł 2"/>
          <p:cNvSpPr>
            <a:spLocks noGrp="1"/>
          </p:cNvSpPr>
          <p:nvPr>
            <p:ph type="title"/>
          </p:nvPr>
        </p:nvSpPr>
        <p:spPr>
          <a:xfrm>
            <a:off x="457200" y="338138"/>
            <a:ext cx="8229600" cy="498475"/>
          </a:xfrm>
        </p:spPr>
        <p:txBody>
          <a:bodyPr/>
          <a:lstStyle/>
          <a:p>
            <a:r>
              <a:rPr lang="pl-PL" sz="2000" smtClean="0">
                <a:solidFill>
                  <a:schemeClr val="tx1"/>
                </a:solidFill>
              </a:rPr>
              <a:t>Rodzaje aktywności</a:t>
            </a:r>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338" y="1052513"/>
            <a:ext cx="8128000" cy="540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pole tekstowe 45"/>
          <p:cNvSpPr txBox="1"/>
          <p:nvPr/>
        </p:nvSpPr>
        <p:spPr>
          <a:xfrm>
            <a:off x="530225" y="3765550"/>
            <a:ext cx="8137525" cy="92392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pl-PL" dirty="0"/>
              <a:t>Trzeci rodzaj – jest to aktywność mająca w sobie inne aktywności, zajmująca się ich wykonaniem, przykładem jest sekwencja bądź </a:t>
            </a:r>
            <a:r>
              <a:rPr lang="pl-PL" dirty="0" err="1"/>
              <a:t>parallel</a:t>
            </a:r>
            <a:r>
              <a:rPr lang="pl-PL" dirty="0"/>
              <a:t>. </a:t>
            </a:r>
            <a:endParaRPr lang="en-US" dirty="0"/>
          </a:p>
          <a:p>
            <a:pPr fontAlgn="auto">
              <a:spcBef>
                <a:spcPts val="0"/>
              </a:spcBef>
              <a:spcAft>
                <a:spcPts val="0"/>
              </a:spcAft>
              <a:defRPr/>
            </a:pPr>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ształt fali">
  <a:themeElements>
    <a:clrScheme name="Kształt fal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Kształt fal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ształt fal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614</TotalTime>
  <Words>1073</Words>
  <Application>Microsoft Office PowerPoint</Application>
  <PresentationFormat>Pokaz na ekranie (4:3)</PresentationFormat>
  <Paragraphs>136</Paragraphs>
  <Slides>21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21</vt:i4>
      </vt:variant>
    </vt:vector>
  </HeadingPairs>
  <TitlesOfParts>
    <vt:vector size="27" baseType="lpstr">
      <vt:lpstr>Candara</vt:lpstr>
      <vt:lpstr>Arial</vt:lpstr>
      <vt:lpstr>Symbol</vt:lpstr>
      <vt:lpstr>Calibri</vt:lpstr>
      <vt:lpstr>Wingdings</vt:lpstr>
      <vt:lpstr>Kształt fali</vt:lpstr>
      <vt:lpstr>Windows Workflow Foundation </vt:lpstr>
      <vt:lpstr>WF został wydany wraz z  NET Framework 3.0 w 2006 r., a następnie zaktualizowany w NET Framework 3.5. Te dwie pierwsze wersje były przydatne, zwłaszcza dla niezależnych dostawców oprogramowania (ISV), ale nie stały się głównym nurtem technologii dla programistów korporacyjnych. Według twórców WF, wraz z wyjściem .NET 4.0 ma się to zmienić. Głównym celem tej najnowszej wersji jest to, aby WF stało się standardowym elementem zestawu narzędzi programowania dla wszystkich użytkowników .NET. (informacje przetłumaczone ze strony MS)</vt:lpstr>
      <vt:lpstr>Czym jest WF? Aplikacje stworzone przy pomocy WF robią zazwyczaj to samo, co zwykłe aplikacje.  Wszystko jednak robi się tu przy użyciu aktywności. Poniższy obrazek przedstawia kod programu oraz to samo wykonane za pomocą WF.</vt:lpstr>
      <vt:lpstr>Ponieważ w WF wszystko jest aktywnością, widoczna poniżej aktywność Sequence zawiera cały nasz program, i jak zwykły program, może mieć zmienne i ma jakiś stan.</vt:lpstr>
      <vt:lpstr>Prezentacja programu PowerPoint</vt:lpstr>
      <vt:lpstr>Rodzaje aktywności</vt:lpstr>
      <vt:lpstr>Rodzaje aktywności</vt:lpstr>
      <vt:lpstr>Rodzaje aktywności</vt:lpstr>
      <vt:lpstr>Rodzaje aktywności</vt:lpstr>
      <vt:lpstr>WF Runtime</vt:lpstr>
      <vt:lpstr>Jak to wygląda w praktyce?</vt:lpstr>
      <vt:lpstr>Prezentacja programu PowerPoint</vt:lpstr>
      <vt:lpstr>W tym momencie mamy do wyboru dwa rodzaje przepływu pracy:</vt:lpstr>
      <vt:lpstr>Zmienne i argumenty:</vt:lpstr>
      <vt:lpstr>Przykładowe aplikacje</vt:lpstr>
      <vt:lpstr>WF można wywołać w aplikacji na kilka sposobów</vt:lpstr>
      <vt:lpstr>Tworzenie własnych aktywności</vt:lpstr>
      <vt:lpstr>Tworzenie własnych aktywności</vt:lpstr>
      <vt:lpstr>Tworzenie własnych aktywności</vt:lpstr>
      <vt:lpstr>Kolejny typ aplikacji, którą można utworzyć to WCF Workflow Service Applicaton</vt:lpstr>
      <vt:lpstr>WCF Workflow Service Applicaton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Bartek</dc:creator>
  <cp:lastModifiedBy>Bartek</cp:lastModifiedBy>
  <cp:revision>30</cp:revision>
  <dcterms:created xsi:type="dcterms:W3CDTF">2011-01-20T18:33:22Z</dcterms:created>
  <dcterms:modified xsi:type="dcterms:W3CDTF">2011-04-19T18:29:12Z</dcterms:modified>
</cp:coreProperties>
</file>