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95" r:id="rId1"/>
    <p:sldMasterId id="2147483914" r:id="rId2"/>
  </p:sldMasterIdLst>
  <p:notesMasterIdLst>
    <p:notesMasterId r:id="rId58"/>
  </p:notesMasterIdLst>
  <p:handoutMasterIdLst>
    <p:handoutMasterId r:id="rId59"/>
  </p:handoutMasterIdLst>
  <p:sldIdLst>
    <p:sldId id="256" r:id="rId3"/>
    <p:sldId id="508" r:id="rId4"/>
    <p:sldId id="592" r:id="rId5"/>
    <p:sldId id="665" r:id="rId6"/>
    <p:sldId id="666" r:id="rId7"/>
    <p:sldId id="658" r:id="rId8"/>
    <p:sldId id="633" r:id="rId9"/>
    <p:sldId id="669" r:id="rId10"/>
    <p:sldId id="670" r:id="rId11"/>
    <p:sldId id="672" r:id="rId12"/>
    <p:sldId id="671" r:id="rId13"/>
    <p:sldId id="659" r:id="rId14"/>
    <p:sldId id="602" r:id="rId15"/>
    <p:sldId id="674" r:id="rId16"/>
    <p:sldId id="597" r:id="rId17"/>
    <p:sldId id="675" r:id="rId18"/>
    <p:sldId id="676" r:id="rId19"/>
    <p:sldId id="677" r:id="rId20"/>
    <p:sldId id="678" r:id="rId21"/>
    <p:sldId id="679" r:id="rId22"/>
    <p:sldId id="629" r:id="rId23"/>
    <p:sldId id="660" r:id="rId24"/>
    <p:sldId id="661" r:id="rId25"/>
    <p:sldId id="662" r:id="rId26"/>
    <p:sldId id="663" r:id="rId27"/>
    <p:sldId id="664" r:id="rId28"/>
    <p:sldId id="554" r:id="rId29"/>
    <p:sldId id="655" r:id="rId30"/>
    <p:sldId id="656" r:id="rId31"/>
    <p:sldId id="652" r:id="rId32"/>
    <p:sldId id="555" r:id="rId33"/>
    <p:sldId id="631" r:id="rId34"/>
    <p:sldId id="643" r:id="rId35"/>
    <p:sldId id="616" r:id="rId36"/>
    <p:sldId id="618" r:id="rId37"/>
    <p:sldId id="619" r:id="rId38"/>
    <p:sldId id="646" r:id="rId39"/>
    <p:sldId id="647" r:id="rId40"/>
    <p:sldId id="620" r:id="rId41"/>
    <p:sldId id="621" r:id="rId42"/>
    <p:sldId id="634" r:id="rId43"/>
    <p:sldId id="635" r:id="rId44"/>
    <p:sldId id="636" r:id="rId45"/>
    <p:sldId id="644" r:id="rId46"/>
    <p:sldId id="639" r:id="rId47"/>
    <p:sldId id="607" r:id="rId48"/>
    <p:sldId id="610" r:id="rId49"/>
    <p:sldId id="640" r:id="rId50"/>
    <p:sldId id="641" r:id="rId51"/>
    <p:sldId id="611" r:id="rId52"/>
    <p:sldId id="651" r:id="rId53"/>
    <p:sldId id="594" r:id="rId54"/>
    <p:sldId id="653" r:id="rId55"/>
    <p:sldId id="684" r:id="rId56"/>
    <p:sldId id="683" r:id="rId57"/>
  </p:sldIdLst>
  <p:sldSz cx="9144000" cy="6858000" type="screen4x3"/>
  <p:notesSz cx="6726238" cy="9713913"/>
  <p:defaultTextStyle>
    <a:defPPr>
      <a:defRPr lang="en-US"/>
    </a:defPPr>
    <a:lvl1pPr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1pPr>
    <a:lvl2pPr marL="4572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2pPr>
    <a:lvl3pPr marL="9144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3pPr>
    <a:lvl4pPr marL="13716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4pPr>
    <a:lvl5pPr marL="1828800" algn="just" rtl="0" fontAlgn="base">
      <a:spcBef>
        <a:spcPct val="0"/>
      </a:spcBef>
      <a:spcAft>
        <a:spcPct val="0"/>
      </a:spcAft>
      <a:buClr>
        <a:schemeClr val="tx2"/>
      </a:buClr>
      <a:buSzPct val="115000"/>
      <a:defRPr sz="2000" kern="1200">
        <a:solidFill>
          <a:schemeClr val="tx1"/>
        </a:solidFill>
        <a:latin typeface="    Times New Roman CE"/>
        <a:ea typeface="+mn-ea"/>
        <a:cs typeface="+mn-cs"/>
      </a:defRPr>
    </a:lvl5pPr>
    <a:lvl6pPr marL="2286000" algn="l" defTabSz="914400" rtl="0" eaLnBrk="1" latinLnBrk="0" hangingPunct="1">
      <a:defRPr sz="2000" kern="1200">
        <a:solidFill>
          <a:schemeClr val="tx1"/>
        </a:solidFill>
        <a:latin typeface="    Times New Roman CE"/>
        <a:ea typeface="+mn-ea"/>
        <a:cs typeface="+mn-cs"/>
      </a:defRPr>
    </a:lvl6pPr>
    <a:lvl7pPr marL="2743200" algn="l" defTabSz="914400" rtl="0" eaLnBrk="1" latinLnBrk="0" hangingPunct="1">
      <a:defRPr sz="2000" kern="1200">
        <a:solidFill>
          <a:schemeClr val="tx1"/>
        </a:solidFill>
        <a:latin typeface="    Times New Roman CE"/>
        <a:ea typeface="+mn-ea"/>
        <a:cs typeface="+mn-cs"/>
      </a:defRPr>
    </a:lvl7pPr>
    <a:lvl8pPr marL="3200400" algn="l" defTabSz="914400" rtl="0" eaLnBrk="1" latinLnBrk="0" hangingPunct="1">
      <a:defRPr sz="2000" kern="1200">
        <a:solidFill>
          <a:schemeClr val="tx1"/>
        </a:solidFill>
        <a:latin typeface="    Times New Roman CE"/>
        <a:ea typeface="+mn-ea"/>
        <a:cs typeface="+mn-cs"/>
      </a:defRPr>
    </a:lvl8pPr>
    <a:lvl9pPr marL="3657600" algn="l" defTabSz="914400" rtl="0" eaLnBrk="1" latinLnBrk="0" hangingPunct="1">
      <a:defRPr sz="2000" kern="1200">
        <a:solidFill>
          <a:schemeClr val="tx1"/>
        </a:solidFill>
        <a:latin typeface="    Times New Roman CE"/>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36600"/>
    <a:srgbClr val="003300"/>
    <a:srgbClr val="006600"/>
    <a:srgbClr val="CCFFFF"/>
    <a:srgbClr val="00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9" autoAdjust="0"/>
    <p:restoredTop sz="94627" autoAdjust="0"/>
  </p:normalViewPr>
  <p:slideViewPr>
    <p:cSldViewPr>
      <p:cViewPr>
        <p:scale>
          <a:sx n="70" d="100"/>
          <a:sy n="70" d="100"/>
        </p:scale>
        <p:origin x="-1810" y="-29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100" d="100"/>
        <a:sy n="100" d="100"/>
      </p:scale>
      <p:origin x="0" y="10272"/>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30.xml"/><Relationship Id="rId18" Type="http://schemas.openxmlformats.org/officeDocument/2006/relationships/slide" Target="slides/slide48.xml"/><Relationship Id="rId3" Type="http://schemas.openxmlformats.org/officeDocument/2006/relationships/slide" Target="slides/slide10.xml"/><Relationship Id="rId21" Type="http://schemas.openxmlformats.org/officeDocument/2006/relationships/slide" Target="slides/slide51.xml"/><Relationship Id="rId7" Type="http://schemas.openxmlformats.org/officeDocument/2006/relationships/slide" Target="slides/slide15.xml"/><Relationship Id="rId12" Type="http://schemas.openxmlformats.org/officeDocument/2006/relationships/slide" Target="slides/slide25.xml"/><Relationship Id="rId17" Type="http://schemas.openxmlformats.org/officeDocument/2006/relationships/slide" Target="slides/slide47.xml"/><Relationship Id="rId2" Type="http://schemas.openxmlformats.org/officeDocument/2006/relationships/slide" Target="slides/slide6.xml"/><Relationship Id="rId16" Type="http://schemas.openxmlformats.org/officeDocument/2006/relationships/slide" Target="slides/slide46.xml"/><Relationship Id="rId20" Type="http://schemas.openxmlformats.org/officeDocument/2006/relationships/slide" Target="slides/slide50.xml"/><Relationship Id="rId1" Type="http://schemas.openxmlformats.org/officeDocument/2006/relationships/slide" Target="slides/slide3.xml"/><Relationship Id="rId6" Type="http://schemas.openxmlformats.org/officeDocument/2006/relationships/slide" Target="slides/slide14.xml"/><Relationship Id="rId11" Type="http://schemas.openxmlformats.org/officeDocument/2006/relationships/slide" Target="slides/slide24.xml"/><Relationship Id="rId5" Type="http://schemas.openxmlformats.org/officeDocument/2006/relationships/slide" Target="slides/slide13.xml"/><Relationship Id="rId15" Type="http://schemas.openxmlformats.org/officeDocument/2006/relationships/slide" Target="slides/slide45.xml"/><Relationship Id="rId23" Type="http://schemas.openxmlformats.org/officeDocument/2006/relationships/slide" Target="slides/slide53.xml"/><Relationship Id="rId10" Type="http://schemas.openxmlformats.org/officeDocument/2006/relationships/slide" Target="slides/slide20.xml"/><Relationship Id="rId19" Type="http://schemas.openxmlformats.org/officeDocument/2006/relationships/slide" Target="slides/slide49.xml"/><Relationship Id="rId4" Type="http://schemas.openxmlformats.org/officeDocument/2006/relationships/slide" Target="slides/slide12.xml"/><Relationship Id="rId9" Type="http://schemas.openxmlformats.org/officeDocument/2006/relationships/slide" Target="slides/slide19.xml"/><Relationship Id="rId14" Type="http://schemas.openxmlformats.org/officeDocument/2006/relationships/slide" Target="slides/slide44.xml"/><Relationship Id="rId22"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8195" name="Rectangle 3"/>
          <p:cNvSpPr>
            <a:spLocks noGrp="1" noChangeArrowheads="1"/>
          </p:cNvSpPr>
          <p:nvPr>
            <p:ph type="dt" sz="quarter"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8196" name="Rectangle 4"/>
          <p:cNvSpPr>
            <a:spLocks noGrp="1" noChangeArrowheads="1"/>
          </p:cNvSpPr>
          <p:nvPr>
            <p:ph type="ftr" sz="quarter" idx="2"/>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r>
              <a:rPr lang="en-US"/>
              <a:t>(c) 1999. Tralvex Yeap. All Rights Reserved</a:t>
            </a:r>
          </a:p>
        </p:txBody>
      </p:sp>
      <p:sp>
        <p:nvSpPr>
          <p:cNvPr id="8197" name="Rectangle 5"/>
          <p:cNvSpPr>
            <a:spLocks noGrp="1" noChangeArrowheads="1"/>
          </p:cNvSpPr>
          <p:nvPr>
            <p:ph type="sldNum" sz="quarter" idx="3"/>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fld id="{61A338DC-F8AA-4C0C-ADCD-B6C6886D0162}" type="slidenum">
              <a:rPr lang="en-US"/>
              <a:pPr>
                <a:defRPr/>
              </a:pPr>
              <a:t>‹#›</a:t>
            </a:fld>
            <a:endParaRPr lang="en-US"/>
          </a:p>
        </p:txBody>
      </p:sp>
    </p:spTree>
    <p:extLst>
      <p:ext uri="{BB962C8B-B14F-4D97-AF65-F5344CB8AC3E}">
        <p14:creationId xmlns:p14="http://schemas.microsoft.com/office/powerpoint/2010/main" val="1685512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11588" y="0"/>
            <a:ext cx="2914650" cy="4857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35038" y="728663"/>
            <a:ext cx="4856162" cy="3641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895350" y="4613275"/>
            <a:ext cx="4935538" cy="4371975"/>
          </a:xfrm>
          <a:prstGeom prst="rect">
            <a:avLst/>
          </a:prstGeom>
          <a:noFill/>
          <a:ln w="9525">
            <a:noFill/>
            <a:miter lim="800000"/>
            <a:headEnd/>
            <a:tailEnd/>
          </a:ln>
          <a:effectLst/>
        </p:spPr>
        <p:txBody>
          <a:bodyPr vert="horz" wrap="square" lIns="90140" tIns="45070" rIns="90140" bIns="45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l" defTabSz="901700" eaLnBrk="0" hangingPunct="0">
              <a:buClrTx/>
              <a:buSzTx/>
              <a:defRPr sz="1200">
                <a:effectLst>
                  <a:outerShdw blurRad="38100" dist="38100" dir="2700000" algn="tl">
                    <a:srgbClr val="C0C0C0"/>
                  </a:outerShdw>
                </a:effectLst>
                <a:latin typeface="Times New Roman" pitchFamily="18" charset="0"/>
              </a:defRPr>
            </a:lvl1pPr>
          </a:lstStyle>
          <a:p>
            <a:pPr>
              <a:defRPr/>
            </a:pPr>
            <a:r>
              <a:rPr lang="en-US"/>
              <a:t>(c) 1999. Tralvex Yeap. All Rights Reserved</a:t>
            </a:r>
          </a:p>
        </p:txBody>
      </p:sp>
      <p:sp>
        <p:nvSpPr>
          <p:cNvPr id="6151" name="Rectangle 7"/>
          <p:cNvSpPr>
            <a:spLocks noGrp="1" noChangeArrowheads="1"/>
          </p:cNvSpPr>
          <p:nvPr>
            <p:ph type="sldNum" sz="quarter" idx="5"/>
          </p:nvPr>
        </p:nvSpPr>
        <p:spPr bwMode="auto">
          <a:xfrm>
            <a:off x="3811588" y="9228138"/>
            <a:ext cx="2914650" cy="485775"/>
          </a:xfrm>
          <a:prstGeom prst="rect">
            <a:avLst/>
          </a:prstGeom>
          <a:noFill/>
          <a:ln w="9525">
            <a:noFill/>
            <a:miter lim="800000"/>
            <a:headEnd/>
            <a:tailEnd/>
          </a:ln>
          <a:effectLst/>
        </p:spPr>
        <p:txBody>
          <a:bodyPr vert="horz" wrap="square" lIns="90140" tIns="45070" rIns="90140" bIns="45070" numCol="1" anchor="b" anchorCtr="0" compatLnSpc="1">
            <a:prstTxWarp prst="textNoShape">
              <a:avLst/>
            </a:prstTxWarp>
          </a:bodyPr>
          <a:lstStyle>
            <a:lvl1pPr algn="r" defTabSz="901700" eaLnBrk="0" hangingPunct="0">
              <a:buClrTx/>
              <a:buSzTx/>
              <a:defRPr sz="1200">
                <a:effectLst>
                  <a:outerShdw blurRad="38100" dist="38100" dir="2700000" algn="tl">
                    <a:srgbClr val="C0C0C0"/>
                  </a:outerShdw>
                </a:effectLst>
                <a:latin typeface="Times New Roman" pitchFamily="18" charset="0"/>
              </a:defRPr>
            </a:lvl1pPr>
          </a:lstStyle>
          <a:p>
            <a:pPr>
              <a:defRPr/>
            </a:pPr>
            <a:fld id="{337CC7B9-845D-44AB-B449-8CCB399EF9B7}" type="slidenum">
              <a:rPr lang="en-US"/>
              <a:pPr>
                <a:defRPr/>
              </a:pPr>
              <a:t>‹#›</a:t>
            </a:fld>
            <a:endParaRPr lang="en-US"/>
          </a:p>
        </p:txBody>
      </p:sp>
    </p:spTree>
    <p:extLst>
      <p:ext uri="{BB962C8B-B14F-4D97-AF65-F5344CB8AC3E}">
        <p14:creationId xmlns:p14="http://schemas.microsoft.com/office/powerpoint/2010/main" val="9332414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77B6425-5264-4A9C-BE86-33C50F9E0849}" type="slidenum">
              <a:rPr lang="en-US"/>
              <a:pPr>
                <a:defRPr/>
              </a:pPr>
              <a:t>10</a:t>
            </a:fld>
            <a:endParaRPr 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TextEdit="1"/>
          </p:cNvSpPr>
          <p:nvPr>
            <p:ph type="sldImg"/>
          </p:nvPr>
        </p:nvSpPr>
        <p:spPr>
          <a:ln/>
        </p:spPr>
      </p:sp>
      <p:sp>
        <p:nvSpPr>
          <p:cNvPr id="8089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CC683E80-F657-4ACC-8202-3D42B1E87B4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67491B7-06E5-4F63-951D-CAD98BBA8615}" type="slidenum">
              <a:rPr lang="en-US"/>
              <a:pPr>
                <a:defRPr/>
              </a:pPr>
              <a:t>12</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FFC2A9B-2473-4650-9B47-B8F35989816A}" type="slidenum">
              <a:rPr lang="en-US"/>
              <a:pPr>
                <a:defRPr/>
              </a:pPr>
              <a:t>13</a:t>
            </a:fld>
            <a:endParaRPr lang="en-US"/>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165D971-A893-4300-83B6-78B3FF55D982}" type="slidenum">
              <a:rPr lang="en-US"/>
              <a:pPr>
                <a:defRPr/>
              </a:pPr>
              <a:t>14</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97DA7DD-F26B-4C97-AC3F-108CEDCCFB47}" type="slidenum">
              <a:rPr lang="en-US"/>
              <a:pPr>
                <a:defRPr/>
              </a:pPr>
              <a:t>15</a:t>
            </a:fld>
            <a:endParaRPr lang="en-US"/>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0EA9FB4-9E7E-45C8-9DB1-B786B81C8D11}" type="slidenum">
              <a:rPr lang="en-US"/>
              <a:pPr>
                <a:defRPr/>
              </a:pPr>
              <a:t>16</a:t>
            </a:fld>
            <a:endParaRPr lang="en-US"/>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ymbol zastępczy obrazu slajdu 1"/>
          <p:cNvSpPr>
            <a:spLocks noGrp="1" noRot="1" noChangeAspect="1" noTextEdit="1"/>
          </p:cNvSpPr>
          <p:nvPr>
            <p:ph type="sldImg"/>
          </p:nvPr>
        </p:nvSpPr>
        <p:spPr>
          <a:ln/>
        </p:spPr>
      </p:sp>
      <p:sp>
        <p:nvSpPr>
          <p:cNvPr id="9421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A209D322-03BB-42BC-A2DD-F8E6ADF209A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ymbol zastępczy obrazu slajdu 1"/>
          <p:cNvSpPr>
            <a:spLocks noGrp="1" noRot="1" noChangeAspect="1" noTextEdit="1"/>
          </p:cNvSpPr>
          <p:nvPr>
            <p:ph type="sldImg"/>
          </p:nvPr>
        </p:nvSpPr>
        <p:spPr>
          <a:ln/>
        </p:spPr>
      </p:sp>
      <p:sp>
        <p:nvSpPr>
          <p:cNvPr id="9523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4F449534-1797-4F0C-8935-502A47AE632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8A12530-1C07-4298-BE07-C41936206EC4}" type="slidenum">
              <a:rPr lang="en-US"/>
              <a:pPr>
                <a:defRPr/>
              </a:pPr>
              <a:t>19</a:t>
            </a:fld>
            <a:endParaRPr lang="en-US"/>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obrazu slajdu 1"/>
          <p:cNvSpPr>
            <a:spLocks noGrp="1" noRot="1" noChangeAspect="1" noTextEdit="1"/>
          </p:cNvSpPr>
          <p:nvPr>
            <p:ph type="sldImg"/>
          </p:nvPr>
        </p:nvSpPr>
        <p:spPr>
          <a:ln/>
        </p:spPr>
      </p:sp>
      <p:sp>
        <p:nvSpPr>
          <p:cNvPr id="47107"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79812719-5297-48D7-8D27-38B1222EF17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335B3BB-6164-41C2-857C-ACD84501BFDE}" type="slidenum">
              <a:rPr lang="en-US"/>
              <a:pPr>
                <a:defRPr/>
              </a:pPr>
              <a:t>20</a:t>
            </a:fld>
            <a:endParaRPr lang="en-US"/>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ymbol zastępczy obrazu slajdu 1"/>
          <p:cNvSpPr>
            <a:spLocks noGrp="1" noRot="1" noChangeAspect="1" noTextEdit="1"/>
          </p:cNvSpPr>
          <p:nvPr>
            <p:ph type="sldImg"/>
          </p:nvPr>
        </p:nvSpPr>
        <p:spPr>
          <a:ln/>
        </p:spPr>
      </p:sp>
      <p:sp>
        <p:nvSpPr>
          <p:cNvPr id="5632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384346D6-31B2-4052-9D43-9176412AC49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ymbol zastępczy obrazu slajdu 1"/>
          <p:cNvSpPr>
            <a:spLocks noGrp="1" noRot="1" noChangeAspect="1" noTextEdit="1"/>
          </p:cNvSpPr>
          <p:nvPr>
            <p:ph type="sldImg"/>
          </p:nvPr>
        </p:nvSpPr>
        <p:spPr>
          <a:ln/>
        </p:spPr>
      </p:sp>
      <p:sp>
        <p:nvSpPr>
          <p:cNvPr id="5427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7EFD2D6B-383F-4DAF-A149-E316673767B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ymbol zastępczy obrazu slajdu 1"/>
          <p:cNvSpPr>
            <a:spLocks noGrp="1" noRot="1" noChangeAspect="1" noTextEdit="1"/>
          </p:cNvSpPr>
          <p:nvPr>
            <p:ph type="sldImg"/>
          </p:nvPr>
        </p:nvSpPr>
        <p:spPr>
          <a:ln/>
        </p:spPr>
      </p:sp>
      <p:sp>
        <p:nvSpPr>
          <p:cNvPr id="5529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3969C303-E3A1-4A09-B1FE-B59E5026D883}"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67491B7-06E5-4F63-951D-CAD98BBA8615}" type="slidenum">
              <a:rPr lang="en-US"/>
              <a:pPr>
                <a:defRPr/>
              </a:pPr>
              <a:t>24</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67491B7-06E5-4F63-951D-CAD98BBA8615}" type="slidenum">
              <a:rPr lang="en-US"/>
              <a:pPr>
                <a:defRPr/>
              </a:pPr>
              <a:t>25</a:t>
            </a:fld>
            <a:endParaRPr lang="en-US"/>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49F2E45-DB5E-47D5-8422-291A56F70CC5}" type="slidenum">
              <a:rPr lang="en-US"/>
              <a:pPr>
                <a:defRPr/>
              </a:pPr>
              <a:t>26</a:t>
            </a:fld>
            <a:endParaRPr lang="en-US"/>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AEA29D7-CCA6-4DCD-A8D0-E1544DE67DE1}" type="slidenum">
              <a:rPr lang="en-US"/>
              <a:pPr>
                <a:defRPr/>
              </a:pPr>
              <a:t>27</a:t>
            </a:fld>
            <a:endParaRPr lang="en-US"/>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0C6F098-511B-42E9-8699-677A7BC3DC75}" type="slidenum">
              <a:rPr lang="en-US"/>
              <a:pPr>
                <a:defRPr/>
              </a:pPr>
              <a:t>28</a:t>
            </a:fld>
            <a:endParaRPr lang="en-US"/>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C9BF410-A47E-4D25-A1A1-5723CAA41DE4}" type="slidenum">
              <a:rPr lang="en-US"/>
              <a:pPr>
                <a:defRPr/>
              </a:pPr>
              <a:t>29</a:t>
            </a:fld>
            <a:endParaRPr lang="en-US"/>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E27DA9D-2C70-4215-9EB6-57DA16CDCC29}" type="slidenum">
              <a:rPr lang="en-US"/>
              <a:pPr>
                <a:defRPr/>
              </a:pPr>
              <a:t>3</a:t>
            </a:fld>
            <a:endParaRPr lang="en-US"/>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C887F2E4-66AE-42F7-98CC-6ACA30F7983E}" type="slidenum">
              <a:rPr lang="en-US"/>
              <a:pPr>
                <a:defRPr/>
              </a:pPr>
              <a:t>30</a:t>
            </a:fld>
            <a:endParaRPr lang="en-US"/>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C17B378-8334-4280-BE97-5405B9275796}" type="slidenum">
              <a:rPr lang="en-US"/>
              <a:pPr>
                <a:defRPr/>
              </a:pPr>
              <a:t>31</a:t>
            </a:fld>
            <a:endParaRPr lang="en-US"/>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solidFill>
                  <a:prstClr val="white"/>
                </a:solidFill>
              </a:rPr>
              <a:t>(c) 1999. Tralvex Yeap. All Rights Reserved</a:t>
            </a:r>
          </a:p>
        </p:txBody>
      </p:sp>
      <p:sp>
        <p:nvSpPr>
          <p:cNvPr id="6" name="Rectangle 7"/>
          <p:cNvSpPr>
            <a:spLocks noGrp="1" noChangeArrowheads="1"/>
          </p:cNvSpPr>
          <p:nvPr>
            <p:ph type="sldNum" sz="quarter" idx="5"/>
          </p:nvPr>
        </p:nvSpPr>
        <p:spPr/>
        <p:txBody>
          <a:bodyPr/>
          <a:lstStyle/>
          <a:p>
            <a:pPr>
              <a:defRPr/>
            </a:pPr>
            <a:fld id="{F29F06FC-D2E9-4331-AB65-4DCA3F1940DC}" type="slidenum">
              <a:rPr lang="en-US">
                <a:solidFill>
                  <a:prstClr val="white"/>
                </a:solidFill>
              </a:rPr>
              <a:pPr>
                <a:defRPr/>
              </a:pPr>
              <a:t>32</a:t>
            </a:fld>
            <a:endParaRPr lang="en-US">
              <a:solidFill>
                <a:prstClr val="white"/>
              </a:solidFill>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8BABE1F-6D09-4E48-A7BD-F17FD7E3839C}" type="slidenum">
              <a:rPr lang="en-US" smtClean="0">
                <a:latin typeface="Times New Roman" pitchFamily="18" charset="0"/>
              </a:rPr>
              <a:pPr eaLnBrk="1" hangingPunct="1">
                <a:defRPr/>
              </a:pPr>
              <a:t>33</a:t>
            </a:fld>
            <a:endParaRPr lang="en-US"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775034FD-3FB3-49FE-B077-85E37234F0BC}" type="slidenum">
              <a:rPr lang="en-US"/>
              <a:pPr>
                <a:defRPr/>
              </a:pPr>
              <a:t>34</a:t>
            </a:fld>
            <a:endParaRPr lang="en-US"/>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D39641C-85EE-4830-9E83-155E1E0C4529}" type="slidenum">
              <a:rPr lang="en-US"/>
              <a:pPr>
                <a:defRPr/>
              </a:pPr>
              <a:t>35</a:t>
            </a:fld>
            <a:endParaRPr lang="en-US"/>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CE9B437-6E77-4B98-9048-71F2937BD064}" type="slidenum">
              <a:rPr lang="en-US"/>
              <a:pPr>
                <a:defRPr/>
              </a:pPr>
              <a:t>36</a:t>
            </a:fld>
            <a:endParaRPr lang="en-US"/>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A9C2D4D7-82EB-487E-BAE6-8BB1D75CCEB7}" type="slidenum">
              <a:rPr lang="en-US">
                <a:solidFill>
                  <a:prstClr val="black"/>
                </a:solidFill>
              </a:rPr>
              <a:pPr>
                <a:buClr>
                  <a:srgbClr val="1F497D"/>
                </a:buClr>
                <a:defRPr/>
              </a:pPr>
              <a:t>37</a:t>
            </a:fld>
            <a:endParaRPr lang="en-US">
              <a:solidFill>
                <a:prstClr val="black"/>
              </a:solidFill>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3375A45C-884B-4002-B35B-CFBD791DFFEA}" type="slidenum">
              <a:rPr lang="en-US">
                <a:solidFill>
                  <a:prstClr val="black"/>
                </a:solidFill>
              </a:rPr>
              <a:pPr>
                <a:buClr>
                  <a:srgbClr val="1F497D"/>
                </a:buClr>
                <a:defRPr/>
              </a:pPr>
              <a:t>38</a:t>
            </a:fld>
            <a:endParaRPr lang="en-US">
              <a:solidFill>
                <a:prstClr val="black"/>
              </a:solidFill>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020E7DF-5682-4358-9715-4EFF59CEF83D}" type="slidenum">
              <a:rPr lang="en-US"/>
              <a:pPr>
                <a:defRPr/>
              </a:pPr>
              <a:t>39</a:t>
            </a:fld>
            <a:endParaRPr lang="en-US"/>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ymbol zastępczy obrazu slajdu 1"/>
          <p:cNvSpPr>
            <a:spLocks noGrp="1" noRot="1" noChangeAspect="1" noTextEdit="1"/>
          </p:cNvSpPr>
          <p:nvPr>
            <p:ph type="sldImg"/>
          </p:nvPr>
        </p:nvSpPr>
        <p:spPr>
          <a:ln/>
        </p:spPr>
      </p:sp>
      <p:sp>
        <p:nvSpPr>
          <p:cNvPr id="71683"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23C00EDB-C41F-4466-9357-E55D8D2EDF9A}"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A7F7B36-CBD4-4158-ABDA-2A1C96719B18}" type="slidenum">
              <a:rPr lang="en-US"/>
              <a:pPr>
                <a:defRPr/>
              </a:pPr>
              <a:t>40</a:t>
            </a:fld>
            <a:endParaRPr lang="en-US"/>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D23F1483-471B-4117-BE91-7BFC272CC77B}" type="slidenum">
              <a:rPr lang="en-US"/>
              <a:pPr>
                <a:defRPr/>
              </a:pPr>
              <a:t>41</a:t>
            </a:fld>
            <a:endParaRPr lang="en-US"/>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87AC295-A6FE-418A-ABEA-11247909327C}" type="slidenum">
              <a:rPr lang="en-US"/>
              <a:pPr>
                <a:defRPr/>
              </a:pPr>
              <a:t>42</a:t>
            </a:fld>
            <a:endParaRPr lang="en-US"/>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8B529E19-00DF-4C53-861A-CBA01D77EEF4}" type="slidenum">
              <a:rPr lang="en-US"/>
              <a:pPr>
                <a:defRPr/>
              </a:pPr>
              <a:t>43</a:t>
            </a:fld>
            <a:endParaRPr lang="en-US"/>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1A49C7C5-600C-4430-BD5B-6366C68E9D73}" type="slidenum">
              <a:rPr lang="en-US"/>
              <a:pPr>
                <a:defRPr/>
              </a:pPr>
              <a:t>44</a:t>
            </a:fld>
            <a:endParaRPr lang="en-US"/>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E772BCF7-3329-47C2-8D04-97F3E0FEE580}" type="slidenum">
              <a:rPr lang="en-US"/>
              <a:pPr>
                <a:defRPr/>
              </a:pPr>
              <a:t>45</a:t>
            </a:fld>
            <a:endParaRPr lang="en-US"/>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B325C60B-E05D-4740-A40A-18CDEEA6FFA9}" type="slidenum">
              <a:rPr lang="en-US"/>
              <a:pPr>
                <a:defRPr/>
              </a:pPr>
              <a:t>46</a:t>
            </a:fld>
            <a:endParaRPr lang="en-US"/>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9F734E7-AE82-45F9-A455-1F452CD7D421}" type="slidenum">
              <a:rPr lang="en-US"/>
              <a:pPr>
                <a:defRPr/>
              </a:pPr>
              <a:t>47</a:t>
            </a:fld>
            <a:endParaRPr lang="en-US"/>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30D230C7-871B-48CC-B582-B93FED4A7219}" type="slidenum">
              <a:rPr lang="en-US"/>
              <a:pPr>
                <a:defRPr/>
              </a:pPr>
              <a:t>48</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A6D26502-1FE5-4342-8D68-6C2B6AD864C0}" type="slidenum">
              <a:rPr lang="en-US"/>
              <a:pPr>
                <a:defRPr/>
              </a:pPr>
              <a:t>49</a:t>
            </a:fld>
            <a:endParaRPr lang="en-US"/>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p:cNvSpPr>
            <a:spLocks noGrp="1" noRot="1" noChangeAspect="1" noTextEdit="1"/>
          </p:cNvSpPr>
          <p:nvPr>
            <p:ph type="sldImg"/>
          </p:nvPr>
        </p:nvSpPr>
        <p:spPr>
          <a:ln/>
        </p:spPr>
      </p:sp>
      <p:sp>
        <p:nvSpPr>
          <p:cNvPr id="7373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7C85C16F-E31A-44C2-BDA7-953210867FA6}"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05C2B25A-44E6-4214-A3D6-69F486E73EC6}" type="slidenum">
              <a:rPr lang="en-US"/>
              <a:pPr>
                <a:defRPr/>
              </a:pPr>
              <a:t>50</a:t>
            </a:fld>
            <a:endParaRPr lang="en-US"/>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5824DF34-B1CE-4866-AEA7-49AED8513B2C}" type="slidenum">
              <a:rPr lang="en-US">
                <a:solidFill>
                  <a:prstClr val="black"/>
                </a:solidFill>
              </a:rPr>
              <a:pPr>
                <a:buClr>
                  <a:srgbClr val="1F497D"/>
                </a:buClr>
                <a:defRPr/>
              </a:pPr>
              <a:t>51</a:t>
            </a:fld>
            <a:endParaRPr lang="en-US">
              <a:solidFill>
                <a:prstClr val="black"/>
              </a:solidFill>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F1770493-52DD-4117-99D5-EFB0278A8CEE}" type="slidenum">
              <a:rPr lang="en-US"/>
              <a:pPr>
                <a:defRPr/>
              </a:pPr>
              <a:t>52</a:t>
            </a:fld>
            <a:endParaRPr lang="en-US"/>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5FAB7A9B-3C12-4830-A6E8-882D767A4524}" type="slidenum">
              <a:rPr lang="en-US"/>
              <a:pPr>
                <a:defRPr/>
              </a:pPr>
              <a:t>53</a:t>
            </a:fld>
            <a:endParaRPr lang="en-US"/>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buClr>
                <a:srgbClr val="1F497D"/>
              </a:buClr>
              <a:defRPr/>
            </a:pPr>
            <a:r>
              <a:rPr lang="en-US">
                <a:solidFill>
                  <a:prstClr val="black"/>
                </a:solidFill>
              </a:rPr>
              <a:t>(c) 1999. Tralvex Yeap. All Rights Reserved</a:t>
            </a:r>
          </a:p>
        </p:txBody>
      </p:sp>
      <p:sp>
        <p:nvSpPr>
          <p:cNvPr id="6" name="Rectangle 7"/>
          <p:cNvSpPr>
            <a:spLocks noGrp="1" noChangeArrowheads="1"/>
          </p:cNvSpPr>
          <p:nvPr>
            <p:ph type="sldNum" sz="quarter" idx="5"/>
          </p:nvPr>
        </p:nvSpPr>
        <p:spPr/>
        <p:txBody>
          <a:bodyPr/>
          <a:lstStyle/>
          <a:p>
            <a:pPr>
              <a:buClr>
                <a:srgbClr val="1F497D"/>
              </a:buClr>
              <a:defRPr/>
            </a:pPr>
            <a:fld id="{B36064C0-5CA1-4B52-82DB-4B344CE01353}" type="slidenum">
              <a:rPr lang="en-US">
                <a:solidFill>
                  <a:prstClr val="black"/>
                </a:solidFill>
              </a:rPr>
              <a:pPr>
                <a:buClr>
                  <a:srgbClr val="1F497D"/>
                </a:buClr>
                <a:defRPr/>
              </a:pPr>
              <a:t>55</a:t>
            </a:fld>
            <a:endParaRPr lang="en-US">
              <a:solidFill>
                <a:prstClr val="black"/>
              </a:solidFill>
            </a:endParaRPr>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p:txBody>
          <a:bodyPr/>
          <a:lstStyle/>
          <a:p>
            <a:pPr>
              <a:defRPr/>
            </a:pPr>
            <a:r>
              <a:rPr lang="en-US"/>
              <a:t>(c) 1999. Tralvex Yeap. All Rights Reserved</a:t>
            </a:r>
          </a:p>
        </p:txBody>
      </p:sp>
      <p:sp>
        <p:nvSpPr>
          <p:cNvPr id="6" name="Rectangle 7"/>
          <p:cNvSpPr>
            <a:spLocks noGrp="1" noChangeArrowheads="1"/>
          </p:cNvSpPr>
          <p:nvPr>
            <p:ph type="sldNum" sz="quarter" idx="5"/>
          </p:nvPr>
        </p:nvSpPr>
        <p:spPr/>
        <p:txBody>
          <a:bodyPr/>
          <a:lstStyle/>
          <a:p>
            <a:pPr>
              <a:defRPr/>
            </a:pPr>
            <a:fld id="{9EA5C109-5BAE-464C-9734-2F605A6C2860}" type="slidenum">
              <a:rPr lang="en-US"/>
              <a:pPr>
                <a:defRPr/>
              </a:pPr>
              <a:t>6</a:t>
            </a:fld>
            <a:endParaRPr lang="en-US"/>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ymbol zastępczy obrazu slajdu 1"/>
          <p:cNvSpPr>
            <a:spLocks noGrp="1" noRot="1" noChangeAspect="1" noTextEdit="1"/>
          </p:cNvSpPr>
          <p:nvPr>
            <p:ph type="sldImg"/>
          </p:nvPr>
        </p:nvSpPr>
        <p:spPr>
          <a:ln/>
        </p:spPr>
      </p:sp>
      <p:sp>
        <p:nvSpPr>
          <p:cNvPr id="50179"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8DFD899E-49A9-448D-A28E-504058784553}"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p:cNvSpPr>
            <a:spLocks noGrp="1" noRot="1" noChangeAspect="1" noTextEdit="1"/>
          </p:cNvSpPr>
          <p:nvPr>
            <p:ph type="sldImg"/>
          </p:nvPr>
        </p:nvSpPr>
        <p:spPr>
          <a:ln/>
        </p:spPr>
      </p:sp>
      <p:sp>
        <p:nvSpPr>
          <p:cNvPr id="78851"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2461BB96-151E-4C20-A398-F9AFDA581567}"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ymbol zastępczy obrazu slajdu 1"/>
          <p:cNvSpPr>
            <a:spLocks noGrp="1" noRot="1" noChangeAspect="1" noTextEdit="1"/>
          </p:cNvSpPr>
          <p:nvPr>
            <p:ph type="sldImg"/>
          </p:nvPr>
        </p:nvSpPr>
        <p:spPr>
          <a:ln/>
        </p:spPr>
      </p:sp>
      <p:sp>
        <p:nvSpPr>
          <p:cNvPr id="79875" name="Symbol zastępczy notatek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549DCE33-A6A5-4077-AD57-183401046CB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a:xfrm>
            <a:off x="457200" y="6356350"/>
            <a:ext cx="2133600" cy="365125"/>
          </a:xfrm>
          <a:prstGeom prst="rect">
            <a:avLst/>
          </a:prstGeom>
        </p:spPr>
        <p:txBody>
          <a:bodyPr/>
          <a:lstStyle>
            <a:lvl1pPr>
              <a:defRPr>
                <a:latin typeface="    Times New Roman CE" charset="0"/>
              </a:defRPr>
            </a:lvl1pPr>
          </a:lstStyle>
          <a:p>
            <a:pPr>
              <a:defRPr/>
            </a:pPr>
            <a:fld id="{035CE0B8-9B39-4DDD-91D8-75D224429BDF}" type="datetimeFigureOut">
              <a:rPr lang="pl-PL"/>
              <a:pPr>
                <a:defRPr/>
              </a:pPr>
              <a:t>2013-08-27</a:t>
            </a:fld>
            <a:endParaRPr lang="pl-PL"/>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lvl1pPr>
              <a:defRPr>
                <a:latin typeface="    Times New Roman CE" charset="0"/>
              </a:defRPr>
            </a:lvl1pPr>
          </a:lstStyle>
          <a:p>
            <a:pPr>
              <a:defRPr/>
            </a:pPr>
            <a:endParaRPr lang="pl-PL"/>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lvl1pPr>
              <a:defRPr>
                <a:latin typeface="    Times New Roman CE" charset="0"/>
              </a:defRPr>
            </a:lvl1pPr>
          </a:lstStyle>
          <a:p>
            <a:pPr>
              <a:defRPr/>
            </a:pPr>
            <a:fld id="{AE34EE10-E334-4629-AC11-85373AF526DB}" type="slidenum">
              <a:rPr lang="pl-PL"/>
              <a:pPr>
                <a:defRPr/>
              </a:pPr>
              <a:t>‹#›</a:t>
            </a:fld>
            <a:endParaRPr lang="pl-PL"/>
          </a:p>
        </p:txBody>
      </p:sp>
    </p:spTree>
    <p:extLst>
      <p:ext uri="{BB962C8B-B14F-4D97-AF65-F5344CB8AC3E}">
        <p14:creationId xmlns:p14="http://schemas.microsoft.com/office/powerpoint/2010/main" val="39975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lstStyle/>
          <a:p>
            <a:r>
              <a:rPr lang="pl-PL" dirty="0" smtClean="0"/>
              <a:t>Kliknij, aby edytować styl</a:t>
            </a:r>
            <a:endParaRPr lang="pl-PL" dirty="0"/>
          </a:p>
        </p:txBody>
      </p:sp>
      <p:sp>
        <p:nvSpPr>
          <p:cNvPr id="3" name="Symbol zastępczy zawartości 2"/>
          <p:cNvSpPr>
            <a:spLocks noGrp="1"/>
          </p:cNvSpPr>
          <p:nvPr>
            <p:ph idx="1"/>
          </p:nvPr>
        </p:nvSpPr>
        <p:spPr>
          <a:xfrm>
            <a:off x="457200" y="1357299"/>
            <a:ext cx="8229600" cy="3143272"/>
          </a:xfrm>
        </p:spPr>
        <p:txBody>
          <a:bodyPr/>
          <a:lstStyle>
            <a:lvl1pPr>
              <a:defRPr baseline="0"/>
            </a:lvl1pPr>
            <a:lvl2pPr>
              <a:defRPr baseline="0"/>
            </a:lvl2pPr>
            <a:lvl3pPr>
              <a:defRPr baseline="0"/>
            </a:lvl3pPr>
            <a:lvl4pPr>
              <a:defRPr baseline="0"/>
            </a:lvl4pPr>
            <a:lvl5pPr>
              <a:defRPr baseline="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3641755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123201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a:xfrm>
            <a:off x="457200" y="6356350"/>
            <a:ext cx="2133600" cy="365125"/>
          </a:xfrm>
          <a:prstGeom prst="rect">
            <a:avLst/>
          </a:prstGeom>
        </p:spPr>
        <p:txBody>
          <a:bodyPr/>
          <a:lstStyle>
            <a:lvl1pPr>
              <a:defRPr>
                <a:latin typeface="    Times New Roman CE" charset="0"/>
              </a:defRPr>
            </a:lvl1pPr>
          </a:lstStyle>
          <a:p>
            <a:pPr>
              <a:buClr>
                <a:srgbClr val="775F55"/>
              </a:buClr>
              <a:defRPr/>
            </a:pPr>
            <a:fld id="{035CE0B8-9B39-4DDD-91D8-75D224429BDF}" type="datetimeFigureOut">
              <a:rPr lang="pl-PL">
                <a:solidFill>
                  <a:prstClr val="black"/>
                </a:solidFill>
              </a:rPr>
              <a:pPr>
                <a:buClr>
                  <a:srgbClr val="775F55"/>
                </a:buClr>
                <a:defRPr/>
              </a:pPr>
              <a:t>2013-08-27</a:t>
            </a:fld>
            <a:endParaRPr lang="pl-PL">
              <a:solidFill>
                <a:prstClr val="black"/>
              </a:solidFill>
            </a:endParaRPr>
          </a:p>
        </p:txBody>
      </p:sp>
      <p:sp>
        <p:nvSpPr>
          <p:cNvPr id="5" name="Symbol zastępczy stopki 4"/>
          <p:cNvSpPr>
            <a:spLocks noGrp="1"/>
          </p:cNvSpPr>
          <p:nvPr>
            <p:ph type="ftr" sz="quarter" idx="11"/>
          </p:nvPr>
        </p:nvSpPr>
        <p:spPr>
          <a:xfrm>
            <a:off x="3124200" y="6356350"/>
            <a:ext cx="2895600" cy="365125"/>
          </a:xfrm>
          <a:prstGeom prst="rect">
            <a:avLst/>
          </a:prstGeom>
        </p:spPr>
        <p:txBody>
          <a:bodyPr/>
          <a:lstStyle>
            <a:lvl1pPr>
              <a:defRPr>
                <a:latin typeface="    Times New Roman CE" charset="0"/>
              </a:defRPr>
            </a:lvl1pPr>
          </a:lstStyle>
          <a:p>
            <a:pPr>
              <a:buClr>
                <a:srgbClr val="775F55"/>
              </a:buClr>
              <a:defRPr/>
            </a:pPr>
            <a:endParaRPr lang="pl-PL">
              <a:solidFill>
                <a:prstClr val="black"/>
              </a:solidFill>
            </a:endParaRPr>
          </a:p>
        </p:txBody>
      </p:sp>
      <p:sp>
        <p:nvSpPr>
          <p:cNvPr id="6" name="Symbol zastępczy numeru slajdu 5"/>
          <p:cNvSpPr>
            <a:spLocks noGrp="1"/>
          </p:cNvSpPr>
          <p:nvPr>
            <p:ph type="sldNum" sz="quarter" idx="12"/>
          </p:nvPr>
        </p:nvSpPr>
        <p:spPr>
          <a:xfrm>
            <a:off x="6553200" y="6356350"/>
            <a:ext cx="2133600" cy="365125"/>
          </a:xfrm>
          <a:prstGeom prst="rect">
            <a:avLst/>
          </a:prstGeom>
        </p:spPr>
        <p:txBody>
          <a:bodyPr/>
          <a:lstStyle>
            <a:lvl1pPr>
              <a:defRPr>
                <a:latin typeface="    Times New Roman CE" charset="0"/>
              </a:defRPr>
            </a:lvl1pPr>
          </a:lstStyle>
          <a:p>
            <a:pPr>
              <a:buClr>
                <a:srgbClr val="775F55"/>
              </a:buClr>
              <a:defRPr/>
            </a:pPr>
            <a:fld id="{AE34EE10-E334-4629-AC11-85373AF526DB}" type="slidenum">
              <a:rPr lang="pl-PL">
                <a:solidFill>
                  <a:prstClr val="black"/>
                </a:solidFill>
              </a:rPr>
              <a:pPr>
                <a:buClr>
                  <a:srgbClr val="775F55"/>
                </a:buClr>
                <a:defRPr/>
              </a:pPr>
              <a:t>‹#›</a:t>
            </a:fld>
            <a:endParaRPr lang="pl-PL">
              <a:solidFill>
                <a:prstClr val="black"/>
              </a:solidFill>
            </a:endParaRPr>
          </a:p>
        </p:txBody>
      </p:sp>
    </p:spTree>
    <p:extLst>
      <p:ext uri="{BB962C8B-B14F-4D97-AF65-F5344CB8AC3E}">
        <p14:creationId xmlns:p14="http://schemas.microsoft.com/office/powerpoint/2010/main" val="248377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39784"/>
          </a:xfrm>
        </p:spPr>
        <p:txBody>
          <a:bodyPr/>
          <a:lstStyle/>
          <a:p>
            <a:r>
              <a:rPr lang="pl-PL" dirty="0" smtClean="0"/>
              <a:t>Kliknij, aby edytować styl</a:t>
            </a:r>
            <a:endParaRPr lang="pl-PL" dirty="0"/>
          </a:p>
        </p:txBody>
      </p:sp>
      <p:sp>
        <p:nvSpPr>
          <p:cNvPr id="3" name="Symbol zastępczy zawartości 2"/>
          <p:cNvSpPr>
            <a:spLocks noGrp="1"/>
          </p:cNvSpPr>
          <p:nvPr>
            <p:ph idx="1"/>
          </p:nvPr>
        </p:nvSpPr>
        <p:spPr>
          <a:xfrm>
            <a:off x="457200" y="1357299"/>
            <a:ext cx="8229600" cy="3143272"/>
          </a:xfrm>
        </p:spPr>
        <p:txBody>
          <a:bodyPr/>
          <a:lstStyle>
            <a:lvl1pPr>
              <a:defRPr baseline="0"/>
            </a:lvl1pPr>
            <a:lvl2pPr>
              <a:defRPr baseline="0"/>
            </a:lvl2pPr>
            <a:lvl3pPr>
              <a:defRPr baseline="0"/>
            </a:lvl3pPr>
            <a:lvl4pPr>
              <a:defRPr baseline="0"/>
            </a:lvl4pPr>
            <a:lvl5pPr>
              <a:defRPr baseline="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Tree>
    <p:extLst>
      <p:ext uri="{BB962C8B-B14F-4D97-AF65-F5344CB8AC3E}">
        <p14:creationId xmlns:p14="http://schemas.microsoft.com/office/powerpoint/2010/main" val="395333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685800"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937125" y="1125538"/>
            <a:ext cx="409892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extLst>
      <p:ext uri="{BB962C8B-B14F-4D97-AF65-F5344CB8AC3E}">
        <p14:creationId xmlns:p14="http://schemas.microsoft.com/office/powerpoint/2010/main" val="261947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8293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9CB86E"/>
            </a:gs>
            <a:gs pos="999">
              <a:srgbClr val="336600"/>
            </a:gs>
            <a:gs pos="99001">
              <a:srgbClr val="156B13"/>
            </a:gs>
            <a:gs pos="100000">
              <a:srgbClr val="156B13"/>
            </a:gs>
          </a:gsLst>
          <a:lin ang="5400000"/>
        </a:gra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Symbol zastępczy tekstu 2"/>
          <p:cNvSpPr txBox="1">
            <a:spLocks/>
          </p:cNvSpPr>
          <p:nvPr userDrawn="1"/>
        </p:nvSpPr>
        <p:spPr bwMode="auto">
          <a:xfrm>
            <a:off x="428625" y="3857625"/>
            <a:ext cx="8229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    Times New Roman CE" charset="0"/>
              </a:defRPr>
            </a:lvl1pPr>
            <a:lvl2pPr marL="742950" indent="-285750" eaLnBrk="0" hangingPunct="0">
              <a:defRPr sz="2000">
                <a:solidFill>
                  <a:schemeClr val="tx1"/>
                </a:solidFill>
                <a:latin typeface="    Times New Roman CE" charset="0"/>
              </a:defRPr>
            </a:lvl2pPr>
            <a:lvl3pPr marL="1143000" indent="-228600" eaLnBrk="0" hangingPunct="0">
              <a:defRPr sz="2000">
                <a:solidFill>
                  <a:schemeClr val="tx1"/>
                </a:solidFill>
                <a:latin typeface="    Times New Roman CE" charset="0"/>
              </a:defRPr>
            </a:lvl3pPr>
            <a:lvl4pPr marL="1600200" indent="-228600" eaLnBrk="0" hangingPunct="0">
              <a:defRPr sz="2000">
                <a:solidFill>
                  <a:schemeClr val="tx1"/>
                </a:solidFill>
                <a:latin typeface="    Times New Roman CE" charset="0"/>
              </a:defRPr>
            </a:lvl4pPr>
            <a:lvl5pPr marL="2057400" indent="-228600" eaLnBrk="0" hangingPunct="0">
              <a:defRPr sz="2000">
                <a:solidFill>
                  <a:schemeClr val="tx1"/>
                </a:solidFill>
                <a:latin typeface="    Times New Roman CE"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9pPr>
          </a:lstStyle>
          <a:p>
            <a:pPr algn="l" eaLnBrk="1" hangingPunct="1">
              <a:spcBef>
                <a:spcPct val="20000"/>
              </a:spcBef>
              <a:buClrTx/>
              <a:buSzTx/>
              <a:buFont typeface="Arial" pitchFamily="34" charset="0"/>
              <a:buNone/>
              <a:defRPr/>
            </a:pPr>
            <a:endParaRPr lang="pl-PL" sz="1800" smtClean="0">
              <a:solidFill>
                <a:schemeClr val="bg1"/>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912" r:id="rId1"/>
    <p:sldLayoutId id="2147483910" r:id="rId2"/>
    <p:sldLayoutId id="2147483913" r:id="rId3"/>
  </p:sldLayoutIdLst>
  <p:txStyles>
    <p:titleStyle>
      <a:lvl1pPr algn="ctr" rtl="0" eaLnBrk="0" fontAlgn="base" hangingPunct="0">
        <a:spcBef>
          <a:spcPct val="0"/>
        </a:spcBef>
        <a:spcAft>
          <a:spcPct val="0"/>
        </a:spcAft>
        <a:defRPr sz="4000" kern="1200">
          <a:solidFill>
            <a:srgbClr val="FFC000"/>
          </a:solidFill>
          <a:latin typeface="+mj-lt"/>
          <a:ea typeface="+mj-ea"/>
          <a:cs typeface="+mj-cs"/>
        </a:defRPr>
      </a:lvl1pPr>
      <a:lvl2pPr algn="ctr" rtl="0" eaLnBrk="0" fontAlgn="base" hangingPunct="0">
        <a:spcBef>
          <a:spcPct val="0"/>
        </a:spcBef>
        <a:spcAft>
          <a:spcPct val="0"/>
        </a:spcAft>
        <a:defRPr sz="4000">
          <a:solidFill>
            <a:srgbClr val="FFC000"/>
          </a:solidFill>
          <a:latin typeface="Calibri" pitchFamily="34" charset="0"/>
        </a:defRPr>
      </a:lvl2pPr>
      <a:lvl3pPr algn="ctr" rtl="0" eaLnBrk="0" fontAlgn="base" hangingPunct="0">
        <a:spcBef>
          <a:spcPct val="0"/>
        </a:spcBef>
        <a:spcAft>
          <a:spcPct val="0"/>
        </a:spcAft>
        <a:defRPr sz="4000">
          <a:solidFill>
            <a:srgbClr val="FFC000"/>
          </a:solidFill>
          <a:latin typeface="Calibri" pitchFamily="34" charset="0"/>
        </a:defRPr>
      </a:lvl3pPr>
      <a:lvl4pPr algn="ctr" rtl="0" eaLnBrk="0" fontAlgn="base" hangingPunct="0">
        <a:spcBef>
          <a:spcPct val="0"/>
        </a:spcBef>
        <a:spcAft>
          <a:spcPct val="0"/>
        </a:spcAft>
        <a:defRPr sz="4000">
          <a:solidFill>
            <a:srgbClr val="FFC000"/>
          </a:solidFill>
          <a:latin typeface="Calibri" pitchFamily="34" charset="0"/>
        </a:defRPr>
      </a:lvl4pPr>
      <a:lvl5pPr algn="ctr" rtl="0" eaLnBrk="0" fontAlgn="base" hangingPunct="0">
        <a:spcBef>
          <a:spcPct val="0"/>
        </a:spcBef>
        <a:spcAft>
          <a:spcPct val="0"/>
        </a:spcAft>
        <a:defRPr sz="4000">
          <a:solidFill>
            <a:srgbClr val="FFC000"/>
          </a:solidFill>
          <a:latin typeface="Calibri" pitchFamily="34" charset="0"/>
        </a:defRPr>
      </a:lvl5pPr>
      <a:lvl6pPr marL="457200" algn="ctr" rtl="0" fontAlgn="base">
        <a:spcBef>
          <a:spcPct val="0"/>
        </a:spcBef>
        <a:spcAft>
          <a:spcPct val="0"/>
        </a:spcAft>
        <a:defRPr sz="4000">
          <a:solidFill>
            <a:srgbClr val="FFC000"/>
          </a:solidFill>
          <a:latin typeface="Calibri" pitchFamily="34" charset="0"/>
        </a:defRPr>
      </a:lvl6pPr>
      <a:lvl7pPr marL="914400" algn="ctr" rtl="0" fontAlgn="base">
        <a:spcBef>
          <a:spcPct val="0"/>
        </a:spcBef>
        <a:spcAft>
          <a:spcPct val="0"/>
        </a:spcAft>
        <a:defRPr sz="4000">
          <a:solidFill>
            <a:srgbClr val="FFC000"/>
          </a:solidFill>
          <a:latin typeface="Calibri" pitchFamily="34" charset="0"/>
        </a:defRPr>
      </a:lvl7pPr>
      <a:lvl8pPr marL="1371600" algn="ctr" rtl="0" fontAlgn="base">
        <a:spcBef>
          <a:spcPct val="0"/>
        </a:spcBef>
        <a:spcAft>
          <a:spcPct val="0"/>
        </a:spcAft>
        <a:defRPr sz="4000">
          <a:solidFill>
            <a:srgbClr val="FFC000"/>
          </a:solidFill>
          <a:latin typeface="Calibri" pitchFamily="34" charset="0"/>
        </a:defRPr>
      </a:lvl8pPr>
      <a:lvl9pPr marL="1828800" algn="ctr" rtl="0" fontAlgn="base">
        <a:spcBef>
          <a:spcPct val="0"/>
        </a:spcBef>
        <a:spcAft>
          <a:spcPct val="0"/>
        </a:spcAft>
        <a:defRPr sz="40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9CB86E"/>
            </a:gs>
            <a:gs pos="999">
              <a:srgbClr val="336600"/>
            </a:gs>
            <a:gs pos="99001">
              <a:srgbClr val="156B13"/>
            </a:gs>
            <a:gs pos="100000">
              <a:srgbClr val="156B13"/>
            </a:gs>
          </a:gsLst>
          <a:lin ang="5400000"/>
        </a:gra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1028" name="Symbol zastępczy tekstu 2"/>
          <p:cNvSpPr txBox="1">
            <a:spLocks/>
          </p:cNvSpPr>
          <p:nvPr userDrawn="1"/>
        </p:nvSpPr>
        <p:spPr bwMode="auto">
          <a:xfrm>
            <a:off x="428625" y="3857625"/>
            <a:ext cx="8229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    Times New Roman CE" charset="0"/>
              </a:defRPr>
            </a:lvl1pPr>
            <a:lvl2pPr marL="742950" indent="-285750" eaLnBrk="0" hangingPunct="0">
              <a:defRPr sz="2000">
                <a:solidFill>
                  <a:schemeClr val="tx1"/>
                </a:solidFill>
                <a:latin typeface="    Times New Roman CE" charset="0"/>
              </a:defRPr>
            </a:lvl2pPr>
            <a:lvl3pPr marL="1143000" indent="-228600" eaLnBrk="0" hangingPunct="0">
              <a:defRPr sz="2000">
                <a:solidFill>
                  <a:schemeClr val="tx1"/>
                </a:solidFill>
                <a:latin typeface="    Times New Roman CE" charset="0"/>
              </a:defRPr>
            </a:lvl3pPr>
            <a:lvl4pPr marL="1600200" indent="-228600" eaLnBrk="0" hangingPunct="0">
              <a:defRPr sz="2000">
                <a:solidFill>
                  <a:schemeClr val="tx1"/>
                </a:solidFill>
                <a:latin typeface="    Times New Roman CE" charset="0"/>
              </a:defRPr>
            </a:lvl4pPr>
            <a:lvl5pPr marL="2057400" indent="-228600" eaLnBrk="0" hangingPunct="0">
              <a:defRPr sz="2000">
                <a:solidFill>
                  <a:schemeClr val="tx1"/>
                </a:solidFill>
                <a:latin typeface="    Times New Roman CE" charset="0"/>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charset="0"/>
              </a:defRPr>
            </a:lvl9pPr>
          </a:lstStyle>
          <a:p>
            <a:pPr algn="l" eaLnBrk="1" hangingPunct="1">
              <a:spcBef>
                <a:spcPct val="20000"/>
              </a:spcBef>
              <a:buClrTx/>
              <a:buSzTx/>
              <a:buFont typeface="Arial" pitchFamily="34" charset="0"/>
              <a:buNone/>
              <a:defRPr/>
            </a:pPr>
            <a:endParaRPr lang="pl-PL" sz="1800" smtClean="0">
              <a:solidFill>
                <a:prstClr val="white"/>
              </a:solidFill>
              <a:latin typeface="Calibri" pitchFamily="34" charset="0"/>
            </a:endParaRPr>
          </a:p>
        </p:txBody>
      </p:sp>
    </p:spTree>
    <p:extLst>
      <p:ext uri="{BB962C8B-B14F-4D97-AF65-F5344CB8AC3E}">
        <p14:creationId xmlns:p14="http://schemas.microsoft.com/office/powerpoint/2010/main" val="122888096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Lst>
  <p:txStyles>
    <p:titleStyle>
      <a:lvl1pPr algn="ctr" rtl="0" eaLnBrk="0" fontAlgn="base" hangingPunct="0">
        <a:spcBef>
          <a:spcPct val="0"/>
        </a:spcBef>
        <a:spcAft>
          <a:spcPct val="0"/>
        </a:spcAft>
        <a:defRPr sz="4000" kern="1200">
          <a:solidFill>
            <a:srgbClr val="FFC000"/>
          </a:solidFill>
          <a:latin typeface="+mj-lt"/>
          <a:ea typeface="+mj-ea"/>
          <a:cs typeface="+mj-cs"/>
        </a:defRPr>
      </a:lvl1pPr>
      <a:lvl2pPr algn="ctr" rtl="0" eaLnBrk="0" fontAlgn="base" hangingPunct="0">
        <a:spcBef>
          <a:spcPct val="0"/>
        </a:spcBef>
        <a:spcAft>
          <a:spcPct val="0"/>
        </a:spcAft>
        <a:defRPr sz="4000">
          <a:solidFill>
            <a:srgbClr val="FFC000"/>
          </a:solidFill>
          <a:latin typeface="Calibri" pitchFamily="34" charset="0"/>
        </a:defRPr>
      </a:lvl2pPr>
      <a:lvl3pPr algn="ctr" rtl="0" eaLnBrk="0" fontAlgn="base" hangingPunct="0">
        <a:spcBef>
          <a:spcPct val="0"/>
        </a:spcBef>
        <a:spcAft>
          <a:spcPct val="0"/>
        </a:spcAft>
        <a:defRPr sz="4000">
          <a:solidFill>
            <a:srgbClr val="FFC000"/>
          </a:solidFill>
          <a:latin typeface="Calibri" pitchFamily="34" charset="0"/>
        </a:defRPr>
      </a:lvl3pPr>
      <a:lvl4pPr algn="ctr" rtl="0" eaLnBrk="0" fontAlgn="base" hangingPunct="0">
        <a:spcBef>
          <a:spcPct val="0"/>
        </a:spcBef>
        <a:spcAft>
          <a:spcPct val="0"/>
        </a:spcAft>
        <a:defRPr sz="4000">
          <a:solidFill>
            <a:srgbClr val="FFC000"/>
          </a:solidFill>
          <a:latin typeface="Calibri" pitchFamily="34" charset="0"/>
        </a:defRPr>
      </a:lvl4pPr>
      <a:lvl5pPr algn="ctr" rtl="0" eaLnBrk="0" fontAlgn="base" hangingPunct="0">
        <a:spcBef>
          <a:spcPct val="0"/>
        </a:spcBef>
        <a:spcAft>
          <a:spcPct val="0"/>
        </a:spcAft>
        <a:defRPr sz="4000">
          <a:solidFill>
            <a:srgbClr val="FFC000"/>
          </a:solidFill>
          <a:latin typeface="Calibri" pitchFamily="34" charset="0"/>
        </a:defRPr>
      </a:lvl5pPr>
      <a:lvl6pPr marL="457200" algn="ctr" rtl="0" fontAlgn="base">
        <a:spcBef>
          <a:spcPct val="0"/>
        </a:spcBef>
        <a:spcAft>
          <a:spcPct val="0"/>
        </a:spcAft>
        <a:defRPr sz="4000">
          <a:solidFill>
            <a:srgbClr val="FFC000"/>
          </a:solidFill>
          <a:latin typeface="Calibri" pitchFamily="34" charset="0"/>
        </a:defRPr>
      </a:lvl6pPr>
      <a:lvl7pPr marL="914400" algn="ctr" rtl="0" fontAlgn="base">
        <a:spcBef>
          <a:spcPct val="0"/>
        </a:spcBef>
        <a:spcAft>
          <a:spcPct val="0"/>
        </a:spcAft>
        <a:defRPr sz="4000">
          <a:solidFill>
            <a:srgbClr val="FFC000"/>
          </a:solidFill>
          <a:latin typeface="Calibri" pitchFamily="34" charset="0"/>
        </a:defRPr>
      </a:lvl7pPr>
      <a:lvl8pPr marL="1371600" algn="ctr" rtl="0" fontAlgn="base">
        <a:spcBef>
          <a:spcPct val="0"/>
        </a:spcBef>
        <a:spcAft>
          <a:spcPct val="0"/>
        </a:spcAft>
        <a:defRPr sz="4000">
          <a:solidFill>
            <a:srgbClr val="FFC000"/>
          </a:solidFill>
          <a:latin typeface="Calibri" pitchFamily="34" charset="0"/>
        </a:defRPr>
      </a:lvl8pPr>
      <a:lvl9pPr marL="1828800" algn="ctr" rtl="0" fontAlgn="base">
        <a:spcBef>
          <a:spcPct val="0"/>
        </a:spcBef>
        <a:spcAft>
          <a:spcPct val="0"/>
        </a:spcAft>
        <a:defRPr sz="4000">
          <a:solidFill>
            <a:srgbClr val="FFC00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Mu_rhyth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hyperlink" Target="http://www.phenomics.ucla.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33.xml"/><Relationship Id="rId7" Type="http://schemas.openxmlformats.org/officeDocument/2006/relationships/image" Target="../media/image5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6.wmf"/><Relationship Id="rId4" Type="http://schemas.openxmlformats.org/officeDocument/2006/relationships/oleObject" Target="../embeddings/oleObject1.bin"/><Relationship Id="rId9"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kdobosz.wikidot.com/dyslexia-accommodation-parameter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cbcd.bbk.ac.uk/people/scientificstaff/mayada/index_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http://www.autismcalciumchannelopathy.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hyperlink" Target="http://www.kognitywistyka.umk.pl/" TargetMode="External"/><Relationship Id="rId5" Type="http://schemas.openxmlformats.org/officeDocument/2006/relationships/image" Target="../media/image89.png"/><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93.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stephenwiltshir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650" y="260350"/>
            <a:ext cx="7772400" cy="1676400"/>
          </a:xfrm>
        </p:spPr>
        <p:txBody>
          <a:bodyPr rtlCol="0">
            <a:normAutofit/>
          </a:bodyPr>
          <a:lstStyle/>
          <a:p>
            <a:r>
              <a:rPr lang="en-US" dirty="0"/>
              <a:t>The challenge of neurodegenerative disease: neural network models.</a:t>
            </a:r>
          </a:p>
        </p:txBody>
      </p:sp>
      <p:sp>
        <p:nvSpPr>
          <p:cNvPr id="4099" name="Rectangle 3"/>
          <p:cNvSpPr>
            <a:spLocks noGrp="1" noChangeArrowheads="1"/>
          </p:cNvSpPr>
          <p:nvPr>
            <p:ph type="subTitle" idx="1"/>
          </p:nvPr>
        </p:nvSpPr>
        <p:spPr>
          <a:xfrm>
            <a:off x="468313" y="2691475"/>
            <a:ext cx="8172450" cy="4166525"/>
          </a:xfrm>
        </p:spPr>
        <p:txBody>
          <a:bodyPr rtlCol="0">
            <a:noAutofit/>
          </a:bodyPr>
          <a:lstStyle/>
          <a:p>
            <a:pPr eaLnBrk="1" hangingPunct="1">
              <a:lnSpc>
                <a:spcPct val="90000"/>
              </a:lnSpc>
              <a:defRPr/>
            </a:pPr>
            <a:r>
              <a:rPr lang="en-US" sz="2800" dirty="0" smtClean="0">
                <a:solidFill>
                  <a:schemeClr val="bg1"/>
                </a:solidFill>
              </a:rPr>
              <a:t/>
            </a:r>
            <a:br>
              <a:rPr lang="en-US" sz="2800" dirty="0" smtClean="0">
                <a:solidFill>
                  <a:schemeClr val="bg1"/>
                </a:solidFill>
              </a:rPr>
            </a:br>
            <a:r>
              <a:rPr lang="en-US" sz="2800" dirty="0" smtClean="0">
                <a:solidFill>
                  <a:schemeClr val="bg1"/>
                </a:solidFill>
              </a:rPr>
              <a:t>Włodzisław Duch</a:t>
            </a:r>
            <a:br>
              <a:rPr lang="en-US" sz="2800" dirty="0" smtClean="0">
                <a:solidFill>
                  <a:schemeClr val="bg1"/>
                </a:solidFill>
              </a:rPr>
            </a:br>
            <a:endParaRPr lang="en-US" sz="1000" dirty="0" smtClean="0">
              <a:solidFill>
                <a:schemeClr val="bg1"/>
              </a:solidFill>
            </a:endParaRPr>
          </a:p>
          <a:p>
            <a:pPr eaLnBrk="1" hangingPunct="1">
              <a:lnSpc>
                <a:spcPct val="90000"/>
              </a:lnSpc>
              <a:defRPr/>
            </a:pPr>
            <a:endParaRPr lang="en-US" sz="1000" dirty="0" smtClean="0">
              <a:solidFill>
                <a:schemeClr val="bg1"/>
              </a:solidFill>
            </a:endParaRPr>
          </a:p>
          <a:p>
            <a:pPr eaLnBrk="1" hangingPunct="1">
              <a:lnSpc>
                <a:spcPct val="90000"/>
              </a:lnSpc>
              <a:defRPr/>
            </a:pPr>
            <a:r>
              <a:rPr lang="en-US" dirty="0" smtClean="0">
                <a:solidFill>
                  <a:schemeClr val="bg1"/>
                </a:solidFill>
              </a:rPr>
              <a:t>Department of Informatics, Nicolaus Copernicus University, Toruń, Poland </a:t>
            </a:r>
            <a:br>
              <a:rPr lang="en-US" dirty="0" smtClean="0">
                <a:solidFill>
                  <a:schemeClr val="bg1"/>
                </a:solidFill>
              </a:rPr>
            </a:br>
            <a:endParaRPr lang="en-US" sz="1600" dirty="0" smtClean="0">
              <a:solidFill>
                <a:schemeClr val="bg1"/>
              </a:solidFill>
            </a:endParaRPr>
          </a:p>
          <a:p>
            <a:pPr eaLnBrk="1" hangingPunct="1">
              <a:lnSpc>
                <a:spcPct val="90000"/>
              </a:lnSpc>
              <a:defRPr/>
            </a:pPr>
            <a:r>
              <a:rPr lang="en-US" dirty="0" smtClean="0">
                <a:solidFill>
                  <a:schemeClr val="bg1"/>
                </a:solidFill>
              </a:rPr>
              <a:t>School of Computer Engineering, </a:t>
            </a:r>
            <a:br>
              <a:rPr lang="en-US" dirty="0" smtClean="0">
                <a:solidFill>
                  <a:schemeClr val="bg1"/>
                </a:solidFill>
              </a:rPr>
            </a:br>
            <a:r>
              <a:rPr lang="en-US" dirty="0" smtClean="0">
                <a:solidFill>
                  <a:schemeClr val="bg1"/>
                </a:solidFill>
              </a:rPr>
              <a:t>Nanyang Technological University, Singapore</a:t>
            </a:r>
          </a:p>
          <a:p>
            <a:pPr eaLnBrk="1" hangingPunct="1">
              <a:lnSpc>
                <a:spcPct val="90000"/>
              </a:lnSpc>
              <a:defRPr/>
            </a:pPr>
            <a:r>
              <a:rPr lang="en-US" sz="1000" dirty="0" smtClean="0">
                <a:solidFill>
                  <a:schemeClr val="bg1"/>
                </a:solidFill>
              </a:rPr>
              <a:t/>
            </a:r>
            <a:br>
              <a:rPr lang="en-US" sz="1000" dirty="0" smtClean="0">
                <a:solidFill>
                  <a:schemeClr val="bg1"/>
                </a:solidFill>
              </a:rPr>
            </a:br>
            <a:endParaRPr lang="en-US" sz="1000" dirty="0" smtClean="0">
              <a:solidFill>
                <a:schemeClr val="bg1"/>
              </a:solidFill>
            </a:endParaRPr>
          </a:p>
          <a:p>
            <a:pPr eaLnBrk="1" hangingPunct="1">
              <a:lnSpc>
                <a:spcPct val="90000"/>
              </a:lnSpc>
              <a:defRPr/>
            </a:pPr>
            <a:endParaRPr lang="en-US" sz="1000" dirty="0" smtClean="0">
              <a:solidFill>
                <a:schemeClr val="bg1"/>
              </a:solidFill>
            </a:endParaRPr>
          </a:p>
          <a:p>
            <a:pPr eaLnBrk="1" hangingPunct="1">
              <a:lnSpc>
                <a:spcPct val="90000"/>
              </a:lnSpc>
              <a:defRPr/>
            </a:pPr>
            <a:r>
              <a:rPr lang="en-US" dirty="0" smtClean="0">
                <a:solidFill>
                  <a:schemeClr val="bg1"/>
                </a:solidFill>
              </a:rPr>
              <a:t>Google: W. Duch</a:t>
            </a:r>
            <a:endParaRPr lang="en-US" sz="1000" dirty="0" smtClean="0">
              <a:solidFill>
                <a:schemeClr val="bg1"/>
              </a:solidFill>
            </a:endParaRPr>
          </a:p>
          <a:p>
            <a:pPr algn="r" eaLnBrk="1" fontAlgn="auto" hangingPunct="1">
              <a:spcAft>
                <a:spcPts val="0"/>
              </a:spcAft>
              <a:defRPr/>
            </a:pPr>
            <a:r>
              <a:rPr lang="en-US" sz="1800" dirty="0" smtClean="0">
                <a:solidFill>
                  <a:schemeClr val="bg1"/>
                </a:solidFill>
                <a:effectLst>
                  <a:outerShdw blurRad="38100" dist="38100" dir="2700000" algn="tl">
                    <a:srgbClr val="000000"/>
                  </a:outerShdw>
                </a:effectLst>
              </a:rPr>
              <a:t>ICAISC, 4/2012</a:t>
            </a:r>
          </a:p>
        </p:txBody>
      </p:sp>
      <p:pic>
        <p:nvPicPr>
          <p:cNvPr id="4100" name="Picture 9" descr="logo-um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916113"/>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2043113"/>
            <a:ext cx="11430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939800"/>
          </a:xfrm>
        </p:spPr>
        <p:txBody>
          <a:bodyPr/>
          <a:lstStyle/>
          <a:p>
            <a:pPr eaLnBrk="1" hangingPunct="1"/>
            <a:r>
              <a:rPr lang="pl-PL" smtClean="0"/>
              <a:t>Reading intentions</a:t>
            </a:r>
          </a:p>
        </p:txBody>
      </p:sp>
      <p:sp>
        <p:nvSpPr>
          <p:cNvPr id="16387" name="Rectangle 3"/>
          <p:cNvSpPr>
            <a:spLocks noGrp="1" noChangeArrowheads="1"/>
          </p:cNvSpPr>
          <p:nvPr>
            <p:ph idx="1"/>
          </p:nvPr>
        </p:nvSpPr>
        <p:spPr>
          <a:xfrm>
            <a:off x="3132138" y="1700213"/>
            <a:ext cx="5654675" cy="2016819"/>
          </a:xfrm>
        </p:spPr>
        <p:txBody>
          <a:bodyPr/>
          <a:lstStyle/>
          <a:p>
            <a:pPr marL="0" indent="0" eaLnBrk="1" hangingPunct="1">
              <a:buFont typeface="Arial" pitchFamily="34" charset="0"/>
              <a:buNone/>
            </a:pPr>
            <a:r>
              <a:rPr lang="en-US" sz="2000" dirty="0" smtClean="0"/>
              <a:t>Animation shows the circle as a victim,</a:t>
            </a:r>
          </a:p>
          <a:p>
            <a:pPr marL="0" indent="0" eaLnBrk="1" hangingPunct="1">
              <a:buFont typeface="Arial" pitchFamily="34" charset="0"/>
              <a:buNone/>
            </a:pPr>
            <a:r>
              <a:rPr lang="en-US" sz="2000" dirty="0" smtClean="0"/>
              <a:t>Small triangle tries to help, big one is aggressive.</a:t>
            </a:r>
            <a:br>
              <a:rPr lang="en-US" sz="2000" dirty="0" smtClean="0"/>
            </a:br>
            <a:endParaRPr lang="en-US" sz="1000" dirty="0" smtClean="0"/>
          </a:p>
          <a:p>
            <a:pPr marL="0" indent="0" eaLnBrk="1" hangingPunct="1">
              <a:buFont typeface="Arial" pitchFamily="34" charset="0"/>
              <a:buNone/>
            </a:pPr>
            <a:r>
              <a:rPr lang="en-US" sz="2000" dirty="0" smtClean="0"/>
              <a:t>Autism, Asperger syndrome and brain mechanisms for the attribution of mental states to animated shapes. F. </a:t>
            </a:r>
            <a:r>
              <a:rPr lang="en-US" sz="2000" dirty="0" err="1" smtClean="0"/>
              <a:t>Castelli</a:t>
            </a:r>
            <a:r>
              <a:rPr lang="en-US" sz="2000" dirty="0" smtClean="0"/>
              <a:t> &amp; et al. Brain 2002, 125 : 1839-49</a:t>
            </a:r>
          </a:p>
        </p:txBody>
      </p:sp>
      <p:pic>
        <p:nvPicPr>
          <p:cNvPr id="1638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20638"/>
            <a:ext cx="1825625"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4" descr="CASTELFi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131888"/>
            <a:ext cx="282733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CASTELFig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5000625"/>
            <a:ext cx="20891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descr="CastelliFig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413" y="5006975"/>
            <a:ext cx="20875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CastelliFig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860800"/>
            <a:ext cx="4572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00129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a:srcRect/>
          <a:stretch>
            <a:fillRect/>
          </a:stretch>
        </p:blipFill>
        <p:spPr bwMode="auto">
          <a:xfrm>
            <a:off x="1258888" y="225072"/>
            <a:ext cx="7629525" cy="6162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 name="TextBox 1"/>
          <p:cNvSpPr txBox="1"/>
          <p:nvPr/>
        </p:nvSpPr>
        <p:spPr>
          <a:xfrm>
            <a:off x="5364163" y="6381750"/>
            <a:ext cx="3529012" cy="400050"/>
          </a:xfrm>
          <a:prstGeom prst="rect">
            <a:avLst/>
          </a:prstGeom>
          <a:noFill/>
        </p:spPr>
        <p:txBody>
          <a:bodyPr>
            <a:spAutoFit/>
          </a:bodyPr>
          <a:lstStyle/>
          <a:p>
            <a:pPr>
              <a:defRPr/>
            </a:pPr>
            <a:r>
              <a:rPr lang="en-US" dirty="0">
                <a:solidFill>
                  <a:srgbClr val="F8F8F8"/>
                </a:solidFill>
                <a:latin typeface="+mn-lt"/>
              </a:rPr>
              <a:t>Source: Bruno Wicker (CNRS)</a:t>
            </a:r>
          </a:p>
        </p:txBody>
      </p:sp>
    </p:spTree>
    <p:extLst>
      <p:ext uri="{BB962C8B-B14F-4D97-AF65-F5344CB8AC3E}">
        <p14:creationId xmlns:p14="http://schemas.microsoft.com/office/powerpoint/2010/main" val="2615408045"/>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939800"/>
          </a:xfrm>
        </p:spPr>
        <p:txBody>
          <a:bodyPr/>
          <a:lstStyle/>
          <a:p>
            <a:pPr eaLnBrk="1" hangingPunct="1"/>
            <a:r>
              <a:rPr lang="en-US" dirty="0" smtClean="0">
                <a:effectLst>
                  <a:outerShdw blurRad="38100" dist="38100" dir="2700000" algn="tl">
                    <a:srgbClr val="000000">
                      <a:alpha val="43137"/>
                    </a:srgbClr>
                  </a:outerShdw>
                </a:effectLst>
              </a:rPr>
              <a:t>Theories, theories </a:t>
            </a:r>
            <a:endParaRPr lang="pl-PL" dirty="0" smtClean="0">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457200" y="1357313"/>
            <a:ext cx="8229600" cy="5384055"/>
          </a:xfrm>
        </p:spPr>
        <p:txBody>
          <a:bodyPr rtlCol="0">
            <a:normAutofit lnSpcReduction="10000"/>
          </a:bodyPr>
          <a:lstStyle/>
          <a:p>
            <a:pPr eaLnBrk="1" fontAlgn="auto" hangingPunct="1">
              <a:lnSpc>
                <a:spcPct val="110000"/>
              </a:lnSpc>
              <a:spcBef>
                <a:spcPts val="0"/>
              </a:spcBef>
              <a:spcAft>
                <a:spcPts val="600"/>
              </a:spcAft>
              <a:buFont typeface="Arial" pitchFamily="34" charset="0"/>
              <a:buNone/>
              <a:defRPr/>
            </a:pPr>
            <a:r>
              <a:rPr lang="en-US" sz="2000" dirty="0" smtClean="0"/>
              <a:t>Best book on ASD so far: </a:t>
            </a:r>
          </a:p>
          <a:p>
            <a:pPr eaLnBrk="1" fontAlgn="auto" hangingPunct="1">
              <a:spcBef>
                <a:spcPts val="0"/>
              </a:spcBef>
              <a:spcAft>
                <a:spcPts val="600"/>
              </a:spcAft>
              <a:defRPr/>
            </a:pPr>
            <a:r>
              <a:rPr lang="en-US" sz="2000" dirty="0" smtClean="0"/>
              <a:t>Andrew W. </a:t>
            </a:r>
            <a:r>
              <a:rPr lang="en-US" sz="2000" dirty="0"/>
              <a:t>Zimmerman (</a:t>
            </a:r>
            <a:r>
              <a:rPr lang="en-US" sz="2000" dirty="0" smtClean="0"/>
              <a:t>Ed.)  </a:t>
            </a:r>
            <a:br>
              <a:rPr lang="en-US" sz="2000" dirty="0" smtClean="0"/>
            </a:br>
            <a:r>
              <a:rPr lang="en-US" sz="2000" dirty="0" smtClean="0"/>
              <a:t>Autism; current theories and evidence. </a:t>
            </a:r>
            <a:br>
              <a:rPr lang="en-US" sz="2000" dirty="0" smtClean="0"/>
            </a:br>
            <a:r>
              <a:rPr lang="en-US" sz="2000" dirty="0" smtClean="0"/>
              <a:t>Humana Press 2008.</a:t>
            </a:r>
          </a:p>
          <a:p>
            <a:pPr marL="0" indent="0" eaLnBrk="1" fontAlgn="auto" hangingPunct="1">
              <a:lnSpc>
                <a:spcPct val="110000"/>
              </a:lnSpc>
              <a:spcBef>
                <a:spcPts val="0"/>
              </a:spcBef>
              <a:spcAft>
                <a:spcPts val="600"/>
              </a:spcAft>
              <a:buNone/>
              <a:defRPr/>
            </a:pPr>
            <a:r>
              <a:rPr lang="en-US" sz="2000" dirty="0" smtClean="0"/>
              <a:t>20 chapters divided into six sections:</a:t>
            </a:r>
            <a:endParaRPr lang="en-US" sz="1400" dirty="0" smtClean="0"/>
          </a:p>
          <a:p>
            <a:pPr eaLnBrk="1" fontAlgn="auto" hangingPunct="1">
              <a:lnSpc>
                <a:spcPct val="110000"/>
              </a:lnSpc>
              <a:spcBef>
                <a:spcPts val="0"/>
              </a:spcBef>
              <a:spcAft>
                <a:spcPts val="600"/>
              </a:spcAft>
              <a:defRPr/>
            </a:pPr>
            <a:r>
              <a:rPr lang="en-US" sz="2000" dirty="0" smtClean="0"/>
              <a:t>Molecular and Clinical Genetics (4 chapters);</a:t>
            </a:r>
          </a:p>
          <a:p>
            <a:pPr eaLnBrk="1" fontAlgn="auto" hangingPunct="1">
              <a:lnSpc>
                <a:spcPct val="110000"/>
              </a:lnSpc>
              <a:spcBef>
                <a:spcPts val="0"/>
              </a:spcBef>
              <a:spcAft>
                <a:spcPts val="600"/>
              </a:spcAft>
              <a:defRPr/>
            </a:pPr>
            <a:r>
              <a:rPr lang="en-US" sz="2000" dirty="0" smtClean="0"/>
              <a:t>Neurotransmitters and Cell Signaling (3 chapters); </a:t>
            </a:r>
          </a:p>
          <a:p>
            <a:pPr eaLnBrk="1" fontAlgn="auto" hangingPunct="1">
              <a:lnSpc>
                <a:spcPct val="110000"/>
              </a:lnSpc>
              <a:spcBef>
                <a:spcPts val="0"/>
              </a:spcBef>
              <a:spcAft>
                <a:spcPts val="600"/>
              </a:spcAft>
              <a:defRPr/>
            </a:pPr>
            <a:r>
              <a:rPr lang="en-US" sz="2000" dirty="0" smtClean="0"/>
              <a:t>Endocrinology, Growth, and Metabolism (4 chapters); </a:t>
            </a:r>
          </a:p>
          <a:p>
            <a:pPr eaLnBrk="1" fontAlgn="auto" hangingPunct="1">
              <a:lnSpc>
                <a:spcPct val="110000"/>
              </a:lnSpc>
              <a:spcBef>
                <a:spcPts val="0"/>
              </a:spcBef>
              <a:spcAft>
                <a:spcPts val="600"/>
              </a:spcAft>
              <a:defRPr/>
            </a:pPr>
            <a:r>
              <a:rPr lang="en-US" sz="2000" dirty="0" smtClean="0"/>
              <a:t>Immunology, Maternal-Fetal Effects, and </a:t>
            </a:r>
            <a:r>
              <a:rPr lang="en-US" sz="2000" dirty="0" err="1" smtClean="0"/>
              <a:t>Neuroinflammation</a:t>
            </a:r>
            <a:r>
              <a:rPr lang="en-US" sz="2000" dirty="0" smtClean="0"/>
              <a:t> (4 chapters); </a:t>
            </a:r>
          </a:p>
          <a:p>
            <a:pPr eaLnBrk="1" fontAlgn="auto" hangingPunct="1">
              <a:lnSpc>
                <a:spcPct val="110000"/>
              </a:lnSpc>
              <a:spcBef>
                <a:spcPts val="0"/>
              </a:spcBef>
              <a:spcAft>
                <a:spcPts val="600"/>
              </a:spcAft>
              <a:defRPr/>
            </a:pPr>
            <a:r>
              <a:rPr lang="en-US" sz="2000" dirty="0" err="1" smtClean="0"/>
              <a:t>Neuroanatomy</a:t>
            </a:r>
            <a:r>
              <a:rPr lang="en-US" sz="2000" dirty="0" smtClean="0"/>
              <a:t>,  Imaging, and </a:t>
            </a:r>
            <a:r>
              <a:rPr lang="en-US" sz="2000" dirty="0" smtClean="0">
                <a:solidFill>
                  <a:srgbClr val="FFC000"/>
                </a:solidFill>
              </a:rPr>
              <a:t>Neural Networks</a:t>
            </a:r>
            <a:r>
              <a:rPr lang="en-US" sz="2000" dirty="0" smtClean="0"/>
              <a:t> (3 chapters); </a:t>
            </a:r>
          </a:p>
          <a:p>
            <a:pPr eaLnBrk="1" fontAlgn="auto" hangingPunct="1">
              <a:lnSpc>
                <a:spcPct val="110000"/>
              </a:lnSpc>
              <a:spcBef>
                <a:spcPts val="0"/>
              </a:spcBef>
              <a:spcAft>
                <a:spcPts val="600"/>
              </a:spcAft>
              <a:defRPr/>
            </a:pPr>
            <a:r>
              <a:rPr lang="en-US" sz="2000" dirty="0" smtClean="0"/>
              <a:t>Environmental Mechanisms and Models (2 chapters).</a:t>
            </a:r>
          </a:p>
          <a:p>
            <a:pPr marL="0" indent="0" eaLnBrk="1" fontAlgn="auto" hangingPunct="1">
              <a:lnSpc>
                <a:spcPct val="110000"/>
              </a:lnSpc>
              <a:spcBef>
                <a:spcPts val="0"/>
              </a:spcBef>
              <a:spcAft>
                <a:spcPts val="600"/>
              </a:spcAft>
              <a:buNone/>
              <a:defRPr/>
            </a:pPr>
            <a:r>
              <a:rPr lang="en-US" sz="2000" dirty="0" smtClean="0"/>
              <a:t>Other: Grossberg ART model. At which level can we understand not just correlations, but real mechanisms responsible for behavioral symptoms? </a:t>
            </a:r>
          </a:p>
          <a:p>
            <a:pPr marL="0" indent="0" algn="ctr" eaLnBrk="1" fontAlgn="auto" hangingPunct="1">
              <a:lnSpc>
                <a:spcPct val="110000"/>
              </a:lnSpc>
              <a:spcBef>
                <a:spcPts val="0"/>
              </a:spcBef>
              <a:spcAft>
                <a:spcPts val="600"/>
              </a:spcAft>
              <a:buNone/>
              <a:defRPr/>
            </a:pPr>
            <a:r>
              <a:rPr lang="en-US" sz="2000" dirty="0" smtClean="0">
                <a:solidFill>
                  <a:srgbClr val="FFC000"/>
                </a:solidFill>
              </a:rPr>
              <a:t>(genes, proteins, biochemistry, ion channels, synapses, membranes) </a:t>
            </a:r>
            <a:br>
              <a:rPr lang="en-US" sz="2000" dirty="0" smtClean="0">
                <a:solidFill>
                  <a:srgbClr val="FFC000"/>
                </a:solidFill>
              </a:rPr>
            </a:br>
            <a:r>
              <a:rPr lang="en-US" sz="2000" dirty="0" smtClean="0">
                <a:solidFill>
                  <a:srgbClr val="FFC000"/>
                </a:solidFill>
                <a:sym typeface="Wingdings" pitchFamily="2" charset="2"/>
              </a:rPr>
              <a:t> (neural properties, networks)  (behavior, syndromes, disease). </a:t>
            </a:r>
            <a:endParaRPr lang="en-US" sz="2000" dirty="0" smtClean="0">
              <a:solidFill>
                <a:srgbClr val="FFC000"/>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404" y="96872"/>
            <a:ext cx="2400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335814"/>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39800"/>
          </a:xfrm>
        </p:spPr>
        <p:txBody>
          <a:bodyPr/>
          <a:lstStyle/>
          <a:p>
            <a:pPr eaLnBrk="1" hangingPunct="1"/>
            <a:r>
              <a:rPr lang="en-US" smtClean="0"/>
              <a:t>Mirror Neuron System</a:t>
            </a:r>
            <a:endParaRPr lang="pl-PL" smtClean="0"/>
          </a:p>
        </p:txBody>
      </p:sp>
      <p:sp>
        <p:nvSpPr>
          <p:cNvPr id="10243" name="Rectangle 3"/>
          <p:cNvSpPr>
            <a:spLocks noGrp="1" noChangeArrowheads="1"/>
          </p:cNvSpPr>
          <p:nvPr>
            <p:ph idx="1"/>
          </p:nvPr>
        </p:nvSpPr>
        <p:spPr>
          <a:xfrm>
            <a:off x="457200" y="1357313"/>
            <a:ext cx="8401050" cy="5357812"/>
          </a:xfrm>
        </p:spPr>
        <p:txBody>
          <a:bodyPr/>
          <a:lstStyle/>
          <a:p>
            <a:pPr eaLnBrk="1" hangingPunct="1">
              <a:spcBef>
                <a:spcPts val="1200"/>
              </a:spcBef>
            </a:pPr>
            <a:r>
              <a:rPr lang="en-US" sz="2000" dirty="0" smtClean="0"/>
              <a:t>MNS:  observing action elicits similar motor activations as if it had been performed by oneself;  </a:t>
            </a:r>
            <a:r>
              <a:rPr lang="en-US" sz="2000" dirty="0" err="1" smtClean="0"/>
              <a:t>visuo</a:t>
            </a:r>
            <a:r>
              <a:rPr lang="en-US" sz="2000" dirty="0" smtClean="0"/>
              <a:t>-motor neurons. </a:t>
            </a:r>
          </a:p>
          <a:p>
            <a:pPr eaLnBrk="1" hangingPunct="1">
              <a:spcBef>
                <a:spcPts val="1200"/>
              </a:spcBef>
            </a:pPr>
            <a:r>
              <a:rPr lang="en-US" sz="2000" dirty="0" smtClean="0"/>
              <a:t>This helps to understand actions of others, modeling behavior via embodied simulation of their actions, intentions, and emotions.</a:t>
            </a:r>
          </a:p>
          <a:p>
            <a:pPr eaLnBrk="1" hangingPunct="1">
              <a:spcBef>
                <a:spcPts val="1200"/>
              </a:spcBef>
            </a:pPr>
            <a:r>
              <a:rPr lang="en-US" sz="2000" dirty="0" smtClean="0"/>
              <a:t>MNS theory of autism (Williams et al, 2001): distortion in the development of the MNS interferes with the ability to imitate, leads to social impairment and communication difficulties. </a:t>
            </a:r>
          </a:p>
          <a:p>
            <a:pPr eaLnBrk="1" hangingPunct="1">
              <a:spcBef>
                <a:spcPts val="1200"/>
              </a:spcBef>
            </a:pPr>
            <a:r>
              <a:rPr lang="en-US" sz="2000" dirty="0" smtClean="0"/>
              <a:t>Correlations between reduced MNS activity and severity of ASD are strong.</a:t>
            </a:r>
          </a:p>
          <a:p>
            <a:pPr marL="0" indent="0" eaLnBrk="1" hangingPunct="1">
              <a:spcBef>
                <a:spcPts val="1200"/>
              </a:spcBef>
              <a:buNone/>
            </a:pPr>
            <a:r>
              <a:rPr lang="en-US" sz="2000" dirty="0" smtClean="0"/>
              <a:t>Problems: </a:t>
            </a:r>
          </a:p>
          <a:p>
            <a:pPr eaLnBrk="1" hangingPunct="1">
              <a:spcBef>
                <a:spcPts val="1200"/>
              </a:spcBef>
            </a:pPr>
            <a:r>
              <a:rPr lang="en-US" sz="2000" dirty="0" smtClean="0"/>
              <a:t>In ASD abnormal brain activation is seen in many other circuits; performance of autistic children on various imitation tasks may be normal.</a:t>
            </a:r>
          </a:p>
          <a:p>
            <a:pPr eaLnBrk="1" hangingPunct="1">
              <a:spcBef>
                <a:spcPts val="1200"/>
              </a:spcBef>
            </a:pPr>
            <a:r>
              <a:rPr lang="en-US" sz="2000" dirty="0" smtClean="0"/>
              <a:t>MNS is used to explain almost everything in social </a:t>
            </a:r>
            <a:r>
              <a:rPr lang="en-US" sz="2000" dirty="0"/>
              <a:t>neuroscience, but </a:t>
            </a:r>
            <a:r>
              <a:rPr lang="en-US" sz="2000" dirty="0" smtClean="0">
                <a:solidFill>
                  <a:srgbClr val="FFC000"/>
                </a:solidFill>
              </a:rPr>
              <a:t>MNS is </a:t>
            </a:r>
            <a:r>
              <a:rPr lang="en-US" sz="2000" dirty="0">
                <a:solidFill>
                  <a:srgbClr val="FFC000"/>
                </a:solidFill>
              </a:rPr>
              <a:t>not really a special </a:t>
            </a:r>
            <a:r>
              <a:rPr lang="en-US" sz="2000" dirty="0" smtClean="0">
                <a:solidFill>
                  <a:srgbClr val="FFC000"/>
                </a:solidFill>
              </a:rPr>
              <a:t>subsystem, just multimodal neurons.</a:t>
            </a:r>
          </a:p>
        </p:txBody>
      </p:sp>
      <p:pic>
        <p:nvPicPr>
          <p:cNvPr id="102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525" y="142875"/>
            <a:ext cx="1133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39800"/>
          </a:xfrm>
        </p:spPr>
        <p:txBody>
          <a:bodyPr/>
          <a:lstStyle/>
          <a:p>
            <a:pPr eaLnBrk="1" hangingPunct="1"/>
            <a:r>
              <a:rPr lang="en-US" smtClean="0"/>
              <a:t>MNS EEG</a:t>
            </a:r>
            <a:endParaRPr lang="pl-PL" smtClean="0"/>
          </a:p>
        </p:txBody>
      </p:sp>
      <p:sp>
        <p:nvSpPr>
          <p:cNvPr id="26627" name="Rectangle 3"/>
          <p:cNvSpPr>
            <a:spLocks noGrp="1" noChangeArrowheads="1"/>
          </p:cNvSpPr>
          <p:nvPr>
            <p:ph idx="1"/>
          </p:nvPr>
        </p:nvSpPr>
        <p:spPr>
          <a:xfrm>
            <a:off x="457200" y="1214438"/>
            <a:ext cx="8229600" cy="2357437"/>
          </a:xfrm>
        </p:spPr>
        <p:txBody>
          <a:bodyPr/>
          <a:lstStyle/>
          <a:p>
            <a:pPr eaLnBrk="1" hangingPunct="1"/>
            <a:r>
              <a:rPr lang="en-US" sz="2000" smtClean="0"/>
              <a:t>EEG on controls and autistics on 4 different tasks, comparing </a:t>
            </a:r>
            <a:r>
              <a:rPr lang="en-US" sz="2000" smtClean="0">
                <a:hlinkClick r:id="rId3"/>
              </a:rPr>
              <a:t>mu rhythms</a:t>
            </a:r>
            <a:r>
              <a:rPr lang="en-US" sz="2000" smtClean="0"/>
              <a:t>. Baseline: large amplitude mu oscillations in synchrony. Seeing an action causes mu rhythms to fire asynchronously resulting in mu suppression. </a:t>
            </a:r>
          </a:p>
          <a:p>
            <a:pPr eaLnBrk="1" hangingPunct="1"/>
            <a:r>
              <a:rPr lang="en-US" sz="2000" smtClean="0"/>
              <a:t>Mu wave suppression reflects activity of the mirror neuron system. </a:t>
            </a:r>
          </a:p>
          <a:p>
            <a:pPr eaLnBrk="1" hangingPunct="1"/>
            <a:r>
              <a:rPr lang="en-US" sz="2000" smtClean="0"/>
              <a:t>In autistics mu is suppressed for own hand movements (Oberman 2005), but not for the observed hand movements of others (hand vs. move).</a:t>
            </a:r>
          </a:p>
        </p:txBody>
      </p:sp>
      <p:pic>
        <p:nvPicPr>
          <p:cNvPr id="26628" name="Picture 4" descr="C:\Documents and Settings\HP_Owner\Desktop\pict, graph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3443288"/>
            <a:ext cx="7696200"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0"/>
            <a:ext cx="19050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748790"/>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7615238" cy="939800"/>
          </a:xfrm>
        </p:spPr>
        <p:txBody>
          <a:bodyPr/>
          <a:lstStyle/>
          <a:p>
            <a:pPr eaLnBrk="1" hangingPunct="1"/>
            <a:r>
              <a:rPr lang="en-US" smtClean="0"/>
              <a:t>Reduced functional connectivity</a:t>
            </a:r>
            <a:endParaRPr lang="pl-PL" smtClean="0"/>
          </a:p>
        </p:txBody>
      </p:sp>
      <p:sp>
        <p:nvSpPr>
          <p:cNvPr id="10243" name="Rectangle 3"/>
          <p:cNvSpPr>
            <a:spLocks noGrp="1" noChangeArrowheads="1"/>
          </p:cNvSpPr>
          <p:nvPr>
            <p:ph idx="1"/>
          </p:nvPr>
        </p:nvSpPr>
        <p:spPr>
          <a:xfrm>
            <a:off x="457200" y="1357313"/>
            <a:ext cx="8229600" cy="5143500"/>
          </a:xfrm>
        </p:spPr>
        <p:txBody>
          <a:bodyPr rtlCol="0">
            <a:normAutofit lnSpcReduction="10000"/>
          </a:bodyPr>
          <a:lstStyle/>
          <a:p>
            <a:pPr eaLnBrk="1" fontAlgn="auto" hangingPunct="1">
              <a:spcAft>
                <a:spcPts val="0"/>
              </a:spcAft>
              <a:buFont typeface="Arial" pitchFamily="34" charset="0"/>
              <a:buNone/>
              <a:defRPr/>
            </a:pPr>
            <a:r>
              <a:rPr lang="en-US" sz="2000" smtClean="0"/>
              <a:t>The </a:t>
            </a:r>
            <a:r>
              <a:rPr lang="en-US" sz="2000" err="1" smtClean="0"/>
              <a:t>underconnectivity</a:t>
            </a:r>
            <a:r>
              <a:rPr lang="en-US" sz="2000" smtClean="0"/>
              <a:t> theory of autism is based on the following: </a:t>
            </a:r>
          </a:p>
          <a:p>
            <a:pPr eaLnBrk="1" fontAlgn="auto" hangingPunct="1">
              <a:spcAft>
                <a:spcPts val="0"/>
              </a:spcAft>
              <a:defRPr/>
            </a:pPr>
            <a:r>
              <a:rPr lang="en-US" sz="2000" smtClean="0"/>
              <a:t>Excess of low-level (sensory) processes. </a:t>
            </a:r>
          </a:p>
          <a:p>
            <a:pPr eaLnBrk="1" fontAlgn="auto" hangingPunct="1">
              <a:spcAft>
                <a:spcPts val="0"/>
              </a:spcAft>
              <a:defRPr/>
            </a:pPr>
            <a:r>
              <a:rPr lang="en-US" sz="2000" err="1" smtClean="0"/>
              <a:t>Underfunctioning</a:t>
            </a:r>
            <a:r>
              <a:rPr lang="en-US" sz="2000" smtClean="0"/>
              <a:t> of high-level neural connections and synchronization, </a:t>
            </a:r>
          </a:p>
          <a:p>
            <a:pPr eaLnBrk="1" fontAlgn="auto" hangingPunct="1">
              <a:spcAft>
                <a:spcPts val="0"/>
              </a:spcAft>
              <a:defRPr/>
            </a:pPr>
            <a:r>
              <a:rPr lang="en-US" sz="2000" smtClean="0"/>
              <a:t>fMRI and EEG study suggests that adults with ASD have local overconnectivity in the cortex and weak functional connections between the frontal lobe and the rest of the cortex.</a:t>
            </a:r>
          </a:p>
          <a:p>
            <a:pPr eaLnBrk="1" fontAlgn="auto" hangingPunct="1">
              <a:spcAft>
                <a:spcPts val="0"/>
              </a:spcAft>
              <a:defRPr/>
            </a:pPr>
            <a:r>
              <a:rPr lang="en-US" sz="2000" err="1" smtClean="0"/>
              <a:t>Underconnectivity</a:t>
            </a:r>
            <a:r>
              <a:rPr lang="en-US" sz="2000" smtClean="0"/>
              <a:t> is mainly within each hemisphere of the cortex and that autism is a disorder of the association cortex. </a:t>
            </a:r>
            <a:endParaRPr lang="pl-PL" sz="2000" smtClean="0"/>
          </a:p>
          <a:p>
            <a:pPr eaLnBrk="1" fontAlgn="auto" hangingPunct="1">
              <a:spcAft>
                <a:spcPts val="0"/>
              </a:spcAft>
              <a:defRPr/>
            </a:pPr>
            <a:r>
              <a:rPr lang="en-US" sz="2000" smtClean="0"/>
              <a:t>Patterns of low function and aberrant activation in the brain differ depending on whether the brain is doing social or nonsocial tasks.</a:t>
            </a:r>
          </a:p>
          <a:p>
            <a:pPr eaLnBrk="1" fontAlgn="auto" hangingPunct="1">
              <a:spcAft>
                <a:spcPts val="0"/>
              </a:spcAft>
              <a:defRPr/>
            </a:pPr>
            <a:r>
              <a:rPr lang="en-US" sz="2000" smtClean="0"/>
              <a:t>“Default brain network” involves a large-scale brain network (cingulate cortex, </a:t>
            </a:r>
            <a:r>
              <a:rPr lang="en-US" sz="2000" err="1" smtClean="0"/>
              <a:t>mPFC</a:t>
            </a:r>
            <a:r>
              <a:rPr lang="en-US" sz="2000" smtClean="0"/>
              <a:t>, lateral PC), shows low activity for goal-related actions; it is active in social and emotional processing, mindwandering, daydreaming. </a:t>
            </a:r>
          </a:p>
          <a:p>
            <a:pPr eaLnBrk="1" fontAlgn="auto" hangingPunct="1">
              <a:spcAft>
                <a:spcPts val="0"/>
              </a:spcAft>
              <a:defRPr/>
            </a:pPr>
            <a:r>
              <a:rPr lang="en-US" sz="2000" smtClean="0"/>
              <a:t>Activity of the default network is negatively correlated with the “action network” (conscious goal-directed thinking), but this is not the case in autism – perhaps disturbance of self-referential thought? </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0"/>
            <a:ext cx="412432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7615238" cy="939800"/>
          </a:xfrm>
        </p:spPr>
        <p:txBody>
          <a:bodyPr/>
          <a:lstStyle/>
          <a:p>
            <a:pPr eaLnBrk="1" hangingPunct="1"/>
            <a:r>
              <a:rPr lang="en-US" smtClean="0"/>
              <a:t>Reduced functional connectivity</a:t>
            </a:r>
            <a:endParaRPr lang="pl-PL" smtClean="0"/>
          </a:p>
        </p:txBody>
      </p:sp>
      <p:sp>
        <p:nvSpPr>
          <p:cNvPr id="10243" name="Rectangle 3"/>
          <p:cNvSpPr>
            <a:spLocks noGrp="1" noChangeArrowheads="1"/>
          </p:cNvSpPr>
          <p:nvPr>
            <p:ph idx="1"/>
          </p:nvPr>
        </p:nvSpPr>
        <p:spPr>
          <a:xfrm>
            <a:off x="457200" y="1357313"/>
            <a:ext cx="8229600" cy="5143500"/>
          </a:xfrm>
        </p:spPr>
        <p:txBody>
          <a:bodyPr rtlCol="0">
            <a:normAutofit lnSpcReduction="10000"/>
          </a:bodyPr>
          <a:lstStyle/>
          <a:p>
            <a:pPr eaLnBrk="1" fontAlgn="auto" hangingPunct="1">
              <a:spcAft>
                <a:spcPts val="0"/>
              </a:spcAft>
              <a:buFont typeface="Arial" pitchFamily="34" charset="0"/>
              <a:buNone/>
              <a:defRPr/>
            </a:pPr>
            <a:r>
              <a:rPr lang="en-US" sz="2000" smtClean="0"/>
              <a:t>The </a:t>
            </a:r>
            <a:r>
              <a:rPr lang="en-US" sz="2000" err="1" smtClean="0"/>
              <a:t>underconnectivity</a:t>
            </a:r>
            <a:r>
              <a:rPr lang="en-US" sz="2000" smtClean="0"/>
              <a:t> theory of autism is based on the following: </a:t>
            </a:r>
          </a:p>
          <a:p>
            <a:pPr eaLnBrk="1" fontAlgn="auto" hangingPunct="1">
              <a:spcAft>
                <a:spcPts val="0"/>
              </a:spcAft>
              <a:defRPr/>
            </a:pPr>
            <a:r>
              <a:rPr lang="en-US" sz="2000" smtClean="0"/>
              <a:t>Excess of low-level (sensory) processes. </a:t>
            </a:r>
          </a:p>
          <a:p>
            <a:pPr eaLnBrk="1" fontAlgn="auto" hangingPunct="1">
              <a:spcAft>
                <a:spcPts val="0"/>
              </a:spcAft>
              <a:defRPr/>
            </a:pPr>
            <a:r>
              <a:rPr lang="en-US" sz="2000" err="1" smtClean="0"/>
              <a:t>Underfunctioning</a:t>
            </a:r>
            <a:r>
              <a:rPr lang="en-US" sz="2000" smtClean="0"/>
              <a:t> of high-level neural connections and synchronization, </a:t>
            </a:r>
          </a:p>
          <a:p>
            <a:pPr eaLnBrk="1" fontAlgn="auto" hangingPunct="1">
              <a:spcAft>
                <a:spcPts val="0"/>
              </a:spcAft>
              <a:defRPr/>
            </a:pPr>
            <a:r>
              <a:rPr lang="en-US" sz="2000" smtClean="0"/>
              <a:t>fMRI and EEG study suggests that adults with ASD have local overconnectivity in the cortex and weak functional connections between the frontal lobe and the rest of the cortex.</a:t>
            </a:r>
          </a:p>
          <a:p>
            <a:pPr eaLnBrk="1" fontAlgn="auto" hangingPunct="1">
              <a:spcAft>
                <a:spcPts val="0"/>
              </a:spcAft>
              <a:defRPr/>
            </a:pPr>
            <a:r>
              <a:rPr lang="en-US" sz="2000" err="1" smtClean="0"/>
              <a:t>Underconnectivity</a:t>
            </a:r>
            <a:r>
              <a:rPr lang="en-US" sz="2000" smtClean="0"/>
              <a:t> is mainly within each hemisphere of the cortex and that autism is a disorder of the association cortex. </a:t>
            </a:r>
            <a:endParaRPr lang="pl-PL" sz="2000" smtClean="0"/>
          </a:p>
          <a:p>
            <a:pPr eaLnBrk="1" fontAlgn="auto" hangingPunct="1">
              <a:spcAft>
                <a:spcPts val="0"/>
              </a:spcAft>
              <a:defRPr/>
            </a:pPr>
            <a:r>
              <a:rPr lang="en-US" sz="2000" smtClean="0"/>
              <a:t>Patterns of low function and aberrant activation in the brain differ depending on whether the brain is doing social or nonsocial tasks.</a:t>
            </a:r>
          </a:p>
          <a:p>
            <a:pPr eaLnBrk="1" fontAlgn="auto" hangingPunct="1">
              <a:spcAft>
                <a:spcPts val="0"/>
              </a:spcAft>
              <a:defRPr/>
            </a:pPr>
            <a:r>
              <a:rPr lang="en-US" sz="2000" smtClean="0"/>
              <a:t>“Default brain network” involves a large-scale brain network (cingulate cortex, </a:t>
            </a:r>
            <a:r>
              <a:rPr lang="en-US" sz="2000" err="1" smtClean="0"/>
              <a:t>mPFC</a:t>
            </a:r>
            <a:r>
              <a:rPr lang="en-US" sz="2000" smtClean="0"/>
              <a:t>, lateral PC), shows low activity for goal-related actions; it is active in social and emotional processing, mindwandering, daydreaming. </a:t>
            </a:r>
          </a:p>
          <a:p>
            <a:pPr eaLnBrk="1" fontAlgn="auto" hangingPunct="1">
              <a:spcAft>
                <a:spcPts val="0"/>
              </a:spcAft>
              <a:defRPr/>
            </a:pPr>
            <a:r>
              <a:rPr lang="en-US" sz="2000" smtClean="0"/>
              <a:t>Activity of the default network is negatively correlated with the “action network” (conscious goal-directed thinking), but this is not the case in autism – perhaps disturbance of self-referential thought? </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0"/>
            <a:ext cx="33242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2387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1" name="Picture 3"/>
          <p:cNvPicPr>
            <a:picLocks noChangeAspect="1" noChangeArrowheads="1"/>
          </p:cNvPicPr>
          <p:nvPr/>
        </p:nvPicPr>
        <p:blipFill>
          <a:blip r:embed="rId3"/>
          <a:srcRect/>
          <a:stretch>
            <a:fillRect/>
          </a:stretch>
        </p:blipFill>
        <p:spPr bwMode="auto">
          <a:xfrm>
            <a:off x="250825" y="333375"/>
            <a:ext cx="8724900" cy="6286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1496974549"/>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939800"/>
          </a:xfrm>
        </p:spPr>
        <p:txBody>
          <a:bodyPr/>
          <a:lstStyle/>
          <a:p>
            <a:pPr eaLnBrk="1" hangingPunct="1"/>
            <a:r>
              <a:rPr lang="en-US" smtClean="0"/>
              <a:t>Effective brain connections</a:t>
            </a:r>
          </a:p>
        </p:txBody>
      </p:sp>
      <p:pic>
        <p:nvPicPr>
          <p:cNvPr id="99330" name="Picture 2"/>
          <p:cNvPicPr>
            <a:picLocks noChangeAspect="1" noChangeArrowheads="1"/>
          </p:cNvPicPr>
          <p:nvPr/>
        </p:nvPicPr>
        <p:blipFill>
          <a:blip r:embed="rId3"/>
          <a:srcRect/>
          <a:stretch>
            <a:fillRect/>
          </a:stretch>
        </p:blipFill>
        <p:spPr bwMode="auto">
          <a:xfrm>
            <a:off x="2700338" y="1052513"/>
            <a:ext cx="6124575" cy="5648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9700" name="TextBox 1"/>
          <p:cNvSpPr txBox="1">
            <a:spLocks noChangeArrowheads="1"/>
          </p:cNvSpPr>
          <p:nvPr/>
        </p:nvSpPr>
        <p:spPr bwMode="auto">
          <a:xfrm>
            <a:off x="250825" y="4581525"/>
            <a:ext cx="216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eaLnBrk="1" hangingPunct="1"/>
            <a:r>
              <a:rPr lang="en-US">
                <a:solidFill>
                  <a:schemeClr val="bg1"/>
                </a:solidFill>
              </a:rPr>
              <a:t>B. </a:t>
            </a:r>
            <a:r>
              <a:rPr lang="pl-PL">
                <a:solidFill>
                  <a:schemeClr val="bg1"/>
                </a:solidFill>
              </a:rPr>
              <a:t>Wicker et al.</a:t>
            </a:r>
          </a:p>
          <a:p>
            <a:pPr eaLnBrk="1" hangingPunct="1"/>
            <a:r>
              <a:rPr lang="en-US">
                <a:solidFill>
                  <a:schemeClr val="bg1"/>
                </a:solidFill>
              </a:rPr>
              <a:t>SCAN </a:t>
            </a:r>
            <a:r>
              <a:rPr lang="pl-PL">
                <a:solidFill>
                  <a:schemeClr val="bg1"/>
                </a:solidFill>
              </a:rPr>
              <a:t>2008</a:t>
            </a:r>
          </a:p>
        </p:txBody>
      </p:sp>
    </p:spTree>
    <p:extLst>
      <p:ext uri="{BB962C8B-B14F-4D97-AF65-F5344CB8AC3E}">
        <p14:creationId xmlns:p14="http://schemas.microsoft.com/office/powerpoint/2010/main" val="1601546986"/>
      </p:ext>
    </p:extLst>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939800"/>
          </a:xfrm>
        </p:spPr>
        <p:txBody>
          <a:bodyPr/>
          <a:lstStyle/>
          <a:p>
            <a:pPr eaLnBrk="1" hangingPunct="1"/>
            <a:r>
              <a:rPr lang="en-US" smtClean="0"/>
              <a:t>Executive dysfunction</a:t>
            </a:r>
            <a:endParaRPr lang="pl-PL" smtClean="0"/>
          </a:p>
        </p:txBody>
      </p:sp>
      <p:sp>
        <p:nvSpPr>
          <p:cNvPr id="10243" name="Rectangle 3"/>
          <p:cNvSpPr>
            <a:spLocks noGrp="1" noChangeArrowheads="1"/>
          </p:cNvSpPr>
          <p:nvPr>
            <p:ph idx="1"/>
          </p:nvPr>
        </p:nvSpPr>
        <p:spPr>
          <a:xfrm>
            <a:off x="457200" y="1357313"/>
            <a:ext cx="8229600" cy="5286375"/>
          </a:xfrm>
        </p:spPr>
        <p:txBody>
          <a:bodyPr rtlCol="0">
            <a:normAutofit/>
          </a:bodyPr>
          <a:lstStyle/>
          <a:p>
            <a:pPr eaLnBrk="1" fontAlgn="auto" hangingPunct="1">
              <a:spcBef>
                <a:spcPts val="0"/>
              </a:spcBef>
              <a:spcAft>
                <a:spcPts val="600"/>
              </a:spcAft>
              <a:defRPr/>
            </a:pPr>
            <a:r>
              <a:rPr lang="en-US" sz="2000" dirty="0" smtClean="0"/>
              <a:t>Hypothesis: autism results mainly from deficits in working memory, planning, inhibition, and other executive functions.</a:t>
            </a:r>
          </a:p>
          <a:p>
            <a:pPr eaLnBrk="1" fontAlgn="auto" hangingPunct="1">
              <a:spcBef>
                <a:spcPts val="0"/>
              </a:spcBef>
              <a:spcAft>
                <a:spcPts val="600"/>
              </a:spcAft>
              <a:defRPr/>
            </a:pPr>
            <a:r>
              <a:rPr lang="en-US" sz="2000" dirty="0" smtClean="0"/>
              <a:t>Executive processes do not reach typical adult levels, resulting in stereotyped behavior and narrow interests.</a:t>
            </a:r>
          </a:p>
          <a:p>
            <a:pPr eaLnBrk="1" fontAlgn="auto" hangingPunct="1">
              <a:spcBef>
                <a:spcPts val="0"/>
              </a:spcBef>
              <a:spcAft>
                <a:spcPts val="600"/>
              </a:spcAft>
              <a:defRPr/>
            </a:pPr>
            <a:r>
              <a:rPr lang="en-US" sz="2000" dirty="0" smtClean="0">
                <a:solidFill>
                  <a:srgbClr val="FFC000"/>
                </a:solidFill>
              </a:rPr>
              <a:t>But executive function deficits have not been found in young autistic children</a:t>
            </a:r>
            <a:r>
              <a:rPr lang="en-US" sz="2000" dirty="0" smtClean="0"/>
              <a:t>.</a:t>
            </a:r>
          </a:p>
          <a:p>
            <a:pPr eaLnBrk="1" fontAlgn="auto" hangingPunct="1">
              <a:spcBef>
                <a:spcPts val="0"/>
              </a:spcBef>
              <a:spcAft>
                <a:spcPts val="600"/>
              </a:spcAft>
              <a:defRPr/>
            </a:pPr>
            <a:r>
              <a:rPr lang="en-US" sz="2000" dirty="0" smtClean="0"/>
              <a:t>Weak central coherence theory hypothesizes that a limited ability to see the big picture underlies the central disturbance in autism. </a:t>
            </a:r>
          </a:p>
          <a:p>
            <a:pPr eaLnBrk="1" fontAlgn="auto" hangingPunct="1">
              <a:spcBef>
                <a:spcPts val="0"/>
              </a:spcBef>
              <a:spcAft>
                <a:spcPts val="600"/>
              </a:spcAft>
              <a:defRPr/>
            </a:pPr>
            <a:r>
              <a:rPr lang="en-US" sz="2000" dirty="0" smtClean="0"/>
              <a:t>This predicts special talents in performance of autistic people.</a:t>
            </a:r>
          </a:p>
          <a:p>
            <a:pPr eaLnBrk="1" fontAlgn="auto" hangingPunct="1">
              <a:spcBef>
                <a:spcPts val="0"/>
              </a:spcBef>
              <a:spcAft>
                <a:spcPts val="600"/>
              </a:spcAft>
              <a:defRPr/>
            </a:pPr>
            <a:r>
              <a:rPr lang="en-US" sz="2000" dirty="0" smtClean="0"/>
              <a:t>Enhanced perceptual functioning theory focuses more on the superiority of locally oriented and perceptual operations in autistic individuals. </a:t>
            </a:r>
          </a:p>
          <a:p>
            <a:pPr eaLnBrk="1" fontAlgn="auto" hangingPunct="1">
              <a:spcBef>
                <a:spcPts val="0"/>
              </a:spcBef>
              <a:spcAft>
                <a:spcPts val="600"/>
              </a:spcAft>
              <a:defRPr/>
            </a:pPr>
            <a:r>
              <a:rPr lang="en-US" sz="2000" dirty="0" smtClean="0"/>
              <a:t>These theories agree </a:t>
            </a:r>
            <a:r>
              <a:rPr lang="pl-PL" sz="2000" dirty="0" smtClean="0"/>
              <a:t>with </a:t>
            </a:r>
            <a:r>
              <a:rPr lang="en-US" sz="2000" dirty="0" smtClean="0"/>
              <a:t>the </a:t>
            </a:r>
            <a:r>
              <a:rPr lang="en-US" sz="2000" dirty="0" err="1" smtClean="0"/>
              <a:t>underconnectivity</a:t>
            </a:r>
            <a:r>
              <a:rPr lang="en-US" sz="2000" dirty="0" smtClean="0"/>
              <a:t> theory of autism.</a:t>
            </a:r>
          </a:p>
          <a:p>
            <a:pPr eaLnBrk="1" fontAlgn="auto" hangingPunct="1">
              <a:spcBef>
                <a:spcPts val="0"/>
              </a:spcBef>
              <a:spcAft>
                <a:spcPts val="600"/>
              </a:spcAft>
              <a:defRPr/>
            </a:pPr>
            <a:r>
              <a:rPr lang="en-US" sz="2000" dirty="0" smtClean="0">
                <a:solidFill>
                  <a:srgbClr val="FFC000"/>
                </a:solidFill>
              </a:rPr>
              <a:t>Social cognition theories poorly address autism's rigid and repetitive behaviors, while the nonsocial theories have difficulty explaining social impairment and communication difficulties. </a:t>
            </a:r>
            <a:endParaRPr lang="pl-PL" sz="2000" dirty="0" smtClean="0">
              <a:solidFill>
                <a:srgbClr val="FFC000"/>
              </a:solidFill>
            </a:endParaRPr>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8" y="0"/>
            <a:ext cx="11890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463604"/>
      </p:ext>
    </p:extLst>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39800"/>
          </a:xfrm>
        </p:spPr>
        <p:txBody>
          <a:bodyPr/>
          <a:lstStyle/>
          <a:p>
            <a:pPr eaLnBrk="1" hangingPunct="1"/>
            <a:r>
              <a:rPr lang="en-US" smtClean="0"/>
              <a:t>Plan:</a:t>
            </a:r>
          </a:p>
        </p:txBody>
      </p:sp>
      <p:sp>
        <p:nvSpPr>
          <p:cNvPr id="5123" name="Rectangle 3"/>
          <p:cNvSpPr>
            <a:spLocks noGrp="1" noChangeArrowheads="1"/>
          </p:cNvSpPr>
          <p:nvPr>
            <p:ph idx="1"/>
          </p:nvPr>
        </p:nvSpPr>
        <p:spPr>
          <a:xfrm>
            <a:off x="642938" y="1357313"/>
            <a:ext cx="6450012" cy="1423987"/>
          </a:xfrm>
        </p:spPr>
        <p:txBody>
          <a:bodyPr/>
          <a:lstStyle/>
          <a:p>
            <a:pPr eaLnBrk="1" hangingPunct="1"/>
            <a:r>
              <a:rPr lang="en-US" dirty="0" smtClean="0"/>
              <a:t>How can we understand neurodegenerative disease, such as autism, ADHD or epilepsy?</a:t>
            </a:r>
          </a:p>
          <a:p>
            <a:pPr eaLnBrk="1" hangingPunct="1"/>
            <a:r>
              <a:rPr lang="en-US" dirty="0" smtClean="0"/>
              <a:t>Who is in the best position to do it</a:t>
            </a:r>
            <a:r>
              <a:rPr lang="pl-PL" dirty="0" smtClean="0"/>
              <a:t>? </a:t>
            </a:r>
          </a:p>
        </p:txBody>
      </p:sp>
      <p:sp>
        <p:nvSpPr>
          <p:cNvPr id="487430" name="Rectangle 6"/>
          <p:cNvSpPr>
            <a:spLocks noChangeArrowheads="1"/>
          </p:cNvSpPr>
          <p:nvPr/>
        </p:nvSpPr>
        <p:spPr bwMode="auto">
          <a:xfrm>
            <a:off x="642938" y="2349500"/>
            <a:ext cx="8072437" cy="4103688"/>
          </a:xfrm>
          <a:prstGeom prst="rect">
            <a:avLst/>
          </a:prstGeom>
          <a:noFill/>
          <a:ln w="9525">
            <a:noFill/>
            <a:miter lim="800000"/>
            <a:headEnd/>
            <a:tailEnd/>
          </a:ln>
          <a:effectLst/>
        </p:spPr>
        <p:txBody>
          <a:bodyPr lIns="92075" tIns="46038" rIns="92075" bIns="46038"/>
          <a:lstStyle/>
          <a:p>
            <a:pPr indent="384175" algn="l">
              <a:spcBef>
                <a:spcPct val="20000"/>
              </a:spcBef>
              <a:buClr>
                <a:schemeClr val="bg1"/>
              </a:buClr>
              <a:buSzPct val="100000"/>
              <a:buFontTx/>
              <a:buChar char="•"/>
              <a:defRPr/>
            </a:pPr>
            <a:endParaRPr lang="en-US" sz="2400" dirty="0">
              <a:solidFill>
                <a:schemeClr val="bg1"/>
              </a:solidFill>
              <a:latin typeface="+mn-lt"/>
            </a:endParaRPr>
          </a:p>
          <a:p>
            <a:pPr indent="384175" algn="l">
              <a:spcBef>
                <a:spcPct val="20000"/>
              </a:spcBef>
              <a:buClr>
                <a:schemeClr val="bg1"/>
              </a:buClr>
              <a:buSzPct val="100000"/>
              <a:buFontTx/>
              <a:buChar char="•"/>
              <a:defRPr/>
            </a:pPr>
            <a:r>
              <a:rPr lang="en-US" sz="2400" dirty="0">
                <a:solidFill>
                  <a:schemeClr val="bg1"/>
                </a:solidFill>
                <a:latin typeface="+mn-lt"/>
              </a:rPr>
              <a:t>Theories, mistaking symptoms for causes.</a:t>
            </a:r>
          </a:p>
          <a:p>
            <a:pPr indent="384175" algn="l">
              <a:spcBef>
                <a:spcPct val="20000"/>
              </a:spcBef>
              <a:buClr>
                <a:schemeClr val="bg1"/>
              </a:buClr>
              <a:buSzPct val="100000"/>
              <a:buFontTx/>
              <a:buChar char="•"/>
              <a:defRPr/>
            </a:pPr>
            <a:r>
              <a:rPr lang="en-US" sz="2400" dirty="0">
                <a:solidFill>
                  <a:schemeClr val="bg1"/>
                </a:solidFill>
                <a:latin typeface="+mn-lt"/>
              </a:rPr>
              <a:t>What </a:t>
            </a:r>
            <a:r>
              <a:rPr lang="en-US" sz="2400" dirty="0" smtClean="0">
                <a:solidFill>
                  <a:schemeClr val="bg1"/>
                </a:solidFill>
                <a:latin typeface="+mn-lt"/>
              </a:rPr>
              <a:t>do we </a:t>
            </a:r>
            <a:r>
              <a:rPr lang="en-US" sz="2400" dirty="0">
                <a:solidFill>
                  <a:schemeClr val="bg1"/>
                </a:solidFill>
                <a:latin typeface="+mn-lt"/>
              </a:rPr>
              <a:t>hope </a:t>
            </a:r>
            <a:r>
              <a:rPr lang="en-US" sz="2400" dirty="0" smtClean="0">
                <a:solidFill>
                  <a:schemeClr val="bg1"/>
                </a:solidFill>
                <a:latin typeface="+mn-lt"/>
              </a:rPr>
              <a:t>for?</a:t>
            </a:r>
            <a:endParaRPr lang="en-US" sz="2400" dirty="0">
              <a:solidFill>
                <a:schemeClr val="bg1"/>
              </a:solidFill>
              <a:latin typeface="+mn-lt"/>
            </a:endParaRPr>
          </a:p>
          <a:p>
            <a:pPr indent="384175" algn="l">
              <a:spcBef>
                <a:spcPct val="20000"/>
              </a:spcBef>
              <a:buClr>
                <a:schemeClr val="bg1"/>
              </a:buClr>
              <a:buSzPct val="100000"/>
              <a:buFontTx/>
              <a:buChar char="•"/>
              <a:defRPr/>
            </a:pPr>
            <a:r>
              <a:rPr lang="en-US" sz="2400" dirty="0">
                <a:solidFill>
                  <a:schemeClr val="bg1"/>
                </a:solidFill>
                <a:latin typeface="+mn-lt"/>
              </a:rPr>
              <a:t>Computational experiments.</a:t>
            </a:r>
          </a:p>
          <a:p>
            <a:pPr indent="384175" algn="l">
              <a:spcBef>
                <a:spcPct val="20000"/>
              </a:spcBef>
              <a:buClr>
                <a:schemeClr val="bg1"/>
              </a:buClr>
              <a:buSzPct val="100000"/>
              <a:buFontTx/>
              <a:buChar char="•"/>
              <a:defRPr/>
            </a:pPr>
            <a:r>
              <a:rPr lang="en-US" sz="2400" dirty="0">
                <a:solidFill>
                  <a:schemeClr val="bg1"/>
                </a:solidFill>
                <a:latin typeface="+mn-lt"/>
              </a:rPr>
              <a:t>Experimental evidence, g</a:t>
            </a:r>
            <a:r>
              <a:rPr lang="pl-PL" sz="2400" dirty="0" err="1">
                <a:solidFill>
                  <a:schemeClr val="bg1"/>
                </a:solidFill>
                <a:latin typeface="+mn-lt"/>
              </a:rPr>
              <a:t>enetics</a:t>
            </a:r>
            <a:endParaRPr lang="en-US" sz="2400" dirty="0">
              <a:solidFill>
                <a:schemeClr val="bg1"/>
              </a:solidFill>
              <a:latin typeface="+mn-lt"/>
            </a:endParaRPr>
          </a:p>
          <a:p>
            <a:pPr indent="384175" algn="l">
              <a:spcBef>
                <a:spcPct val="20000"/>
              </a:spcBef>
              <a:buClr>
                <a:schemeClr val="bg1"/>
              </a:buClr>
              <a:buSzPct val="100000"/>
              <a:buFontTx/>
              <a:buChar char="•"/>
              <a:defRPr/>
            </a:pPr>
            <a:r>
              <a:rPr lang="en-US" sz="2400" dirty="0">
                <a:solidFill>
                  <a:schemeClr val="bg1"/>
                </a:solidFill>
                <a:latin typeface="+mn-lt"/>
              </a:rPr>
              <a:t>Some ideas for </a:t>
            </a:r>
            <a:r>
              <a:rPr lang="en-US" sz="2400" dirty="0" err="1">
                <a:solidFill>
                  <a:schemeClr val="bg1"/>
                </a:solidFill>
                <a:latin typeface="+mn-lt"/>
              </a:rPr>
              <a:t>neurorehabilitation</a:t>
            </a:r>
            <a:r>
              <a:rPr lang="en-US" sz="2400" dirty="0">
                <a:solidFill>
                  <a:schemeClr val="bg1"/>
                </a:solidFill>
                <a:latin typeface="+mn-lt"/>
              </a:rPr>
              <a:t> &amp; ICNT.</a:t>
            </a:r>
          </a:p>
          <a:p>
            <a:pPr indent="384175" algn="l">
              <a:spcBef>
                <a:spcPct val="20000"/>
              </a:spcBef>
              <a:buClr>
                <a:schemeClr val="bg1"/>
              </a:buClr>
              <a:buSzPct val="100000"/>
              <a:buFontTx/>
              <a:buChar char="•"/>
              <a:defRPr/>
            </a:pPr>
            <a:endParaRPr lang="pl-PL" sz="1000" dirty="0">
              <a:solidFill>
                <a:schemeClr val="bg1"/>
              </a:solidFill>
              <a:latin typeface="+mn-lt"/>
            </a:endParaRPr>
          </a:p>
          <a:p>
            <a:pPr algn="l">
              <a:spcBef>
                <a:spcPct val="20000"/>
              </a:spcBef>
              <a:buClr>
                <a:schemeClr val="bg1"/>
              </a:buClr>
              <a:buSzPct val="100000"/>
              <a:defRPr/>
            </a:pPr>
            <a:endParaRPr lang="en-US" sz="2400" dirty="0">
              <a:solidFill>
                <a:schemeClr val="bg1"/>
              </a:solidFill>
              <a:latin typeface="+mn-lt"/>
            </a:endParaRPr>
          </a:p>
          <a:p>
            <a:pPr algn="l">
              <a:spcBef>
                <a:spcPct val="20000"/>
              </a:spcBef>
              <a:buClr>
                <a:schemeClr val="bg1"/>
              </a:buClr>
              <a:buSzPct val="100000"/>
              <a:defRPr/>
            </a:pPr>
            <a:r>
              <a:rPr lang="en-US" sz="2400" dirty="0">
                <a:solidFill>
                  <a:schemeClr val="bg1"/>
                </a:solidFill>
                <a:latin typeface="+mn-lt"/>
              </a:rPr>
              <a:t>April is celebrated as the </a:t>
            </a:r>
            <a:r>
              <a:rPr lang="pl-PL" sz="2400" dirty="0">
                <a:solidFill>
                  <a:schemeClr val="bg1"/>
                </a:solidFill>
                <a:latin typeface="+mn-lt"/>
              </a:rPr>
              <a:t>autism awareness month</a:t>
            </a:r>
            <a:r>
              <a:rPr lang="en-US" sz="2400" dirty="0">
                <a:solidFill>
                  <a:schemeClr val="bg1"/>
                </a:solidFill>
                <a:latin typeface="+mn-lt"/>
              </a:rPr>
              <a:t> since </a:t>
            </a:r>
            <a:r>
              <a:rPr lang="pl-PL" sz="2400" dirty="0">
                <a:solidFill>
                  <a:schemeClr val="bg1"/>
                </a:solidFill>
                <a:latin typeface="+mn-lt"/>
              </a:rPr>
              <a:t>1970.</a:t>
            </a:r>
          </a:p>
        </p:txBody>
      </p:sp>
      <p:pic>
        <p:nvPicPr>
          <p:cNvPr id="5125" name="Picture 5" descr="C:\Documents and Settings\HP_Owner\My Documents\My Pictures\baby auti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200" y="188913"/>
            <a:ext cx="1955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3356992"/>
            <a:ext cx="1143000" cy="18097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939800"/>
          </a:xfrm>
        </p:spPr>
        <p:txBody>
          <a:bodyPr/>
          <a:lstStyle/>
          <a:p>
            <a:pPr eaLnBrk="1" hangingPunct="1"/>
            <a:r>
              <a:rPr lang="en-US" smtClean="0"/>
              <a:t>Function connectivity theory</a:t>
            </a:r>
            <a:endParaRPr lang="pl-PL" smtClean="0"/>
          </a:p>
        </p:txBody>
      </p:sp>
      <p:sp>
        <p:nvSpPr>
          <p:cNvPr id="31747" name="Rectangle 3"/>
          <p:cNvSpPr>
            <a:spLocks noGrp="1" noChangeArrowheads="1"/>
          </p:cNvSpPr>
          <p:nvPr>
            <p:ph idx="1"/>
          </p:nvPr>
        </p:nvSpPr>
        <p:spPr>
          <a:xfrm>
            <a:off x="457200" y="1357313"/>
            <a:ext cx="8229600" cy="5357812"/>
          </a:xfrm>
        </p:spPr>
        <p:txBody>
          <a:bodyPr/>
          <a:lstStyle/>
          <a:p>
            <a:pPr marL="0" indent="0" eaLnBrk="1" hangingPunct="1">
              <a:buFont typeface="Arial" pitchFamily="34" charset="0"/>
              <a:buNone/>
            </a:pPr>
            <a:r>
              <a:rPr lang="en-US" sz="2000" smtClean="0"/>
              <a:t>Model developed over 20 years (Nancy J. Minshew): autism as widespread disorder of association cortex, development of connectivity, only secondarily as a behavioral disorder. Fine, but still quite general. </a:t>
            </a:r>
          </a:p>
          <a:p>
            <a:pPr marL="0" indent="0" algn="ctr" eaLnBrk="1" hangingPunct="1">
              <a:buFont typeface="Arial" pitchFamily="34" charset="0"/>
              <a:buNone/>
            </a:pPr>
            <a:r>
              <a:rPr lang="en-US" sz="2000" smtClean="0"/>
              <a:t>Abnormalities in genetic code for brain development</a:t>
            </a:r>
          </a:p>
          <a:p>
            <a:pPr marL="0" indent="0" algn="ctr" eaLnBrk="1" hangingPunct="1">
              <a:buFont typeface="Arial" pitchFamily="34" charset="0"/>
              <a:buNone/>
            </a:pPr>
            <a:r>
              <a:rPr lang="en-US" sz="1400" smtClean="0">
                <a:sym typeface="Symbol" pitchFamily="18" charset="2"/>
              </a:rPr>
              <a:t></a:t>
            </a:r>
            <a:endParaRPr lang="en-US" sz="1400" smtClean="0"/>
          </a:p>
          <a:p>
            <a:pPr marL="0" indent="0" algn="ctr" eaLnBrk="1" hangingPunct="1">
              <a:buFont typeface="Arial" pitchFamily="34" charset="0"/>
              <a:buNone/>
            </a:pPr>
            <a:r>
              <a:rPr lang="en-US" sz="2000" smtClean="0"/>
              <a:t>Abnormal mechanisms of brain development</a:t>
            </a:r>
          </a:p>
          <a:p>
            <a:pPr marL="0" indent="0" algn="ctr" eaLnBrk="1" hangingPunct="1">
              <a:buFont typeface="Arial" pitchFamily="34" charset="0"/>
              <a:buNone/>
            </a:pPr>
            <a:r>
              <a:rPr lang="en-US" sz="1400" smtClean="0">
                <a:sym typeface="Symbol" pitchFamily="18" charset="2"/>
              </a:rPr>
              <a:t></a:t>
            </a:r>
            <a:endParaRPr lang="en-US" sz="2000" smtClean="0"/>
          </a:p>
          <a:p>
            <a:pPr marL="0" indent="0" algn="ctr" eaLnBrk="1" hangingPunct="1">
              <a:buFont typeface="Arial" pitchFamily="34" charset="0"/>
              <a:buNone/>
            </a:pPr>
            <a:r>
              <a:rPr lang="en-US" sz="2000" smtClean="0"/>
              <a:t>Structural and functional abnormalities of brain</a:t>
            </a:r>
          </a:p>
          <a:p>
            <a:pPr marL="0" indent="0" algn="ctr" eaLnBrk="1" hangingPunct="1">
              <a:buFont typeface="Arial" pitchFamily="34" charset="0"/>
              <a:buNone/>
            </a:pPr>
            <a:r>
              <a:rPr lang="en-US" sz="1400" smtClean="0">
                <a:sym typeface="Symbol" pitchFamily="18" charset="2"/>
              </a:rPr>
              <a:t></a:t>
            </a:r>
            <a:endParaRPr lang="en-US" sz="1400" smtClean="0"/>
          </a:p>
          <a:p>
            <a:pPr marL="0" indent="0" algn="ctr" eaLnBrk="1" hangingPunct="1">
              <a:buFont typeface="Arial" pitchFamily="34" charset="0"/>
              <a:buNone/>
            </a:pPr>
            <a:r>
              <a:rPr lang="en-US" sz="2000" smtClean="0"/>
              <a:t>Cognitive and neurologic abnormalities</a:t>
            </a:r>
          </a:p>
          <a:p>
            <a:pPr marL="0" indent="0" algn="ctr" eaLnBrk="1" hangingPunct="1">
              <a:buFont typeface="Arial" pitchFamily="34" charset="0"/>
              <a:buNone/>
            </a:pPr>
            <a:r>
              <a:rPr lang="en-US" sz="1600" smtClean="0">
                <a:sym typeface="Symbol" pitchFamily="18" charset="2"/>
              </a:rPr>
              <a:t></a:t>
            </a:r>
            <a:endParaRPr lang="en-US" sz="1600" smtClean="0"/>
          </a:p>
          <a:p>
            <a:pPr marL="0" indent="0" algn="ctr" eaLnBrk="1" hangingPunct="1">
              <a:buFont typeface="Arial" pitchFamily="34" charset="0"/>
              <a:buNone/>
            </a:pPr>
            <a:r>
              <a:rPr lang="en-US" sz="2000" smtClean="0"/>
              <a:t>Behavioral syndrome</a:t>
            </a:r>
          </a:p>
          <a:p>
            <a:pPr marL="0" indent="0" eaLnBrk="1" hangingPunct="1">
              <a:buFont typeface="Arial" pitchFamily="34" charset="0"/>
              <a:buNone/>
            </a:pPr>
            <a:r>
              <a:rPr lang="en-US" sz="2000" smtClean="0"/>
              <a:t/>
            </a:r>
            <a:br>
              <a:rPr lang="en-US" sz="2000" smtClean="0"/>
            </a:br>
            <a:r>
              <a:rPr lang="en-US" sz="2000" smtClean="0"/>
              <a:t>Goal:  understand the pathophysiology from gene to behavior, eventually the influence of etiologies on this sequence, ultimately support the development of interventions at multiple levels of the pathophysiologic sequence. </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438" y="3071813"/>
            <a:ext cx="8667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353093"/>
      </p:ext>
    </p:extLst>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39800"/>
          </a:xfrm>
        </p:spPr>
        <p:txBody>
          <a:bodyPr/>
          <a:lstStyle/>
          <a:p>
            <a:pPr eaLnBrk="1" hangingPunct="1"/>
            <a:r>
              <a:rPr lang="pl-PL" smtClean="0"/>
              <a:t>Temporo-spatial processing disorders</a:t>
            </a:r>
            <a:endParaRPr lang="en-US" smtClean="0"/>
          </a:p>
        </p:txBody>
      </p:sp>
      <p:sp>
        <p:nvSpPr>
          <p:cNvPr id="14339" name="TextBox 1"/>
          <p:cNvSpPr txBox="1">
            <a:spLocks noChangeArrowheads="1"/>
          </p:cNvSpPr>
          <p:nvPr/>
        </p:nvSpPr>
        <p:spPr bwMode="auto">
          <a:xfrm>
            <a:off x="539552" y="5949950"/>
            <a:ext cx="849649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eaLnBrk="1" hangingPunct="1"/>
            <a:r>
              <a:rPr lang="en-US" dirty="0" smtClean="0">
                <a:solidFill>
                  <a:schemeClr val="bg1"/>
                </a:solidFill>
                <a:latin typeface="+mn-lt"/>
              </a:rPr>
              <a:t>B. Gepner, F. </a:t>
            </a:r>
            <a:r>
              <a:rPr lang="en-US" dirty="0" err="1" smtClean="0">
                <a:solidFill>
                  <a:schemeClr val="bg1"/>
                </a:solidFill>
                <a:latin typeface="+mn-lt"/>
              </a:rPr>
              <a:t>Feron</a:t>
            </a:r>
            <a:r>
              <a:rPr lang="en-US" dirty="0" smtClean="0">
                <a:solidFill>
                  <a:schemeClr val="bg1"/>
                </a:solidFill>
                <a:latin typeface="+mn-lt"/>
              </a:rPr>
              <a:t>, Autism: A world changing too fast for a </a:t>
            </a:r>
            <a:r>
              <a:rPr lang="en-US" dirty="0" err="1" smtClean="0">
                <a:solidFill>
                  <a:schemeClr val="bg1"/>
                </a:solidFill>
                <a:latin typeface="+mn-lt"/>
              </a:rPr>
              <a:t>mis</a:t>
            </a:r>
            <a:r>
              <a:rPr lang="en-US" dirty="0" smtClean="0">
                <a:solidFill>
                  <a:schemeClr val="bg1"/>
                </a:solidFill>
                <a:latin typeface="+mn-lt"/>
              </a:rPr>
              <a:t>-wired brain? Neuroscience and </a:t>
            </a:r>
            <a:r>
              <a:rPr lang="en-US" dirty="0" err="1" smtClean="0">
                <a:solidFill>
                  <a:schemeClr val="bg1"/>
                </a:solidFill>
                <a:latin typeface="+mn-lt"/>
              </a:rPr>
              <a:t>Biobehavioral</a:t>
            </a:r>
            <a:r>
              <a:rPr lang="en-US" dirty="0" smtClean="0">
                <a:solidFill>
                  <a:schemeClr val="bg1"/>
                </a:solidFill>
                <a:latin typeface="+mn-lt"/>
              </a:rPr>
              <a:t> Reviews (2009). </a:t>
            </a:r>
            <a:endParaRPr lang="en-US" dirty="0">
              <a:solidFill>
                <a:schemeClr val="bg1"/>
              </a:solidFill>
              <a:latin typeface="+mn-lt"/>
            </a:endParaRPr>
          </a:p>
        </p:txBody>
      </p:sp>
      <p:pic>
        <p:nvPicPr>
          <p:cNvPr id="101379" name="Picture 3"/>
          <p:cNvPicPr>
            <a:picLocks noChangeAspect="1" noChangeArrowheads="1"/>
          </p:cNvPicPr>
          <p:nvPr/>
        </p:nvPicPr>
        <p:blipFill>
          <a:blip r:embed="rId3"/>
          <a:srcRect/>
          <a:stretch>
            <a:fillRect/>
          </a:stretch>
        </p:blipFill>
        <p:spPr bwMode="auto">
          <a:xfrm>
            <a:off x="1258888" y="1101725"/>
            <a:ext cx="6657975" cy="4848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39800"/>
          </a:xfrm>
        </p:spPr>
        <p:txBody>
          <a:bodyPr/>
          <a:lstStyle/>
          <a:p>
            <a:pPr eaLnBrk="1" hangingPunct="1"/>
            <a:r>
              <a:rPr lang="en-US" dirty="0" smtClean="0">
                <a:effectLst>
                  <a:outerShdw blurRad="38100" dist="38100" dir="2700000" algn="tl">
                    <a:srgbClr val="000000">
                      <a:alpha val="43137"/>
                    </a:srgbClr>
                  </a:outerShdw>
                </a:effectLst>
              </a:rPr>
              <a:t>From Genes to Neurons</a:t>
            </a:r>
          </a:p>
        </p:txBody>
      </p:sp>
      <p:sp>
        <p:nvSpPr>
          <p:cNvPr id="12291" name="TextBox 1"/>
          <p:cNvSpPr txBox="1">
            <a:spLocks noChangeArrowheads="1"/>
          </p:cNvSpPr>
          <p:nvPr/>
        </p:nvSpPr>
        <p:spPr bwMode="auto">
          <a:xfrm>
            <a:off x="325438" y="5661025"/>
            <a:ext cx="87106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ctr" eaLnBrk="1" hangingPunct="1"/>
            <a:r>
              <a:rPr lang="en-US" dirty="0">
                <a:solidFill>
                  <a:schemeClr val="bg1"/>
                </a:solidFill>
              </a:rPr>
              <a:t>Genes =&gt; Proteins =&gt; </a:t>
            </a:r>
            <a:r>
              <a:rPr lang="en-US" dirty="0" smtClean="0">
                <a:solidFill>
                  <a:schemeClr val="bg1"/>
                </a:solidFill>
              </a:rPr>
              <a:t>receptors, ion </a:t>
            </a:r>
            <a:r>
              <a:rPr lang="en-US" dirty="0">
                <a:solidFill>
                  <a:schemeClr val="bg1"/>
                </a:solidFill>
              </a:rPr>
              <a:t>channels, synapses </a:t>
            </a:r>
            <a:br>
              <a:rPr lang="en-US" dirty="0">
                <a:solidFill>
                  <a:schemeClr val="bg1"/>
                </a:solidFill>
              </a:rPr>
            </a:br>
            <a:r>
              <a:rPr lang="en-US" dirty="0">
                <a:solidFill>
                  <a:schemeClr val="bg1"/>
                </a:solidFill>
              </a:rPr>
              <a:t>=&gt; </a:t>
            </a:r>
            <a:r>
              <a:rPr lang="en-US" dirty="0">
                <a:solidFill>
                  <a:srgbClr val="FFC000"/>
                </a:solidFill>
              </a:rPr>
              <a:t>neuron properties, </a:t>
            </a:r>
            <a:r>
              <a:rPr lang="en-US" dirty="0" smtClean="0">
                <a:solidFill>
                  <a:srgbClr val="FFC000"/>
                </a:solidFill>
              </a:rPr>
              <a:t>networks, neurodynamics </a:t>
            </a:r>
            <a:r>
              <a:rPr lang="en-US" dirty="0" smtClean="0">
                <a:solidFill>
                  <a:schemeClr val="bg1"/>
                </a:solidFill>
              </a:rPr>
              <a:t/>
            </a:r>
            <a:br>
              <a:rPr lang="en-US" dirty="0" smtClean="0">
                <a:solidFill>
                  <a:schemeClr val="bg1"/>
                </a:solidFill>
              </a:rPr>
            </a:br>
            <a:r>
              <a:rPr lang="en-US" dirty="0" smtClean="0">
                <a:solidFill>
                  <a:schemeClr val="bg1"/>
                </a:solidFill>
              </a:rPr>
              <a:t>=&gt; cognitive phenotypes, abnormal behavior, syndromes.</a:t>
            </a:r>
            <a:endParaRPr lang="pl-PL" dirty="0">
              <a:solidFill>
                <a:schemeClr val="bg1"/>
              </a:solidFill>
            </a:endParaRPr>
          </a:p>
        </p:txBody>
      </p:sp>
      <p:pic>
        <p:nvPicPr>
          <p:cNvPr id="1146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973" y="1556792"/>
            <a:ext cx="2857500" cy="380047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2132856"/>
            <a:ext cx="3362325" cy="24860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1742330"/>
            <a:ext cx="2857500" cy="3267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160712"/>
      </p:ext>
    </p:extLst>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39800"/>
          </a:xfrm>
        </p:spPr>
        <p:txBody>
          <a:bodyPr/>
          <a:lstStyle/>
          <a:p>
            <a:pPr eaLnBrk="1" hangingPunct="1"/>
            <a:r>
              <a:rPr lang="en-US" dirty="0" smtClean="0">
                <a:effectLst>
                  <a:outerShdw blurRad="38100" dist="38100" dir="2700000" algn="tl">
                    <a:srgbClr val="000000">
                      <a:alpha val="43137"/>
                    </a:srgbClr>
                  </a:outerShdw>
                </a:effectLst>
              </a:rPr>
              <a:t>From Neurons to Behavior</a:t>
            </a:r>
          </a:p>
        </p:txBody>
      </p:sp>
      <p:sp>
        <p:nvSpPr>
          <p:cNvPr id="13315" name="TextBox 1"/>
          <p:cNvSpPr txBox="1">
            <a:spLocks noChangeArrowheads="1"/>
          </p:cNvSpPr>
          <p:nvPr/>
        </p:nvSpPr>
        <p:spPr bwMode="auto">
          <a:xfrm>
            <a:off x="325438" y="5661025"/>
            <a:ext cx="87106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ctr" eaLnBrk="1" hangingPunct="1"/>
            <a:r>
              <a:rPr lang="en-US" dirty="0">
                <a:solidFill>
                  <a:schemeClr val="bg1"/>
                </a:solidFill>
              </a:rPr>
              <a:t>Genes =&gt; Proteins =&gt; receptors, ion channels, synapses </a:t>
            </a:r>
            <a:br>
              <a:rPr lang="en-US" dirty="0">
                <a:solidFill>
                  <a:schemeClr val="bg1"/>
                </a:solidFill>
              </a:rPr>
            </a:br>
            <a:r>
              <a:rPr lang="en-US" dirty="0">
                <a:solidFill>
                  <a:schemeClr val="bg1"/>
                </a:solidFill>
              </a:rPr>
              <a:t>=&gt; neuron properties, networks </a:t>
            </a:r>
          </a:p>
          <a:p>
            <a:pPr algn="ctr" eaLnBrk="1" hangingPunct="1"/>
            <a:r>
              <a:rPr lang="en-US" b="1" dirty="0">
                <a:solidFill>
                  <a:srgbClr val="FFC000"/>
                </a:solidFill>
              </a:rPr>
              <a:t>=&gt; neurodynamics</a:t>
            </a:r>
            <a:r>
              <a:rPr lang="en-US" dirty="0">
                <a:solidFill>
                  <a:schemeClr val="bg1"/>
                </a:solidFill>
              </a:rPr>
              <a:t> =&gt; cognitive phenotypes, abnormal behavior!</a:t>
            </a:r>
            <a:endParaRPr lang="pl-PL" dirty="0">
              <a:solidFill>
                <a:schemeClr val="bg1"/>
              </a:solidFill>
            </a:endParaRPr>
          </a:p>
        </p:txBody>
      </p:sp>
      <p:pic>
        <p:nvPicPr>
          <p:cNvPr id="1146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2857500" cy="341947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052736"/>
            <a:ext cx="2857500" cy="21431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083973"/>
            <a:ext cx="2857500" cy="260032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69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208" y="1772816"/>
            <a:ext cx="1143000"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470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8769" y="1772816"/>
            <a:ext cx="1447800" cy="2609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785036816"/>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552" y="786392"/>
            <a:ext cx="4474840" cy="1083816"/>
          </a:xfrm>
        </p:spPr>
        <p:txBody>
          <a:bodyPr/>
          <a:lstStyle/>
          <a:p>
            <a:pPr algn="l" eaLnBrk="1" hangingPunct="1"/>
            <a:r>
              <a:rPr lang="en-US" sz="3600" dirty="0">
                <a:effectLst>
                  <a:outerShdw blurRad="38100" dist="38100" dir="2700000" algn="tl">
                    <a:srgbClr val="000000">
                      <a:alpha val="43137"/>
                    </a:srgbClr>
                  </a:outerShdw>
                </a:effectLst>
              </a:rPr>
              <a:t>Neuropsychiatric</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Phenomics Levels</a:t>
            </a:r>
            <a:endParaRPr lang="pl-PL" sz="3600" dirty="0" smtClean="0">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467544" y="2060848"/>
            <a:ext cx="4546848" cy="3888432"/>
          </a:xfrm>
        </p:spPr>
        <p:txBody>
          <a:bodyPr rtlCol="0">
            <a:noAutofit/>
          </a:bodyPr>
          <a:lstStyle/>
          <a:p>
            <a:pPr marL="0" indent="0" eaLnBrk="1" fontAlgn="auto" hangingPunct="1">
              <a:lnSpc>
                <a:spcPct val="110000"/>
              </a:lnSpc>
              <a:spcBef>
                <a:spcPts val="0"/>
              </a:spcBef>
              <a:spcAft>
                <a:spcPts val="600"/>
              </a:spcAft>
              <a:buNone/>
              <a:defRPr/>
            </a:pPr>
            <a:r>
              <a:rPr lang="en-US" sz="2000" dirty="0" smtClean="0"/>
              <a:t>According to</a:t>
            </a:r>
            <a:br>
              <a:rPr lang="en-US" sz="2000" dirty="0" smtClean="0"/>
            </a:br>
            <a:r>
              <a:rPr lang="en-US" sz="2000" dirty="0" smtClean="0"/>
              <a:t>The </a:t>
            </a:r>
            <a:r>
              <a:rPr lang="en-US" sz="2000" dirty="0"/>
              <a:t>Consortium for Neuropsychiatric Phenomics (CNP)</a:t>
            </a:r>
            <a:br>
              <a:rPr lang="en-US" sz="2000" dirty="0"/>
            </a:br>
            <a:r>
              <a:rPr lang="en-US" sz="2000" dirty="0">
                <a:hlinkClick r:id="rId3"/>
              </a:rPr>
              <a:t>http://</a:t>
            </a:r>
            <a:r>
              <a:rPr lang="en-US" sz="2000" dirty="0" smtClean="0">
                <a:hlinkClick r:id="rId3"/>
              </a:rPr>
              <a:t>www.phenomics.ucla.edu</a:t>
            </a:r>
            <a:r>
              <a:rPr lang="en-US" sz="2000" dirty="0" smtClean="0"/>
              <a:t> </a:t>
            </a:r>
          </a:p>
          <a:p>
            <a:pPr marL="0" indent="0" eaLnBrk="1" fontAlgn="auto" hangingPunct="1">
              <a:lnSpc>
                <a:spcPct val="110000"/>
              </a:lnSpc>
              <a:spcBef>
                <a:spcPts val="0"/>
              </a:spcBef>
              <a:spcAft>
                <a:spcPts val="600"/>
              </a:spcAft>
              <a:buNone/>
              <a:defRPr/>
            </a:pPr>
            <a:endParaRPr lang="en-US" sz="2000" dirty="0"/>
          </a:p>
          <a:p>
            <a:pPr marL="0" indent="0" eaLnBrk="1" fontAlgn="auto" hangingPunct="1">
              <a:lnSpc>
                <a:spcPct val="110000"/>
              </a:lnSpc>
              <a:spcBef>
                <a:spcPts val="0"/>
              </a:spcBef>
              <a:spcAft>
                <a:spcPts val="600"/>
              </a:spcAft>
              <a:buNone/>
              <a:defRPr/>
            </a:pPr>
            <a:r>
              <a:rPr lang="en-US" sz="2000" dirty="0" smtClean="0"/>
              <a:t>From genes to molecules to neurons and their systems to tasks, cognitive subsystems and syndromes. </a:t>
            </a:r>
          </a:p>
          <a:p>
            <a:pPr marL="0" indent="0" eaLnBrk="1" fontAlgn="auto" hangingPunct="1">
              <a:lnSpc>
                <a:spcPct val="110000"/>
              </a:lnSpc>
              <a:spcBef>
                <a:spcPts val="0"/>
              </a:spcBef>
              <a:spcAft>
                <a:spcPts val="600"/>
              </a:spcAft>
              <a:buNone/>
              <a:defRPr/>
            </a:pPr>
            <a:r>
              <a:rPr lang="en-US" sz="2000" dirty="0" smtClean="0"/>
              <a:t>Neurons and networks are right in the middle of this hierarchy.</a:t>
            </a:r>
            <a:endParaRPr lang="en-US" sz="2000" dirty="0"/>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692696"/>
            <a:ext cx="3810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064634"/>
      </p:ext>
    </p:extLst>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939800"/>
          </a:xfrm>
        </p:spPr>
        <p:txBody>
          <a:bodyPr/>
          <a:lstStyle/>
          <a:p>
            <a:pPr eaLnBrk="1" hangingPunct="1"/>
            <a:r>
              <a:rPr lang="en-US" sz="3600" dirty="0">
                <a:effectLst>
                  <a:outerShdw blurRad="38100" dist="38100" dir="2700000" algn="tl">
                    <a:srgbClr val="000000">
                      <a:alpha val="43137"/>
                    </a:srgbClr>
                  </a:outerShdw>
                </a:effectLst>
              </a:rPr>
              <a:t>Strategy </a:t>
            </a:r>
            <a:r>
              <a:rPr lang="en-US" sz="3600" dirty="0" smtClean="0">
                <a:effectLst>
                  <a:outerShdw blurRad="38100" dist="38100" dir="2700000" algn="tl">
                    <a:srgbClr val="000000">
                      <a:alpha val="43137"/>
                    </a:srgbClr>
                  </a:outerShdw>
                </a:effectLst>
              </a:rPr>
              <a:t>for </a:t>
            </a:r>
            <a:r>
              <a:rPr lang="en-US" sz="3600" dirty="0" err="1" smtClean="0">
                <a:effectLst>
                  <a:outerShdw blurRad="38100" dist="38100" dir="2700000" algn="tl">
                    <a:srgbClr val="000000">
                      <a:alpha val="43137"/>
                    </a:srgbClr>
                  </a:outerShdw>
                </a:effectLst>
              </a:rPr>
              <a:t>Neurophenomics</a:t>
            </a:r>
            <a:r>
              <a:rPr lang="en-US" sz="3600" dirty="0" smtClean="0">
                <a:effectLst>
                  <a:outerShdw blurRad="38100" dist="38100" dir="2700000" algn="tl">
                    <a:srgbClr val="000000">
                      <a:alpha val="43137"/>
                    </a:srgbClr>
                  </a:outerShdw>
                </a:effectLst>
              </a:rPr>
              <a:t> Research</a:t>
            </a:r>
            <a:endParaRPr lang="pl-PL" sz="3600" dirty="0" smtClean="0">
              <a:effectLst>
                <a:outerShdw blurRad="38100" dist="38100" dir="2700000" algn="tl">
                  <a:srgbClr val="000000">
                    <a:alpha val="43137"/>
                  </a:srgbClr>
                </a:outerShdw>
              </a:effectLst>
            </a:endParaRPr>
          </a:p>
        </p:txBody>
      </p:sp>
      <p:sp>
        <p:nvSpPr>
          <p:cNvPr id="10243" name="Rectangle 3"/>
          <p:cNvSpPr>
            <a:spLocks noGrp="1" noChangeArrowheads="1"/>
          </p:cNvSpPr>
          <p:nvPr>
            <p:ph idx="1"/>
          </p:nvPr>
        </p:nvSpPr>
        <p:spPr>
          <a:xfrm>
            <a:off x="457200" y="1357313"/>
            <a:ext cx="8229600" cy="5384055"/>
          </a:xfrm>
        </p:spPr>
        <p:txBody>
          <a:bodyPr rtlCol="0">
            <a:normAutofit lnSpcReduction="10000"/>
          </a:bodyPr>
          <a:lstStyle/>
          <a:p>
            <a:pPr marL="0" indent="0" eaLnBrk="1" fontAlgn="auto" hangingPunct="1">
              <a:lnSpc>
                <a:spcPct val="110000"/>
              </a:lnSpc>
              <a:spcBef>
                <a:spcPts val="0"/>
              </a:spcBef>
              <a:spcAft>
                <a:spcPts val="600"/>
              </a:spcAft>
              <a:buNone/>
              <a:defRPr/>
            </a:pPr>
            <a:r>
              <a:rPr lang="en-US" sz="2000" dirty="0"/>
              <a:t>The Consortium for Neuropsychiatric </a:t>
            </a:r>
            <a:r>
              <a:rPr lang="en-US" sz="2000" dirty="0" smtClean="0"/>
              <a:t>Phenomics: bridge all levels, </a:t>
            </a:r>
            <a:br>
              <a:rPr lang="en-US" sz="2000" dirty="0" smtClean="0"/>
            </a:br>
            <a:r>
              <a:rPr lang="en-US" sz="2000" dirty="0" smtClean="0"/>
              <a:t>one at </a:t>
            </a:r>
            <a:r>
              <a:rPr lang="en-US" sz="2000" dirty="0"/>
              <a:t>a </a:t>
            </a:r>
            <a:r>
              <a:rPr lang="en-US" sz="2000" dirty="0" smtClean="0"/>
              <a:t>time, from </a:t>
            </a:r>
            <a:r>
              <a:rPr lang="en-US" sz="2000" dirty="0"/>
              <a:t>environment </a:t>
            </a:r>
            <a:r>
              <a:rPr lang="en-US" sz="2000" dirty="0" smtClean="0"/>
              <a:t>to syndromes.</a:t>
            </a:r>
          </a:p>
          <a:p>
            <a:pPr marL="0" indent="0" eaLnBrk="1" fontAlgn="auto" hangingPunct="1">
              <a:lnSpc>
                <a:spcPct val="110000"/>
              </a:lnSpc>
              <a:spcBef>
                <a:spcPts val="0"/>
              </a:spcBef>
              <a:spcAft>
                <a:spcPts val="600"/>
              </a:spcAft>
              <a:buNone/>
              <a:defRPr/>
            </a:pPr>
            <a:r>
              <a:rPr lang="en-US" sz="2000" dirty="0" smtClean="0">
                <a:solidFill>
                  <a:srgbClr val="FFC000"/>
                </a:solidFill>
              </a:rPr>
              <a:t>Our strategy</a:t>
            </a:r>
            <a:r>
              <a:rPr lang="en-US" sz="2000" dirty="0" smtClean="0"/>
              <a:t>: identify </a:t>
            </a:r>
            <a:r>
              <a:rPr lang="en-US" sz="2000" dirty="0"/>
              <a:t>biophysical parameters of </a:t>
            </a:r>
            <a:r>
              <a:rPr lang="en-US" sz="2000" dirty="0" smtClean="0"/>
              <a:t>neurons </a:t>
            </a:r>
            <a:br>
              <a:rPr lang="en-US" sz="2000" dirty="0" smtClean="0"/>
            </a:br>
            <a:r>
              <a:rPr lang="en-US" sz="2000" dirty="0" smtClean="0"/>
              <a:t>required for normal neural network functions and leading </a:t>
            </a:r>
            <a:r>
              <a:rPr lang="en-US" sz="2000" dirty="0"/>
              <a:t>to </a:t>
            </a:r>
            <a:r>
              <a:rPr lang="en-US" sz="2000" dirty="0" smtClean="0"/>
              <a:t/>
            </a:r>
            <a:br>
              <a:rPr lang="en-US" sz="2000" dirty="0" smtClean="0"/>
            </a:br>
            <a:r>
              <a:rPr lang="en-US" sz="2000" dirty="0" smtClean="0"/>
              <a:t>abnormal cognitive phenotypes, symptoms and syndromes. </a:t>
            </a:r>
          </a:p>
          <a:p>
            <a:pPr eaLnBrk="1" fontAlgn="auto" hangingPunct="1">
              <a:lnSpc>
                <a:spcPct val="110000"/>
              </a:lnSpc>
              <a:spcBef>
                <a:spcPts val="0"/>
              </a:spcBef>
              <a:spcAft>
                <a:spcPts val="600"/>
              </a:spcAft>
              <a:defRPr/>
            </a:pPr>
            <a:r>
              <a:rPr lang="en-US" sz="2000" dirty="0" smtClean="0"/>
              <a:t>Start from simple neurons and networks, increase complexity.</a:t>
            </a:r>
          </a:p>
          <a:p>
            <a:pPr eaLnBrk="1" fontAlgn="auto" hangingPunct="1">
              <a:lnSpc>
                <a:spcPct val="110000"/>
              </a:lnSpc>
              <a:spcBef>
                <a:spcPts val="0"/>
              </a:spcBef>
              <a:spcAft>
                <a:spcPts val="600"/>
              </a:spcAft>
              <a:defRPr/>
            </a:pPr>
            <a:r>
              <a:rPr lang="en-US" sz="2000" dirty="0" smtClean="0"/>
              <a:t>Create models of cognitive function that may reflect some of the </a:t>
            </a:r>
            <a:br>
              <a:rPr lang="en-US" sz="2000" dirty="0" smtClean="0"/>
            </a:br>
            <a:r>
              <a:rPr lang="en-US" sz="2000" dirty="0" smtClean="0"/>
              <a:t>symptoms of the disease, for example problems with attention. </a:t>
            </a:r>
          </a:p>
          <a:p>
            <a:pPr eaLnBrk="1" fontAlgn="auto" hangingPunct="1">
              <a:lnSpc>
                <a:spcPct val="110000"/>
              </a:lnSpc>
              <a:spcBef>
                <a:spcPts val="0"/>
              </a:spcBef>
              <a:spcAft>
                <a:spcPts val="600"/>
              </a:spcAft>
              <a:defRPr/>
            </a:pPr>
            <a:r>
              <a:rPr lang="en-US" sz="2000" dirty="0" smtClean="0"/>
              <a:t>Test and calibrate the stability of these models in a normal mode.</a:t>
            </a:r>
          </a:p>
          <a:p>
            <a:pPr eaLnBrk="1" fontAlgn="auto" hangingPunct="1">
              <a:lnSpc>
                <a:spcPct val="110000"/>
              </a:lnSpc>
              <a:spcBef>
                <a:spcPts val="0"/>
              </a:spcBef>
              <a:spcAft>
                <a:spcPts val="600"/>
              </a:spcAft>
              <a:defRPr/>
            </a:pPr>
            <a:r>
              <a:rPr lang="en-US" sz="2000" dirty="0" smtClean="0"/>
              <a:t>Determine model parameter ranges that lead to similar symptoms.</a:t>
            </a:r>
          </a:p>
          <a:p>
            <a:pPr eaLnBrk="1" fontAlgn="auto" hangingPunct="1">
              <a:lnSpc>
                <a:spcPct val="110000"/>
              </a:lnSpc>
              <a:spcBef>
                <a:spcPts val="0"/>
              </a:spcBef>
              <a:spcAft>
                <a:spcPts val="600"/>
              </a:spcAft>
              <a:defRPr/>
            </a:pPr>
            <a:r>
              <a:rPr lang="en-US" sz="2000" dirty="0" smtClean="0"/>
              <a:t>Relate these parameters to the biophysical properties of neurons.</a:t>
            </a:r>
          </a:p>
          <a:p>
            <a:pPr eaLnBrk="1" fontAlgn="auto" hangingPunct="1">
              <a:lnSpc>
                <a:spcPct val="110000"/>
              </a:lnSpc>
              <a:spcBef>
                <a:spcPts val="0"/>
              </a:spcBef>
              <a:spcAft>
                <a:spcPts val="600"/>
              </a:spcAft>
              <a:defRPr/>
            </a:pPr>
            <a:endParaRPr lang="en-US" sz="1000" dirty="0" smtClean="0"/>
          </a:p>
          <a:p>
            <a:pPr marL="0" indent="0" eaLnBrk="1" fontAlgn="auto" hangingPunct="1">
              <a:lnSpc>
                <a:spcPct val="110000"/>
              </a:lnSpc>
              <a:spcBef>
                <a:spcPts val="0"/>
              </a:spcBef>
              <a:spcAft>
                <a:spcPts val="600"/>
              </a:spcAft>
              <a:buNone/>
              <a:defRPr/>
            </a:pPr>
            <a:r>
              <a:rPr lang="en-US" sz="2000" dirty="0" smtClean="0"/>
              <a:t>Result: mental events at the network level are described in the language of neurodynamics and related to low-level neural properties. </a:t>
            </a:r>
            <a:br>
              <a:rPr lang="en-US" sz="2000" dirty="0" smtClean="0"/>
            </a:br>
            <a:r>
              <a:rPr lang="en-US" sz="2000" dirty="0" smtClean="0"/>
              <a:t>Example: </a:t>
            </a:r>
            <a:r>
              <a:rPr lang="en-US" sz="2000" dirty="0"/>
              <a:t>relation </a:t>
            </a:r>
            <a:r>
              <a:rPr lang="en-US" sz="2000" dirty="0" smtClean="0"/>
              <a:t>of ASD/ADHD symptoms to neural accommodation. </a:t>
            </a:r>
            <a:endParaRPr lang="en-US" sz="2000" dirty="0" smtClean="0">
              <a:solidFill>
                <a:srgbClr val="FFC000"/>
              </a:solidFill>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5579" y="1199600"/>
            <a:ext cx="13811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049784"/>
      </p:ext>
    </p:extLst>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effectLst>
                  <a:outerShdw blurRad="38100" dist="38100" dir="2700000" algn="tl">
                    <a:srgbClr val="000000">
                      <a:alpha val="43137"/>
                    </a:srgbClr>
                  </a:outerShdw>
                </a:effectLst>
              </a:rPr>
              <a:t>Computational Models</a:t>
            </a:r>
          </a:p>
        </p:txBody>
      </p:sp>
      <p:sp>
        <p:nvSpPr>
          <p:cNvPr id="2" name="Symbol zastępczy zawartości 1"/>
          <p:cNvSpPr>
            <a:spLocks noGrp="1"/>
          </p:cNvSpPr>
          <p:nvPr>
            <p:ph idx="1"/>
          </p:nvPr>
        </p:nvSpPr>
        <p:spPr>
          <a:xfrm>
            <a:off x="107504" y="1091494"/>
            <a:ext cx="4534966" cy="5741318"/>
          </a:xfrm>
        </p:spPr>
        <p:txBody>
          <a:bodyPr/>
          <a:lstStyle/>
          <a:p>
            <a:pPr marL="0" indent="0">
              <a:spcBef>
                <a:spcPts val="0"/>
              </a:spcBef>
              <a:spcAft>
                <a:spcPts val="1200"/>
              </a:spcAft>
              <a:buNone/>
              <a:defRPr/>
            </a:pPr>
            <a:r>
              <a:rPr lang="en-US" sz="2000" dirty="0">
                <a:solidFill>
                  <a:srgbClr val="FFFFFF"/>
                </a:solidFill>
              </a:rPr>
              <a:t>Models at various level of </a:t>
            </a:r>
            <a:r>
              <a:rPr lang="en-US" sz="2000" dirty="0" smtClean="0">
                <a:solidFill>
                  <a:srgbClr val="FFFFFF"/>
                </a:solidFill>
              </a:rPr>
              <a:t>detail.</a:t>
            </a:r>
          </a:p>
          <a:p>
            <a:pPr>
              <a:spcBef>
                <a:spcPts val="0"/>
              </a:spcBef>
              <a:spcAft>
                <a:spcPts val="1200"/>
              </a:spcAft>
              <a:defRPr/>
            </a:pPr>
            <a:r>
              <a:rPr lang="en-US" sz="2000" dirty="0" smtClean="0">
                <a:solidFill>
                  <a:srgbClr val="FFFFFF"/>
                </a:solidFill>
              </a:rPr>
              <a:t>Minimal </a:t>
            </a:r>
            <a:r>
              <a:rPr lang="en-US" sz="2000" dirty="0">
                <a:solidFill>
                  <a:srgbClr val="FFFFFF"/>
                </a:solidFill>
              </a:rPr>
              <a:t>model includes </a:t>
            </a:r>
            <a:r>
              <a:rPr lang="en-US" sz="2000" dirty="0" smtClean="0">
                <a:solidFill>
                  <a:srgbClr val="FFFFFF"/>
                </a:solidFill>
              </a:rPr>
              <a:t>neurons with 3 </a:t>
            </a:r>
            <a:r>
              <a:rPr lang="en-US" sz="2000" dirty="0">
                <a:solidFill>
                  <a:srgbClr val="FFFFFF"/>
                </a:solidFill>
              </a:rPr>
              <a:t>types of ion channels</a:t>
            </a:r>
            <a:r>
              <a:rPr lang="en-US" sz="2000" dirty="0" smtClean="0">
                <a:solidFill>
                  <a:srgbClr val="FFFFFF"/>
                </a:solidFill>
              </a:rPr>
              <a:t>.</a:t>
            </a:r>
            <a:endParaRPr lang="en-US" sz="1400" dirty="0">
              <a:solidFill>
                <a:srgbClr val="FFFFFF"/>
              </a:solidFill>
            </a:endParaRPr>
          </a:p>
          <a:p>
            <a:pPr marL="0" indent="0">
              <a:spcBef>
                <a:spcPts val="0"/>
              </a:spcBef>
              <a:spcAft>
                <a:spcPts val="1200"/>
              </a:spcAft>
              <a:buNone/>
              <a:defRPr/>
            </a:pPr>
            <a:r>
              <a:rPr lang="en-US" sz="2000" dirty="0">
                <a:solidFill>
                  <a:srgbClr val="FFFFFF"/>
                </a:solidFill>
              </a:rPr>
              <a:t>Models of attention: </a:t>
            </a:r>
          </a:p>
          <a:p>
            <a:pPr>
              <a:spcBef>
                <a:spcPts val="0"/>
              </a:spcBef>
              <a:spcAft>
                <a:spcPts val="1200"/>
              </a:spcAft>
              <a:defRPr/>
            </a:pPr>
            <a:r>
              <a:rPr lang="en-US" sz="2000" dirty="0">
                <a:solidFill>
                  <a:srgbClr val="FFFFFF"/>
                </a:solidFill>
              </a:rPr>
              <a:t>Posner spatial </a:t>
            </a:r>
            <a:r>
              <a:rPr lang="en-US" sz="2000" dirty="0" smtClean="0">
                <a:solidFill>
                  <a:srgbClr val="FFFFFF"/>
                </a:solidFill>
              </a:rPr>
              <a:t>attention; </a:t>
            </a:r>
          </a:p>
          <a:p>
            <a:pPr>
              <a:spcBef>
                <a:spcPts val="0"/>
              </a:spcBef>
              <a:spcAft>
                <a:spcPts val="1200"/>
              </a:spcAft>
              <a:defRPr/>
            </a:pPr>
            <a:r>
              <a:rPr lang="en-US" sz="2000" dirty="0" smtClean="0">
                <a:solidFill>
                  <a:srgbClr val="FFFFFF"/>
                </a:solidFill>
              </a:rPr>
              <a:t>attention </a:t>
            </a:r>
            <a:r>
              <a:rPr lang="en-US" sz="2000" dirty="0">
                <a:solidFill>
                  <a:srgbClr val="FFFFFF"/>
                </a:solidFill>
              </a:rPr>
              <a:t>shift between </a:t>
            </a:r>
            <a:r>
              <a:rPr lang="en-US" sz="2000" dirty="0" smtClean="0">
                <a:solidFill>
                  <a:srgbClr val="FFFFFF"/>
                </a:solidFill>
              </a:rPr>
              <a:t>visual objects. </a:t>
            </a:r>
          </a:p>
          <a:p>
            <a:pPr marL="0" indent="0">
              <a:spcBef>
                <a:spcPts val="0"/>
              </a:spcBef>
              <a:spcAft>
                <a:spcPts val="1200"/>
              </a:spcAft>
              <a:buNone/>
              <a:defRPr/>
            </a:pPr>
            <a:r>
              <a:rPr lang="en-US" sz="2000" dirty="0" smtClean="0">
                <a:solidFill>
                  <a:srgbClr val="FFFFFF"/>
                </a:solidFill>
              </a:rPr>
              <a:t>Models of word associations: </a:t>
            </a:r>
          </a:p>
          <a:p>
            <a:pPr>
              <a:spcBef>
                <a:spcPts val="0"/>
              </a:spcBef>
              <a:spcAft>
                <a:spcPts val="1200"/>
              </a:spcAft>
              <a:defRPr/>
            </a:pPr>
            <a:r>
              <a:rPr lang="en-US" sz="2000" dirty="0" smtClean="0">
                <a:solidFill>
                  <a:srgbClr val="FFFFFF"/>
                </a:solidFill>
              </a:rPr>
              <a:t>sequence of spontaneous thoughts. </a:t>
            </a:r>
          </a:p>
          <a:p>
            <a:pPr marL="0" indent="0">
              <a:spcBef>
                <a:spcPts val="0"/>
              </a:spcBef>
              <a:spcAft>
                <a:spcPts val="1200"/>
              </a:spcAft>
              <a:buNone/>
              <a:defRPr/>
            </a:pPr>
            <a:r>
              <a:rPr lang="en-US" sz="2000" dirty="0" smtClean="0">
                <a:solidFill>
                  <a:srgbClr val="FFFFFF"/>
                </a:solidFill>
              </a:rPr>
              <a:t>Models of motor control. </a:t>
            </a:r>
            <a:endParaRPr lang="en-US" sz="2000" dirty="0">
              <a:solidFill>
                <a:srgbClr val="FFFFFF"/>
              </a:solidFill>
            </a:endParaRPr>
          </a:p>
          <a:p>
            <a:pPr marL="0" indent="0">
              <a:spcBef>
                <a:spcPts val="0"/>
              </a:spcBef>
              <a:spcAft>
                <a:spcPts val="1200"/>
              </a:spcAft>
              <a:buNone/>
              <a:defRPr/>
            </a:pPr>
            <a:r>
              <a:rPr lang="en-US" sz="2000" dirty="0" smtClean="0">
                <a:solidFill>
                  <a:srgbClr val="FFFFFF"/>
                </a:solidFill>
                <a:latin typeface="Calibri" pitchFamily="34" charset="0"/>
              </a:rPr>
              <a:t>Critical: control of the </a:t>
            </a:r>
            <a:r>
              <a:rPr lang="en-US" sz="2000" dirty="0">
                <a:solidFill>
                  <a:srgbClr val="FFFFFF"/>
                </a:solidFill>
                <a:latin typeface="Calibri" pitchFamily="34" charset="0"/>
              </a:rPr>
              <a:t>increase </a:t>
            </a:r>
            <a:r>
              <a:rPr lang="en-US" sz="2000" dirty="0" smtClean="0">
                <a:solidFill>
                  <a:srgbClr val="FFFFFF"/>
                </a:solidFill>
                <a:latin typeface="Calibri" pitchFamily="34" charset="0"/>
              </a:rPr>
              <a:t>in  </a:t>
            </a:r>
            <a:r>
              <a:rPr lang="en-US" sz="2000" dirty="0">
                <a:solidFill>
                  <a:srgbClr val="FFFFFF"/>
                </a:solidFill>
                <a:latin typeface="Calibri" pitchFamily="34" charset="0"/>
              </a:rPr>
              <a:t>intracellular </a:t>
            </a:r>
            <a:r>
              <a:rPr lang="en-US" sz="2000" dirty="0" smtClean="0">
                <a:solidFill>
                  <a:srgbClr val="FFFFFF"/>
                </a:solidFill>
                <a:latin typeface="Calibri" pitchFamily="34" charset="0"/>
              </a:rPr>
              <a:t>calcium, </a:t>
            </a:r>
            <a:r>
              <a:rPr lang="en-US" sz="2000" dirty="0">
                <a:solidFill>
                  <a:srgbClr val="FFFFFF"/>
                </a:solidFill>
                <a:latin typeface="Calibri" pitchFamily="34" charset="0"/>
              </a:rPr>
              <a:t>which builds up slowly as </a:t>
            </a:r>
            <a:r>
              <a:rPr lang="pl-PL" sz="2000" dirty="0">
                <a:solidFill>
                  <a:srgbClr val="FFFFFF"/>
                </a:solidFill>
                <a:latin typeface="Calibri" pitchFamily="34" charset="0"/>
              </a:rPr>
              <a:t>a </a:t>
            </a:r>
            <a:r>
              <a:rPr lang="en-US" sz="2000" dirty="0">
                <a:solidFill>
                  <a:srgbClr val="FFFFFF"/>
                </a:solidFill>
                <a:latin typeface="Calibri" pitchFamily="34" charset="0"/>
              </a:rPr>
              <a:t>function of activation</a:t>
            </a:r>
            <a:r>
              <a:rPr lang="pl-PL" sz="2000" dirty="0">
                <a:solidFill>
                  <a:srgbClr val="FFFFFF"/>
                </a:solidFill>
                <a:latin typeface="Calibri" pitchFamily="34" charset="0"/>
              </a:rPr>
              <a:t>. </a:t>
            </a:r>
            <a:r>
              <a:rPr lang="en-US" sz="2000" dirty="0" smtClean="0">
                <a:solidFill>
                  <a:srgbClr val="FFFFFF"/>
                </a:solidFill>
                <a:latin typeface="Calibri" pitchFamily="34" charset="0"/>
              </a:rPr>
              <a:t/>
            </a:r>
            <a:br>
              <a:rPr lang="en-US" sz="2000" dirty="0" smtClean="0">
                <a:solidFill>
                  <a:srgbClr val="FFFFFF"/>
                </a:solidFill>
                <a:latin typeface="Calibri" pitchFamily="34" charset="0"/>
              </a:rPr>
            </a:br>
            <a:r>
              <a:rPr lang="en-US" sz="2000" dirty="0" smtClean="0">
                <a:solidFill>
                  <a:srgbClr val="FFFFFF"/>
                </a:solidFill>
                <a:latin typeface="Calibri" pitchFamily="34" charset="0"/>
              </a:rPr>
              <a:t>Initial </a:t>
            </a:r>
            <a:r>
              <a:rPr lang="en-US" sz="2000" dirty="0" smtClean="0">
                <a:solidFill>
                  <a:srgbClr val="FFFFFF"/>
                </a:solidFill>
              </a:rPr>
              <a:t>focus </a:t>
            </a:r>
            <a:r>
              <a:rPr lang="en-US" sz="2000" dirty="0">
                <a:solidFill>
                  <a:srgbClr val="FFFFFF"/>
                </a:solidFill>
              </a:rPr>
              <a:t>on the leak channels, </a:t>
            </a:r>
            <a:br>
              <a:rPr lang="en-US" sz="2000" dirty="0">
                <a:solidFill>
                  <a:srgbClr val="FFFFFF"/>
                </a:solidFill>
              </a:rPr>
            </a:br>
            <a:r>
              <a:rPr lang="en-US" sz="2000" dirty="0">
                <a:solidFill>
                  <a:srgbClr val="FFFFFF"/>
                </a:solidFill>
              </a:rPr>
              <a:t>2-pore K</a:t>
            </a:r>
            <a:r>
              <a:rPr lang="en-US" sz="2000" baseline="30000" dirty="0">
                <a:solidFill>
                  <a:srgbClr val="FFFFFF"/>
                </a:solidFill>
              </a:rPr>
              <a:t>+</a:t>
            </a:r>
            <a:r>
              <a:rPr lang="en-US" sz="2000" dirty="0">
                <a:solidFill>
                  <a:srgbClr val="FFFFFF"/>
                </a:solidFill>
              </a:rPr>
              <a:t>, looking for genes/proteins</a:t>
            </a:r>
            <a:r>
              <a:rPr lang="en-US" sz="2000" dirty="0" smtClean="0">
                <a:solidFill>
                  <a:srgbClr val="FFFFFF"/>
                </a:solidFill>
              </a:rPr>
              <a:t>.  </a:t>
            </a:r>
            <a:endParaRPr lang="pl-PL" sz="2000" dirty="0">
              <a:solidFill>
                <a:srgbClr val="FFFFFF"/>
              </a:solidFill>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470" y="4415718"/>
            <a:ext cx="44386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470" y="1268760"/>
            <a:ext cx="43815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885501"/>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939800"/>
          </a:xfrm>
        </p:spPr>
        <p:txBody>
          <a:bodyPr/>
          <a:lstStyle/>
          <a:p>
            <a:pPr eaLnBrk="1" hangingPunct="1"/>
            <a:r>
              <a:rPr lang="en-US" dirty="0" smtClean="0"/>
              <a:t>Vision</a:t>
            </a:r>
          </a:p>
        </p:txBody>
      </p:sp>
      <p:sp>
        <p:nvSpPr>
          <p:cNvPr id="16387" name="Rectangle 3"/>
          <p:cNvSpPr>
            <a:spLocks noGrp="1" noChangeArrowheads="1"/>
          </p:cNvSpPr>
          <p:nvPr>
            <p:ph idx="1"/>
          </p:nvPr>
        </p:nvSpPr>
        <p:spPr>
          <a:xfrm>
            <a:off x="457200" y="1357313"/>
            <a:ext cx="8229600" cy="1214437"/>
          </a:xfrm>
        </p:spPr>
        <p:txBody>
          <a:bodyPr/>
          <a:lstStyle/>
          <a:p>
            <a:pPr eaLnBrk="1" hangingPunct="1"/>
            <a:r>
              <a:rPr lang="en-US" sz="2000" smtClean="0"/>
              <a:t>From retina through lateral geniculate body, LGN</a:t>
            </a:r>
            <a:r>
              <a:rPr lang="pl-PL" sz="2000" smtClean="0"/>
              <a:t> (</a:t>
            </a:r>
            <a:r>
              <a:rPr lang="en-US" sz="2000" smtClean="0"/>
              <a:t>part of thalamus</a:t>
            </a:r>
            <a:r>
              <a:rPr lang="pl-PL" sz="2000" smtClean="0"/>
              <a:t>) </a:t>
            </a:r>
            <a:r>
              <a:rPr lang="en-US" sz="2000" smtClean="0"/>
              <a:t>information passes to the primary visual cortex </a:t>
            </a:r>
            <a:r>
              <a:rPr lang="pl-PL" sz="2000" smtClean="0"/>
              <a:t>V1 </a:t>
            </a:r>
            <a:r>
              <a:rPr lang="en-US" sz="2000" smtClean="0"/>
              <a:t>and then splits into the ventral and dorsal streams</a:t>
            </a:r>
            <a:r>
              <a:rPr lang="pl-PL" sz="2000" smtClean="0"/>
              <a:t>. </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643188"/>
            <a:ext cx="71167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1844675"/>
            <a:ext cx="405447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fade">
                                      <p:cBhvr>
                                        <p:cTn id="7" dur="20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50838"/>
            <a:ext cx="7772400" cy="701898"/>
          </a:xfrm>
        </p:spPr>
        <p:txBody>
          <a:bodyPr/>
          <a:lstStyle/>
          <a:p>
            <a:pPr eaLnBrk="1" hangingPunct="1"/>
            <a:r>
              <a:rPr lang="en-US" sz="3600" dirty="0" smtClean="0"/>
              <a:t>Simple model of </a:t>
            </a:r>
            <a:r>
              <a:rPr lang="pl-PL" sz="3600" dirty="0" smtClean="0"/>
              <a:t>Posner</a:t>
            </a:r>
            <a:r>
              <a:rPr lang="en-US" sz="3600" dirty="0" smtClean="0"/>
              <a:t> experiments</a:t>
            </a:r>
          </a:p>
        </p:txBody>
      </p:sp>
      <p:sp>
        <p:nvSpPr>
          <p:cNvPr id="17411" name="Rectangle 3"/>
          <p:cNvSpPr>
            <a:spLocks noGrp="1" noChangeArrowheads="1"/>
          </p:cNvSpPr>
          <p:nvPr>
            <p:ph type="body" sz="half" idx="1"/>
          </p:nvPr>
        </p:nvSpPr>
        <p:spPr>
          <a:xfrm>
            <a:off x="539750" y="1341438"/>
            <a:ext cx="8424863" cy="935037"/>
          </a:xfrm>
          <a:noFill/>
        </p:spPr>
        <p:txBody>
          <a:bodyPr/>
          <a:lstStyle/>
          <a:p>
            <a:pPr marL="0" indent="0" eaLnBrk="1" hangingPunct="1">
              <a:spcBef>
                <a:spcPct val="0"/>
              </a:spcBef>
              <a:buFontTx/>
              <a:buNone/>
            </a:pPr>
            <a:r>
              <a:rPr lang="en-US" sz="2000" dirty="0" smtClean="0">
                <a:solidFill>
                  <a:srgbClr val="FFFFFF"/>
                </a:solidFill>
              </a:rPr>
              <a:t>Cue (bright box) is in the same position as target (valid trial), or in another position (invalid trial), or there is no cue (neutral), just target. </a:t>
            </a:r>
          </a:p>
          <a:p>
            <a:pPr marL="0" indent="0" eaLnBrk="1" hangingPunct="1">
              <a:spcBef>
                <a:spcPct val="0"/>
              </a:spcBef>
              <a:buFontTx/>
              <a:buNone/>
            </a:pPr>
            <a:r>
              <a:rPr lang="en-US" sz="2000" dirty="0" smtClean="0">
                <a:solidFill>
                  <a:srgbClr val="FFFFFF"/>
                </a:solidFill>
              </a:rPr>
              <a:t>Test of the object recognition/localization. </a:t>
            </a:r>
            <a:endParaRPr lang="pl-PL" sz="2000" dirty="0" smtClean="0">
              <a:solidFill>
                <a:srgbClr val="FFFFFF"/>
              </a:solidFill>
            </a:endParaRPr>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763" y="2628855"/>
            <a:ext cx="5456237"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419350"/>
            <a:ext cx="5387975"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350838"/>
            <a:ext cx="7772400" cy="563562"/>
          </a:xfrm>
        </p:spPr>
        <p:txBody>
          <a:bodyPr/>
          <a:lstStyle/>
          <a:p>
            <a:pPr eaLnBrk="1" hangingPunct="1"/>
            <a:r>
              <a:rPr lang="en-US" sz="3600" smtClean="0"/>
              <a:t>Posner spatial attention</a:t>
            </a:r>
          </a:p>
        </p:txBody>
      </p:sp>
      <p:sp>
        <p:nvSpPr>
          <p:cNvPr id="18435" name="Rectangle 3"/>
          <p:cNvSpPr>
            <a:spLocks noGrp="1" noChangeArrowheads="1"/>
          </p:cNvSpPr>
          <p:nvPr>
            <p:ph type="body" sz="half" idx="1"/>
          </p:nvPr>
        </p:nvSpPr>
        <p:spPr>
          <a:xfrm>
            <a:off x="539750" y="1125538"/>
            <a:ext cx="8280400" cy="1295400"/>
          </a:xfrm>
          <a:noFill/>
        </p:spPr>
        <p:txBody>
          <a:bodyPr/>
          <a:lstStyle/>
          <a:p>
            <a:pPr marL="0" indent="0" eaLnBrk="1" hangingPunct="1">
              <a:lnSpc>
                <a:spcPct val="120000"/>
              </a:lnSpc>
              <a:spcBef>
                <a:spcPct val="0"/>
              </a:spcBef>
              <a:buFont typeface="Arial" pitchFamily="34" charset="0"/>
              <a:buNone/>
            </a:pPr>
            <a:r>
              <a:rPr lang="en-US" sz="2000" smtClean="0">
                <a:solidFill>
                  <a:srgbClr val="FFFFFF"/>
                </a:solidFill>
              </a:rPr>
              <a:t>Cue (bright box) is in the same position as target (valid trial), or in another position (invalid trial), or there is no cue (neutral). </a:t>
            </a:r>
            <a:endParaRPr lang="pl-PL" sz="2000" smtClean="0">
              <a:solidFill>
                <a:srgbClr val="FFFFFF"/>
              </a:solidFill>
            </a:endParaRPr>
          </a:p>
        </p:txBody>
      </p:sp>
      <p:pic>
        <p:nvPicPr>
          <p:cNvPr id="1843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165350"/>
            <a:ext cx="3810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046288"/>
            <a:ext cx="32623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38" name="Picture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2575" y="4383088"/>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750" y="627063"/>
            <a:ext cx="8229600" cy="939800"/>
          </a:xfrm>
        </p:spPr>
        <p:txBody>
          <a:bodyPr/>
          <a:lstStyle/>
          <a:p>
            <a:pPr eaLnBrk="1" hangingPunct="1"/>
            <a:r>
              <a:rPr lang="en-US" smtClean="0"/>
              <a:t>Interdisciplinary Center of </a:t>
            </a:r>
            <a:br>
              <a:rPr lang="en-US" smtClean="0"/>
            </a:br>
            <a:r>
              <a:rPr lang="en-US" smtClean="0"/>
              <a:t>Innovative Technologies</a:t>
            </a:r>
            <a:endParaRPr lang="pl-PL" smtClean="0"/>
          </a:p>
        </p:txBody>
      </p:sp>
      <p:sp>
        <p:nvSpPr>
          <p:cNvPr id="2" name="pole tekstowe 1"/>
          <p:cNvSpPr txBox="1"/>
          <p:nvPr/>
        </p:nvSpPr>
        <p:spPr>
          <a:xfrm>
            <a:off x="395288" y="1989138"/>
            <a:ext cx="3168650" cy="4400550"/>
          </a:xfrm>
          <a:prstGeom prst="rect">
            <a:avLst/>
          </a:prstGeom>
          <a:noFill/>
        </p:spPr>
        <p:txBody>
          <a:bodyPr>
            <a:spAutoFit/>
          </a:bodyPr>
          <a:lstStyle/>
          <a:p>
            <a:pPr algn="l">
              <a:defRPr/>
            </a:pPr>
            <a:r>
              <a:rPr lang="en-US" dirty="0">
                <a:solidFill>
                  <a:schemeClr val="bg1"/>
                </a:solidFill>
                <a:latin typeface="+mn-lt"/>
              </a:rPr>
              <a:t>Why am I interested in this? </a:t>
            </a:r>
          </a:p>
          <a:p>
            <a:pPr algn="l">
              <a:defRPr/>
            </a:pPr>
            <a:endParaRPr lang="en-US" dirty="0">
              <a:solidFill>
                <a:schemeClr val="bg1"/>
              </a:solidFill>
              <a:latin typeface="+mn-lt"/>
            </a:endParaRPr>
          </a:p>
          <a:p>
            <a:pPr algn="l">
              <a:defRPr/>
            </a:pPr>
            <a:r>
              <a:rPr lang="en-US" dirty="0">
                <a:solidFill>
                  <a:schemeClr val="bg1"/>
                </a:solidFill>
                <a:latin typeface="+mn-lt"/>
              </a:rPr>
              <a:t>ICIT in construction, </a:t>
            </a:r>
            <a:br>
              <a:rPr lang="en-US" dirty="0">
                <a:solidFill>
                  <a:schemeClr val="bg1"/>
                </a:solidFill>
                <a:latin typeface="+mn-lt"/>
              </a:rPr>
            </a:br>
            <a:r>
              <a:rPr lang="en-US" dirty="0">
                <a:solidFill>
                  <a:schemeClr val="bg1"/>
                </a:solidFill>
                <a:latin typeface="+mn-lt"/>
              </a:rPr>
              <a:t>end of 2012?</a:t>
            </a:r>
          </a:p>
          <a:p>
            <a:pPr algn="l">
              <a:defRPr/>
            </a:pPr>
            <a:endParaRPr lang="en-US" dirty="0">
              <a:solidFill>
                <a:schemeClr val="bg1"/>
              </a:solidFill>
              <a:latin typeface="+mn-lt"/>
            </a:endParaRPr>
          </a:p>
          <a:p>
            <a:pPr algn="l">
              <a:defRPr/>
            </a:pPr>
            <a:r>
              <a:rPr lang="en-US" dirty="0">
                <a:solidFill>
                  <a:schemeClr val="bg1"/>
                </a:solidFill>
                <a:latin typeface="+mn-lt"/>
              </a:rPr>
              <a:t>Neurocognitive lab, </a:t>
            </a:r>
            <a:br>
              <a:rPr lang="en-US" dirty="0">
                <a:solidFill>
                  <a:schemeClr val="bg1"/>
                </a:solidFill>
                <a:latin typeface="+mn-lt"/>
              </a:rPr>
            </a:br>
            <a:r>
              <a:rPr lang="en-US" dirty="0">
                <a:solidFill>
                  <a:schemeClr val="bg1"/>
                </a:solidFill>
                <a:latin typeface="+mn-lt"/>
              </a:rPr>
              <a:t>5 rooms, many </a:t>
            </a:r>
          </a:p>
          <a:p>
            <a:pPr algn="l">
              <a:defRPr/>
            </a:pPr>
            <a:r>
              <a:rPr lang="en-US" dirty="0">
                <a:solidFill>
                  <a:schemeClr val="bg1"/>
                </a:solidFill>
                <a:latin typeface="+mn-lt"/>
              </a:rPr>
              <a:t>projects requiring experiments. </a:t>
            </a:r>
          </a:p>
          <a:p>
            <a:pPr algn="l">
              <a:defRPr/>
            </a:pPr>
            <a:endParaRPr lang="en-US" dirty="0">
              <a:solidFill>
                <a:schemeClr val="bg1"/>
              </a:solidFill>
              <a:latin typeface="+mn-lt"/>
            </a:endParaRPr>
          </a:p>
          <a:p>
            <a:pPr algn="l">
              <a:defRPr/>
            </a:pPr>
            <a:r>
              <a:rPr lang="en-US" dirty="0">
                <a:solidFill>
                  <a:schemeClr val="bg1"/>
                </a:solidFill>
                <a:latin typeface="+mn-lt"/>
              </a:rPr>
              <a:t>Working on </a:t>
            </a:r>
            <a:r>
              <a:rPr lang="en-US" dirty="0" smtClean="0">
                <a:solidFill>
                  <a:schemeClr val="bg1"/>
                </a:solidFill>
                <a:latin typeface="+mn-lt"/>
              </a:rPr>
              <a:t>EU </a:t>
            </a:r>
            <a:r>
              <a:rPr lang="en-US" dirty="0">
                <a:solidFill>
                  <a:schemeClr val="bg1"/>
                </a:solidFill>
                <a:latin typeface="+mn-lt"/>
              </a:rPr>
              <a:t>grant.</a:t>
            </a:r>
          </a:p>
          <a:p>
            <a:pPr algn="l">
              <a:defRPr/>
            </a:pPr>
            <a:endParaRPr lang="en-US" dirty="0">
              <a:solidFill>
                <a:schemeClr val="bg1"/>
              </a:solidFill>
              <a:latin typeface="+mn-lt"/>
            </a:endParaRPr>
          </a:p>
          <a:p>
            <a:pPr algn="l">
              <a:defRPr/>
            </a:pPr>
            <a:r>
              <a:rPr lang="en-US" dirty="0">
                <a:solidFill>
                  <a:schemeClr val="bg1"/>
                </a:solidFill>
                <a:latin typeface="+mn-lt"/>
              </a:rPr>
              <a:t>Understanding brain plasticity, mind states.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132856"/>
            <a:ext cx="5657850" cy="35242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939800"/>
          </a:xfrm>
        </p:spPr>
        <p:txBody>
          <a:bodyPr/>
          <a:lstStyle/>
          <a:p>
            <a:pPr eaLnBrk="1" hangingPunct="1"/>
            <a:r>
              <a:rPr lang="en-US" sz="3600" smtClean="0"/>
              <a:t>Posner spatial attention</a:t>
            </a:r>
            <a:endParaRPr lang="pl-PL" sz="3600" smtClean="0"/>
          </a:p>
        </p:txBody>
      </p:sp>
      <p:sp>
        <p:nvSpPr>
          <p:cNvPr id="19459" name="Rectangle 3"/>
          <p:cNvSpPr>
            <a:spLocks noGrp="1" noChangeArrowheads="1"/>
          </p:cNvSpPr>
          <p:nvPr>
            <p:ph idx="1"/>
          </p:nvPr>
        </p:nvSpPr>
        <p:spPr>
          <a:xfrm>
            <a:off x="457200" y="1235074"/>
            <a:ext cx="8472488" cy="4698629"/>
          </a:xfrm>
        </p:spPr>
        <p:txBody>
          <a:bodyPr/>
          <a:lstStyle/>
          <a:p>
            <a:pPr eaLnBrk="1" hangingPunct="1"/>
            <a:r>
              <a:rPr lang="en-US" sz="2000" dirty="0" smtClean="0"/>
              <a:t>More complex cue = stronger local attractor =&gt; can bind ASD longer?</a:t>
            </a:r>
          </a:p>
          <a:p>
            <a:pPr eaLnBrk="1" hangingPunct="1"/>
            <a:r>
              <a:rPr lang="en-US" sz="2000" dirty="0" smtClean="0"/>
              <a:t>Cue pulsating with different frequencies may create resonances? </a:t>
            </a:r>
          </a:p>
          <a:p>
            <a:pPr eaLnBrk="1" hangingPunct="1"/>
            <a:r>
              <a:rPr lang="en-US" sz="2000" dirty="0" smtClean="0"/>
              <a:t>What changes in the network will lead to faster attention shifts? </a:t>
            </a:r>
          </a:p>
          <a:p>
            <a:pPr eaLnBrk="1" hangingPunct="1"/>
            <a:r>
              <a:rPr lang="en-US" sz="2000" dirty="0" smtClean="0"/>
              <a:t>Broadening of attractor basins =&gt;  helps to decrease symptoms? </a:t>
            </a:r>
          </a:p>
          <a:p>
            <a:pPr marL="0" indent="0" eaLnBrk="1" hangingPunct="1">
              <a:buNone/>
            </a:pPr>
            <a:endParaRPr lang="en-US" sz="2000" dirty="0" smtClean="0"/>
          </a:p>
          <a:p>
            <a:pPr eaLnBrk="1" hangingPunct="1"/>
            <a:r>
              <a:rPr lang="en-US" sz="2000" dirty="0" smtClean="0"/>
              <a:t>Diagnostic value? </a:t>
            </a:r>
          </a:p>
          <a:p>
            <a:pPr eaLnBrk="1" hangingPunct="1"/>
            <a:r>
              <a:rPr lang="en-US" sz="2000" dirty="0" smtClean="0"/>
              <a:t>Explains fever effects?</a:t>
            </a:r>
          </a:p>
          <a:p>
            <a:pPr eaLnBrk="1" hangingPunct="1"/>
            <a:r>
              <a:rPr lang="en-US" sz="2000" dirty="0" smtClean="0"/>
              <a:t>Suggest </a:t>
            </a:r>
            <a:br>
              <a:rPr lang="en-US" sz="2000" dirty="0" smtClean="0"/>
            </a:br>
            <a:r>
              <a:rPr lang="en-US" sz="2000" dirty="0" smtClean="0"/>
              <a:t>pharmacotherapy?</a:t>
            </a:r>
          </a:p>
          <a:p>
            <a:pPr eaLnBrk="1" hangingPunct="1"/>
            <a:endParaRPr lang="en-US" sz="2000" dirty="0"/>
          </a:p>
          <a:p>
            <a:pPr eaLnBrk="1" hangingPunct="1"/>
            <a:r>
              <a:rPr lang="en-US" sz="2000" dirty="0" smtClean="0"/>
              <a:t>Model in GENESIS </a:t>
            </a:r>
            <a:br>
              <a:rPr lang="en-US" sz="2000" dirty="0" smtClean="0"/>
            </a:br>
            <a:r>
              <a:rPr lang="en-US" sz="2000" dirty="0" smtClean="0"/>
              <a:t>is inconclusive. </a:t>
            </a:r>
          </a:p>
          <a:p>
            <a:pPr eaLnBrk="1" hangingPunct="1"/>
            <a:endParaRPr lang="en-US" sz="2000" dirty="0" smtClean="0"/>
          </a:p>
        </p:txBody>
      </p:sp>
      <p:pic>
        <p:nvPicPr>
          <p:cNvPr id="136194" name="Picture 2"/>
          <p:cNvPicPr>
            <a:picLocks noChangeAspect="1" noChangeArrowheads="1"/>
          </p:cNvPicPr>
          <p:nvPr/>
        </p:nvPicPr>
        <p:blipFill>
          <a:blip r:embed="rId3"/>
          <a:srcRect/>
          <a:stretch>
            <a:fillRect/>
          </a:stretch>
        </p:blipFill>
        <p:spPr bwMode="auto">
          <a:xfrm>
            <a:off x="3295650" y="2780928"/>
            <a:ext cx="5848350" cy="3152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 name="pole tekstowe 1"/>
          <p:cNvSpPr txBox="1"/>
          <p:nvPr/>
        </p:nvSpPr>
        <p:spPr>
          <a:xfrm>
            <a:off x="611560" y="6093296"/>
            <a:ext cx="8208912" cy="707886"/>
          </a:xfrm>
          <a:prstGeom prst="rect">
            <a:avLst/>
          </a:prstGeom>
          <a:noFill/>
        </p:spPr>
        <p:txBody>
          <a:bodyPr wrap="square" rtlCol="0">
            <a:spAutoFit/>
          </a:bodyPr>
          <a:lstStyle/>
          <a:p>
            <a:pPr algn="l"/>
            <a:r>
              <a:rPr lang="en-US" dirty="0">
                <a:solidFill>
                  <a:schemeClr val="bg1"/>
                </a:solidFill>
                <a:latin typeface="+mn-lt"/>
              </a:rPr>
              <a:t>Spatial attention shifts in Posner experiments as a function of leak channel </a:t>
            </a:r>
            <a:r>
              <a:rPr lang="en-US" dirty="0" smtClean="0">
                <a:solidFill>
                  <a:schemeClr val="bg1"/>
                </a:solidFill>
                <a:latin typeface="+mn-lt"/>
              </a:rPr>
              <a:t>conductance change between 20-120 </a:t>
            </a:r>
            <a:r>
              <a:rPr lang="en-US" dirty="0" err="1" smtClean="0">
                <a:solidFill>
                  <a:schemeClr val="bg1"/>
                </a:solidFill>
                <a:latin typeface="+mn-lt"/>
              </a:rPr>
              <a:t>ms.</a:t>
            </a:r>
            <a:endParaRPr lang="en-US" dirty="0">
              <a:solidFill>
                <a:schemeClr val="bg1"/>
              </a:solidFill>
              <a:latin typeface="+mn-lt"/>
            </a:endParaRPr>
          </a:p>
        </p:txBody>
      </p:sp>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939800"/>
          </a:xfrm>
        </p:spPr>
        <p:txBody>
          <a:bodyPr/>
          <a:lstStyle/>
          <a:p>
            <a:pPr eaLnBrk="1" hangingPunct="1"/>
            <a:r>
              <a:rPr lang="en-US" smtClean="0"/>
              <a:t>Recognition of many objects</a:t>
            </a:r>
          </a:p>
        </p:txBody>
      </p:sp>
      <p:sp>
        <p:nvSpPr>
          <p:cNvPr id="20483" name="Rectangle 3"/>
          <p:cNvSpPr>
            <a:spLocks noGrp="1" noChangeArrowheads="1"/>
          </p:cNvSpPr>
          <p:nvPr>
            <p:ph idx="1"/>
          </p:nvPr>
        </p:nvSpPr>
        <p:spPr>
          <a:xfrm>
            <a:off x="428625" y="1285875"/>
            <a:ext cx="5757863" cy="928688"/>
          </a:xfrm>
        </p:spPr>
        <p:txBody>
          <a:bodyPr/>
          <a:lstStyle/>
          <a:p>
            <a:pPr eaLnBrk="1" hangingPunct="1"/>
            <a:r>
              <a:rPr lang="en-US" sz="2000" smtClean="0"/>
              <a:t>Vision model including </a:t>
            </a:r>
            <a:r>
              <a:rPr lang="pl-PL" sz="2000" smtClean="0"/>
              <a:t>LGN, V1, V2, V4/IT, V5/MT</a:t>
            </a:r>
            <a:endParaRPr lang="en-US" sz="2000" smtClean="0"/>
          </a:p>
          <a:p>
            <a:pPr eaLnBrk="1" hangingPunct="1">
              <a:buFont typeface="Arial" pitchFamily="34" charset="0"/>
              <a:buNone/>
            </a:pPr>
            <a:r>
              <a:rPr lang="en-US" sz="2000" smtClean="0"/>
              <a:t>Two objects are presented.</a:t>
            </a:r>
            <a:endParaRPr lang="pl-PL" sz="2000" smtClean="0"/>
          </a:p>
        </p:txBody>
      </p:sp>
      <p:sp>
        <p:nvSpPr>
          <p:cNvPr id="732169" name="Rectangle 9"/>
          <p:cNvSpPr>
            <a:spLocks noChangeArrowheads="1"/>
          </p:cNvSpPr>
          <p:nvPr/>
        </p:nvSpPr>
        <p:spPr bwMode="auto">
          <a:xfrm>
            <a:off x="539750" y="2214563"/>
            <a:ext cx="3317875" cy="4500562"/>
          </a:xfrm>
          <a:prstGeom prst="rect">
            <a:avLst/>
          </a:prstGeom>
          <a:noFill/>
          <a:ln w="9525">
            <a:noFill/>
            <a:miter lim="800000"/>
            <a:headEnd/>
            <a:tailEnd/>
          </a:ln>
          <a:effectLst/>
        </p:spPr>
        <p:txBody>
          <a:bodyPr/>
          <a:lstStyle/>
          <a:p>
            <a:pPr algn="l">
              <a:lnSpc>
                <a:spcPct val="120000"/>
              </a:lnSpc>
              <a:defRPr/>
            </a:pPr>
            <a:r>
              <a:rPr lang="en-US" dirty="0">
                <a:solidFill>
                  <a:srgbClr val="FFFFFF"/>
                </a:solidFill>
                <a:effectLst>
                  <a:outerShdw blurRad="38100" dist="38100" dir="2700000" algn="tl">
                    <a:srgbClr val="000000">
                      <a:alpha val="43137"/>
                    </a:srgbClr>
                  </a:outerShdw>
                </a:effectLst>
                <a:latin typeface="+mn-lt"/>
              </a:rPr>
              <a:t>Connectivity of  these layers: </a:t>
            </a:r>
            <a:r>
              <a:rPr lang="pl-PL" dirty="0">
                <a:solidFill>
                  <a:srgbClr val="FFFFFF"/>
                </a:solidFill>
                <a:effectLst>
                  <a:outerShdw blurRad="38100" dist="38100" dir="2700000" algn="tl">
                    <a:srgbClr val="000000">
                      <a:alpha val="43137"/>
                    </a:srgbClr>
                  </a:outerShdw>
                </a:effectLst>
                <a:latin typeface="+mn-lt"/>
              </a:rPr>
              <a:t> </a:t>
            </a:r>
            <a:r>
              <a:rPr lang="en-US" dirty="0">
                <a:solidFill>
                  <a:srgbClr val="FFFFFF"/>
                </a:solidFill>
                <a:effectLst>
                  <a:outerShdw blurRad="38100" dist="38100" dir="2700000" algn="tl">
                    <a:srgbClr val="000000">
                      <a:alpha val="43137"/>
                    </a:srgbClr>
                  </a:outerShdw>
                </a:effectLst>
                <a:latin typeface="+mn-lt"/>
              </a:rPr>
              <a:t/>
            </a:r>
            <a:br>
              <a:rPr lang="en-US" dirty="0">
                <a:solidFill>
                  <a:srgbClr val="FFFFFF"/>
                </a:solidFill>
                <a:effectLst>
                  <a:outerShdw blurRad="38100" dist="38100" dir="2700000" algn="tl">
                    <a:srgbClr val="000000">
                      <a:alpha val="43137"/>
                    </a:srgbClr>
                  </a:outerShdw>
                </a:effectLst>
                <a:latin typeface="+mn-lt"/>
              </a:rPr>
            </a:br>
            <a:r>
              <a:rPr lang="pl-PL" sz="1400" dirty="0">
                <a:solidFill>
                  <a:srgbClr val="FFFFFF"/>
                </a:solidFill>
                <a:effectLst>
                  <a:outerShdw blurRad="38100" dist="38100" dir="2700000" algn="tl">
                    <a:srgbClr val="000000">
                      <a:alpha val="43137"/>
                    </a:srgbClr>
                  </a:outerShdw>
                </a:effectLst>
                <a:latin typeface="+mn-lt"/>
              </a:rPr>
              <a:t/>
            </a:r>
            <a:br>
              <a:rPr lang="pl-PL" sz="1400" dirty="0">
                <a:solidFill>
                  <a:srgbClr val="FFFFFF"/>
                </a:solidFill>
                <a:effectLst>
                  <a:outerShdw blurRad="38100" dist="38100" dir="2700000" algn="tl">
                    <a:srgbClr val="000000">
                      <a:alpha val="43137"/>
                    </a:srgbClr>
                  </a:outerShdw>
                </a:effectLst>
                <a:latin typeface="+mn-lt"/>
              </a:rPr>
            </a:br>
            <a:r>
              <a:rPr lang="pl-PL" dirty="0">
                <a:solidFill>
                  <a:srgbClr val="FFFFFF"/>
                </a:solidFill>
                <a:effectLst>
                  <a:outerShdw blurRad="38100" dist="38100" dir="2700000" algn="tl">
                    <a:srgbClr val="000000">
                      <a:alpha val="43137"/>
                    </a:srgbClr>
                  </a:outerShdw>
                </a:effectLst>
                <a:latin typeface="Calibri"/>
              </a:rPr>
              <a:t>Spat1 </a:t>
            </a:r>
            <a:r>
              <a:rPr lang="en-US" dirty="0">
                <a:solidFill>
                  <a:srgbClr val="FFFFFF"/>
                </a:solidFill>
                <a:effectLst>
                  <a:outerShdw blurRad="38100" dist="38100" dir="2700000" algn="tl">
                    <a:srgbClr val="000000">
                      <a:alpha val="43137"/>
                    </a:srgbClr>
                  </a:outerShdw>
                </a:effectLst>
                <a:latin typeface="Calibri"/>
                <a:sym typeface="Wingdings" pitchFamily="2" charset="2"/>
              </a:rPr>
              <a:t></a:t>
            </a:r>
            <a:r>
              <a:rPr lang="pl-PL" dirty="0">
                <a:solidFill>
                  <a:srgbClr val="FFFFFF"/>
                </a:solidFill>
                <a:effectLst>
                  <a:outerShdw blurRad="38100" dist="38100" dir="2700000" algn="tl">
                    <a:srgbClr val="000000">
                      <a:alpha val="43137"/>
                    </a:srgbClr>
                  </a:outerShdw>
                </a:effectLst>
                <a:latin typeface="Calibri"/>
              </a:rPr>
              <a:t> V</a:t>
            </a:r>
            <a:r>
              <a:rPr lang="en-US" dirty="0">
                <a:solidFill>
                  <a:srgbClr val="FFFFFF"/>
                </a:solidFill>
                <a:effectLst>
                  <a:outerShdw blurRad="38100" dist="38100" dir="2700000" algn="tl">
                    <a:srgbClr val="000000">
                      <a:alpha val="43137"/>
                    </a:srgbClr>
                  </a:outerShdw>
                </a:effectLst>
                <a:latin typeface="Calibri"/>
              </a:rPr>
              <a:t>2, Spat 2</a:t>
            </a:r>
            <a:br>
              <a:rPr lang="en-US" dirty="0">
                <a:solidFill>
                  <a:srgbClr val="FFFFFF"/>
                </a:solidFill>
                <a:effectLst>
                  <a:outerShdw blurRad="38100" dist="38100" dir="2700000" algn="tl">
                    <a:srgbClr val="000000">
                      <a:alpha val="43137"/>
                    </a:srgbClr>
                  </a:outerShdw>
                </a:effectLst>
                <a:latin typeface="Calibri"/>
              </a:rPr>
            </a:br>
            <a:r>
              <a:rPr lang="pl-PL" dirty="0">
                <a:solidFill>
                  <a:srgbClr val="FFFFFF"/>
                </a:solidFill>
                <a:effectLst>
                  <a:outerShdw blurRad="38100" dist="38100" dir="2700000" algn="tl">
                    <a:srgbClr val="000000">
                      <a:alpha val="43137"/>
                    </a:srgbClr>
                  </a:outerShdw>
                </a:effectLst>
                <a:latin typeface="+mn-lt"/>
              </a:rPr>
              <a:t>Spat1 </a:t>
            </a:r>
            <a:r>
              <a:rPr lang="en-US" dirty="0">
                <a:solidFill>
                  <a:srgbClr val="FFFFFF"/>
                </a:solidFill>
                <a:effectLst>
                  <a:outerShdw blurRad="38100" dist="38100" dir="2700000" algn="tl">
                    <a:srgbClr val="000000">
                      <a:alpha val="43137"/>
                    </a:srgbClr>
                  </a:outerShdw>
                </a:effectLst>
                <a:latin typeface="+mn-lt"/>
                <a:sym typeface="Wingdings" pitchFamily="2" charset="2"/>
              </a:rPr>
              <a:t></a:t>
            </a:r>
            <a:r>
              <a:rPr lang="pl-PL" dirty="0">
                <a:solidFill>
                  <a:srgbClr val="FFFFFF"/>
                </a:solidFill>
                <a:effectLst>
                  <a:outerShdw blurRad="38100" dist="38100" dir="2700000" algn="tl">
                    <a:srgbClr val="000000">
                      <a:alpha val="43137"/>
                    </a:srgbClr>
                  </a:outerShdw>
                </a:effectLst>
                <a:latin typeface="+mn-lt"/>
              </a:rPr>
              <a:t> V</a:t>
            </a:r>
            <a:r>
              <a:rPr lang="en-US" dirty="0">
                <a:solidFill>
                  <a:srgbClr val="FFFFFF"/>
                </a:solidFill>
                <a:effectLst>
                  <a:outerShdw blurRad="38100" dist="38100" dir="2700000" algn="tl">
                    <a:srgbClr val="000000">
                      <a:alpha val="43137"/>
                    </a:srgbClr>
                  </a:outerShdw>
                </a:effectLst>
                <a:latin typeface="+mn-lt"/>
              </a:rPr>
              <a:t>2, Spat 2</a:t>
            </a:r>
            <a:br>
              <a:rPr lang="en-US" dirty="0">
                <a:solidFill>
                  <a:srgbClr val="FFFFFF"/>
                </a:solidFill>
                <a:effectLst>
                  <a:outerShdw blurRad="38100" dist="38100" dir="2700000" algn="tl">
                    <a:srgbClr val="000000">
                      <a:alpha val="43137"/>
                    </a:srgbClr>
                  </a:outerShdw>
                </a:effectLst>
                <a:latin typeface="+mn-lt"/>
              </a:rPr>
            </a:br>
            <a:r>
              <a:rPr lang="pl-PL" dirty="0">
                <a:solidFill>
                  <a:srgbClr val="FFFFFF"/>
                </a:solidFill>
                <a:effectLst>
                  <a:outerShdw blurRad="38100" dist="38100" dir="2700000" algn="tl">
                    <a:srgbClr val="000000">
                      <a:alpha val="43137"/>
                    </a:srgbClr>
                  </a:outerShdw>
                </a:effectLst>
                <a:latin typeface="+mn-lt"/>
              </a:rPr>
              <a:t>Spat2 </a:t>
            </a:r>
            <a:r>
              <a:rPr lang="en-US" dirty="0">
                <a:solidFill>
                  <a:srgbClr val="FFFFFF"/>
                </a:solidFill>
                <a:effectLst>
                  <a:outerShdw blurRad="38100" dist="38100" dir="2700000" algn="tl">
                    <a:srgbClr val="000000">
                      <a:alpha val="43137"/>
                    </a:srgbClr>
                  </a:outerShdw>
                </a:effectLst>
                <a:latin typeface="+mn-lt"/>
                <a:sym typeface="Wingdings" pitchFamily="2" charset="2"/>
              </a:rPr>
              <a:t> </a:t>
            </a:r>
            <a:r>
              <a:rPr lang="pl-PL" dirty="0">
                <a:solidFill>
                  <a:srgbClr val="FFFFFF"/>
                </a:solidFill>
                <a:effectLst>
                  <a:outerShdw blurRad="38100" dist="38100" dir="2700000" algn="tl">
                    <a:srgbClr val="000000">
                      <a:alpha val="43137"/>
                    </a:srgbClr>
                  </a:outerShdw>
                </a:effectLst>
                <a:latin typeface="+mn-lt"/>
              </a:rPr>
              <a:t>V2.</a:t>
            </a:r>
          </a:p>
          <a:p>
            <a:pPr algn="l">
              <a:spcAft>
                <a:spcPts val="600"/>
              </a:spcAft>
              <a:defRPr/>
            </a:pPr>
            <a:r>
              <a:rPr lang="pl-PL" dirty="0">
                <a:solidFill>
                  <a:srgbClr val="FFFFFF"/>
                </a:solidFill>
                <a:effectLst>
                  <a:outerShdw blurRad="38100" dist="38100" dir="2700000" algn="tl">
                    <a:srgbClr val="000000">
                      <a:alpha val="43137"/>
                    </a:srgbClr>
                  </a:outerShdw>
                </a:effectLst>
                <a:latin typeface="+mn-lt"/>
              </a:rPr>
              <a:t>Spat1 </a:t>
            </a:r>
            <a:r>
              <a:rPr lang="en-US" dirty="0">
                <a:solidFill>
                  <a:srgbClr val="FFFFFF"/>
                </a:solidFill>
                <a:effectLst>
                  <a:outerShdw blurRad="38100" dist="38100" dir="2700000" algn="tl">
                    <a:srgbClr val="000000">
                      <a:alpha val="43137"/>
                    </a:srgbClr>
                  </a:outerShdw>
                </a:effectLst>
                <a:latin typeface="+mn-lt"/>
              </a:rPr>
              <a:t>has recurrent activations and inhibition, focusing on a single object</a:t>
            </a:r>
            <a:r>
              <a:rPr lang="pl-PL" dirty="0">
                <a:solidFill>
                  <a:srgbClr val="FFFFFF"/>
                </a:solidFill>
                <a:effectLst>
                  <a:outerShdw blurRad="38100" dist="38100" dir="2700000" algn="tl">
                    <a:srgbClr val="000000">
                      <a:alpha val="43137"/>
                    </a:srgbClr>
                  </a:outerShdw>
                </a:effectLst>
                <a:latin typeface="+mn-lt"/>
              </a:rPr>
              <a:t>. </a:t>
            </a:r>
            <a:br>
              <a:rPr lang="pl-PL" dirty="0">
                <a:solidFill>
                  <a:srgbClr val="FFFFFF"/>
                </a:solidFill>
                <a:effectLst>
                  <a:outerShdw blurRad="38100" dist="38100" dir="2700000" algn="tl">
                    <a:srgbClr val="000000">
                      <a:alpha val="43137"/>
                    </a:srgbClr>
                  </a:outerShdw>
                </a:effectLst>
                <a:latin typeface="+mn-lt"/>
              </a:rPr>
            </a:br>
            <a:endParaRPr lang="pl-PL" sz="1000" dirty="0">
              <a:solidFill>
                <a:srgbClr val="FFFFFF"/>
              </a:solidFill>
              <a:effectLst>
                <a:outerShdw blurRad="38100" dist="38100" dir="2700000" algn="tl">
                  <a:srgbClr val="000000">
                    <a:alpha val="43137"/>
                  </a:srgbClr>
                </a:outerShdw>
              </a:effectLst>
              <a:latin typeface="+mn-lt"/>
            </a:endParaRPr>
          </a:p>
          <a:p>
            <a:pPr algn="l">
              <a:spcAft>
                <a:spcPts val="600"/>
              </a:spcAft>
              <a:defRPr/>
            </a:pPr>
            <a:r>
              <a:rPr lang="en-US" dirty="0">
                <a:solidFill>
                  <a:srgbClr val="FFFFFF"/>
                </a:solidFill>
                <a:effectLst>
                  <a:outerShdw blurRad="38100" dist="38100" dir="2700000" algn="tl">
                    <a:srgbClr val="000000">
                      <a:alpha val="43137"/>
                    </a:srgbClr>
                  </a:outerShdw>
                </a:effectLst>
                <a:latin typeface="+mn-lt"/>
              </a:rPr>
              <a:t>In normal situations neurons desynchronize and synchronize on the second object = attention shift. </a:t>
            </a:r>
            <a:endParaRPr lang="pl-PL" dirty="0">
              <a:solidFill>
                <a:srgbClr val="FFFFFF"/>
              </a:solidFill>
              <a:effectLst>
                <a:outerShdw blurRad="38100" dist="38100" dir="2700000" algn="tl">
                  <a:srgbClr val="000000">
                    <a:alpha val="43137"/>
                  </a:srgbClr>
                </a:outerShdw>
              </a:effectLst>
              <a:latin typeface="+mn-lt"/>
            </a:endParaRPr>
          </a:p>
        </p:txBody>
      </p:sp>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1785938"/>
            <a:ext cx="48958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350838"/>
            <a:ext cx="7772400" cy="563562"/>
          </a:xfrm>
        </p:spPr>
        <p:txBody>
          <a:bodyPr/>
          <a:lstStyle/>
          <a:p>
            <a:pPr eaLnBrk="1" hangingPunct="1"/>
            <a:r>
              <a:rPr lang="pl-PL" smtClean="0"/>
              <a:t>Model </a:t>
            </a:r>
            <a:r>
              <a:rPr lang="en-US" smtClean="0"/>
              <a:t>of reading</a:t>
            </a:r>
          </a:p>
        </p:txBody>
      </p:sp>
      <p:sp>
        <p:nvSpPr>
          <p:cNvPr id="21507" name="Rectangle 3"/>
          <p:cNvSpPr>
            <a:spLocks noGrp="1" noChangeArrowheads="1"/>
          </p:cNvSpPr>
          <p:nvPr>
            <p:ph type="body" sz="half" idx="1"/>
          </p:nvPr>
        </p:nvSpPr>
        <p:spPr>
          <a:xfrm>
            <a:off x="642938" y="5214938"/>
            <a:ext cx="8250237" cy="1454150"/>
          </a:xfrm>
          <a:noFill/>
        </p:spPr>
        <p:txBody>
          <a:bodyPr/>
          <a:lstStyle/>
          <a:p>
            <a:pPr marL="0" indent="0">
              <a:lnSpc>
                <a:spcPct val="120000"/>
              </a:lnSpc>
              <a:buFontTx/>
              <a:buNone/>
            </a:pPr>
            <a:r>
              <a:rPr lang="en-US" sz="2000" smtClean="0">
                <a:solidFill>
                  <a:srgbClr val="FFFFFF"/>
                </a:solidFill>
              </a:rPr>
              <a:t>Learning: mapping one of the </a:t>
            </a:r>
            <a:r>
              <a:rPr lang="pl-PL" sz="2000" smtClean="0">
                <a:solidFill>
                  <a:srgbClr val="FFFFFF"/>
                </a:solidFill>
              </a:rPr>
              <a:t>3 </a:t>
            </a:r>
            <a:r>
              <a:rPr lang="en-US" sz="2000" smtClean="0">
                <a:solidFill>
                  <a:srgbClr val="FFFFFF"/>
                </a:solidFill>
              </a:rPr>
              <a:t>layers to the other two.</a:t>
            </a:r>
          </a:p>
          <a:p>
            <a:pPr marL="0" indent="0">
              <a:lnSpc>
                <a:spcPct val="120000"/>
              </a:lnSpc>
              <a:buFontTx/>
              <a:buNone/>
            </a:pPr>
            <a:r>
              <a:rPr lang="en-US" sz="2000" smtClean="0">
                <a:solidFill>
                  <a:srgbClr val="FFFFFF"/>
                </a:solidFill>
              </a:rPr>
              <a:t>Fluctuations around final configuration = attractors representing concepts.</a:t>
            </a:r>
          </a:p>
          <a:p>
            <a:pPr marL="0" indent="0">
              <a:lnSpc>
                <a:spcPct val="120000"/>
              </a:lnSpc>
              <a:buFontTx/>
              <a:buNone/>
            </a:pPr>
            <a:r>
              <a:rPr lang="en-US" sz="2000" smtClean="0">
                <a:solidFill>
                  <a:srgbClr val="FFFFFF"/>
                </a:solidFill>
              </a:rPr>
              <a:t>How to see properties of their basins, their relations?</a:t>
            </a:r>
          </a:p>
        </p:txBody>
      </p:sp>
      <p:sp>
        <p:nvSpPr>
          <p:cNvPr id="21508" name="Rectangle 7"/>
          <p:cNvSpPr>
            <a:spLocks noChangeArrowheads="1"/>
          </p:cNvSpPr>
          <p:nvPr/>
        </p:nvSpPr>
        <p:spPr bwMode="auto">
          <a:xfrm>
            <a:off x="611188" y="1196975"/>
            <a:ext cx="40322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120000"/>
              </a:lnSpc>
            </a:pPr>
            <a:r>
              <a:rPr lang="en-US">
                <a:solidFill>
                  <a:srgbClr val="FFFFFF"/>
                </a:solidFill>
                <a:latin typeface="Calibri" pitchFamily="34" charset="0"/>
              </a:rPr>
              <a:t>Emergent neural simulator:</a:t>
            </a:r>
          </a:p>
          <a:p>
            <a:pPr algn="l">
              <a:lnSpc>
                <a:spcPct val="120000"/>
              </a:lnSpc>
            </a:pPr>
            <a:r>
              <a:rPr lang="en-US">
                <a:solidFill>
                  <a:srgbClr val="FFFFFF"/>
                </a:solidFill>
                <a:latin typeface="Calibri" pitchFamily="34" charset="0"/>
              </a:rPr>
              <a:t>Aisa, B., Mingus, B., and O'Reilly, R. The emergent neural modeling system. Neural Networks, </a:t>
            </a:r>
            <a:br>
              <a:rPr lang="en-US">
                <a:solidFill>
                  <a:srgbClr val="FFFFFF"/>
                </a:solidFill>
                <a:latin typeface="Calibri" pitchFamily="34" charset="0"/>
              </a:rPr>
            </a:br>
            <a:r>
              <a:rPr lang="en-US">
                <a:solidFill>
                  <a:srgbClr val="FFFFFF"/>
                </a:solidFill>
                <a:latin typeface="Calibri" pitchFamily="34" charset="0"/>
              </a:rPr>
              <a:t>	21, 1045-1212, 2008. </a:t>
            </a:r>
          </a:p>
          <a:p>
            <a:pPr algn="l">
              <a:lnSpc>
                <a:spcPct val="120000"/>
              </a:lnSpc>
            </a:pPr>
            <a:endParaRPr lang="en-US" sz="1000">
              <a:solidFill>
                <a:srgbClr val="FFFFFF"/>
              </a:solidFill>
              <a:latin typeface="Calibri" pitchFamily="34" charset="0"/>
            </a:endParaRPr>
          </a:p>
          <a:p>
            <a:pPr algn="l">
              <a:lnSpc>
                <a:spcPct val="120000"/>
              </a:lnSpc>
            </a:pPr>
            <a:r>
              <a:rPr lang="en-US">
                <a:solidFill>
                  <a:srgbClr val="FFFFFF"/>
                </a:solidFill>
                <a:latin typeface="Calibri" pitchFamily="34" charset="0"/>
              </a:rPr>
              <a:t>3-layer model of reading: </a:t>
            </a:r>
          </a:p>
          <a:p>
            <a:pPr algn="l">
              <a:lnSpc>
                <a:spcPct val="120000"/>
              </a:lnSpc>
            </a:pPr>
            <a:r>
              <a:rPr lang="en-US">
                <a:solidFill>
                  <a:srgbClr val="FFFFFF"/>
                </a:solidFill>
                <a:latin typeface="Calibri" pitchFamily="34" charset="0"/>
              </a:rPr>
              <a:t>orthography, phonology, semantics, or distribution of activity over 140 microfeatures of concepts. </a:t>
            </a:r>
          </a:p>
          <a:p>
            <a:pPr algn="l">
              <a:lnSpc>
                <a:spcPct val="120000"/>
              </a:lnSpc>
            </a:pPr>
            <a:r>
              <a:rPr lang="en-US">
                <a:solidFill>
                  <a:srgbClr val="FFFFFF"/>
                </a:solidFill>
                <a:latin typeface="Calibri" pitchFamily="34" charset="0"/>
              </a:rPr>
              <a:t>Hidden layers in between. </a:t>
            </a:r>
          </a:p>
        </p:txBody>
      </p:sp>
      <p:pic>
        <p:nvPicPr>
          <p:cNvPr id="215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357313"/>
            <a:ext cx="3948112"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83724"/>
            <a:ext cx="1143000" cy="11430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939800"/>
          </a:xfrm>
        </p:spPr>
        <p:txBody>
          <a:bodyPr/>
          <a:lstStyle/>
          <a:p>
            <a:pPr eaLnBrk="1" hangingPunct="1"/>
            <a:r>
              <a:rPr lang="en-US" smtClean="0"/>
              <a:t>Fuzzy Symbolic Dynamics (FSD)</a:t>
            </a:r>
          </a:p>
        </p:txBody>
      </p:sp>
      <p:sp>
        <p:nvSpPr>
          <p:cNvPr id="22531" name="Rectangle 3"/>
          <p:cNvSpPr>
            <a:spLocks noGrp="1" noChangeArrowheads="1"/>
          </p:cNvSpPr>
          <p:nvPr>
            <p:ph type="body" idx="1"/>
          </p:nvPr>
        </p:nvSpPr>
        <p:spPr>
          <a:xfrm>
            <a:off x="457200" y="1268413"/>
            <a:ext cx="8229600" cy="1214437"/>
          </a:xfrm>
        </p:spPr>
        <p:txBody>
          <a:bodyPr/>
          <a:lstStyle/>
          <a:p>
            <a:pPr eaLnBrk="1" hangingPunct="1">
              <a:buFont typeface="Wingdings" pitchFamily="2" charset="2"/>
              <a:buNone/>
            </a:pPr>
            <a:r>
              <a:rPr lang="en-US" sz="2000" smtClean="0"/>
              <a:t>Trajectory of dynamical </a:t>
            </a:r>
            <a:r>
              <a:rPr lang="pl-PL" sz="2000" smtClean="0"/>
              <a:t>system</a:t>
            </a:r>
            <a:r>
              <a:rPr lang="en-US" sz="2000" smtClean="0"/>
              <a:t> (neural activities), using recurrent plots (RP):</a:t>
            </a:r>
          </a:p>
        </p:txBody>
      </p:sp>
      <p:sp>
        <p:nvSpPr>
          <p:cNvPr id="29708" name="Rectangle 12"/>
          <p:cNvSpPr>
            <a:spLocks noChangeArrowheads="1"/>
          </p:cNvSpPr>
          <p:nvPr/>
        </p:nvSpPr>
        <p:spPr bwMode="auto">
          <a:xfrm>
            <a:off x="463550" y="2636911"/>
            <a:ext cx="8389938" cy="1419151"/>
          </a:xfrm>
          <a:prstGeom prst="rect">
            <a:avLst/>
          </a:prstGeom>
          <a:noFill/>
          <a:ln w="9525">
            <a:noFill/>
            <a:miter lim="800000"/>
            <a:headEnd/>
            <a:tailEnd/>
          </a:ln>
          <a:effectLst/>
        </p:spPr>
        <p:txBody>
          <a:bodyPr/>
          <a:lstStyle/>
          <a:p>
            <a:pPr marL="26988" indent="-26988">
              <a:spcBef>
                <a:spcPct val="20000"/>
              </a:spcBef>
              <a:buClr>
                <a:schemeClr val="hlink"/>
              </a:buClr>
              <a:buSzPct val="80000"/>
              <a:buFont typeface="Wingdings" pitchFamily="2" charset="2"/>
              <a:buNone/>
              <a:defRPr/>
            </a:pPr>
            <a:r>
              <a:rPr lang="en-US" dirty="0">
                <a:solidFill>
                  <a:srgbClr val="F8F8F8"/>
                </a:solidFill>
                <a:latin typeface="+mn-lt"/>
              </a:rPr>
              <a:t>RP plots </a:t>
            </a:r>
            <a:r>
              <a:rPr lang="en-US" i="1" dirty="0">
                <a:solidFill>
                  <a:srgbClr val="FFFF00"/>
                </a:solidFill>
                <a:latin typeface="+mn-lt"/>
              </a:rPr>
              <a:t>S</a:t>
            </a:r>
            <a:r>
              <a:rPr lang="en-US" dirty="0">
                <a:solidFill>
                  <a:srgbClr val="FFFF00"/>
                </a:solidFill>
                <a:latin typeface="+mn-lt"/>
              </a:rPr>
              <a:t>(</a:t>
            </a:r>
            <a:r>
              <a:rPr lang="en-US" i="1" dirty="0">
                <a:solidFill>
                  <a:srgbClr val="FFFF00"/>
                </a:solidFill>
                <a:latin typeface="+mn-lt"/>
              </a:rPr>
              <a:t>t</a:t>
            </a:r>
            <a:r>
              <a:rPr lang="en-US" dirty="0">
                <a:solidFill>
                  <a:srgbClr val="FFFF00"/>
                </a:solidFill>
                <a:latin typeface="+mn-lt"/>
              </a:rPr>
              <a:t>,</a:t>
            </a:r>
            <a:r>
              <a:rPr lang="en-US" i="1" dirty="0">
                <a:solidFill>
                  <a:srgbClr val="FFFF00"/>
                </a:solidFill>
                <a:latin typeface="+mn-lt"/>
              </a:rPr>
              <a:t>t</a:t>
            </a:r>
            <a:r>
              <a:rPr lang="en-US" baseline="-25000" dirty="0">
                <a:solidFill>
                  <a:srgbClr val="FFFF00"/>
                </a:solidFill>
                <a:latin typeface="+mn-lt"/>
              </a:rPr>
              <a:t>0</a:t>
            </a:r>
            <a:r>
              <a:rPr lang="en-US" dirty="0">
                <a:solidFill>
                  <a:srgbClr val="FFFF00"/>
                </a:solidFill>
                <a:latin typeface="+mn-lt"/>
              </a:rPr>
              <a:t>)</a:t>
            </a:r>
            <a:r>
              <a:rPr lang="en-US" dirty="0">
                <a:solidFill>
                  <a:srgbClr val="F8F8F8"/>
                </a:solidFill>
                <a:latin typeface="+mn-lt"/>
              </a:rPr>
              <a:t> values as a </a:t>
            </a:r>
            <a:r>
              <a:rPr lang="en-US" dirty="0" smtClean="0">
                <a:solidFill>
                  <a:srgbClr val="F8F8F8"/>
                </a:solidFill>
                <a:latin typeface="+mn-lt"/>
              </a:rPr>
              <a:t>matrix.  </a:t>
            </a:r>
          </a:p>
          <a:p>
            <a:pPr marL="26988" indent="-26988" algn="l">
              <a:spcBef>
                <a:spcPct val="20000"/>
              </a:spcBef>
              <a:buClr>
                <a:schemeClr val="hlink"/>
              </a:buClr>
              <a:buSzPct val="80000"/>
              <a:buFont typeface="Wingdings" pitchFamily="2" charset="2"/>
              <a:buNone/>
              <a:defRPr/>
            </a:pPr>
            <a:r>
              <a:rPr lang="en-US" dirty="0" smtClean="0">
                <a:solidFill>
                  <a:srgbClr val="F8F8F8"/>
                </a:solidFill>
                <a:latin typeface="+mn-lt"/>
              </a:rPr>
              <a:t>FSD shows trajectories in 2D or 3D: find reference centers </a:t>
            </a:r>
            <a:r>
              <a:rPr lang="en-US" i="1" dirty="0">
                <a:solidFill>
                  <a:srgbClr val="FFFF00"/>
                </a:solidFill>
                <a:latin typeface="Symbol" pitchFamily="18" charset="2"/>
              </a:rPr>
              <a:t>m</a:t>
            </a:r>
            <a:r>
              <a:rPr lang="en-US" baseline="-25000" dirty="0">
                <a:solidFill>
                  <a:srgbClr val="FFFF00"/>
                </a:solidFill>
                <a:latin typeface="+mn-lt"/>
              </a:rPr>
              <a:t>1</a:t>
            </a:r>
            <a:r>
              <a:rPr lang="en-US" dirty="0">
                <a:solidFill>
                  <a:srgbClr val="FFFF00"/>
                </a:solidFill>
                <a:latin typeface="+mn-lt"/>
              </a:rPr>
              <a:t>, </a:t>
            </a:r>
            <a:r>
              <a:rPr lang="en-US" i="1" dirty="0">
                <a:solidFill>
                  <a:srgbClr val="FFFF00"/>
                </a:solidFill>
                <a:latin typeface="Symbol" pitchFamily="18" charset="2"/>
              </a:rPr>
              <a:t>m</a:t>
            </a:r>
            <a:r>
              <a:rPr lang="en-US" baseline="-25000" dirty="0">
                <a:solidFill>
                  <a:srgbClr val="FFFF00"/>
                </a:solidFill>
                <a:latin typeface="+mn-lt"/>
              </a:rPr>
              <a:t>2 </a:t>
            </a:r>
            <a:r>
              <a:rPr lang="en-US" dirty="0">
                <a:solidFill>
                  <a:srgbClr val="FFFF00"/>
                </a:solidFill>
              </a:rPr>
              <a:t>, </a:t>
            </a:r>
            <a:r>
              <a:rPr lang="en-US" i="1" dirty="0" smtClean="0">
                <a:solidFill>
                  <a:srgbClr val="FFFF00"/>
                </a:solidFill>
                <a:latin typeface="Symbol" pitchFamily="18" charset="2"/>
              </a:rPr>
              <a:t>m</a:t>
            </a:r>
            <a:r>
              <a:rPr lang="en-US" baseline="-25000" dirty="0" smtClean="0">
                <a:solidFill>
                  <a:srgbClr val="FFFF00"/>
                </a:solidFill>
              </a:rPr>
              <a:t>3 </a:t>
            </a:r>
            <a:r>
              <a:rPr lang="en-US" dirty="0">
                <a:solidFill>
                  <a:srgbClr val="F8F8F8"/>
                </a:solidFill>
                <a:latin typeface="Calibri"/>
              </a:rPr>
              <a:t> </a:t>
            </a:r>
            <a:r>
              <a:rPr lang="en-US" dirty="0" smtClean="0">
                <a:solidFill>
                  <a:srgbClr val="F8F8F8"/>
                </a:solidFill>
                <a:latin typeface="Calibri"/>
              </a:rPr>
              <a:t>on standardized data and o</a:t>
            </a:r>
            <a:r>
              <a:rPr lang="en-US" dirty="0" smtClean="0">
                <a:solidFill>
                  <a:srgbClr val="F8F8F8"/>
                </a:solidFill>
                <a:latin typeface="+mn-lt"/>
              </a:rPr>
              <a:t>ptimize their position to see clearly important features of trajectories despite reduced dimensionality.</a:t>
            </a:r>
            <a:endParaRPr lang="en-US" dirty="0">
              <a:solidFill>
                <a:srgbClr val="F8F8F8"/>
              </a:solidFill>
              <a:latin typeface="+mn-lt"/>
            </a:endParaRPr>
          </a:p>
        </p:txBody>
      </p:sp>
      <p:graphicFrame>
        <p:nvGraphicFramePr>
          <p:cNvPr id="22533" name="Object 13"/>
          <p:cNvGraphicFramePr>
            <a:graphicFrameLocks noChangeAspect="1"/>
          </p:cNvGraphicFramePr>
          <p:nvPr>
            <p:extLst>
              <p:ext uri="{D42A27DB-BD31-4B8C-83A1-F6EECF244321}">
                <p14:modId xmlns:p14="http://schemas.microsoft.com/office/powerpoint/2010/main" val="2187558554"/>
              </p:ext>
            </p:extLst>
          </p:nvPr>
        </p:nvGraphicFramePr>
        <p:xfrm>
          <a:off x="592138" y="3842412"/>
          <a:ext cx="7248525" cy="800100"/>
        </p:xfrm>
        <a:graphic>
          <a:graphicData uri="http://schemas.openxmlformats.org/presentationml/2006/ole">
            <mc:AlternateContent xmlns:mc="http://schemas.openxmlformats.org/markup-compatibility/2006">
              <mc:Choice xmlns:v="urn:schemas-microsoft-com:vml" Requires="v">
                <p:oleObj spid="_x0000_s22584" name="Equation" r:id="rId4" imgW="3022600" imgH="355600" progId="Equation.DSMT4">
                  <p:embed/>
                </p:oleObj>
              </mc:Choice>
              <mc:Fallback>
                <p:oleObj name="Equation" r:id="rId4" imgW="3022600" imgH="355600" progId="Equation.DSMT4">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38" y="3842412"/>
                        <a:ext cx="72485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12"/>
          <p:cNvSpPr>
            <a:spLocks noChangeArrowheads="1"/>
          </p:cNvSpPr>
          <p:nvPr/>
        </p:nvSpPr>
        <p:spPr bwMode="auto">
          <a:xfrm>
            <a:off x="571500" y="4581128"/>
            <a:ext cx="8175625" cy="2160239"/>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Wingdings" pitchFamily="2" charset="2"/>
              <a:buNone/>
              <a:defRPr/>
            </a:pPr>
            <a:r>
              <a:rPr lang="en-US" dirty="0" smtClean="0">
                <a:solidFill>
                  <a:srgbClr val="F8F8F8"/>
                </a:solidFill>
                <a:latin typeface="+mn-lt"/>
              </a:rPr>
              <a:t>This creates localized </a:t>
            </a:r>
            <a:r>
              <a:rPr lang="en-US" dirty="0">
                <a:solidFill>
                  <a:srgbClr val="F8F8F8"/>
                </a:solidFill>
                <a:latin typeface="+mn-lt"/>
              </a:rPr>
              <a:t>membership functions </a:t>
            </a:r>
            <a:r>
              <a:rPr lang="en-US" i="1" dirty="0" err="1">
                <a:solidFill>
                  <a:srgbClr val="FFFF00"/>
                </a:solidFill>
              </a:rPr>
              <a:t>y</a:t>
            </a:r>
            <a:r>
              <a:rPr lang="en-US" i="1" baseline="-25000" dirty="0" err="1">
                <a:solidFill>
                  <a:srgbClr val="FFFF00"/>
                </a:solidFill>
              </a:rPr>
              <a:t>k</a:t>
            </a:r>
            <a:r>
              <a:rPr lang="en-US" dirty="0">
                <a:solidFill>
                  <a:srgbClr val="FFFF00"/>
                </a:solidFill>
              </a:rPr>
              <a:t>(</a:t>
            </a:r>
            <a:r>
              <a:rPr lang="en-US" i="1" dirty="0" err="1">
                <a:solidFill>
                  <a:srgbClr val="FFFF00"/>
                </a:solidFill>
              </a:rPr>
              <a:t>t;W</a:t>
            </a:r>
            <a:r>
              <a:rPr lang="en-US" dirty="0" smtClean="0">
                <a:solidFill>
                  <a:srgbClr val="FFFF00"/>
                </a:solidFill>
              </a:rPr>
              <a:t>)</a:t>
            </a:r>
            <a:r>
              <a:rPr lang="en-US" dirty="0" smtClean="0">
                <a:solidFill>
                  <a:srgbClr val="F8F8F8"/>
                </a:solidFill>
                <a:latin typeface="+mn-lt"/>
              </a:rPr>
              <a:t>. </a:t>
            </a:r>
            <a:endParaRPr lang="en-US" dirty="0">
              <a:solidFill>
                <a:srgbClr val="F8F8F8"/>
              </a:solidFill>
              <a:latin typeface="+mn-lt"/>
            </a:endParaRPr>
          </a:p>
          <a:p>
            <a:pPr marL="342900" indent="-342900" algn="l">
              <a:spcBef>
                <a:spcPct val="20000"/>
              </a:spcBef>
              <a:buClr>
                <a:schemeClr val="hlink"/>
              </a:buClr>
              <a:buSzPct val="80000"/>
              <a:buFont typeface="Wingdings" pitchFamily="2" charset="2"/>
              <a:buNone/>
              <a:defRPr/>
            </a:pPr>
            <a:r>
              <a:rPr lang="en-US" dirty="0" smtClean="0">
                <a:solidFill>
                  <a:srgbClr val="F8F8F8"/>
                </a:solidFill>
                <a:latin typeface="+mn-lt"/>
              </a:rPr>
              <a:t>Sharp </a:t>
            </a:r>
            <a:r>
              <a:rPr lang="en-US" dirty="0">
                <a:solidFill>
                  <a:srgbClr val="F8F8F8"/>
                </a:solidFill>
                <a:latin typeface="+mn-lt"/>
              </a:rPr>
              <a:t>indicator functions =&gt; symbolic dynamics; </a:t>
            </a:r>
            <a:r>
              <a:rPr lang="en-US" i="1" dirty="0">
                <a:solidFill>
                  <a:srgbClr val="FFFF00"/>
                </a:solidFill>
              </a:rPr>
              <a:t>x</a:t>
            </a:r>
            <a:r>
              <a:rPr lang="en-US" dirty="0">
                <a:solidFill>
                  <a:srgbClr val="FFFF00"/>
                </a:solidFill>
              </a:rPr>
              <a:t>(</a:t>
            </a:r>
            <a:r>
              <a:rPr lang="en-US" i="1" dirty="0">
                <a:solidFill>
                  <a:srgbClr val="FFFF00"/>
                </a:solidFill>
              </a:rPr>
              <a:t>t</a:t>
            </a:r>
            <a:r>
              <a:rPr lang="en-US" dirty="0">
                <a:solidFill>
                  <a:srgbClr val="FFFF00"/>
                </a:solidFill>
              </a:rPr>
              <a:t>) =&gt; </a:t>
            </a:r>
            <a:r>
              <a:rPr lang="en-US" dirty="0">
                <a:solidFill>
                  <a:srgbClr val="F8F8F8"/>
                </a:solidFill>
                <a:latin typeface="+mn-lt"/>
              </a:rPr>
              <a:t>strings of </a:t>
            </a:r>
            <a:r>
              <a:rPr lang="en-US" dirty="0" smtClean="0">
                <a:solidFill>
                  <a:srgbClr val="F8F8F8"/>
                </a:solidFill>
                <a:latin typeface="+mn-lt"/>
              </a:rPr>
              <a:t>symbols. </a:t>
            </a:r>
            <a:endParaRPr lang="en-US" dirty="0">
              <a:solidFill>
                <a:srgbClr val="F8F8F8"/>
              </a:solidFill>
              <a:latin typeface="+mn-lt"/>
            </a:endParaRPr>
          </a:p>
          <a:p>
            <a:pPr algn="l">
              <a:spcBef>
                <a:spcPct val="20000"/>
              </a:spcBef>
              <a:buClr>
                <a:schemeClr val="hlink"/>
              </a:buClr>
              <a:buSzPct val="80000"/>
              <a:buFont typeface="Wingdings" pitchFamily="2" charset="2"/>
              <a:buNone/>
              <a:defRPr/>
            </a:pPr>
            <a:r>
              <a:rPr lang="en-US" dirty="0" smtClean="0">
                <a:solidFill>
                  <a:srgbClr val="F8F8F8"/>
                </a:solidFill>
                <a:latin typeface="+mn-lt"/>
              </a:rPr>
              <a:t>Soft </a:t>
            </a:r>
            <a:r>
              <a:rPr lang="en-US" dirty="0">
                <a:solidFill>
                  <a:srgbClr val="F8F8F8"/>
                </a:solidFill>
                <a:latin typeface="+mn-lt"/>
              </a:rPr>
              <a:t>membership functions =&gt; fuzzy symbolic dynamics, dimensionality reduction </a:t>
            </a:r>
            <a:r>
              <a:rPr lang="en-US" dirty="0">
                <a:solidFill>
                  <a:srgbClr val="FFFF00"/>
                </a:solidFill>
                <a:latin typeface="+mn-lt"/>
              </a:rPr>
              <a:t>Y(</a:t>
            </a:r>
            <a:r>
              <a:rPr lang="en-US" i="1" dirty="0">
                <a:solidFill>
                  <a:srgbClr val="FFFF00"/>
                </a:solidFill>
                <a:latin typeface="+mn-lt"/>
              </a:rPr>
              <a:t>t</a:t>
            </a:r>
            <a:r>
              <a:rPr lang="en-US" dirty="0">
                <a:solidFill>
                  <a:srgbClr val="FFFF00"/>
                </a:solidFill>
                <a:latin typeface="+mn-lt"/>
              </a:rPr>
              <a:t>)=(</a:t>
            </a:r>
            <a:r>
              <a:rPr lang="en-US" i="1" dirty="0">
                <a:solidFill>
                  <a:srgbClr val="FFFF00"/>
                </a:solidFill>
              </a:rPr>
              <a:t>y</a:t>
            </a:r>
            <a:r>
              <a:rPr lang="en-US" baseline="-25000" dirty="0">
                <a:solidFill>
                  <a:srgbClr val="FFFF00"/>
                </a:solidFill>
              </a:rPr>
              <a:t>1</a:t>
            </a:r>
            <a:r>
              <a:rPr lang="en-US" dirty="0">
                <a:solidFill>
                  <a:srgbClr val="FFFF00"/>
                </a:solidFill>
              </a:rPr>
              <a:t>(</a:t>
            </a:r>
            <a:r>
              <a:rPr lang="en-US" i="1" dirty="0" err="1">
                <a:solidFill>
                  <a:srgbClr val="FFFF00"/>
                </a:solidFill>
              </a:rPr>
              <a:t>t;W</a:t>
            </a:r>
            <a:r>
              <a:rPr lang="en-US" dirty="0">
                <a:solidFill>
                  <a:srgbClr val="FFFF00"/>
                </a:solidFill>
              </a:rPr>
              <a:t>),</a:t>
            </a:r>
            <a:r>
              <a:rPr lang="en-US" i="1" dirty="0">
                <a:solidFill>
                  <a:srgbClr val="FFFF00"/>
                </a:solidFill>
              </a:rPr>
              <a:t> y</a:t>
            </a:r>
            <a:r>
              <a:rPr lang="en-US" baseline="-25000" dirty="0">
                <a:solidFill>
                  <a:srgbClr val="FFFF00"/>
                </a:solidFill>
              </a:rPr>
              <a:t>2</a:t>
            </a:r>
            <a:r>
              <a:rPr lang="en-US" dirty="0">
                <a:solidFill>
                  <a:srgbClr val="FFFF00"/>
                </a:solidFill>
              </a:rPr>
              <a:t>(</a:t>
            </a:r>
            <a:r>
              <a:rPr lang="en-US" i="1" dirty="0" err="1">
                <a:solidFill>
                  <a:srgbClr val="FFFF00"/>
                </a:solidFill>
              </a:rPr>
              <a:t>t;W</a:t>
            </a:r>
            <a:r>
              <a:rPr lang="en-US" dirty="0">
                <a:solidFill>
                  <a:srgbClr val="FFFF00"/>
                </a:solidFill>
              </a:rPr>
              <a:t>))</a:t>
            </a:r>
            <a:r>
              <a:rPr lang="en-US" dirty="0">
                <a:solidFill>
                  <a:srgbClr val="F8F8F8"/>
                </a:solidFill>
                <a:latin typeface="+mn-lt"/>
              </a:rPr>
              <a:t>  =&gt; visualization of </a:t>
            </a:r>
            <a:r>
              <a:rPr lang="en-US" dirty="0" smtClean="0">
                <a:solidFill>
                  <a:srgbClr val="F8F8F8"/>
                </a:solidFill>
                <a:latin typeface="+mn-lt"/>
              </a:rPr>
              <a:t>high-D </a:t>
            </a:r>
            <a:r>
              <a:rPr lang="en-US" dirty="0">
                <a:solidFill>
                  <a:srgbClr val="F8F8F8"/>
                </a:solidFill>
                <a:latin typeface="+mn-lt"/>
              </a:rPr>
              <a:t>data.</a:t>
            </a:r>
            <a:endParaRPr lang="pl-PL" dirty="0">
              <a:solidFill>
                <a:srgbClr val="F8F8F8"/>
              </a:solidFill>
              <a:latin typeface="+mn-lt"/>
            </a:endParaRPr>
          </a:p>
          <a:p>
            <a:pPr marL="342900" indent="-342900" algn="l">
              <a:spcBef>
                <a:spcPct val="20000"/>
              </a:spcBef>
              <a:buClr>
                <a:schemeClr val="hlink"/>
              </a:buClr>
              <a:buSzPct val="80000"/>
              <a:buFont typeface="Arial" pitchFamily="34" charset="0"/>
              <a:buChar char="•"/>
              <a:defRPr/>
            </a:pPr>
            <a:r>
              <a:rPr lang="en-US" dirty="0">
                <a:solidFill>
                  <a:srgbClr val="F8F8F8"/>
                </a:solidFill>
                <a:latin typeface="+mn-lt"/>
              </a:rPr>
              <a:t>Dobosz K, Duch </a:t>
            </a:r>
            <a:r>
              <a:rPr lang="en-US" dirty="0" smtClean="0">
                <a:solidFill>
                  <a:srgbClr val="F8F8F8"/>
                </a:solidFill>
                <a:latin typeface="+mn-lt"/>
              </a:rPr>
              <a:t>W, Neural </a:t>
            </a:r>
            <a:r>
              <a:rPr lang="en-US" dirty="0">
                <a:solidFill>
                  <a:srgbClr val="F8F8F8"/>
                </a:solidFill>
                <a:latin typeface="+mn-lt"/>
              </a:rPr>
              <a:t>Networks 23, 487-496, 2010</a:t>
            </a:r>
            <a:r>
              <a:rPr lang="en-US" dirty="0" smtClean="0">
                <a:solidFill>
                  <a:srgbClr val="F8F8F8"/>
                </a:solidFill>
                <a:latin typeface="+mn-lt"/>
              </a:rPr>
              <a:t>; </a:t>
            </a:r>
            <a:br>
              <a:rPr lang="en-US" dirty="0" smtClean="0">
                <a:solidFill>
                  <a:srgbClr val="F8F8F8"/>
                </a:solidFill>
                <a:latin typeface="+mn-lt"/>
              </a:rPr>
            </a:br>
            <a:r>
              <a:rPr lang="en-US" dirty="0" smtClean="0">
                <a:solidFill>
                  <a:srgbClr val="F8F8F8"/>
                </a:solidFill>
                <a:latin typeface="+mn-lt"/>
              </a:rPr>
              <a:t>Cognitive </a:t>
            </a:r>
            <a:r>
              <a:rPr lang="en-US" dirty="0">
                <a:solidFill>
                  <a:srgbClr val="F8F8F8"/>
                </a:solidFill>
                <a:latin typeface="+mn-lt"/>
              </a:rPr>
              <a:t>Neurodynamics 5(2), 145-160, 2011</a:t>
            </a:r>
          </a:p>
        </p:txBody>
      </p:sp>
      <p:graphicFrame>
        <p:nvGraphicFramePr>
          <p:cNvPr id="22535" name="Object 4"/>
          <p:cNvGraphicFramePr>
            <a:graphicFrameLocks noChangeAspect="1"/>
          </p:cNvGraphicFramePr>
          <p:nvPr/>
        </p:nvGraphicFramePr>
        <p:xfrm>
          <a:off x="684213" y="1744663"/>
          <a:ext cx="7920037" cy="781050"/>
        </p:xfrm>
        <a:graphic>
          <a:graphicData uri="http://schemas.openxmlformats.org/presentationml/2006/ole">
            <mc:AlternateContent xmlns:mc="http://schemas.openxmlformats.org/markup-compatibility/2006">
              <mc:Choice xmlns:v="urn:schemas-microsoft-com:vml" Requires="v">
                <p:oleObj spid="_x0000_s22585" name="Equation" r:id="rId6" imgW="3365500" imgH="304800" progId="Equation.DSMT4">
                  <p:embed/>
                </p:oleObj>
              </mc:Choice>
              <mc:Fallback>
                <p:oleObj name="Equation" r:id="rId6" imgW="3365500" imgH="3048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1744663"/>
                        <a:ext cx="79200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Picture 3"/>
          <p:cNvPicPr>
            <a:picLocks noChangeAspect="1" noChangeArrowheads="1"/>
          </p:cNvPicPr>
          <p:nvPr/>
        </p:nvPicPr>
        <p:blipFill>
          <a:blip r:embed="rId8"/>
          <a:srcRect/>
          <a:stretch>
            <a:fillRect/>
          </a:stretch>
        </p:blipFill>
        <p:spPr bwMode="auto">
          <a:xfrm>
            <a:off x="19050" y="31750"/>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5575" y="20638"/>
            <a:ext cx="5176838"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939800"/>
          </a:xfrm>
        </p:spPr>
        <p:txBody>
          <a:bodyPr/>
          <a:lstStyle/>
          <a:p>
            <a:pPr eaLnBrk="1" hangingPunct="1"/>
            <a:r>
              <a:rPr lang="en-US" smtClean="0"/>
              <a:t>Neurodynamics</a:t>
            </a:r>
          </a:p>
        </p:txBody>
      </p:sp>
      <p:sp>
        <p:nvSpPr>
          <p:cNvPr id="34819" name="Rectangle 3"/>
          <p:cNvSpPr>
            <a:spLocks noGrp="1" noChangeArrowheads="1"/>
          </p:cNvSpPr>
          <p:nvPr>
            <p:ph idx="1"/>
          </p:nvPr>
        </p:nvSpPr>
        <p:spPr>
          <a:xfrm>
            <a:off x="428625" y="1285875"/>
            <a:ext cx="8501063" cy="4071938"/>
          </a:xfrm>
        </p:spPr>
        <p:txBody>
          <a:bodyPr/>
          <a:lstStyle/>
          <a:p>
            <a:pPr eaLnBrk="1" hangingPunct="1">
              <a:buFont typeface="Arial" pitchFamily="34" charset="0"/>
              <a:buNone/>
              <a:defRPr/>
            </a:pPr>
            <a:r>
              <a:rPr lang="en-US" sz="2000" dirty="0" smtClean="0"/>
              <a:t>Trajectories show attention effects as a property of neurodynamics,</a:t>
            </a:r>
          </a:p>
          <a:p>
            <a:pPr eaLnBrk="1" hangingPunct="1">
              <a:buFont typeface="Arial" pitchFamily="34" charset="0"/>
              <a:buNone/>
              <a:defRPr/>
            </a:pPr>
            <a:r>
              <a:rPr lang="en-US" sz="2000" dirty="0" smtClean="0"/>
              <a:t>it depends on: </a:t>
            </a:r>
          </a:p>
          <a:p>
            <a:pPr eaLnBrk="1" hangingPunct="1">
              <a:defRPr/>
            </a:pPr>
            <a:r>
              <a:rPr lang="en-US" sz="2000" b="1" dirty="0" smtClean="0"/>
              <a:t>synaptic connections</a:t>
            </a:r>
            <a:r>
              <a:rPr lang="en-US" sz="2000" dirty="0" smtClean="0"/>
              <a:t>: inhibitory competition, bidirectional interactive processing, multiple constraint satisfaction;</a:t>
            </a:r>
          </a:p>
          <a:p>
            <a:pPr eaLnBrk="1" hangingPunct="1">
              <a:defRPr/>
            </a:pPr>
            <a:r>
              <a:rPr lang="en-US" sz="2000" b="1" dirty="0" smtClean="0"/>
              <a:t>neural properties</a:t>
            </a:r>
            <a:r>
              <a:rPr lang="en-US" sz="2000" dirty="0" smtClean="0"/>
              <a:t>: thresholds, accommodation, ion channels … </a:t>
            </a:r>
            <a:endParaRPr lang="en-US" sz="2000" dirty="0"/>
          </a:p>
          <a:p>
            <a:pPr marL="0" indent="0" eaLnBrk="1" hangingPunct="1">
              <a:buNone/>
              <a:defRPr/>
            </a:pPr>
            <a:endParaRPr lang="en-US" sz="2000" dirty="0" smtClean="0"/>
          </a:p>
          <a:p>
            <a:pPr eaLnBrk="1" hangingPunct="1">
              <a:buNone/>
              <a:defRPr/>
            </a:pPr>
            <a:r>
              <a:rPr lang="en-US" sz="2000" dirty="0" smtClean="0"/>
              <a:t>Input activations  </a:t>
            </a:r>
            <a:r>
              <a:rPr lang="en-US" sz="2000" dirty="0"/>
              <a:t>=&gt; </a:t>
            </a:r>
            <a:r>
              <a:rPr lang="en-US" sz="2000" dirty="0" smtClean="0"/>
              <a:t>basins </a:t>
            </a:r>
            <a:r>
              <a:rPr lang="en-US" sz="2000" dirty="0"/>
              <a:t>of </a:t>
            </a:r>
            <a:r>
              <a:rPr lang="en-US" sz="2000" dirty="0" smtClean="0"/>
              <a:t>attractors =&gt; object recognition</a:t>
            </a:r>
          </a:p>
          <a:p>
            <a:pPr marL="457200" indent="-457200" eaLnBrk="1" hangingPunct="1">
              <a:defRPr/>
            </a:pPr>
            <a:r>
              <a:rPr lang="en-US" sz="2000" dirty="0" smtClean="0"/>
              <a:t>Normal case: relatively large basins, generalization, average dwell time, moving </a:t>
            </a:r>
            <a:r>
              <a:rPr lang="en-US" sz="2000" dirty="0"/>
              <a:t>to other basin of </a:t>
            </a:r>
            <a:r>
              <a:rPr lang="en-US" sz="2000" dirty="0" smtClean="0"/>
              <a:t>attraction, exploring the activation space.</a:t>
            </a:r>
          </a:p>
          <a:p>
            <a:pPr marL="457200" indent="-457200" eaLnBrk="1" hangingPunct="1">
              <a:defRPr/>
            </a:pPr>
            <a:r>
              <a:rPr lang="en-US" sz="2000" dirty="0" smtClean="0"/>
              <a:t>Without accommodation (inactive outward rectifying ion channels): deep, narrow basins, hard to move out of the basin, associations are weak. </a:t>
            </a:r>
            <a:endParaRPr lang="pl-PL" sz="2000" dirty="0" smtClean="0"/>
          </a:p>
        </p:txBody>
      </p:sp>
      <p:sp>
        <p:nvSpPr>
          <p:cNvPr id="732169" name="Rectangle 9"/>
          <p:cNvSpPr>
            <a:spLocks noChangeArrowheads="1"/>
          </p:cNvSpPr>
          <p:nvPr/>
        </p:nvSpPr>
        <p:spPr bwMode="auto">
          <a:xfrm>
            <a:off x="539750" y="5254624"/>
            <a:ext cx="8389938" cy="1486743"/>
          </a:xfrm>
          <a:prstGeom prst="rect">
            <a:avLst/>
          </a:prstGeom>
          <a:noFill/>
          <a:ln w="9525">
            <a:noFill/>
            <a:miter lim="800000"/>
            <a:headEnd/>
            <a:tailEnd/>
          </a:ln>
          <a:effectLst/>
        </p:spPr>
        <p:txBody>
          <a:bodyPr/>
          <a:lstStyle/>
          <a:p>
            <a:pPr algn="l">
              <a:spcAft>
                <a:spcPts val="600"/>
              </a:spcAft>
              <a:defRPr/>
            </a:pPr>
            <a:r>
              <a:rPr lang="en-US" dirty="0">
                <a:solidFill>
                  <a:srgbClr val="FFFFFF"/>
                </a:solidFill>
                <a:latin typeface="+mn-lt"/>
              </a:rPr>
              <a:t>Accommodation: basins of attractors shrink and vanish because neurons desynchronize due to the </a:t>
            </a:r>
            <a:r>
              <a:rPr lang="en-US" dirty="0" smtClean="0">
                <a:solidFill>
                  <a:srgbClr val="FFFFFF"/>
                </a:solidFill>
                <a:latin typeface="+mn-lt"/>
              </a:rPr>
              <a:t>neural fatigue</a:t>
            </a:r>
            <a:r>
              <a:rPr lang="en-US" dirty="0">
                <a:solidFill>
                  <a:srgbClr val="FFFFFF"/>
                </a:solidFill>
                <a:latin typeface="+mn-lt"/>
              </a:rPr>
              <a:t>. This allows other neurons to </a:t>
            </a:r>
            <a:r>
              <a:rPr lang="en-US" dirty="0" smtClean="0">
                <a:solidFill>
                  <a:srgbClr val="FFFFFF"/>
                </a:solidFill>
                <a:latin typeface="+mn-lt"/>
              </a:rPr>
              <a:t>synchronize on new stimuli, </a:t>
            </a:r>
            <a:r>
              <a:rPr lang="en-US" dirty="0">
                <a:solidFill>
                  <a:srgbClr val="FFFFFF"/>
                </a:solidFill>
                <a:latin typeface="+mn-lt"/>
              </a:rPr>
              <a:t>guided by Spat =&gt; V2 =&gt; V1 feedback. </a:t>
            </a:r>
            <a:endParaRPr lang="en-US" dirty="0" smtClean="0">
              <a:solidFill>
                <a:srgbClr val="FFFFFF"/>
              </a:solidFill>
              <a:latin typeface="+mn-lt"/>
            </a:endParaRPr>
          </a:p>
          <a:p>
            <a:pPr algn="l">
              <a:spcAft>
                <a:spcPts val="600"/>
              </a:spcAft>
              <a:defRPr/>
            </a:pPr>
            <a:r>
              <a:rPr lang="en-US" dirty="0" smtClean="0">
                <a:solidFill>
                  <a:srgbClr val="FFFFFF"/>
                </a:solidFill>
                <a:latin typeface="+mn-lt"/>
              </a:rPr>
              <a:t>This leads to sudden spontaneous weakly related chains of thoughts.</a:t>
            </a:r>
            <a:endParaRPr lang="en-US" dirty="0">
              <a:solidFill>
                <a:srgbClr val="FFFFFF"/>
              </a:solidFill>
              <a:latin typeface="+mn-lt"/>
            </a:endParaRPr>
          </a:p>
        </p:txBody>
      </p:sp>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9075" y="571500"/>
            <a:ext cx="13049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39800"/>
          </a:xfrm>
        </p:spPr>
        <p:txBody>
          <a:bodyPr/>
          <a:lstStyle/>
          <a:p>
            <a:pPr eaLnBrk="1" hangingPunct="1"/>
            <a:r>
              <a:rPr lang="en-US" smtClean="0"/>
              <a:t>Attractors for words</a:t>
            </a:r>
          </a:p>
        </p:txBody>
      </p:sp>
      <p:sp>
        <p:nvSpPr>
          <p:cNvPr id="24579" name="Rectangle 3"/>
          <p:cNvSpPr>
            <a:spLocks noGrp="1" noChangeArrowheads="1"/>
          </p:cNvSpPr>
          <p:nvPr>
            <p:ph idx="1"/>
          </p:nvPr>
        </p:nvSpPr>
        <p:spPr>
          <a:xfrm>
            <a:off x="428625" y="1285875"/>
            <a:ext cx="4214813" cy="3857625"/>
          </a:xfrm>
        </p:spPr>
        <p:txBody>
          <a:bodyPr/>
          <a:lstStyle/>
          <a:p>
            <a:pPr marL="0" indent="0" eaLnBrk="1" hangingPunct="1">
              <a:buFont typeface="Arial" pitchFamily="34" charset="0"/>
              <a:buNone/>
            </a:pPr>
            <a:r>
              <a:rPr lang="en-US" sz="2000" smtClean="0"/>
              <a:t>Model for reading includes phonological, orthographic and semantic layers with hidden layers in between. </a:t>
            </a:r>
          </a:p>
          <a:p>
            <a:pPr marL="0" indent="0" eaLnBrk="1" hangingPunct="1">
              <a:buFont typeface="Arial" pitchFamily="34" charset="0"/>
              <a:buNone/>
            </a:pPr>
            <a:r>
              <a:rPr lang="en-US" sz="2000" smtClean="0"/>
              <a:t>Non-linear visualization of activity of the semantic layer with 140 units. </a:t>
            </a:r>
            <a:br>
              <a:rPr lang="en-US" sz="2000" smtClean="0"/>
            </a:br>
            <a:endParaRPr lang="en-US" sz="1000" smtClean="0"/>
          </a:p>
          <a:p>
            <a:pPr marL="0" indent="0" eaLnBrk="1" hangingPunct="1">
              <a:buFont typeface="Arial" pitchFamily="34" charset="0"/>
              <a:buNone/>
            </a:pPr>
            <a:r>
              <a:rPr lang="en-US" sz="2000" i="1" smtClean="0"/>
              <a:t>Cost </a:t>
            </a:r>
            <a:r>
              <a:rPr lang="en-US" sz="2000" smtClean="0"/>
              <a:t>and </a:t>
            </a:r>
            <a:r>
              <a:rPr lang="en-US" sz="2000" i="1" smtClean="0"/>
              <a:t>rent </a:t>
            </a:r>
            <a:r>
              <a:rPr lang="en-US" sz="2000" smtClean="0"/>
              <a:t>have semantic associations, attractors are close to each other, but without accommodation transitions between basins of attractions are hard.  </a:t>
            </a:r>
          </a:p>
        </p:txBody>
      </p:sp>
      <p:sp>
        <p:nvSpPr>
          <p:cNvPr id="732169" name="Rectangle 9"/>
          <p:cNvSpPr>
            <a:spLocks noChangeArrowheads="1"/>
          </p:cNvSpPr>
          <p:nvPr/>
        </p:nvSpPr>
        <p:spPr bwMode="auto">
          <a:xfrm>
            <a:off x="441325" y="5143500"/>
            <a:ext cx="8389938" cy="1500188"/>
          </a:xfrm>
          <a:prstGeom prst="rect">
            <a:avLst/>
          </a:prstGeom>
          <a:noFill/>
          <a:ln w="9525">
            <a:noFill/>
            <a:miter lim="800000"/>
            <a:headEnd/>
            <a:tailEnd/>
          </a:ln>
          <a:effectLst/>
        </p:spPr>
        <p:txBody>
          <a:bodyPr/>
          <a:lstStyle/>
          <a:p>
            <a:pPr algn="l">
              <a:spcBef>
                <a:spcPct val="20000"/>
              </a:spcBef>
              <a:buClrTx/>
              <a:buSzTx/>
              <a:defRPr/>
            </a:pPr>
            <a:r>
              <a:rPr lang="en-US" dirty="0">
                <a:solidFill>
                  <a:prstClr val="white"/>
                </a:solidFill>
                <a:latin typeface="+mn-lt"/>
              </a:rPr>
              <a:t>Will it manifest in verbal priming tests? Free associations? </a:t>
            </a:r>
          </a:p>
          <a:p>
            <a:pPr algn="l">
              <a:spcBef>
                <a:spcPct val="20000"/>
              </a:spcBef>
              <a:buClrTx/>
              <a:buSzTx/>
              <a:defRPr/>
            </a:pPr>
            <a:r>
              <a:rPr lang="en-US" dirty="0">
                <a:solidFill>
                  <a:prstClr val="white"/>
                </a:solidFill>
                <a:latin typeface="+mn-lt"/>
              </a:rPr>
              <a:t>Will broadening of phonological/written form representations help? </a:t>
            </a:r>
            <a:endParaRPr lang="en-US" dirty="0">
              <a:solidFill>
                <a:srgbClr val="FFFFFF"/>
              </a:solidFill>
              <a:latin typeface="+mn-lt"/>
            </a:endParaRPr>
          </a:p>
          <a:p>
            <a:pPr algn="l">
              <a:lnSpc>
                <a:spcPct val="120000"/>
              </a:lnSpc>
              <a:defRPr/>
            </a:pPr>
            <a:r>
              <a:rPr lang="en-US" dirty="0">
                <a:solidFill>
                  <a:srgbClr val="FFFFFF"/>
                </a:solidFill>
                <a:latin typeface="+mn-lt"/>
              </a:rPr>
              <a:t>For example, </a:t>
            </a:r>
            <a:r>
              <a:rPr lang="en-US" dirty="0" smtClean="0">
                <a:solidFill>
                  <a:srgbClr val="FFFFFF"/>
                </a:solidFill>
                <a:latin typeface="+mn-lt"/>
              </a:rPr>
              <a:t>will training </a:t>
            </a:r>
            <a:r>
              <a:rPr lang="en-US" dirty="0">
                <a:solidFill>
                  <a:srgbClr val="FFFFFF"/>
                </a:solidFill>
                <a:latin typeface="+mn-lt"/>
              </a:rPr>
              <a:t>ASD children with characters that vary in many ways (shapes, colors, size, rotations</a:t>
            </a:r>
            <a:r>
              <a:rPr lang="en-US" dirty="0" smtClean="0">
                <a:solidFill>
                  <a:srgbClr val="FFFFFF"/>
                </a:solidFill>
                <a:latin typeface="+mn-lt"/>
              </a:rPr>
              <a:t>) help them?  </a:t>
            </a:r>
            <a:endParaRPr lang="en-US" dirty="0">
              <a:solidFill>
                <a:srgbClr val="FFFFFF"/>
              </a:solidFill>
              <a:latin typeface="+mn-lt"/>
            </a:endParaRPr>
          </a:p>
        </p:txBody>
      </p:sp>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1071563"/>
            <a:ext cx="3948112"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071563"/>
            <a:ext cx="44577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939800"/>
          </a:xfrm>
        </p:spPr>
        <p:txBody>
          <a:bodyPr/>
          <a:lstStyle/>
          <a:p>
            <a:pPr eaLnBrk="1" hangingPunct="1"/>
            <a:r>
              <a:rPr lang="en-US" dirty="0" smtClean="0"/>
              <a:t>How strong are attractors?</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983" y="2348880"/>
            <a:ext cx="53435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Symbol zastępczy zawartości 6"/>
          <p:cNvSpPr>
            <a:spLocks noGrp="1"/>
          </p:cNvSpPr>
          <p:nvPr>
            <p:ph idx="1"/>
          </p:nvPr>
        </p:nvSpPr>
        <p:spPr>
          <a:xfrm>
            <a:off x="500063" y="1143000"/>
            <a:ext cx="8229600" cy="4806280"/>
          </a:xfrm>
        </p:spPr>
        <p:txBody>
          <a:bodyPr/>
          <a:lstStyle/>
          <a:p>
            <a:pPr marL="0" indent="0">
              <a:buFont typeface="Arial" pitchFamily="34" charset="0"/>
              <a:buNone/>
            </a:pPr>
            <a:r>
              <a:rPr lang="en-US" sz="2000" dirty="0" smtClean="0"/>
              <a:t>Variance around the center of a cluster grows with synaptic noise; for narrow and deep attractors it will grow slowly, but for wide basins it will grow fast. </a:t>
            </a:r>
          </a:p>
          <a:p>
            <a:pPr marL="0" indent="0">
              <a:buFont typeface="Arial" pitchFamily="34" charset="0"/>
              <a:buNone/>
            </a:pPr>
            <a:r>
              <a:rPr lang="en-US" sz="2000" dirty="0" smtClean="0"/>
              <a:t>Jumping out of the attractor basin reduces the variance due to inhibition of desynchronized neurons.</a:t>
            </a:r>
          </a:p>
          <a:p>
            <a:pPr marL="0" indent="0">
              <a:buFont typeface="Arial" pitchFamily="34" charset="0"/>
              <a:buNone/>
            </a:pPr>
            <a:endParaRPr lang="en-US" sz="2000" dirty="0" smtClean="0"/>
          </a:p>
          <a:p>
            <a:pPr marL="0" indent="0">
              <a:buFont typeface="Arial" pitchFamily="34" charset="0"/>
              <a:buNone/>
            </a:pPr>
            <a:r>
              <a:rPr lang="en-US" sz="2000" dirty="0" smtClean="0"/>
              <a:t/>
            </a:r>
            <a:br>
              <a:rPr lang="en-US" sz="2000" dirty="0" smtClean="0"/>
            </a:br>
            <a:r>
              <a:rPr lang="en-US" sz="2000" dirty="0" smtClean="0"/>
              <a:t>More varied encoding </a:t>
            </a:r>
            <a:br>
              <a:rPr lang="en-US" sz="2000" dirty="0" smtClean="0"/>
            </a:br>
            <a:r>
              <a:rPr lang="en-US" sz="2000" dirty="0" smtClean="0"/>
              <a:t>of concrete nouns seems to </a:t>
            </a:r>
            <a:br>
              <a:rPr lang="en-US" sz="2000" dirty="0" smtClean="0"/>
            </a:br>
            <a:r>
              <a:rPr lang="en-US" sz="2000" dirty="0" smtClean="0"/>
              <a:t>help creating larger attractor </a:t>
            </a:r>
            <a:br>
              <a:rPr lang="en-US" sz="2000" dirty="0" smtClean="0"/>
            </a:br>
            <a:r>
              <a:rPr lang="en-US" sz="2000" dirty="0" smtClean="0"/>
              <a:t>basins, but abstract concepts</a:t>
            </a:r>
            <a:br>
              <a:rPr lang="en-US" sz="2000" dirty="0" smtClean="0"/>
            </a:br>
            <a:r>
              <a:rPr lang="en-US" sz="2000" dirty="0" smtClean="0"/>
              <a:t>show narrow and deep basins. </a:t>
            </a:r>
          </a:p>
        </p:txBody>
      </p:sp>
    </p:spTree>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939800"/>
          </a:xfrm>
        </p:spPr>
        <p:txBody>
          <a:bodyPr/>
          <a:lstStyle/>
          <a:p>
            <a:pPr eaLnBrk="1" hangingPunct="1"/>
            <a:r>
              <a:rPr lang="pl-PL" smtClean="0"/>
              <a:t>Normal-ADHD</a:t>
            </a:r>
            <a:endParaRPr lang="en-US" smtClean="0"/>
          </a:p>
        </p:txBody>
      </p:sp>
      <p:sp>
        <p:nvSpPr>
          <p:cNvPr id="26627" name="Symbol zastępczy zawartości 6"/>
          <p:cNvSpPr txBox="1">
            <a:spLocks/>
          </p:cNvSpPr>
          <p:nvPr/>
        </p:nvSpPr>
        <p:spPr bwMode="auto">
          <a:xfrm>
            <a:off x="803275" y="4868863"/>
            <a:ext cx="8178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a:spcBef>
                <a:spcPct val="20000"/>
              </a:spcBef>
              <a:buClrTx/>
              <a:buSzTx/>
              <a:buFont typeface="Arial" pitchFamily="34" charset="0"/>
              <a:buNone/>
            </a:pPr>
            <a:r>
              <a:rPr lang="en-US" dirty="0">
                <a:solidFill>
                  <a:srgbClr val="FFFFFF"/>
                </a:solidFill>
                <a:latin typeface="Calibri" pitchFamily="34" charset="0"/>
              </a:rPr>
              <a:t>All plots for the flag word</a:t>
            </a:r>
            <a:r>
              <a:rPr lang="pl-PL" dirty="0">
                <a:solidFill>
                  <a:srgbClr val="FFFFFF"/>
                </a:solidFill>
                <a:latin typeface="Calibri" pitchFamily="34" charset="0"/>
              </a:rPr>
              <a:t>,</a:t>
            </a:r>
            <a:r>
              <a:rPr lang="en-US" dirty="0">
                <a:solidFill>
                  <a:srgbClr val="FFFFFF"/>
                </a:solidFill>
                <a:latin typeface="Calibri" pitchFamily="34" charset="0"/>
              </a:rPr>
              <a:t> different values of </a:t>
            </a:r>
            <a:r>
              <a:rPr lang="en-US" dirty="0" err="1">
                <a:solidFill>
                  <a:srgbClr val="FFFFFF"/>
                </a:solidFill>
                <a:latin typeface="Calibri" pitchFamily="34" charset="0"/>
              </a:rPr>
              <a:t>b_inc_dt</a:t>
            </a:r>
            <a:r>
              <a:rPr lang="en-US" dirty="0">
                <a:solidFill>
                  <a:srgbClr val="FFFFFF"/>
                </a:solidFill>
                <a:latin typeface="Calibri" pitchFamily="34" charset="0"/>
              </a:rPr>
              <a:t> parameter in the accommodation mechanism.</a:t>
            </a:r>
            <a:r>
              <a:rPr lang="pl-PL" dirty="0">
                <a:solidFill>
                  <a:srgbClr val="FFFFFF"/>
                </a:solidFill>
                <a:latin typeface="Calibri" pitchFamily="34" charset="0"/>
              </a:rPr>
              <a:t> </a:t>
            </a:r>
            <a:r>
              <a:rPr lang="pl-PL" dirty="0" err="1">
                <a:solidFill>
                  <a:srgbClr val="FFFFFF"/>
                </a:solidFill>
                <a:latin typeface="Calibri" pitchFamily="34" charset="0"/>
              </a:rPr>
              <a:t>b_inc_dt</a:t>
            </a:r>
            <a:r>
              <a:rPr lang="pl-PL" dirty="0">
                <a:solidFill>
                  <a:srgbClr val="FFFFFF"/>
                </a:solidFill>
                <a:latin typeface="Calibri" pitchFamily="34" charset="0"/>
              </a:rPr>
              <a:t> = 0.01 &amp; </a:t>
            </a:r>
            <a:r>
              <a:rPr lang="pl-PL" dirty="0" err="1">
                <a:solidFill>
                  <a:srgbClr val="FFFFFF"/>
                </a:solidFill>
                <a:latin typeface="Calibri" pitchFamily="34" charset="0"/>
              </a:rPr>
              <a:t>b_inc_dt</a:t>
            </a:r>
            <a:r>
              <a:rPr lang="pl-PL" dirty="0">
                <a:solidFill>
                  <a:srgbClr val="FFFFFF"/>
                </a:solidFill>
                <a:latin typeface="Calibri" pitchFamily="34" charset="0"/>
              </a:rPr>
              <a:t> = 0.02</a:t>
            </a:r>
            <a:endParaRPr lang="en-US" dirty="0">
              <a:solidFill>
                <a:srgbClr val="FFFFFF"/>
              </a:solidFill>
              <a:latin typeface="Calibri" pitchFamily="34" charset="0"/>
            </a:endParaRPr>
          </a:p>
          <a:p>
            <a:pPr algn="l">
              <a:spcBef>
                <a:spcPct val="20000"/>
              </a:spcBef>
              <a:buClrTx/>
              <a:buSzTx/>
              <a:buFont typeface="Arial" pitchFamily="34" charset="0"/>
              <a:buNone/>
            </a:pPr>
            <a:r>
              <a:rPr lang="en-US" dirty="0" err="1">
                <a:solidFill>
                  <a:srgbClr val="FFFFFF"/>
                </a:solidFill>
                <a:latin typeface="Calibri" pitchFamily="34" charset="0"/>
              </a:rPr>
              <a:t>b_inc_dt</a:t>
            </a:r>
            <a:r>
              <a:rPr lang="en-US" dirty="0">
                <a:solidFill>
                  <a:srgbClr val="FFFFFF"/>
                </a:solidFill>
                <a:latin typeface="Calibri" pitchFamily="34" charset="0"/>
              </a:rPr>
              <a:t> = time constant for increases in intracellular calcium which builds up slowly as </a:t>
            </a:r>
            <a:r>
              <a:rPr lang="pl-PL" dirty="0">
                <a:solidFill>
                  <a:srgbClr val="FFFFFF"/>
                </a:solidFill>
                <a:latin typeface="Calibri" pitchFamily="34" charset="0"/>
              </a:rPr>
              <a:t>a </a:t>
            </a:r>
            <a:r>
              <a:rPr lang="en-US" dirty="0">
                <a:solidFill>
                  <a:srgbClr val="FFFFFF"/>
                </a:solidFill>
                <a:latin typeface="Calibri" pitchFamily="34" charset="0"/>
              </a:rPr>
              <a:t>function of activation</a:t>
            </a:r>
            <a:r>
              <a:rPr lang="pl-PL" dirty="0">
                <a:solidFill>
                  <a:srgbClr val="FFFFFF"/>
                </a:solidFill>
                <a:latin typeface="Calibri" pitchFamily="34" charset="0"/>
              </a:rPr>
              <a:t>. </a:t>
            </a:r>
          </a:p>
          <a:p>
            <a:pPr algn="l">
              <a:spcBef>
                <a:spcPct val="20000"/>
              </a:spcBef>
              <a:buClrTx/>
              <a:buSzTx/>
              <a:buFont typeface="Arial" pitchFamily="34" charset="0"/>
              <a:buNone/>
            </a:pPr>
            <a:r>
              <a:rPr lang="en-US" dirty="0">
                <a:solidFill>
                  <a:srgbClr val="FFFFFF"/>
                </a:solidFill>
                <a:latin typeface="Calibri" pitchFamily="34" charset="0"/>
                <a:hlinkClick r:id="rId3"/>
              </a:rPr>
              <a:t>http://kdobosz.wikidot.com/dyslexia-accommodation-parameters</a:t>
            </a:r>
            <a:r>
              <a:rPr lang="pl-PL" dirty="0">
                <a:solidFill>
                  <a:srgbClr val="FFFFFF"/>
                </a:solidFill>
                <a:latin typeface="Calibri" pitchFamily="34" charset="0"/>
              </a:rPr>
              <a:t> </a:t>
            </a:r>
            <a:r>
              <a:rPr lang="en-US" dirty="0" smtClean="0">
                <a:solidFill>
                  <a:srgbClr val="FFFFFF"/>
                </a:solidFill>
                <a:latin typeface="Calibri" pitchFamily="34" charset="0"/>
              </a:rPr>
              <a:t> </a:t>
            </a:r>
            <a:endParaRPr lang="en-US" dirty="0">
              <a:solidFill>
                <a:srgbClr val="FFFFFF"/>
              </a:solidFill>
              <a:latin typeface="Calibri" pitchFamily="34" charset="0"/>
            </a:endParaRPr>
          </a:p>
        </p:txBody>
      </p:sp>
      <p:pic>
        <p:nvPicPr>
          <p:cNvPr id="126978" name="Picture 2"/>
          <p:cNvPicPr>
            <a:picLocks noChangeAspect="1" noChangeArrowheads="1"/>
          </p:cNvPicPr>
          <p:nvPr/>
        </p:nvPicPr>
        <p:blipFill>
          <a:blip r:embed="rId4"/>
          <a:srcRect/>
          <a:stretch>
            <a:fillRect/>
          </a:stretch>
        </p:blipFill>
        <p:spPr bwMode="auto">
          <a:xfrm>
            <a:off x="803275" y="1412875"/>
            <a:ext cx="3741738" cy="3198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26979" name="Picture 3"/>
          <p:cNvPicPr>
            <a:picLocks noChangeAspect="1" noChangeArrowheads="1"/>
          </p:cNvPicPr>
          <p:nvPr/>
        </p:nvPicPr>
        <p:blipFill>
          <a:blip r:embed="rId5"/>
          <a:srcRect/>
          <a:stretch>
            <a:fillRect/>
          </a:stretch>
        </p:blipFill>
        <p:spPr bwMode="auto">
          <a:xfrm>
            <a:off x="4792663" y="1412875"/>
            <a:ext cx="3840162" cy="3240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939800"/>
          </a:xfrm>
        </p:spPr>
        <p:txBody>
          <a:bodyPr/>
          <a:lstStyle/>
          <a:p>
            <a:pPr eaLnBrk="1" hangingPunct="1"/>
            <a:r>
              <a:rPr lang="pl-PL" smtClean="0"/>
              <a:t>Normal-Autism</a:t>
            </a:r>
            <a:endParaRPr lang="en-US" smtClean="0"/>
          </a:p>
        </p:txBody>
      </p:sp>
      <p:sp>
        <p:nvSpPr>
          <p:cNvPr id="27651" name="Symbol zastępczy zawartości 6"/>
          <p:cNvSpPr txBox="1">
            <a:spLocks/>
          </p:cNvSpPr>
          <p:nvPr/>
        </p:nvSpPr>
        <p:spPr bwMode="auto">
          <a:xfrm>
            <a:off x="803275" y="4868863"/>
            <a:ext cx="81788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a:spcBef>
                <a:spcPct val="20000"/>
              </a:spcBef>
              <a:buClrTx/>
              <a:buSzTx/>
              <a:buFont typeface="Arial" pitchFamily="34" charset="0"/>
              <a:buNone/>
            </a:pPr>
            <a:r>
              <a:rPr lang="en-US">
                <a:solidFill>
                  <a:srgbClr val="FFFFFF"/>
                </a:solidFill>
                <a:latin typeface="Calibri" pitchFamily="34" charset="0"/>
              </a:rPr>
              <a:t>All plots for the flag word</a:t>
            </a:r>
            <a:r>
              <a:rPr lang="pl-PL">
                <a:solidFill>
                  <a:srgbClr val="FFFFFF"/>
                </a:solidFill>
                <a:latin typeface="Calibri" pitchFamily="34" charset="0"/>
              </a:rPr>
              <a:t>,</a:t>
            </a:r>
            <a:r>
              <a:rPr lang="en-US">
                <a:solidFill>
                  <a:srgbClr val="FFFFFF"/>
                </a:solidFill>
                <a:latin typeface="Calibri" pitchFamily="34" charset="0"/>
              </a:rPr>
              <a:t> different values of b_inc_dt parameter in the accommodation mechanism.</a:t>
            </a:r>
            <a:r>
              <a:rPr lang="pl-PL">
                <a:solidFill>
                  <a:srgbClr val="FFFFFF"/>
                </a:solidFill>
                <a:latin typeface="Calibri" pitchFamily="34" charset="0"/>
              </a:rPr>
              <a:t> b_inc_dt = 0.01 &amp; b_inc_dt = 0.005</a:t>
            </a:r>
            <a:endParaRPr lang="en-US">
              <a:solidFill>
                <a:srgbClr val="FFFFFF"/>
              </a:solidFill>
              <a:latin typeface="Calibri" pitchFamily="34" charset="0"/>
            </a:endParaRPr>
          </a:p>
          <a:p>
            <a:pPr algn="l">
              <a:spcBef>
                <a:spcPct val="20000"/>
              </a:spcBef>
              <a:buClrTx/>
              <a:buSzTx/>
              <a:buFont typeface="Arial" pitchFamily="34" charset="0"/>
              <a:buNone/>
            </a:pPr>
            <a:r>
              <a:rPr lang="en-US">
                <a:solidFill>
                  <a:srgbClr val="FFFFFF"/>
                </a:solidFill>
                <a:latin typeface="Calibri" pitchFamily="34" charset="0"/>
              </a:rPr>
              <a:t>b_inc_dt = time constant for increases in intracellular calcium which builds up slowly as </a:t>
            </a:r>
            <a:r>
              <a:rPr lang="pl-PL">
                <a:solidFill>
                  <a:srgbClr val="FFFFFF"/>
                </a:solidFill>
                <a:latin typeface="Calibri" pitchFamily="34" charset="0"/>
              </a:rPr>
              <a:t>a </a:t>
            </a:r>
            <a:r>
              <a:rPr lang="en-US">
                <a:solidFill>
                  <a:srgbClr val="FFFFFF"/>
                </a:solidFill>
                <a:latin typeface="Calibri" pitchFamily="34" charset="0"/>
              </a:rPr>
              <a:t>function of activation</a:t>
            </a:r>
            <a:r>
              <a:rPr lang="pl-PL">
                <a:solidFill>
                  <a:srgbClr val="FFFFFF"/>
                </a:solidFill>
                <a:latin typeface="Calibri" pitchFamily="34" charset="0"/>
              </a:rPr>
              <a:t>. </a:t>
            </a:r>
          </a:p>
          <a:p>
            <a:pPr algn="l">
              <a:spcBef>
                <a:spcPct val="20000"/>
              </a:spcBef>
              <a:buClrTx/>
              <a:buSzTx/>
              <a:buFont typeface="Arial" pitchFamily="34" charset="0"/>
              <a:buNone/>
            </a:pPr>
            <a:r>
              <a:rPr lang="en-US">
                <a:solidFill>
                  <a:srgbClr val="FFFFFF"/>
                </a:solidFill>
                <a:latin typeface="Calibri" pitchFamily="34" charset="0"/>
              </a:rPr>
              <a:t>http://kdobosz.wikidot.com/dyslexia-accommodation-parameters</a:t>
            </a:r>
            <a:r>
              <a:rPr lang="pl-PL">
                <a:solidFill>
                  <a:srgbClr val="FFFFFF"/>
                </a:solidFill>
                <a:latin typeface="Calibri" pitchFamily="34" charset="0"/>
              </a:rPr>
              <a:t> </a:t>
            </a:r>
            <a:endParaRPr lang="en-US">
              <a:solidFill>
                <a:srgbClr val="FFFFFF"/>
              </a:solidFill>
              <a:latin typeface="Calibri" pitchFamily="34" charset="0"/>
            </a:endParaRPr>
          </a:p>
        </p:txBody>
      </p:sp>
      <p:pic>
        <p:nvPicPr>
          <p:cNvPr id="126978" name="Picture 2"/>
          <p:cNvPicPr>
            <a:picLocks noChangeAspect="1" noChangeArrowheads="1"/>
          </p:cNvPicPr>
          <p:nvPr/>
        </p:nvPicPr>
        <p:blipFill>
          <a:blip r:embed="rId3"/>
          <a:srcRect/>
          <a:stretch>
            <a:fillRect/>
          </a:stretch>
        </p:blipFill>
        <p:spPr bwMode="auto">
          <a:xfrm>
            <a:off x="792163" y="1412875"/>
            <a:ext cx="3741737" cy="3198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28002" name="Picture 2"/>
          <p:cNvPicPr>
            <a:picLocks noChangeAspect="1" noChangeArrowheads="1"/>
          </p:cNvPicPr>
          <p:nvPr/>
        </p:nvPicPr>
        <p:blipFill>
          <a:blip r:embed="rId4"/>
          <a:srcRect/>
          <a:stretch>
            <a:fillRect/>
          </a:stretch>
        </p:blipFill>
        <p:spPr bwMode="auto">
          <a:xfrm>
            <a:off x="4787900" y="1400175"/>
            <a:ext cx="3840163" cy="3240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939800"/>
          </a:xfrm>
        </p:spPr>
        <p:txBody>
          <a:bodyPr/>
          <a:lstStyle/>
          <a:p>
            <a:pPr eaLnBrk="1" hangingPunct="1"/>
            <a:r>
              <a:rPr lang="en-US" smtClean="0"/>
              <a:t>Inhibition</a:t>
            </a:r>
          </a:p>
        </p:txBody>
      </p:sp>
      <p:sp>
        <p:nvSpPr>
          <p:cNvPr id="28675" name="Symbol zastępczy zawartości 6"/>
          <p:cNvSpPr>
            <a:spLocks noGrp="1"/>
          </p:cNvSpPr>
          <p:nvPr>
            <p:ph idx="1"/>
          </p:nvPr>
        </p:nvSpPr>
        <p:spPr>
          <a:xfrm>
            <a:off x="428625" y="4071938"/>
            <a:ext cx="2198688" cy="2381250"/>
          </a:xfrm>
        </p:spPr>
        <p:txBody>
          <a:bodyPr/>
          <a:lstStyle/>
          <a:p>
            <a:pPr marL="0" indent="0">
              <a:buFont typeface="Arial" pitchFamily="34" charset="0"/>
              <a:buNone/>
            </a:pPr>
            <a:r>
              <a:rPr lang="en-US" sz="2000" smtClean="0"/>
              <a:t>Increasing </a:t>
            </a:r>
            <a:br>
              <a:rPr lang="en-US" sz="2000" smtClean="0"/>
            </a:br>
            <a:r>
              <a:rPr lang="en-US" sz="2000" smtClean="0"/>
              <a:t>g</a:t>
            </a:r>
            <a:r>
              <a:rPr lang="en-US" sz="2000" baseline="-25000" smtClean="0"/>
              <a:t>i</a:t>
            </a:r>
            <a:r>
              <a:rPr lang="en-US" sz="2000" smtClean="0"/>
              <a:t> from  0.9 to 1.1 reduces the attractor basin sizes and </a:t>
            </a:r>
            <a:br>
              <a:rPr lang="en-US" sz="2000" smtClean="0"/>
            </a:br>
            <a:r>
              <a:rPr lang="en-US" sz="2000" smtClean="0"/>
              <a:t>simplifies trajectories.</a:t>
            </a:r>
          </a:p>
        </p:txBody>
      </p:sp>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789363"/>
            <a:ext cx="3451225"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000125"/>
            <a:ext cx="345122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1000125"/>
            <a:ext cx="3451225"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Symbol zastępczy zawartości 6"/>
          <p:cNvSpPr txBox="1">
            <a:spLocks/>
          </p:cNvSpPr>
          <p:nvPr/>
        </p:nvSpPr>
        <p:spPr bwMode="auto">
          <a:xfrm>
            <a:off x="6516688" y="4076700"/>
            <a:ext cx="23034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l">
              <a:spcBef>
                <a:spcPct val="20000"/>
              </a:spcBef>
              <a:buFont typeface="Arial" pitchFamily="34" charset="0"/>
              <a:buNone/>
            </a:pPr>
            <a:r>
              <a:rPr lang="en-US">
                <a:solidFill>
                  <a:schemeClr val="bg1"/>
                </a:solidFill>
                <a:latin typeface="Calibri" pitchFamily="34" charset="0"/>
              </a:rPr>
              <a:t>Strong inhibition, </a:t>
            </a:r>
          </a:p>
          <a:p>
            <a:pPr algn="l">
              <a:spcBef>
                <a:spcPct val="20000"/>
              </a:spcBef>
              <a:buFont typeface="Arial" pitchFamily="34" charset="0"/>
              <a:buNone/>
            </a:pPr>
            <a:r>
              <a:rPr lang="en-US">
                <a:solidFill>
                  <a:schemeClr val="bg1"/>
                </a:solidFill>
                <a:latin typeface="Calibri" pitchFamily="34" charset="0"/>
              </a:rPr>
              <a:t>empty head … </a:t>
            </a:r>
          </a:p>
        </p:txBody>
      </p:sp>
      <p:pic>
        <p:nvPicPr>
          <p:cNvPr id="450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797152"/>
            <a:ext cx="3023857" cy="191264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Effect transition="in" filter="fade">
                                      <p:cBhvr>
                                        <p:cTn id="7" dur="500"/>
                                        <p:tgtEl>
                                          <p:spTgt spid="45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939800"/>
          </a:xfrm>
        </p:spPr>
        <p:txBody>
          <a:bodyPr/>
          <a:lstStyle/>
          <a:p>
            <a:pPr eaLnBrk="1" hangingPunct="1"/>
            <a:r>
              <a:rPr lang="en-US" smtClean="0"/>
              <a:t>A bit of </a:t>
            </a:r>
            <a:r>
              <a:rPr lang="pl-PL" smtClean="0"/>
              <a:t>ASD </a:t>
            </a:r>
            <a:r>
              <a:rPr lang="en-US" smtClean="0"/>
              <a:t>history</a:t>
            </a:r>
          </a:p>
        </p:txBody>
      </p:sp>
      <p:sp>
        <p:nvSpPr>
          <p:cNvPr id="6147" name="Rectangle 3"/>
          <p:cNvSpPr>
            <a:spLocks noGrp="1" noChangeArrowheads="1"/>
          </p:cNvSpPr>
          <p:nvPr>
            <p:ph idx="1"/>
          </p:nvPr>
        </p:nvSpPr>
        <p:spPr>
          <a:xfrm>
            <a:off x="457200" y="1357313"/>
            <a:ext cx="8229600" cy="2571750"/>
          </a:xfrm>
        </p:spPr>
        <p:txBody>
          <a:bodyPr/>
          <a:lstStyle/>
          <a:p>
            <a:pPr eaLnBrk="1" hangingPunct="1">
              <a:buFont typeface="Arial" pitchFamily="34" charset="0"/>
              <a:buNone/>
            </a:pPr>
            <a:r>
              <a:rPr lang="en-US" sz="2000" dirty="0" smtClean="0"/>
              <a:t>ASD: Autism Spectrum Disorder, includes many forms of autism. </a:t>
            </a:r>
          </a:p>
          <a:p>
            <a:pPr eaLnBrk="1" hangingPunct="1">
              <a:buFont typeface="Arial" pitchFamily="34" charset="0"/>
              <a:buNone/>
            </a:pPr>
            <a:r>
              <a:rPr lang="en-US" sz="2000" dirty="0" smtClean="0"/>
              <a:t>Described for the first time in 1943 by Leo </a:t>
            </a:r>
            <a:r>
              <a:rPr lang="en-US" sz="2000" dirty="0" err="1" smtClean="0"/>
              <a:t>Kanner</a:t>
            </a:r>
            <a:r>
              <a:rPr lang="en-US" sz="2000" dirty="0" smtClean="0"/>
              <a:t>: </a:t>
            </a:r>
          </a:p>
          <a:p>
            <a:pPr eaLnBrk="1" hangingPunct="1"/>
            <a:r>
              <a:rPr lang="en-US" sz="2000" dirty="0" smtClean="0"/>
              <a:t>“extreme aloneness from the beginning of life and anxiously obsessive desire for the preservation of sameness.”</a:t>
            </a:r>
          </a:p>
          <a:p>
            <a:pPr eaLnBrk="1" hangingPunct="1"/>
            <a:r>
              <a:rPr lang="en-US" sz="2000" dirty="0" smtClean="0"/>
              <a:t>“… these children have come into the world with innate inability to form the usual, biologically provided affective contact with people … ”. </a:t>
            </a:r>
          </a:p>
        </p:txBody>
      </p:sp>
      <p:sp>
        <p:nvSpPr>
          <p:cNvPr id="15364" name="Rectangle 4"/>
          <p:cNvSpPr>
            <a:spLocks noChangeArrowheads="1"/>
          </p:cNvSpPr>
          <p:nvPr/>
        </p:nvSpPr>
        <p:spPr bwMode="auto">
          <a:xfrm>
            <a:off x="457200" y="3501008"/>
            <a:ext cx="8458200" cy="3240359"/>
          </a:xfrm>
          <a:prstGeom prst="rect">
            <a:avLst/>
          </a:prstGeom>
          <a:noFill/>
          <a:ln w="9525">
            <a:noFill/>
            <a:miter lim="800000"/>
            <a:headEnd/>
            <a:tailEnd/>
          </a:ln>
        </p:spPr>
        <p:txBody>
          <a:bodyPr lIns="92075" tIns="46038" rIns="92075" bIns="46038"/>
          <a:lstStyle/>
          <a:p>
            <a:pPr>
              <a:spcAft>
                <a:spcPts val="600"/>
              </a:spcAft>
              <a:buClr>
                <a:schemeClr val="folHlink"/>
              </a:buClr>
              <a:buSzTx/>
              <a:defRPr/>
            </a:pPr>
            <a:r>
              <a:rPr lang="en-US" dirty="0" smtClean="0">
                <a:solidFill>
                  <a:schemeClr val="bg1"/>
                </a:solidFill>
                <a:latin typeface="+mn-lt"/>
              </a:rPr>
              <a:t>Common deficit: lack of the theory of mind.</a:t>
            </a:r>
          </a:p>
          <a:p>
            <a:pPr>
              <a:spcAft>
                <a:spcPts val="600"/>
              </a:spcAft>
              <a:buClr>
                <a:schemeClr val="folHlink"/>
              </a:buClr>
              <a:buSzTx/>
              <a:defRPr/>
            </a:pPr>
            <a:r>
              <a:rPr lang="en-US" dirty="0" smtClean="0">
                <a:solidFill>
                  <a:schemeClr val="bg1"/>
                </a:solidFill>
                <a:latin typeface="+mn-lt"/>
              </a:rPr>
              <a:t>Initial theories: </a:t>
            </a:r>
          </a:p>
          <a:p>
            <a:pPr marL="342900" indent="-342900">
              <a:spcAft>
                <a:spcPts val="600"/>
              </a:spcAft>
              <a:buClr>
                <a:schemeClr val="folHlink"/>
              </a:buClr>
              <a:buSzTx/>
              <a:buFont typeface="Arial" pitchFamily="34" charset="0"/>
              <a:buChar char="•"/>
              <a:defRPr/>
            </a:pPr>
            <a:r>
              <a:rPr lang="en-US" dirty="0" smtClean="0">
                <a:solidFill>
                  <a:schemeClr val="bg1"/>
                </a:solidFill>
                <a:latin typeface="+mn-lt"/>
              </a:rPr>
              <a:t>bad </a:t>
            </a:r>
            <a:r>
              <a:rPr lang="en-US" dirty="0">
                <a:solidFill>
                  <a:schemeClr val="bg1"/>
                </a:solidFill>
                <a:latin typeface="+mn-lt"/>
              </a:rPr>
              <a:t>parents, refrigerator mothers </a:t>
            </a:r>
            <a:r>
              <a:rPr lang="en-US" dirty="0" smtClean="0">
                <a:solidFill>
                  <a:schemeClr val="bg1"/>
                </a:solidFill>
                <a:latin typeface="+mn-lt"/>
              </a:rPr>
              <a:t>...</a:t>
            </a:r>
            <a:endParaRPr lang="en-US" dirty="0">
              <a:solidFill>
                <a:schemeClr val="bg1"/>
              </a:solidFill>
              <a:latin typeface="+mn-lt"/>
            </a:endParaRPr>
          </a:p>
          <a:p>
            <a:pPr marL="342900" indent="-342900">
              <a:spcAft>
                <a:spcPts val="600"/>
              </a:spcAft>
              <a:buClr>
                <a:schemeClr val="folHlink"/>
              </a:buClr>
              <a:buSzTx/>
              <a:buFont typeface="Arial" pitchFamily="34" charset="0"/>
              <a:buChar char="•"/>
              <a:defRPr/>
            </a:pPr>
            <a:r>
              <a:rPr lang="en-US" dirty="0" smtClean="0">
                <a:solidFill>
                  <a:schemeClr val="bg1"/>
                </a:solidFill>
                <a:latin typeface="+mn-lt"/>
              </a:rPr>
              <a:t>a </a:t>
            </a:r>
            <a:r>
              <a:rPr lang="en-US" dirty="0">
                <a:solidFill>
                  <a:schemeClr val="bg1"/>
                </a:solidFill>
                <a:latin typeface="+mn-lt"/>
              </a:rPr>
              <a:t>behavioral syndrome … a developmental syndrome ... </a:t>
            </a:r>
          </a:p>
          <a:p>
            <a:pPr marL="342900" indent="-342900" algn="l">
              <a:spcAft>
                <a:spcPts val="600"/>
              </a:spcAft>
              <a:buClr>
                <a:schemeClr val="folHlink"/>
              </a:buClr>
              <a:buSzTx/>
              <a:buFont typeface="Arial" pitchFamily="34" charset="0"/>
              <a:buChar char="•"/>
              <a:defRPr/>
            </a:pPr>
            <a:r>
              <a:rPr lang="en-US" dirty="0" smtClean="0">
                <a:solidFill>
                  <a:schemeClr val="bg1"/>
                </a:solidFill>
                <a:latin typeface="+mn-lt"/>
              </a:rPr>
              <a:t>multiple </a:t>
            </a:r>
            <a:r>
              <a:rPr lang="en-US" dirty="0">
                <a:solidFill>
                  <a:schemeClr val="bg1"/>
                </a:solidFill>
                <a:latin typeface="+mn-lt"/>
              </a:rPr>
              <a:t>disease entities, multiple etiologies, including metabolic and immune system </a:t>
            </a:r>
            <a:r>
              <a:rPr lang="en-US" dirty="0" smtClean="0">
                <a:solidFill>
                  <a:schemeClr val="bg1"/>
                </a:solidFill>
                <a:latin typeface="+mn-lt"/>
              </a:rPr>
              <a:t>deregulation, genetics. </a:t>
            </a:r>
            <a:endParaRPr lang="en-US" dirty="0">
              <a:solidFill>
                <a:schemeClr val="bg1"/>
              </a:solidFill>
              <a:latin typeface="+mn-lt"/>
            </a:endParaRPr>
          </a:p>
          <a:p>
            <a:pPr>
              <a:spcAft>
                <a:spcPts val="600"/>
              </a:spcAft>
              <a:buClr>
                <a:schemeClr val="folHlink"/>
              </a:buClr>
              <a:buSzTx/>
              <a:defRPr/>
            </a:pPr>
            <a:endParaRPr lang="en-US" sz="1000" dirty="0">
              <a:solidFill>
                <a:schemeClr val="bg1"/>
              </a:solidFill>
              <a:latin typeface="+mn-lt"/>
            </a:endParaRPr>
          </a:p>
          <a:p>
            <a:pPr algn="l">
              <a:spcAft>
                <a:spcPts val="600"/>
              </a:spcAft>
              <a:buClr>
                <a:schemeClr val="folHlink"/>
              </a:buClr>
              <a:buSzTx/>
              <a:defRPr/>
            </a:pPr>
            <a:r>
              <a:rPr lang="en-US" dirty="0">
                <a:solidFill>
                  <a:schemeClr val="bg1"/>
                </a:solidFill>
                <a:latin typeface="+mn-lt"/>
              </a:rPr>
              <a:t>2008: </a:t>
            </a:r>
            <a:r>
              <a:rPr lang="en-US" dirty="0" smtClean="0">
                <a:solidFill>
                  <a:schemeClr val="bg1"/>
                </a:solidFill>
                <a:latin typeface="+mn-lt"/>
              </a:rPr>
              <a:t>	However</a:t>
            </a:r>
            <a:r>
              <a:rPr lang="en-US" dirty="0">
                <a:solidFill>
                  <a:schemeClr val="bg1"/>
                </a:solidFill>
                <a:latin typeface="+mn-lt"/>
              </a:rPr>
              <a:t>, as in many areas of neuroscience, we are ‘‘data </a:t>
            </a:r>
            <a:r>
              <a:rPr lang="en-US" dirty="0" smtClean="0">
                <a:solidFill>
                  <a:schemeClr val="bg1"/>
                </a:solidFill>
                <a:latin typeface="+mn-lt"/>
              </a:rPr>
              <a:t>rich </a:t>
            </a:r>
            <a:br>
              <a:rPr lang="en-US" dirty="0" smtClean="0">
                <a:solidFill>
                  <a:schemeClr val="bg1"/>
                </a:solidFill>
                <a:latin typeface="+mn-lt"/>
              </a:rPr>
            </a:br>
            <a:r>
              <a:rPr lang="en-US" dirty="0" smtClean="0">
                <a:solidFill>
                  <a:schemeClr val="bg1"/>
                </a:solidFill>
                <a:latin typeface="+mn-lt"/>
              </a:rPr>
              <a:t>	and </a:t>
            </a:r>
            <a:r>
              <a:rPr lang="en-US" dirty="0">
                <a:solidFill>
                  <a:schemeClr val="bg1"/>
                </a:solidFill>
                <a:latin typeface="+mn-lt"/>
              </a:rPr>
              <a:t>theory poor’’ (Zimmerman, Autism – current theories).  </a:t>
            </a:r>
          </a:p>
        </p:txBody>
      </p:sp>
      <p:pic>
        <p:nvPicPr>
          <p:cNvPr id="61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5312" y="95536"/>
            <a:ext cx="10668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929096"/>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939800"/>
          </a:xfrm>
        </p:spPr>
        <p:txBody>
          <a:bodyPr/>
          <a:lstStyle/>
          <a:p>
            <a:pPr eaLnBrk="1" hangingPunct="1"/>
            <a:r>
              <a:rPr lang="en-US" smtClean="0"/>
              <a:t>Connectivity</a:t>
            </a:r>
          </a:p>
        </p:txBody>
      </p:sp>
      <p:sp>
        <p:nvSpPr>
          <p:cNvPr id="29699" name="Symbol zastępczy zawartości 6"/>
          <p:cNvSpPr>
            <a:spLocks noGrp="1"/>
          </p:cNvSpPr>
          <p:nvPr>
            <p:ph idx="1"/>
          </p:nvPr>
        </p:nvSpPr>
        <p:spPr>
          <a:xfrm>
            <a:off x="5214938" y="4643438"/>
            <a:ext cx="3786187" cy="2000250"/>
          </a:xfrm>
        </p:spPr>
        <p:txBody>
          <a:bodyPr/>
          <a:lstStyle/>
          <a:p>
            <a:pPr marL="0" indent="0">
              <a:buFont typeface="Arial" pitchFamily="34" charset="0"/>
              <a:buNone/>
            </a:pPr>
            <a:r>
              <a:rPr lang="en-US" sz="2000" smtClean="0"/>
              <a:t>Same situation</a:t>
            </a:r>
            <a:r>
              <a:rPr lang="pl-PL" sz="2000" smtClean="0"/>
              <a:t>,</a:t>
            </a:r>
            <a:r>
              <a:rPr lang="en-US" sz="2000" smtClean="0"/>
              <a:t> </a:t>
            </a:r>
            <a:r>
              <a:rPr lang="pl-PL" sz="2000" smtClean="0"/>
              <a:t>with stronger </a:t>
            </a:r>
            <a:r>
              <a:rPr lang="en-US" sz="2000" smtClean="0"/>
              <a:t>recurrent connections within layers</a:t>
            </a:r>
            <a:r>
              <a:rPr lang="pl-PL" sz="2000" smtClean="0"/>
              <a:t>;</a:t>
            </a:r>
            <a:r>
              <a:rPr lang="en-US" sz="2000" smtClean="0"/>
              <a:t> fewer but larger attractor</a:t>
            </a:r>
            <a:r>
              <a:rPr lang="pl-PL" sz="2000" smtClean="0"/>
              <a:t> basin</a:t>
            </a:r>
            <a:r>
              <a:rPr lang="en-US" sz="2000" smtClean="0"/>
              <a:t>s are </a:t>
            </a:r>
            <a:r>
              <a:rPr lang="pl-PL" sz="2000" smtClean="0"/>
              <a:t>created</a:t>
            </a:r>
            <a:r>
              <a:rPr lang="en-US" sz="2000" smtClean="0"/>
              <a:t>, </a:t>
            </a:r>
            <a:r>
              <a:rPr lang="pl-PL" sz="2000" smtClean="0"/>
              <a:t>and </a:t>
            </a:r>
            <a:r>
              <a:rPr lang="en-US" sz="2000" smtClean="0"/>
              <a:t>more time is spent in each </a:t>
            </a:r>
            <a:r>
              <a:rPr lang="pl-PL" sz="2000" smtClean="0"/>
              <a:t>basin</a:t>
            </a:r>
            <a:r>
              <a:rPr lang="en-US" sz="2000" smtClean="0"/>
              <a:t>. </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5263" y="1214438"/>
            <a:ext cx="3810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ymbol zastępczy zawartości 6"/>
          <p:cNvSpPr txBox="1">
            <a:spLocks/>
          </p:cNvSpPr>
          <p:nvPr/>
        </p:nvSpPr>
        <p:spPr bwMode="auto">
          <a:xfrm>
            <a:off x="785813" y="4643438"/>
            <a:ext cx="3857625" cy="1857375"/>
          </a:xfrm>
          <a:prstGeom prst="rect">
            <a:avLst/>
          </a:prstGeom>
          <a:noFill/>
          <a:ln w="9525">
            <a:noFill/>
            <a:miter lim="800000"/>
            <a:headEnd/>
            <a:tailEnd/>
          </a:ln>
        </p:spPr>
        <p:txBody>
          <a:bodyPr/>
          <a:lstStyle/>
          <a:p>
            <a:pPr algn="l" eaLnBrk="0" hangingPunct="0">
              <a:spcBef>
                <a:spcPct val="20000"/>
              </a:spcBef>
              <a:buClrTx/>
              <a:buSzTx/>
              <a:buFont typeface="Arial" pitchFamily="34" charset="0"/>
              <a:buNone/>
              <a:defRPr/>
            </a:pPr>
            <a:r>
              <a:rPr lang="en-US">
                <a:solidFill>
                  <a:schemeClr val="bg1"/>
                </a:solidFill>
                <a:latin typeface="+mn-lt"/>
              </a:rPr>
              <a:t>With small synaptic noise (</a:t>
            </a:r>
            <a:r>
              <a:rPr lang="en-US" err="1">
                <a:solidFill>
                  <a:schemeClr val="bg1"/>
                </a:solidFill>
                <a:latin typeface="+mn-lt"/>
              </a:rPr>
              <a:t>var</a:t>
            </a:r>
            <a:r>
              <a:rPr lang="en-US">
                <a:solidFill>
                  <a:schemeClr val="bg1"/>
                </a:solidFill>
                <a:latin typeface="+mn-lt"/>
              </a:rPr>
              <a:t>=0.02) the network starts from reaching an attractor and moves to another one</a:t>
            </a:r>
            <a:r>
              <a:rPr lang="pl-PL">
                <a:solidFill>
                  <a:schemeClr val="bg1"/>
                </a:solidFill>
                <a:latin typeface="+mn-lt"/>
              </a:rPr>
              <a:t> (frequently quite distant)</a:t>
            </a:r>
            <a:r>
              <a:rPr lang="en-US">
                <a:solidFill>
                  <a:schemeClr val="bg1"/>
                </a:solidFill>
                <a:latin typeface="+mn-lt"/>
              </a:rPr>
              <a:t>, creating </a:t>
            </a:r>
            <a:r>
              <a:rPr lang="pl-PL">
                <a:solidFill>
                  <a:schemeClr val="bg1"/>
                </a:solidFill>
                <a:latin typeface="+mn-lt"/>
              </a:rPr>
              <a:t>a </a:t>
            </a:r>
            <a:r>
              <a:rPr lang="en-US">
                <a:solidFill>
                  <a:schemeClr val="bg1"/>
                </a:solidFill>
                <a:latin typeface="+mn-lt"/>
              </a:rPr>
              <a:t>“chain of thoughts”.</a:t>
            </a:r>
          </a:p>
        </p:txBody>
      </p:sp>
      <p:pic>
        <p:nvPicPr>
          <p:cNvPr id="297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214438"/>
            <a:ext cx="38100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229600" cy="939800"/>
          </a:xfrm>
        </p:spPr>
        <p:txBody>
          <a:bodyPr/>
          <a:lstStyle/>
          <a:p>
            <a:pPr eaLnBrk="1" hangingPunct="1"/>
            <a:r>
              <a:rPr lang="en-US" smtClean="0"/>
              <a:t>Recurrence plots</a:t>
            </a:r>
          </a:p>
        </p:txBody>
      </p:sp>
      <p:sp>
        <p:nvSpPr>
          <p:cNvPr id="30723" name="Symbol zastępczy zawartości 6"/>
          <p:cNvSpPr>
            <a:spLocks noGrp="1"/>
          </p:cNvSpPr>
          <p:nvPr>
            <p:ph idx="1"/>
          </p:nvPr>
        </p:nvSpPr>
        <p:spPr>
          <a:xfrm>
            <a:off x="5214938" y="4643438"/>
            <a:ext cx="3786187" cy="2000250"/>
          </a:xfrm>
        </p:spPr>
        <p:txBody>
          <a:bodyPr/>
          <a:lstStyle/>
          <a:p>
            <a:pPr marL="0" indent="0">
              <a:buFont typeface="Arial" pitchFamily="34" charset="0"/>
              <a:buNone/>
            </a:pPr>
            <a:r>
              <a:rPr lang="en-US" sz="2000" smtClean="0"/>
              <a:t>Same trajectories displayed with recurrence plots, showing roughly 5 larger basins of attractors and some transient points. </a:t>
            </a:r>
          </a:p>
        </p:txBody>
      </p:sp>
      <p:sp>
        <p:nvSpPr>
          <p:cNvPr id="8" name="Symbol zastępczy zawartości 6"/>
          <p:cNvSpPr txBox="1">
            <a:spLocks/>
          </p:cNvSpPr>
          <p:nvPr/>
        </p:nvSpPr>
        <p:spPr bwMode="auto">
          <a:xfrm>
            <a:off x="785813" y="4643438"/>
            <a:ext cx="3857625" cy="1857375"/>
          </a:xfrm>
          <a:prstGeom prst="rect">
            <a:avLst/>
          </a:prstGeom>
          <a:noFill/>
          <a:ln w="9525">
            <a:noFill/>
            <a:miter lim="800000"/>
            <a:headEnd/>
            <a:tailEnd/>
          </a:ln>
        </p:spPr>
        <p:txBody>
          <a:bodyPr/>
          <a:lstStyle/>
          <a:p>
            <a:pPr algn="l" eaLnBrk="0" hangingPunct="0">
              <a:spcBef>
                <a:spcPct val="20000"/>
              </a:spcBef>
              <a:buClrTx/>
              <a:buSzTx/>
              <a:buFont typeface="Arial" pitchFamily="34" charset="0"/>
              <a:buNone/>
              <a:defRPr/>
            </a:pPr>
            <a:r>
              <a:rPr lang="en-US">
                <a:solidFill>
                  <a:schemeClr val="bg1"/>
                </a:solidFill>
                <a:latin typeface="+mn-lt"/>
              </a:rPr>
              <a:t>Starting from the word “flag”, with small synaptic noise (</a:t>
            </a:r>
            <a:r>
              <a:rPr lang="en-US" err="1">
                <a:solidFill>
                  <a:schemeClr val="bg1"/>
                </a:solidFill>
                <a:latin typeface="+mn-lt"/>
              </a:rPr>
              <a:t>var</a:t>
            </a:r>
            <a:r>
              <a:rPr lang="en-US">
                <a:solidFill>
                  <a:schemeClr val="bg1"/>
                </a:solidFill>
                <a:latin typeface="+mn-lt"/>
              </a:rPr>
              <a:t>=0.02), the network starts from reaching an attractor and moves to another one</a:t>
            </a:r>
            <a:r>
              <a:rPr lang="pl-PL">
                <a:solidFill>
                  <a:schemeClr val="bg1"/>
                </a:solidFill>
                <a:latin typeface="+mn-lt"/>
              </a:rPr>
              <a:t> (frequently quite distant)</a:t>
            </a:r>
            <a:r>
              <a:rPr lang="en-US">
                <a:solidFill>
                  <a:schemeClr val="bg1"/>
                </a:solidFill>
                <a:latin typeface="+mn-lt"/>
              </a:rPr>
              <a:t>, creating </a:t>
            </a:r>
            <a:r>
              <a:rPr lang="pl-PL">
                <a:solidFill>
                  <a:schemeClr val="bg1"/>
                </a:solidFill>
                <a:latin typeface="+mn-lt"/>
              </a:rPr>
              <a:t>a </a:t>
            </a:r>
            <a:r>
              <a:rPr lang="en-US">
                <a:solidFill>
                  <a:schemeClr val="bg1"/>
                </a:solidFill>
                <a:latin typeface="+mn-lt"/>
              </a:rPr>
              <a:t>“chain of thoughts”.</a:t>
            </a:r>
          </a:p>
        </p:txBody>
      </p:sp>
      <p:pic>
        <p:nvPicPr>
          <p:cNvPr id="111618" name="Picture 2"/>
          <p:cNvPicPr>
            <a:picLocks noChangeAspect="1" noChangeArrowheads="1"/>
          </p:cNvPicPr>
          <p:nvPr/>
        </p:nvPicPr>
        <p:blipFill>
          <a:blip r:embed="rId3"/>
          <a:srcRect/>
          <a:stretch>
            <a:fillRect/>
          </a:stretch>
        </p:blipFill>
        <p:spPr bwMode="auto">
          <a:xfrm>
            <a:off x="809625" y="1268413"/>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1619" name="Picture 3"/>
          <p:cNvPicPr>
            <a:picLocks noChangeAspect="1" noChangeArrowheads="1"/>
          </p:cNvPicPr>
          <p:nvPr/>
        </p:nvPicPr>
        <p:blipFill>
          <a:blip r:embed="rId4"/>
          <a:srcRect/>
          <a:stretch>
            <a:fillRect/>
          </a:stretch>
        </p:blipFill>
        <p:spPr bwMode="auto">
          <a:xfrm>
            <a:off x="5003800" y="1268413"/>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9" name="Picture 2"/>
          <p:cNvPicPr>
            <a:picLocks noChangeAspect="1" noChangeArrowheads="1"/>
          </p:cNvPicPr>
          <p:nvPr/>
        </p:nvPicPr>
        <p:blipFill>
          <a:blip r:embed="rId5"/>
          <a:srcRect/>
          <a:stretch>
            <a:fillRect/>
          </a:stretch>
        </p:blipFill>
        <p:spPr bwMode="auto">
          <a:xfrm>
            <a:off x="5003800" y="1268413"/>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939800"/>
          </a:xfrm>
        </p:spPr>
        <p:txBody>
          <a:bodyPr/>
          <a:lstStyle/>
          <a:p>
            <a:pPr eaLnBrk="1" hangingPunct="1"/>
            <a:r>
              <a:rPr lang="en-US" smtClean="0"/>
              <a:t>Probability of recurrence</a:t>
            </a:r>
          </a:p>
        </p:txBody>
      </p:sp>
      <p:sp>
        <p:nvSpPr>
          <p:cNvPr id="8" name="Symbol zastępczy zawartości 6"/>
          <p:cNvSpPr txBox="1">
            <a:spLocks/>
          </p:cNvSpPr>
          <p:nvPr/>
        </p:nvSpPr>
        <p:spPr bwMode="auto">
          <a:xfrm>
            <a:off x="785813" y="4941888"/>
            <a:ext cx="8358187" cy="1558925"/>
          </a:xfrm>
          <a:prstGeom prst="rect">
            <a:avLst/>
          </a:prstGeom>
          <a:noFill/>
          <a:ln w="9525">
            <a:noFill/>
            <a:miter lim="800000"/>
            <a:headEnd/>
            <a:tailEnd/>
          </a:ln>
        </p:spPr>
        <p:txBody>
          <a:bodyPr/>
          <a:lstStyle/>
          <a:p>
            <a:pPr algn="l" eaLnBrk="0" hangingPunct="0">
              <a:spcBef>
                <a:spcPct val="20000"/>
              </a:spcBef>
              <a:buClrTx/>
              <a:buSzTx/>
              <a:buFont typeface="Arial" pitchFamily="34" charset="0"/>
              <a:buNone/>
              <a:defRPr/>
            </a:pPr>
            <a:r>
              <a:rPr lang="en-US" dirty="0">
                <a:solidFill>
                  <a:schemeClr val="bg1"/>
                </a:solidFill>
                <a:latin typeface="+mn-lt"/>
              </a:rPr>
              <a:t>Probability of recurrence may be computed from recurrence plots, </a:t>
            </a:r>
            <a:br>
              <a:rPr lang="en-US" dirty="0">
                <a:solidFill>
                  <a:schemeClr val="bg1"/>
                </a:solidFill>
                <a:latin typeface="+mn-lt"/>
              </a:rPr>
            </a:br>
            <a:r>
              <a:rPr lang="en-US" dirty="0">
                <a:solidFill>
                  <a:schemeClr val="bg1"/>
                </a:solidFill>
                <a:latin typeface="+mn-lt"/>
              </a:rPr>
              <a:t>allowing for evaluation how strongly some basins of attractors capture neurodynamics. </a:t>
            </a:r>
          </a:p>
        </p:txBody>
      </p:sp>
      <p:pic>
        <p:nvPicPr>
          <p:cNvPr id="112643" name="Picture 3"/>
          <p:cNvPicPr>
            <a:picLocks noChangeAspect="1" noChangeArrowheads="1"/>
          </p:cNvPicPr>
          <p:nvPr/>
        </p:nvPicPr>
        <p:blipFill>
          <a:blip r:embed="rId3"/>
          <a:srcRect/>
          <a:stretch>
            <a:fillRect/>
          </a:stretch>
        </p:blipFill>
        <p:spPr bwMode="auto">
          <a:xfrm>
            <a:off x="5076825" y="1227138"/>
            <a:ext cx="3810000" cy="3400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9" name="Picture 3"/>
          <p:cNvPicPr>
            <a:picLocks noChangeAspect="1" noChangeArrowheads="1"/>
          </p:cNvPicPr>
          <p:nvPr/>
        </p:nvPicPr>
        <p:blipFill>
          <a:blip r:embed="rId4"/>
          <a:srcRect/>
          <a:stretch>
            <a:fillRect/>
          </a:stretch>
        </p:blipFill>
        <p:spPr bwMode="auto">
          <a:xfrm>
            <a:off x="833438" y="1268413"/>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939800"/>
          </a:xfrm>
        </p:spPr>
        <p:txBody>
          <a:bodyPr/>
          <a:lstStyle/>
          <a:p>
            <a:pPr eaLnBrk="1" hangingPunct="1"/>
            <a:r>
              <a:rPr lang="en-US" smtClean="0"/>
              <a:t>Fast transitions</a:t>
            </a:r>
          </a:p>
        </p:txBody>
      </p:sp>
      <p:sp>
        <p:nvSpPr>
          <p:cNvPr id="8" name="Symbol zastępczy zawartości 6"/>
          <p:cNvSpPr txBox="1">
            <a:spLocks/>
          </p:cNvSpPr>
          <p:nvPr/>
        </p:nvSpPr>
        <p:spPr bwMode="auto">
          <a:xfrm>
            <a:off x="785813" y="4941888"/>
            <a:ext cx="8358187" cy="1558925"/>
          </a:xfrm>
          <a:prstGeom prst="rect">
            <a:avLst/>
          </a:prstGeom>
          <a:noFill/>
          <a:ln w="9525">
            <a:noFill/>
            <a:miter lim="800000"/>
            <a:headEnd/>
            <a:tailEnd/>
          </a:ln>
        </p:spPr>
        <p:txBody>
          <a:bodyPr/>
          <a:lstStyle/>
          <a:p>
            <a:pPr algn="l" eaLnBrk="0" hangingPunct="0">
              <a:spcBef>
                <a:spcPct val="20000"/>
              </a:spcBef>
              <a:buClrTx/>
              <a:buSzTx/>
              <a:buFont typeface="Arial" pitchFamily="34" charset="0"/>
              <a:buNone/>
              <a:defRPr/>
            </a:pPr>
            <a:r>
              <a:rPr lang="en-US">
                <a:solidFill>
                  <a:schemeClr val="bg1"/>
                </a:solidFill>
                <a:latin typeface="+mn-lt"/>
              </a:rPr>
              <a:t>Attention is focused only for a brief time and than moved to the next attractor basin, some basins are visited for such a short time that no action may follow, corresponding to the feeling of confusion and not being conscious of fleeting thoughts. </a:t>
            </a:r>
          </a:p>
        </p:txBody>
      </p:sp>
      <p:pic>
        <p:nvPicPr>
          <p:cNvPr id="113666" name="Picture 2"/>
          <p:cNvPicPr>
            <a:picLocks noChangeAspect="1" noChangeArrowheads="1"/>
          </p:cNvPicPr>
          <p:nvPr/>
        </p:nvPicPr>
        <p:blipFill>
          <a:blip r:embed="rId3"/>
          <a:srcRect/>
          <a:stretch>
            <a:fillRect/>
          </a:stretch>
        </p:blipFill>
        <p:spPr bwMode="auto">
          <a:xfrm>
            <a:off x="785813" y="1412875"/>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13667" name="Picture 3"/>
          <p:cNvPicPr>
            <a:picLocks noChangeAspect="1" noChangeArrowheads="1"/>
          </p:cNvPicPr>
          <p:nvPr/>
        </p:nvPicPr>
        <p:blipFill>
          <a:blip r:embed="rId4"/>
          <a:srcRect/>
          <a:stretch>
            <a:fillRect/>
          </a:stretch>
        </p:blipFill>
        <p:spPr bwMode="auto">
          <a:xfrm>
            <a:off x="4787900" y="1412875"/>
            <a:ext cx="38100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939800"/>
          </a:xfrm>
        </p:spPr>
        <p:txBody>
          <a:bodyPr/>
          <a:lstStyle/>
          <a:p>
            <a:pPr eaLnBrk="1" hangingPunct="1"/>
            <a:r>
              <a:rPr lang="en-US" smtClean="0"/>
              <a:t>Some speculations</a:t>
            </a:r>
            <a:endParaRPr lang="pl-PL" smtClean="0"/>
          </a:p>
        </p:txBody>
      </p:sp>
      <p:sp>
        <p:nvSpPr>
          <p:cNvPr id="28675" name="Rectangle 3"/>
          <p:cNvSpPr>
            <a:spLocks noGrp="1" noChangeArrowheads="1"/>
          </p:cNvSpPr>
          <p:nvPr>
            <p:ph idx="1"/>
          </p:nvPr>
        </p:nvSpPr>
        <p:spPr>
          <a:xfrm>
            <a:off x="457200" y="1628799"/>
            <a:ext cx="8229600" cy="5086325"/>
          </a:xfrm>
        </p:spPr>
        <p:txBody>
          <a:bodyPr/>
          <a:lstStyle/>
          <a:p>
            <a:pPr marL="0" indent="0" eaLnBrk="1" hangingPunct="1">
              <a:spcBef>
                <a:spcPts val="0"/>
              </a:spcBef>
              <a:spcAft>
                <a:spcPts val="1200"/>
              </a:spcAft>
              <a:buFont typeface="Arial" pitchFamily="34" charset="0"/>
              <a:buNone/>
              <a:defRPr/>
            </a:pPr>
            <a:r>
              <a:rPr lang="en-US" sz="2000" dirty="0" smtClean="0"/>
              <a:t>Attention shifts may be impaired due to several factors: </a:t>
            </a:r>
          </a:p>
          <a:p>
            <a:pPr marL="457200" indent="-457200" eaLnBrk="1" hangingPunct="1">
              <a:spcBef>
                <a:spcPts val="0"/>
              </a:spcBef>
              <a:spcAft>
                <a:spcPts val="1200"/>
              </a:spcAft>
              <a:buFont typeface="+mj-lt"/>
              <a:buAutoNum type="arabicPeriod"/>
              <a:defRPr/>
            </a:pPr>
            <a:r>
              <a:rPr lang="en-US" sz="2000" dirty="0" smtClean="0"/>
              <a:t>Deep and narrow attractors that entrap dynamics – due to leak channels?</a:t>
            </a:r>
          </a:p>
          <a:p>
            <a:pPr marL="0" indent="0" eaLnBrk="1" hangingPunct="1">
              <a:spcBef>
                <a:spcPts val="0"/>
              </a:spcBef>
              <a:spcAft>
                <a:spcPts val="1200"/>
              </a:spcAft>
              <a:buFont typeface="Arial" pitchFamily="34" charset="0"/>
              <a:buNone/>
              <a:defRPr/>
            </a:pPr>
            <a:r>
              <a:rPr lang="en-US" sz="2000" dirty="0" smtClean="0"/>
              <a:t>Explains </a:t>
            </a:r>
            <a:r>
              <a:rPr lang="en-US" sz="2000" dirty="0" err="1" smtClean="0"/>
              <a:t>overspecific</a:t>
            </a:r>
            <a:r>
              <a:rPr lang="en-US" sz="2000" dirty="0" smtClean="0"/>
              <a:t> memory in ASD, unusual attention to details, </a:t>
            </a:r>
            <a:br>
              <a:rPr lang="en-US" sz="2000" dirty="0" smtClean="0"/>
            </a:br>
            <a:r>
              <a:rPr lang="en-US" sz="2000" dirty="0" smtClean="0"/>
              <a:t>the inability to generalize visual and other stimuli, </a:t>
            </a:r>
            <a:br>
              <a:rPr lang="en-US" sz="2000" dirty="0" smtClean="0"/>
            </a:br>
            <a:r>
              <a:rPr lang="en-US" sz="2000" dirty="0" smtClean="0"/>
              <a:t>also fever effects?</a:t>
            </a:r>
          </a:p>
          <a:p>
            <a:pPr marL="457200" indent="-457200" eaLnBrk="1" hangingPunct="1">
              <a:spcBef>
                <a:spcPts val="0"/>
              </a:spcBef>
              <a:spcAft>
                <a:spcPts val="1200"/>
              </a:spcAft>
              <a:buFont typeface="Arial" pitchFamily="34" charset="0"/>
              <a:buAutoNum type="arabicPeriod" startAt="2"/>
              <a:defRPr/>
            </a:pPr>
            <a:r>
              <a:rPr lang="en-US" sz="2000" dirty="0" smtClean="0"/>
              <a:t>Accommodation:  voltage-dependent K</a:t>
            </a:r>
            <a:r>
              <a:rPr lang="en-US" sz="2000" baseline="30000" dirty="0" smtClean="0"/>
              <a:t>+</a:t>
            </a:r>
            <a:r>
              <a:rPr lang="en-US" sz="2000" dirty="0" smtClean="0"/>
              <a:t> channels (~40 types) do not decrease depolarization in a normal way, attractors do not shrink.</a:t>
            </a:r>
          </a:p>
          <a:p>
            <a:pPr marL="0" indent="0" eaLnBrk="1" hangingPunct="1">
              <a:spcBef>
                <a:spcPts val="0"/>
              </a:spcBef>
              <a:spcAft>
                <a:spcPts val="1200"/>
              </a:spcAft>
              <a:buFont typeface="Arial" pitchFamily="34" charset="0"/>
              <a:buNone/>
              <a:defRPr/>
            </a:pPr>
            <a:r>
              <a:rPr lang="en-US" sz="2000" dirty="0" smtClean="0"/>
              <a:t>This effect should also slow down attention shifts and reduce jumps to unrelated thoughts or topics relatively to average person – neural fatigue will temporarily switch them off preventing activation of attractors that code significantly overlapping concepts. </a:t>
            </a:r>
          </a:p>
          <a:p>
            <a:pPr marL="0" indent="0" eaLnBrk="1" hangingPunct="1">
              <a:spcBef>
                <a:spcPts val="0"/>
              </a:spcBef>
              <a:spcAft>
                <a:spcPts val="1200"/>
              </a:spcAft>
              <a:buFont typeface="Arial" pitchFamily="34" charset="0"/>
              <a:buNone/>
              <a:defRPr/>
            </a:pPr>
            <a:r>
              <a:rPr lang="en-US" sz="2000" dirty="0" smtClean="0"/>
              <a:t>What behavioral changes are expected? </a:t>
            </a:r>
            <a:br>
              <a:rPr lang="en-US" sz="2000" dirty="0" smtClean="0"/>
            </a:br>
            <a:r>
              <a:rPr lang="en-US" sz="2000" dirty="0" smtClean="0"/>
              <a:t>How to tests it? </a:t>
            </a:r>
          </a:p>
        </p:txBody>
      </p:sp>
      <p:pic>
        <p:nvPicPr>
          <p:cNvPr id="4" name="Picture 4"/>
          <p:cNvPicPr>
            <a:picLocks noChangeAspect="1" noChangeArrowheads="1"/>
          </p:cNvPicPr>
          <p:nvPr/>
        </p:nvPicPr>
        <p:blipFill>
          <a:blip r:embed="rId3"/>
          <a:srcRect/>
          <a:stretch>
            <a:fillRect/>
          </a:stretch>
        </p:blipFill>
        <p:spPr bwMode="auto">
          <a:xfrm>
            <a:off x="7740650" y="188913"/>
            <a:ext cx="1238250" cy="838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939800"/>
          </a:xfrm>
        </p:spPr>
        <p:txBody>
          <a:bodyPr/>
          <a:lstStyle/>
          <a:p>
            <a:pPr eaLnBrk="1" hangingPunct="1"/>
            <a:r>
              <a:rPr lang="en-US" smtClean="0"/>
              <a:t>Research/diagnostic consequences</a:t>
            </a:r>
            <a:endParaRPr lang="pl-PL" smtClean="0"/>
          </a:p>
        </p:txBody>
      </p:sp>
      <p:sp>
        <p:nvSpPr>
          <p:cNvPr id="47107" name="Rectangle 3"/>
          <p:cNvSpPr>
            <a:spLocks noGrp="1" noChangeArrowheads="1"/>
          </p:cNvSpPr>
          <p:nvPr>
            <p:ph idx="1"/>
          </p:nvPr>
        </p:nvSpPr>
        <p:spPr>
          <a:xfrm>
            <a:off x="457200" y="1196975"/>
            <a:ext cx="8472488" cy="5545138"/>
          </a:xfrm>
        </p:spPr>
        <p:txBody>
          <a:bodyPr/>
          <a:lstStyle/>
          <a:p>
            <a:pPr marL="0" indent="0" eaLnBrk="1" hangingPunct="1">
              <a:lnSpc>
                <a:spcPct val="120000"/>
              </a:lnSpc>
              <a:spcBef>
                <a:spcPct val="0"/>
              </a:spcBef>
              <a:buFont typeface="Arial" pitchFamily="34" charset="0"/>
              <a:buNone/>
              <a:defRPr/>
            </a:pPr>
            <a:r>
              <a:rPr lang="en-US" sz="2000" smtClean="0"/>
              <a:t>Many problems at genetic/molecular level may lead to the same </a:t>
            </a:r>
            <a:br>
              <a:rPr lang="en-US" sz="2000" smtClean="0"/>
            </a:br>
            <a:r>
              <a:rPr lang="en-US" sz="2000" smtClean="0"/>
              <a:t>behavioral symptoms =&gt; problems for statistically-oriented research methods.</a:t>
            </a:r>
          </a:p>
          <a:p>
            <a:pPr marL="0" indent="0" eaLnBrk="1" hangingPunct="1">
              <a:lnSpc>
                <a:spcPct val="120000"/>
              </a:lnSpc>
              <a:spcBef>
                <a:spcPct val="0"/>
              </a:spcBef>
              <a:buFont typeface="Arial" pitchFamily="34" charset="0"/>
              <a:buNone/>
              <a:defRPr/>
            </a:pPr>
            <a:endParaRPr lang="en-US" sz="2000"/>
          </a:p>
          <a:p>
            <a:pPr eaLnBrk="1" hangingPunct="1">
              <a:lnSpc>
                <a:spcPct val="120000"/>
              </a:lnSpc>
              <a:spcBef>
                <a:spcPct val="0"/>
              </a:spcBef>
              <a:defRPr/>
            </a:pPr>
            <a:r>
              <a:rPr lang="en-US" sz="2000" smtClean="0"/>
              <a:t>Genetic mutation should give weak signals: in a given population of autistic patients only small fraction will have a given mutation.</a:t>
            </a:r>
          </a:p>
          <a:p>
            <a:pPr eaLnBrk="1" hangingPunct="1">
              <a:lnSpc>
                <a:spcPct val="120000"/>
              </a:lnSpc>
              <a:spcBef>
                <a:spcPct val="0"/>
              </a:spcBef>
              <a:defRPr/>
            </a:pPr>
            <a:r>
              <a:rPr lang="en-US" sz="2000" smtClean="0"/>
              <a:t>Inconclusive results on diet: several </a:t>
            </a:r>
            <a:r>
              <a:rPr lang="en-US" sz="2000"/>
              <a:t>studies show some </a:t>
            </a:r>
            <a:r>
              <a:rPr lang="en-US" sz="2000" smtClean="0"/>
              <a:t>improvement, other </a:t>
            </a:r>
            <a:r>
              <a:rPr lang="en-US" sz="2000"/>
              <a:t>studies show </a:t>
            </a:r>
            <a:r>
              <a:rPr lang="en-US" sz="2000" smtClean="0"/>
              <a:t>no effect</a:t>
            </a:r>
            <a:r>
              <a:rPr lang="en-US" sz="2000"/>
              <a:t>. </a:t>
            </a:r>
            <a:endParaRPr lang="en-US" sz="2000" smtClean="0"/>
          </a:p>
          <a:p>
            <a:pPr eaLnBrk="1" hangingPunct="1">
              <a:lnSpc>
                <a:spcPct val="120000"/>
              </a:lnSpc>
              <a:spcBef>
                <a:spcPct val="0"/>
              </a:spcBef>
              <a:defRPr/>
            </a:pPr>
            <a:r>
              <a:rPr lang="en-US" sz="2000" smtClean="0"/>
              <a:t>Pharmacological and other treatments will have limited success.</a:t>
            </a:r>
          </a:p>
          <a:p>
            <a:pPr eaLnBrk="1" hangingPunct="1">
              <a:lnSpc>
                <a:spcPct val="120000"/>
              </a:lnSpc>
              <a:spcBef>
                <a:spcPct val="0"/>
              </a:spcBef>
              <a:defRPr/>
            </a:pPr>
            <a:r>
              <a:rPr lang="en-US" sz="2000" smtClean="0"/>
              <a:t>Need for a better diagnostics at molecular/genetic level! </a:t>
            </a:r>
          </a:p>
          <a:p>
            <a:pPr marL="0" indent="0" eaLnBrk="1" hangingPunct="1">
              <a:lnSpc>
                <a:spcPct val="120000"/>
              </a:lnSpc>
              <a:spcBef>
                <a:spcPct val="0"/>
              </a:spcBef>
              <a:buFont typeface="Arial" pitchFamily="34" charset="0"/>
              <a:buNone/>
              <a:defRPr/>
            </a:pPr>
            <a:endParaRPr lang="en-US" sz="1000" smtClean="0"/>
          </a:p>
          <a:p>
            <a:pPr marL="0" indent="0" eaLnBrk="1" hangingPunct="1">
              <a:lnSpc>
                <a:spcPct val="120000"/>
              </a:lnSpc>
              <a:spcBef>
                <a:spcPct val="0"/>
              </a:spcBef>
              <a:buFont typeface="Arial" pitchFamily="34" charset="0"/>
              <a:buNone/>
              <a:defRPr/>
            </a:pPr>
            <a:r>
              <a:rPr lang="en-US" sz="2000" smtClean="0"/>
              <a:t>Strategy: behavior &lt;= neural properties; </a:t>
            </a:r>
          </a:p>
          <a:p>
            <a:pPr eaLnBrk="1" hangingPunct="1">
              <a:lnSpc>
                <a:spcPct val="120000"/>
              </a:lnSpc>
              <a:spcBef>
                <a:spcPct val="0"/>
              </a:spcBef>
              <a:defRPr/>
            </a:pPr>
            <a:r>
              <a:rPr lang="en-US" sz="2000" smtClean="0"/>
              <a:t>find neural parameters that affect behavior in a specific way; </a:t>
            </a:r>
          </a:p>
          <a:p>
            <a:pPr eaLnBrk="1" hangingPunct="1">
              <a:lnSpc>
                <a:spcPct val="120000"/>
              </a:lnSpc>
              <a:spcBef>
                <a:spcPct val="0"/>
              </a:spcBef>
              <a:defRPr/>
            </a:pPr>
            <a:r>
              <a:rPr lang="en-US" sz="2000" smtClean="0"/>
              <a:t>try to relate them to molecular properties in synapses, various receptors</a:t>
            </a:r>
            <a:r>
              <a:rPr lang="en-US" sz="2000"/>
              <a:t>, </a:t>
            </a:r>
            <a:r>
              <a:rPr lang="en-US" sz="2000" smtClean="0"/>
              <a:t>ion channels (pore forming proteins), membrane properties;</a:t>
            </a:r>
          </a:p>
          <a:p>
            <a:pPr eaLnBrk="1" hangingPunct="1">
              <a:lnSpc>
                <a:spcPct val="120000"/>
              </a:lnSpc>
              <a:spcBef>
                <a:spcPct val="0"/>
              </a:spcBef>
              <a:defRPr/>
            </a:pPr>
            <a:r>
              <a:rPr lang="en-US" sz="2000" smtClean="0"/>
              <a:t>try to find markers for specific abnormalities. </a:t>
            </a:r>
            <a:endParaRPr lang="en-US" sz="2000"/>
          </a:p>
          <a:p>
            <a:pPr marL="0" indent="0" eaLnBrk="1" hangingPunct="1">
              <a:lnSpc>
                <a:spcPct val="120000"/>
              </a:lnSpc>
              <a:spcBef>
                <a:spcPct val="0"/>
              </a:spcBef>
              <a:buFont typeface="Arial" pitchFamily="34" charset="0"/>
              <a:buNone/>
              <a:defRPr/>
            </a:pPr>
            <a:r>
              <a:rPr lang="en-US" sz="2000" smtClean="0"/>
              <a:t> </a:t>
            </a:r>
          </a:p>
        </p:txBody>
      </p:sp>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3644900"/>
            <a:ext cx="11525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39800"/>
          </a:xfrm>
        </p:spPr>
        <p:txBody>
          <a:bodyPr/>
          <a:lstStyle/>
          <a:p>
            <a:pPr eaLnBrk="1" hangingPunct="1"/>
            <a:r>
              <a:rPr lang="en-US" smtClean="0"/>
              <a:t>Behavioral consequences</a:t>
            </a:r>
            <a:endParaRPr lang="pl-PL" smtClean="0"/>
          </a:p>
        </p:txBody>
      </p:sp>
      <p:sp>
        <p:nvSpPr>
          <p:cNvPr id="35843" name="Rectangle 3"/>
          <p:cNvSpPr>
            <a:spLocks noGrp="1" noChangeArrowheads="1"/>
          </p:cNvSpPr>
          <p:nvPr>
            <p:ph idx="1"/>
          </p:nvPr>
        </p:nvSpPr>
        <p:spPr>
          <a:xfrm>
            <a:off x="457200" y="1196975"/>
            <a:ext cx="8472488" cy="5545138"/>
          </a:xfrm>
        </p:spPr>
        <p:txBody>
          <a:bodyPr/>
          <a:lstStyle/>
          <a:p>
            <a:pPr eaLnBrk="1" hangingPunct="1">
              <a:lnSpc>
                <a:spcPct val="120000"/>
              </a:lnSpc>
              <a:spcBef>
                <a:spcPct val="0"/>
              </a:spcBef>
              <a:buFont typeface="Arial" pitchFamily="34" charset="0"/>
              <a:buNone/>
            </a:pPr>
            <a:r>
              <a:rPr lang="en-US" sz="2000" smtClean="0"/>
              <a:t>Deep, localized attractors are formed; what are the consequences?</a:t>
            </a:r>
          </a:p>
          <a:p>
            <a:pPr eaLnBrk="1" hangingPunct="1">
              <a:lnSpc>
                <a:spcPct val="120000"/>
              </a:lnSpc>
              <a:spcBef>
                <a:spcPct val="0"/>
              </a:spcBef>
            </a:pPr>
            <a:r>
              <a:rPr lang="en-US" sz="2000" smtClean="0"/>
              <a:t>Problems with disengagement of attention;</a:t>
            </a:r>
          </a:p>
          <a:p>
            <a:pPr eaLnBrk="1" hangingPunct="1">
              <a:lnSpc>
                <a:spcPct val="120000"/>
              </a:lnSpc>
              <a:spcBef>
                <a:spcPct val="0"/>
              </a:spcBef>
            </a:pPr>
            <a:r>
              <a:rPr lang="pl-PL" sz="2000" smtClean="0"/>
              <a:t>hyperspecific </a:t>
            </a:r>
            <a:r>
              <a:rPr lang="en-US" sz="2000" smtClean="0"/>
              <a:t>memory for images, words, numbers, facts, movements;</a:t>
            </a:r>
          </a:p>
          <a:p>
            <a:pPr eaLnBrk="1" hangingPunct="1">
              <a:lnSpc>
                <a:spcPct val="120000"/>
              </a:lnSpc>
              <a:spcBef>
                <a:spcPct val="0"/>
              </a:spcBef>
            </a:pPr>
            <a:r>
              <a:rPr lang="en-US" sz="2000" smtClean="0"/>
              <a:t>strong focus on single stimulus, absorption, easy sensory overstimulation;  </a:t>
            </a:r>
          </a:p>
          <a:p>
            <a:pPr eaLnBrk="1" hangingPunct="1">
              <a:lnSpc>
                <a:spcPct val="120000"/>
              </a:lnSpc>
              <a:spcBef>
                <a:spcPct val="0"/>
              </a:spcBef>
            </a:pPr>
            <a:r>
              <a:rPr lang="en-US" sz="2000" smtClean="0"/>
              <a:t>gaze focused on simple stimuli</a:t>
            </a:r>
            <a:r>
              <a:rPr lang="pl-PL" sz="2000" smtClean="0"/>
              <a:t>, not </a:t>
            </a:r>
            <a:r>
              <a:rPr lang="en-US" sz="2000" smtClean="0"/>
              <a:t>faces, contact is difficult;</a:t>
            </a:r>
          </a:p>
          <a:p>
            <a:pPr eaLnBrk="1" hangingPunct="1">
              <a:lnSpc>
                <a:spcPct val="120000"/>
              </a:lnSpc>
              <a:spcBef>
                <a:spcPct val="0"/>
              </a:spcBef>
            </a:pPr>
            <a:r>
              <a:rPr lang="en-US" sz="2000" smtClean="0"/>
              <a:t>echolalia, repeating words without understanding (no associations);</a:t>
            </a:r>
          </a:p>
          <a:p>
            <a:pPr eaLnBrk="1" hangingPunct="1">
              <a:lnSpc>
                <a:spcPct val="120000"/>
              </a:lnSpc>
              <a:spcBef>
                <a:spcPct val="0"/>
              </a:spcBef>
              <a:buFont typeface="Arial" pitchFamily="34" charset="0"/>
              <a:buNone/>
            </a:pPr>
            <a:r>
              <a:rPr lang="en-US" sz="2000" smtClean="0"/>
              <a:t>	nouns are acquired more readily than abstract words like verbs;</a:t>
            </a:r>
          </a:p>
          <a:p>
            <a:pPr eaLnBrk="1" hangingPunct="1">
              <a:lnSpc>
                <a:spcPct val="120000"/>
              </a:lnSpc>
              <a:spcBef>
                <a:spcPct val="0"/>
              </a:spcBef>
            </a:pPr>
            <a:r>
              <a:rPr lang="en-US" sz="2000" smtClean="0"/>
              <a:t>play is schematic, fast changes are not noticed (stable states cannot arise); </a:t>
            </a:r>
          </a:p>
          <a:p>
            <a:pPr eaLnBrk="1" hangingPunct="1">
              <a:lnSpc>
                <a:spcPct val="120000"/>
              </a:lnSpc>
              <a:spcBef>
                <a:spcPct val="0"/>
              </a:spcBef>
            </a:pPr>
            <a:r>
              <a:rPr lang="en-US" sz="2000" smtClean="0"/>
              <a:t>play with other children is avoided in favor of simple toys; </a:t>
            </a:r>
          </a:p>
          <a:p>
            <a:pPr eaLnBrk="1" hangingPunct="1">
              <a:lnSpc>
                <a:spcPct val="120000"/>
              </a:lnSpc>
              <a:spcBef>
                <a:spcPct val="0"/>
              </a:spcBef>
            </a:pPr>
            <a:r>
              <a:rPr lang="en-US" sz="2000" smtClean="0"/>
              <a:t>generalization and associations are quite poor; integration of different modalities that requires synchronization is impaired, connections are weak; </a:t>
            </a:r>
          </a:p>
          <a:p>
            <a:pPr eaLnBrk="1" hangingPunct="1">
              <a:lnSpc>
                <a:spcPct val="120000"/>
              </a:lnSpc>
              <a:spcBef>
                <a:spcPct val="0"/>
              </a:spcBef>
            </a:pPr>
            <a:r>
              <a:rPr lang="en-US" sz="2000" smtClean="0"/>
              <a:t>normal development – theory of mind, MNS, relations – is impaired.</a:t>
            </a:r>
            <a:r>
              <a:rPr lang="pl-PL" sz="2000" smtClean="0"/>
              <a:t/>
            </a:r>
            <a:br>
              <a:rPr lang="pl-PL" sz="2000" smtClean="0"/>
            </a:br>
            <a:endParaRPr lang="en-US" sz="1000" smtClean="0"/>
          </a:p>
          <a:p>
            <a:pPr eaLnBrk="1" hangingPunct="1">
              <a:lnSpc>
                <a:spcPct val="120000"/>
              </a:lnSpc>
              <a:spcBef>
                <a:spcPct val="0"/>
              </a:spcBef>
              <a:buFont typeface="Arial" pitchFamily="34" charset="0"/>
              <a:buNone/>
            </a:pPr>
            <a:r>
              <a:rPr lang="en-US" sz="2000" smtClean="0"/>
              <a:t>Simple basic deficit =&gt; host of problems, many insights from simple mechanism.</a:t>
            </a:r>
            <a:endParaRPr lang="pl-PL" sz="2000" smtClean="0"/>
          </a:p>
          <a:p>
            <a:pPr eaLnBrk="1" hangingPunct="1">
              <a:lnSpc>
                <a:spcPct val="120000"/>
              </a:lnSpc>
              <a:spcBef>
                <a:spcPct val="0"/>
              </a:spcBef>
              <a:buFont typeface="Arial" pitchFamily="34" charset="0"/>
              <a:buNone/>
            </a:pPr>
            <a:r>
              <a:rPr lang="pl-PL" sz="2000" smtClean="0"/>
              <a:t>Expect great diversity, depending on </a:t>
            </a:r>
            <a:r>
              <a:rPr lang="en-US" sz="2000" smtClean="0"/>
              <a:t>local expression</a:t>
            </a:r>
            <a:r>
              <a:rPr lang="pl-PL" sz="2000" smtClean="0"/>
              <a:t> and severity. </a:t>
            </a:r>
            <a:endParaRPr lang="en-US" sz="2000" smtClean="0"/>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15240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7972425" cy="939800"/>
          </a:xfrm>
        </p:spPr>
        <p:txBody>
          <a:bodyPr/>
          <a:lstStyle/>
          <a:p>
            <a:pPr eaLnBrk="1" hangingPunct="1"/>
            <a:r>
              <a:rPr lang="en-US" smtClean="0"/>
              <a:t>Experimental evidence: behavior</a:t>
            </a:r>
            <a:endParaRPr lang="pl-PL" smtClean="0"/>
          </a:p>
        </p:txBody>
      </p:sp>
      <p:sp>
        <p:nvSpPr>
          <p:cNvPr id="10243" name="Rectangle 3"/>
          <p:cNvSpPr>
            <a:spLocks noGrp="1" noChangeArrowheads="1"/>
          </p:cNvSpPr>
          <p:nvPr>
            <p:ph idx="1"/>
          </p:nvPr>
        </p:nvSpPr>
        <p:spPr>
          <a:xfrm>
            <a:off x="457200" y="1357313"/>
            <a:ext cx="8229600" cy="3143250"/>
          </a:xfrm>
        </p:spPr>
        <p:txBody>
          <a:bodyPr rtlCol="0">
            <a:noAutofit/>
          </a:bodyPr>
          <a:lstStyle/>
          <a:p>
            <a:pPr marL="0" indent="0" eaLnBrk="1" fontAlgn="auto" hangingPunct="1">
              <a:spcAft>
                <a:spcPts val="0"/>
              </a:spcAft>
              <a:buFont typeface="Arial" pitchFamily="34" charset="0"/>
              <a:buNone/>
              <a:defRPr/>
            </a:pPr>
            <a:r>
              <a:rPr lang="en-US" sz="2000" err="1" smtClean="0"/>
              <a:t>Kawakubo</a:t>
            </a:r>
            <a:r>
              <a:rPr lang="en-US" sz="2000" smtClean="0"/>
              <a:t> Y, et al. Electrophysiological abnormalities of spatial attention in adults with autism during the gap overlap task. Clinical Neurophysiology 118(7), 1464-1471, 2007.</a:t>
            </a:r>
          </a:p>
          <a:p>
            <a:pPr eaLnBrk="1" fontAlgn="auto" hangingPunct="1">
              <a:spcAft>
                <a:spcPts val="0"/>
              </a:spcAft>
              <a:defRPr/>
            </a:pPr>
            <a:r>
              <a:rPr lang="en-US" sz="2000" smtClean="0"/>
              <a:t>“These results demonstrate electrophysiological abnormalities of disengagement during visuospatial attention in adults with autism which cannot be attributed to their IQs.”</a:t>
            </a:r>
          </a:p>
          <a:p>
            <a:pPr eaLnBrk="1" fontAlgn="auto" hangingPunct="1">
              <a:spcAft>
                <a:spcPts val="0"/>
              </a:spcAft>
              <a:defRPr/>
            </a:pPr>
            <a:r>
              <a:rPr lang="en-US" sz="2000" smtClean="0"/>
              <a:t>“We suggest that adults with autism have deficits in attentional disengagement and the physiological substrates underlying deficits in autism and mental retardation are different.”</a:t>
            </a:r>
            <a:br>
              <a:rPr lang="en-US" sz="2000" smtClean="0"/>
            </a:br>
            <a:endParaRPr lang="en-US" sz="2000" smtClean="0"/>
          </a:p>
        </p:txBody>
      </p:sp>
      <p:sp>
        <p:nvSpPr>
          <p:cNvPr id="10244" name="Rectangle 4"/>
          <p:cNvSpPr>
            <a:spLocks noChangeArrowheads="1"/>
          </p:cNvSpPr>
          <p:nvPr/>
        </p:nvSpPr>
        <p:spPr bwMode="auto">
          <a:xfrm>
            <a:off x="357188" y="4429125"/>
            <a:ext cx="8578850" cy="2214563"/>
          </a:xfrm>
          <a:prstGeom prst="rect">
            <a:avLst/>
          </a:prstGeom>
          <a:noFill/>
          <a:ln w="9525">
            <a:noFill/>
            <a:miter lim="800000"/>
            <a:headEnd/>
            <a:tailEnd/>
          </a:ln>
        </p:spPr>
        <p:txBody>
          <a:bodyPr/>
          <a:lstStyle/>
          <a:p>
            <a:pPr>
              <a:lnSpc>
                <a:spcPct val="90000"/>
              </a:lnSpc>
              <a:spcBef>
                <a:spcPct val="20000"/>
              </a:spcBef>
              <a:defRPr/>
            </a:pPr>
            <a:r>
              <a:rPr lang="en-US">
                <a:solidFill>
                  <a:schemeClr val="bg1"/>
                </a:solidFill>
                <a:latin typeface="+mn-lt"/>
              </a:rPr>
              <a:t>Landry R, Bryson SE, Impaired disengagement of attention in young children with autism. Journal of Child Psychology and Psychiatry 45(6), 1115 - 1122, 2004</a:t>
            </a:r>
          </a:p>
          <a:p>
            <a:pPr>
              <a:lnSpc>
                <a:spcPct val="90000"/>
              </a:lnSpc>
              <a:spcBef>
                <a:spcPct val="20000"/>
              </a:spcBef>
              <a:defRPr/>
            </a:pPr>
            <a:endParaRPr lang="en-US" sz="1000">
              <a:solidFill>
                <a:schemeClr val="bg1"/>
              </a:solidFill>
              <a:latin typeface="+mn-lt"/>
            </a:endParaRPr>
          </a:p>
          <a:p>
            <a:pPr marL="346075" indent="-346075">
              <a:lnSpc>
                <a:spcPct val="90000"/>
              </a:lnSpc>
              <a:spcBef>
                <a:spcPct val="20000"/>
              </a:spcBef>
              <a:buClr>
                <a:schemeClr val="bg1"/>
              </a:buClr>
              <a:buSzPct val="100000"/>
              <a:buFont typeface="Arial" pitchFamily="34" charset="0"/>
              <a:buChar char="•"/>
              <a:defRPr/>
            </a:pPr>
            <a:r>
              <a:rPr lang="en-US">
                <a:solidFill>
                  <a:schemeClr val="bg1"/>
                </a:solidFill>
                <a:latin typeface="+mn-lt"/>
              </a:rPr>
              <a:t>“Children with autism had marked difficulty in disengaging attention. Indeed, on 20% of trials they remained fixated on the first of two competing stimuli for the entire 8-second trial duration.”</a:t>
            </a:r>
          </a:p>
          <a:p>
            <a:pPr>
              <a:lnSpc>
                <a:spcPct val="90000"/>
              </a:lnSpc>
              <a:spcBef>
                <a:spcPct val="20000"/>
              </a:spcBef>
              <a:defRPr/>
            </a:pPr>
            <a:endParaRPr lang="en-US" sz="1000">
              <a:solidFill>
                <a:schemeClr val="bg1"/>
              </a:solidFill>
              <a:latin typeface="+mn-lt"/>
            </a:endParaRPr>
          </a:p>
          <a:p>
            <a:pPr>
              <a:lnSpc>
                <a:spcPct val="90000"/>
              </a:lnSpc>
              <a:spcBef>
                <a:spcPct val="20000"/>
              </a:spcBef>
              <a:defRPr/>
            </a:pPr>
            <a:r>
              <a:rPr lang="en-US">
                <a:solidFill>
                  <a:schemeClr val="bg1"/>
                </a:solidFill>
                <a:latin typeface="+mn-lt"/>
              </a:rPr>
              <a:t>Several newer studies:  </a:t>
            </a:r>
            <a:r>
              <a:rPr lang="en-US" err="1">
                <a:solidFill>
                  <a:schemeClr val="bg1"/>
                </a:solidFill>
                <a:latin typeface="+mn-lt"/>
                <a:hlinkClick r:id="rId3"/>
              </a:rPr>
              <a:t>Mayada</a:t>
            </a:r>
            <a:r>
              <a:rPr lang="en-US">
                <a:solidFill>
                  <a:schemeClr val="bg1"/>
                </a:solidFill>
                <a:latin typeface="+mn-lt"/>
                <a:hlinkClick r:id="rId3"/>
              </a:rPr>
              <a:t> </a:t>
            </a:r>
            <a:r>
              <a:rPr lang="en-US" err="1">
                <a:solidFill>
                  <a:schemeClr val="bg1"/>
                </a:solidFill>
                <a:latin typeface="+mn-lt"/>
                <a:hlinkClick r:id="rId3"/>
              </a:rPr>
              <a:t>Elsabbagh</a:t>
            </a:r>
            <a:r>
              <a:rPr lang="en-US">
                <a:solidFill>
                  <a:schemeClr val="bg1"/>
                </a:solidFill>
                <a:latin typeface="+mn-lt"/>
              </a:rPr>
              <a:t>. </a:t>
            </a:r>
          </a:p>
        </p:txBody>
      </p:sp>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7972425" cy="939800"/>
          </a:xfrm>
        </p:spPr>
        <p:txBody>
          <a:bodyPr/>
          <a:lstStyle/>
          <a:p>
            <a:pPr eaLnBrk="1" hangingPunct="1"/>
            <a:r>
              <a:rPr lang="en-US" smtClean="0"/>
              <a:t>Experimental evidence: behavior</a:t>
            </a:r>
            <a:endParaRPr lang="pl-PL" smtClean="0"/>
          </a:p>
        </p:txBody>
      </p:sp>
      <p:sp>
        <p:nvSpPr>
          <p:cNvPr id="37891" name="Rectangle 3"/>
          <p:cNvSpPr>
            <a:spLocks noGrp="1" noChangeArrowheads="1"/>
          </p:cNvSpPr>
          <p:nvPr>
            <p:ph idx="1"/>
          </p:nvPr>
        </p:nvSpPr>
        <p:spPr>
          <a:xfrm>
            <a:off x="468313" y="1125538"/>
            <a:ext cx="2889250" cy="4519612"/>
          </a:xfrm>
        </p:spPr>
        <p:txBody>
          <a:bodyPr/>
          <a:lstStyle/>
          <a:p>
            <a:pPr marL="0" indent="0" eaLnBrk="1" hangingPunct="1">
              <a:spcBef>
                <a:spcPts val="600"/>
              </a:spcBef>
              <a:buFont typeface="Arial" pitchFamily="34" charset="0"/>
              <a:buNone/>
            </a:pPr>
            <a:r>
              <a:rPr lang="en-US" sz="2000" smtClean="0"/>
              <a:t>D.P. Kennedy, E. Redcay, and E. Courchesne, </a:t>
            </a:r>
          </a:p>
          <a:p>
            <a:pPr marL="0" indent="0" eaLnBrk="1" hangingPunct="1">
              <a:spcBef>
                <a:spcPts val="600"/>
              </a:spcBef>
              <a:buFont typeface="Arial" pitchFamily="34" charset="0"/>
              <a:buNone/>
            </a:pPr>
            <a:r>
              <a:rPr lang="en-US" sz="2000" smtClean="0"/>
              <a:t>Failing to deactivate: Resting functional abnor- malities in autism. PNAS 103, 8275-8280, 2006. </a:t>
            </a:r>
          </a:p>
          <a:p>
            <a:pPr marL="0" indent="0" eaLnBrk="1" hangingPunct="1">
              <a:spcBef>
                <a:spcPts val="600"/>
              </a:spcBef>
              <a:buFont typeface="Arial" pitchFamily="34" charset="0"/>
              <a:buNone/>
            </a:pPr>
            <a:r>
              <a:rPr lang="en-US" sz="2000" smtClean="0"/>
              <a:t>Default network in autism group failed to deactivate brain regions, strong correlation between a clinical measure of social impairment and functio- nal activity within the ventral MPF. </a:t>
            </a:r>
          </a:p>
        </p:txBody>
      </p:sp>
      <p:pic>
        <p:nvPicPr>
          <p:cNvPr id="116738" name="Picture 2"/>
          <p:cNvPicPr>
            <a:picLocks noChangeAspect="1" noChangeArrowheads="1"/>
          </p:cNvPicPr>
          <p:nvPr/>
        </p:nvPicPr>
        <p:blipFill>
          <a:blip r:embed="rId3"/>
          <a:srcRect/>
          <a:stretch>
            <a:fillRect/>
          </a:stretch>
        </p:blipFill>
        <p:spPr bwMode="auto">
          <a:xfrm>
            <a:off x="3509963" y="1052513"/>
            <a:ext cx="5610225" cy="468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 name="TextBox 1"/>
          <p:cNvSpPr txBox="1"/>
          <p:nvPr/>
        </p:nvSpPr>
        <p:spPr>
          <a:xfrm>
            <a:off x="468313" y="5732463"/>
            <a:ext cx="8351837" cy="1016000"/>
          </a:xfrm>
          <a:prstGeom prst="rect">
            <a:avLst/>
          </a:prstGeom>
          <a:noFill/>
        </p:spPr>
        <p:txBody>
          <a:bodyPr>
            <a:spAutoFit/>
          </a:bodyPr>
          <a:lstStyle/>
          <a:p>
            <a:pPr algn="l">
              <a:defRPr/>
            </a:pPr>
            <a:r>
              <a:rPr lang="en-US" dirty="0">
                <a:solidFill>
                  <a:srgbClr val="F8F8F8"/>
                </a:solidFill>
                <a:latin typeface="+mn-lt"/>
              </a:rPr>
              <a:t>Mistaking symptoms for real problems: </a:t>
            </a:r>
            <a:br>
              <a:rPr lang="en-US" dirty="0">
                <a:solidFill>
                  <a:srgbClr val="F8F8F8"/>
                </a:solidFill>
                <a:latin typeface="+mn-lt"/>
              </a:rPr>
            </a:br>
            <a:r>
              <a:rPr lang="en-US" dirty="0">
                <a:solidFill>
                  <a:srgbClr val="F8F8F8"/>
                </a:solidFill>
                <a:latin typeface="+mn-lt"/>
              </a:rPr>
              <a:t>We speculate that the lack of deactivation in the autism group is indicative of abnormal internally directed processes at rest. </a:t>
            </a:r>
          </a:p>
        </p:txBody>
      </p:sp>
    </p:spTree>
  </p:cSld>
  <p:clrMapOvr>
    <a:masterClrMapping/>
  </p:clrMapOvr>
  <p:transition spd="slow">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7570788" cy="939800"/>
          </a:xfrm>
        </p:spPr>
        <p:txBody>
          <a:bodyPr/>
          <a:lstStyle/>
          <a:p>
            <a:pPr eaLnBrk="1" hangingPunct="1"/>
            <a:r>
              <a:rPr lang="en-US" smtClean="0"/>
              <a:t>Mistaking symptoms for causes</a:t>
            </a:r>
            <a:endParaRPr lang="pl-PL" smtClean="0"/>
          </a:p>
        </p:txBody>
      </p:sp>
      <p:sp>
        <p:nvSpPr>
          <p:cNvPr id="38915" name="Rectangle 3"/>
          <p:cNvSpPr>
            <a:spLocks noGrp="1" noChangeArrowheads="1"/>
          </p:cNvSpPr>
          <p:nvPr>
            <p:ph idx="1"/>
          </p:nvPr>
        </p:nvSpPr>
        <p:spPr>
          <a:xfrm>
            <a:off x="457200" y="1196975"/>
            <a:ext cx="8472488" cy="5545138"/>
          </a:xfrm>
        </p:spPr>
        <p:txBody>
          <a:bodyPr/>
          <a:lstStyle/>
          <a:p>
            <a:pPr marL="0" indent="0" eaLnBrk="1" hangingPunct="1">
              <a:spcBef>
                <a:spcPts val="600"/>
              </a:spcBef>
              <a:buFont typeface="Arial" pitchFamily="34" charset="0"/>
              <a:buNone/>
            </a:pPr>
            <a:r>
              <a:rPr lang="en-US" sz="2000" smtClean="0"/>
              <a:t>Various brain subsystems develop in an abnormal way: </a:t>
            </a:r>
          </a:p>
          <a:p>
            <a:pPr marL="0" indent="0" eaLnBrk="1" hangingPunct="1">
              <a:spcBef>
                <a:spcPts val="600"/>
              </a:spcBef>
              <a:buFont typeface="Arial" pitchFamily="34" charset="0"/>
              <a:buNone/>
            </a:pPr>
            <a:r>
              <a:rPr lang="en-US" sz="2000" smtClean="0"/>
              <a:t>1. </a:t>
            </a:r>
            <a:r>
              <a:rPr lang="en-US" sz="2000" b="1" smtClean="0">
                <a:solidFill>
                  <a:srgbClr val="FFC000"/>
                </a:solidFill>
              </a:rPr>
              <a:t>Abnormal functional connectivity</a:t>
            </a:r>
            <a:r>
              <a:rPr lang="en-US" sz="2000" smtClean="0"/>
              <a:t> between extra striate and temporal cortices during attribution of mental states, and executive tasks such as memory for or attention to social information (Castelli et al., 2002 ; Just et al., 2004, 2007; Kana et al., 2007a, b; Dichter et al., 2007; Kleinhans et al., 2008).</a:t>
            </a:r>
          </a:p>
          <a:p>
            <a:pPr marL="0" indent="0" eaLnBrk="1" hangingPunct="1">
              <a:spcBef>
                <a:spcPts val="600"/>
              </a:spcBef>
              <a:buFont typeface="Arial" pitchFamily="34" charset="0"/>
              <a:buNone/>
            </a:pPr>
            <a:r>
              <a:rPr lang="en-US" sz="2000" b="1" smtClean="0"/>
              <a:t>2. </a:t>
            </a:r>
            <a:r>
              <a:rPr lang="en-US" sz="2000" b="1" smtClean="0">
                <a:solidFill>
                  <a:srgbClr val="FFC000"/>
                </a:solidFill>
              </a:rPr>
              <a:t>Underconnectivity</a:t>
            </a:r>
            <a:r>
              <a:rPr lang="en-US" sz="2000" smtClean="0"/>
              <a:t>: working memory, face processing (Just et al.,  2007; Koshino et al., 2008; Bird et al., 2006), cortico-cortical connectivity (Barnea-Goraly et al., 2004; Herbert et al., 2004; Keller et al., 2007). </a:t>
            </a:r>
          </a:p>
          <a:p>
            <a:pPr marL="0" indent="0" eaLnBrk="1" hangingPunct="1">
              <a:spcBef>
                <a:spcPts val="600"/>
              </a:spcBef>
              <a:buFont typeface="Arial" pitchFamily="34" charset="0"/>
              <a:buNone/>
            </a:pPr>
            <a:r>
              <a:rPr lang="en-US" sz="2000" smtClean="0"/>
              <a:t>3. </a:t>
            </a:r>
            <a:r>
              <a:rPr lang="en-US" sz="2000" b="1" smtClean="0">
                <a:solidFill>
                  <a:srgbClr val="FFC000"/>
                </a:solidFill>
              </a:rPr>
              <a:t>Default mode </a:t>
            </a:r>
            <a:r>
              <a:rPr lang="en-US" sz="2000" smtClean="0">
                <a:solidFill>
                  <a:srgbClr val="FFC000"/>
                </a:solidFill>
              </a:rPr>
              <a:t>network</a:t>
            </a:r>
            <a:r>
              <a:rPr lang="en-US" sz="2000" smtClean="0"/>
              <a:t>: “Results revealed that while typically developing individuals showed enhanced recall skills for negative relative to positive and neutral pictures, individuals with ASD recalled the neutral pictures as well as the emotional ones. Findings of this study thus point to reduced influence of emotion on memory processes in ASD than in typically developing individuals, possibly owing to amygdala dysfunctions.” </a:t>
            </a:r>
          </a:p>
          <a:p>
            <a:pPr marL="0" indent="0" eaLnBrk="1" hangingPunct="1">
              <a:spcBef>
                <a:spcPts val="600"/>
              </a:spcBef>
              <a:buFont typeface="Arial" pitchFamily="34" charset="0"/>
              <a:buNone/>
            </a:pPr>
            <a:r>
              <a:rPr lang="en-US" sz="2000" smtClean="0"/>
              <a:t>C. Deruelle et al., Negative emotion does not enhance recall skills in adults with autistic spectrum disorders. Autism Research 1(2), 91–96, 2008</a:t>
            </a:r>
          </a:p>
        </p:txBody>
      </p:sp>
      <p:pic>
        <p:nvPicPr>
          <p:cNvPr id="1177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0" y="0"/>
            <a:ext cx="1428750" cy="15811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39800"/>
          </a:xfrm>
        </p:spPr>
        <p:txBody>
          <a:bodyPr/>
          <a:lstStyle/>
          <a:p>
            <a:pPr eaLnBrk="1" hangingPunct="1"/>
            <a:r>
              <a:rPr lang="en-US" smtClean="0"/>
              <a:t>ASD</a:t>
            </a:r>
          </a:p>
        </p:txBody>
      </p:sp>
      <p:sp>
        <p:nvSpPr>
          <p:cNvPr id="8195" name="Rectangle 3"/>
          <p:cNvSpPr>
            <a:spLocks noGrp="1" noChangeArrowheads="1"/>
          </p:cNvSpPr>
          <p:nvPr>
            <p:ph idx="1"/>
          </p:nvPr>
        </p:nvSpPr>
        <p:spPr>
          <a:xfrm>
            <a:off x="457200" y="1484784"/>
            <a:ext cx="6477000" cy="3015778"/>
          </a:xfrm>
        </p:spPr>
        <p:txBody>
          <a:bodyPr/>
          <a:lstStyle/>
          <a:p>
            <a:pPr eaLnBrk="1" hangingPunct="1">
              <a:spcBef>
                <a:spcPts val="0"/>
              </a:spcBef>
              <a:spcAft>
                <a:spcPts val="1200"/>
              </a:spcAft>
            </a:pPr>
            <a:r>
              <a:rPr lang="en-US" sz="2000" dirty="0" smtClean="0"/>
              <a:t>Autism Spectrum of Disorders includes: </a:t>
            </a:r>
          </a:p>
          <a:p>
            <a:pPr eaLnBrk="1" hangingPunct="1">
              <a:spcBef>
                <a:spcPts val="0"/>
              </a:spcBef>
              <a:spcAft>
                <a:spcPts val="1200"/>
              </a:spcAft>
            </a:pPr>
            <a:r>
              <a:rPr lang="en-US" sz="2000" dirty="0" smtClean="0"/>
              <a:t>Autism, Asperger syndrome, pervasive developmental disorder not otherwise </a:t>
            </a:r>
            <a:r>
              <a:rPr lang="en-US" sz="2000" dirty="0"/>
              <a:t>specified (</a:t>
            </a:r>
            <a:r>
              <a:rPr lang="en-US" sz="2000" dirty="0" smtClean="0"/>
              <a:t>PDD-NOS</a:t>
            </a:r>
            <a:r>
              <a:rPr lang="en-US" sz="2000" dirty="0"/>
              <a:t>)</a:t>
            </a:r>
            <a:r>
              <a:rPr lang="en-US" sz="2000" dirty="0" smtClean="0"/>
              <a:t>, atypical forms of childhood disintegrative disorder, </a:t>
            </a:r>
            <a:r>
              <a:rPr lang="en-US" sz="2000" dirty="0" err="1" smtClean="0"/>
              <a:t>Rett</a:t>
            </a:r>
            <a:r>
              <a:rPr lang="en-US" sz="2000" dirty="0" smtClean="0"/>
              <a:t> syndrome, </a:t>
            </a:r>
            <a:r>
              <a:rPr lang="en-US" sz="2000" dirty="0"/>
              <a:t>Infantile Autistic Bipolar Disorder (IABD), purine </a:t>
            </a:r>
            <a:r>
              <a:rPr lang="en-US" sz="2000" dirty="0" smtClean="0"/>
              <a:t>autism.</a:t>
            </a:r>
          </a:p>
          <a:p>
            <a:pPr eaLnBrk="1" hangingPunct="1">
              <a:spcBef>
                <a:spcPts val="0"/>
              </a:spcBef>
              <a:spcAft>
                <a:spcPts val="1200"/>
              </a:spcAft>
            </a:pPr>
            <a:r>
              <a:rPr lang="en-US" sz="2000" dirty="0" smtClean="0"/>
              <a:t>4-5  times more boys than girls.</a:t>
            </a:r>
          </a:p>
          <a:p>
            <a:pPr eaLnBrk="1" hangingPunct="1">
              <a:spcBef>
                <a:spcPts val="0"/>
              </a:spcBef>
              <a:spcAft>
                <a:spcPts val="1200"/>
              </a:spcAft>
            </a:pPr>
            <a:r>
              <a:rPr lang="en-US" sz="2000" dirty="0" smtClean="0"/>
              <a:t>CDC estimates: average about </a:t>
            </a:r>
            <a:r>
              <a:rPr lang="en-US" sz="2000" dirty="0"/>
              <a:t>1%, </a:t>
            </a:r>
            <a:r>
              <a:rPr lang="en-US" sz="2000" dirty="0" smtClean="0"/>
              <a:t>boys about 2%.</a:t>
            </a:r>
          </a:p>
        </p:txBody>
      </p:sp>
      <p:sp>
        <p:nvSpPr>
          <p:cNvPr id="505860" name="Rectangle 4"/>
          <p:cNvSpPr>
            <a:spLocks noChangeArrowheads="1"/>
          </p:cNvSpPr>
          <p:nvPr/>
        </p:nvSpPr>
        <p:spPr bwMode="auto">
          <a:xfrm>
            <a:off x="611560" y="4725144"/>
            <a:ext cx="6301703" cy="1847106"/>
          </a:xfrm>
          <a:prstGeom prst="rect">
            <a:avLst/>
          </a:prstGeom>
          <a:noFill/>
          <a:ln w="9525">
            <a:noFill/>
            <a:miter lim="800000"/>
            <a:headEnd/>
            <a:tailEnd/>
          </a:ln>
          <a:effectLst/>
        </p:spPr>
        <p:txBody>
          <a:bodyPr lIns="92075" tIns="46038" rIns="92075" bIns="46038"/>
          <a:lstStyle/>
          <a:p>
            <a:pPr marL="358775" indent="-358775">
              <a:spcAft>
                <a:spcPts val="600"/>
              </a:spcAft>
              <a:buClr>
                <a:schemeClr val="folHlink"/>
              </a:buClr>
              <a:buSzTx/>
              <a:defRPr/>
            </a:pPr>
            <a:r>
              <a:rPr lang="en-US" dirty="0" smtClean="0">
                <a:solidFill>
                  <a:srgbClr val="FFC000"/>
                </a:solidFill>
                <a:latin typeface="+mn-lt"/>
              </a:rPr>
              <a:t>Autistic </a:t>
            </a:r>
            <a:r>
              <a:rPr lang="en-US" dirty="0">
                <a:solidFill>
                  <a:srgbClr val="FFC000"/>
                </a:solidFill>
                <a:latin typeface="+mn-lt"/>
              </a:rPr>
              <a:t>Savants</a:t>
            </a:r>
            <a:r>
              <a:rPr lang="en-US" dirty="0">
                <a:solidFill>
                  <a:schemeClr val="bg1"/>
                </a:solidFill>
                <a:latin typeface="+mn-lt"/>
              </a:rPr>
              <a:t>: </a:t>
            </a:r>
            <a:endParaRPr lang="en-US" dirty="0" smtClean="0">
              <a:solidFill>
                <a:schemeClr val="bg1"/>
              </a:solidFill>
              <a:latin typeface="+mn-lt"/>
            </a:endParaRPr>
          </a:p>
          <a:p>
            <a:pPr marL="358775" indent="-358775">
              <a:spcAft>
                <a:spcPts val="600"/>
              </a:spcAft>
              <a:buClr>
                <a:schemeClr val="folHlink"/>
              </a:buClr>
              <a:buSzTx/>
              <a:defRPr/>
            </a:pPr>
            <a:r>
              <a:rPr lang="en-US" dirty="0" smtClean="0">
                <a:solidFill>
                  <a:schemeClr val="bg1"/>
                </a:solidFill>
                <a:latin typeface="+mn-lt"/>
              </a:rPr>
              <a:t>few </a:t>
            </a:r>
            <a:r>
              <a:rPr lang="en-US" dirty="0">
                <a:solidFill>
                  <a:schemeClr val="bg1"/>
                </a:solidFill>
                <a:latin typeface="+mn-lt"/>
              </a:rPr>
              <a:t>percent </a:t>
            </a:r>
            <a:r>
              <a:rPr lang="en-US" dirty="0" smtClean="0">
                <a:solidFill>
                  <a:schemeClr val="bg1"/>
                </a:solidFill>
                <a:latin typeface="+mn-lt"/>
              </a:rPr>
              <a:t>of people with ASD learn </a:t>
            </a:r>
            <a:r>
              <a:rPr lang="en-US" dirty="0">
                <a:solidFill>
                  <a:schemeClr val="bg1"/>
                </a:solidFill>
                <a:latin typeface="+mn-lt"/>
              </a:rPr>
              <a:t>unusual memory </a:t>
            </a:r>
            <a:endParaRPr lang="en-US" dirty="0" smtClean="0">
              <a:solidFill>
                <a:schemeClr val="bg1"/>
              </a:solidFill>
              <a:latin typeface="+mn-lt"/>
            </a:endParaRPr>
          </a:p>
          <a:p>
            <a:pPr marL="358775" indent="-358775">
              <a:spcAft>
                <a:spcPts val="600"/>
              </a:spcAft>
              <a:buClr>
                <a:schemeClr val="folHlink"/>
              </a:buClr>
              <a:buSzTx/>
              <a:defRPr/>
            </a:pPr>
            <a:r>
              <a:rPr lang="en-US" dirty="0" smtClean="0">
                <a:solidFill>
                  <a:schemeClr val="bg1"/>
                </a:solidFill>
                <a:latin typeface="+mn-lt"/>
              </a:rPr>
              <a:t>or </a:t>
            </a:r>
            <a:r>
              <a:rPr lang="en-US" dirty="0">
                <a:solidFill>
                  <a:schemeClr val="bg1"/>
                </a:solidFill>
                <a:latin typeface="+mn-lt"/>
              </a:rPr>
              <a:t>motor </a:t>
            </a:r>
            <a:r>
              <a:rPr lang="en-US" dirty="0" smtClean="0">
                <a:solidFill>
                  <a:schemeClr val="bg1"/>
                </a:solidFill>
                <a:latin typeface="+mn-lt"/>
              </a:rPr>
              <a:t>skills, but are impaired in many other ways. </a:t>
            </a:r>
            <a:endParaRPr lang="en-US" dirty="0">
              <a:solidFill>
                <a:schemeClr val="bg1"/>
              </a:solidFill>
              <a:latin typeface="+mn-lt"/>
            </a:endParaRP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85750"/>
            <a:ext cx="7715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p:cNvPicPr>
            <a:picLocks noChangeAspect="1" noChangeArrowheads="1"/>
          </p:cNvPicPr>
          <p:nvPr/>
        </p:nvPicPr>
        <p:blipFill>
          <a:blip r:embed="rId4"/>
          <a:srcRect/>
          <a:stretch>
            <a:fillRect/>
          </a:stretch>
        </p:blipFill>
        <p:spPr bwMode="auto">
          <a:xfrm>
            <a:off x="6913263" y="4057650"/>
            <a:ext cx="22098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6433548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7758113" cy="939800"/>
          </a:xfrm>
        </p:spPr>
        <p:txBody>
          <a:bodyPr/>
          <a:lstStyle/>
          <a:p>
            <a:pPr eaLnBrk="1" hangingPunct="1"/>
            <a:r>
              <a:rPr lang="en-US" smtClean="0"/>
              <a:t>Experimental evidence: molecular</a:t>
            </a:r>
            <a:endParaRPr lang="pl-PL" smtClean="0"/>
          </a:p>
        </p:txBody>
      </p:sp>
      <p:sp>
        <p:nvSpPr>
          <p:cNvPr id="39939" name="Rectangle 3"/>
          <p:cNvSpPr>
            <a:spLocks noGrp="1" noChangeArrowheads="1"/>
          </p:cNvSpPr>
          <p:nvPr>
            <p:ph idx="1"/>
          </p:nvPr>
        </p:nvSpPr>
        <p:spPr>
          <a:xfrm>
            <a:off x="457200" y="1335088"/>
            <a:ext cx="8472488" cy="2428875"/>
          </a:xfrm>
        </p:spPr>
        <p:txBody>
          <a:bodyPr/>
          <a:lstStyle/>
          <a:p>
            <a:pPr eaLnBrk="1" hangingPunct="1">
              <a:buFont typeface="Arial" pitchFamily="34" charset="0"/>
              <a:buNone/>
            </a:pPr>
            <a:r>
              <a:rPr lang="en-US" sz="2000" smtClean="0"/>
              <a:t>What type of problems with neurons create these types of effects?</a:t>
            </a:r>
            <a:r>
              <a:rPr lang="pl-PL" sz="2000" smtClean="0"/>
              <a:t> </a:t>
            </a:r>
            <a:endParaRPr lang="en-US" sz="2000" smtClean="0"/>
          </a:p>
          <a:p>
            <a:pPr eaLnBrk="1" hangingPunct="1"/>
            <a:r>
              <a:rPr lang="en-US" sz="2000" smtClean="0"/>
              <a:t>Neural self-regulation mechanisms lead to fatigue or accommodation of neurons through leaky K</a:t>
            </a:r>
            <a:r>
              <a:rPr lang="en-US" sz="2000" baseline="30000" smtClean="0"/>
              <a:t>+</a:t>
            </a:r>
            <a:r>
              <a:rPr lang="en-US" sz="2000" smtClean="0"/>
              <a:t> channels opened by </a:t>
            </a:r>
            <a:r>
              <a:rPr lang="pl-PL" sz="2000" smtClean="0"/>
              <a:t>high </a:t>
            </a:r>
            <a:r>
              <a:rPr lang="en-US" sz="2000" smtClean="0"/>
              <a:t>Ca</a:t>
            </a:r>
            <a:r>
              <a:rPr lang="pl-PL" sz="2000" baseline="30000" smtClean="0"/>
              <a:t>++</a:t>
            </a:r>
            <a:r>
              <a:rPr lang="en-US" sz="2000" smtClean="0"/>
              <a:t> concentration,  </a:t>
            </a:r>
            <a:r>
              <a:rPr lang="pl-PL" sz="2000" smtClean="0"/>
              <a:t/>
            </a:r>
            <a:br>
              <a:rPr lang="pl-PL" sz="2000" smtClean="0"/>
            </a:br>
            <a:r>
              <a:rPr lang="en-US" sz="2000" smtClean="0"/>
              <a:t>or longer acting GABA-B inhibitory synaptic channel.  </a:t>
            </a:r>
          </a:p>
          <a:p>
            <a:pPr eaLnBrk="1" hangingPunct="1"/>
            <a:r>
              <a:rPr lang="en-US" sz="2000" smtClean="0"/>
              <a:t>This leads to inhibition of neurons that require stronger activation to fire. </a:t>
            </a:r>
          </a:p>
          <a:p>
            <a:pPr eaLnBrk="1" hangingPunct="1"/>
            <a:r>
              <a:rPr lang="en-US" sz="2000" smtClean="0"/>
              <a:t>Neurons accommodate or fatigue and become less and less active for the same amount of excitatory input. </a:t>
            </a:r>
          </a:p>
        </p:txBody>
      </p:sp>
      <p:sp>
        <p:nvSpPr>
          <p:cNvPr id="10244" name="Rectangle 4"/>
          <p:cNvSpPr>
            <a:spLocks noChangeArrowheads="1"/>
          </p:cNvSpPr>
          <p:nvPr/>
        </p:nvSpPr>
        <p:spPr bwMode="auto">
          <a:xfrm>
            <a:off x="428625" y="3786188"/>
            <a:ext cx="8507413" cy="2857500"/>
          </a:xfrm>
          <a:prstGeom prst="rect">
            <a:avLst/>
          </a:prstGeom>
          <a:noFill/>
          <a:ln w="9525">
            <a:noFill/>
            <a:miter lim="800000"/>
            <a:headEnd/>
            <a:tailEnd/>
          </a:ln>
        </p:spPr>
        <p:txBody>
          <a:bodyPr/>
          <a:lstStyle/>
          <a:p>
            <a:pPr algn="l">
              <a:buClr>
                <a:srgbClr val="775F55"/>
              </a:buClr>
              <a:defRPr/>
            </a:pPr>
            <a:r>
              <a:rPr lang="en-US" dirty="0" err="1">
                <a:solidFill>
                  <a:schemeClr val="bg1"/>
                </a:solidFill>
                <a:latin typeface="+mn-lt"/>
              </a:rPr>
              <a:t>Dysregulated</a:t>
            </a:r>
            <a:r>
              <a:rPr lang="en-US" dirty="0">
                <a:solidFill>
                  <a:schemeClr val="bg1"/>
                </a:solidFill>
                <a:latin typeface="+mn-lt"/>
              </a:rPr>
              <a:t> calcium signaling, mainly through </a:t>
            </a:r>
            <a:r>
              <a:rPr lang="en-US" dirty="0">
                <a:solidFill>
                  <a:prstClr val="white"/>
                </a:solidFill>
                <a:latin typeface="Calibri"/>
              </a:rPr>
              <a:t>voltage-gated calcium channels (VGCC) </a:t>
            </a:r>
            <a:r>
              <a:rPr lang="en-US" dirty="0">
                <a:solidFill>
                  <a:schemeClr val="bg1"/>
                </a:solidFill>
                <a:latin typeface="+mn-lt"/>
              </a:rPr>
              <a:t>is the central molecular event that leads to pathologies of autism.</a:t>
            </a:r>
          </a:p>
          <a:p>
            <a:pPr algn="l">
              <a:defRPr/>
            </a:pPr>
            <a:r>
              <a:rPr lang="en-US" dirty="0">
                <a:solidFill>
                  <a:schemeClr val="bg1"/>
                </a:solidFill>
                <a:latin typeface="+mn-lt"/>
                <a:hlinkClick r:id="rId3"/>
              </a:rPr>
              <a:t>http://www.autismcalciumchannelopathy.com/</a:t>
            </a:r>
            <a:r>
              <a:rPr lang="en-US" dirty="0">
                <a:solidFill>
                  <a:schemeClr val="bg1"/>
                </a:solidFill>
                <a:latin typeface="+mn-lt"/>
              </a:rPr>
              <a:t>  </a:t>
            </a:r>
          </a:p>
          <a:p>
            <a:pPr algn="l">
              <a:defRPr/>
            </a:pPr>
            <a:r>
              <a:rPr lang="en-US" dirty="0">
                <a:solidFill>
                  <a:schemeClr val="bg1"/>
                </a:solidFill>
                <a:latin typeface="+mn-lt"/>
              </a:rPr>
              <a:t>Calcium homeostasis in critical stages of development may be perturbed by genetic </a:t>
            </a:r>
            <a:r>
              <a:rPr lang="en-US" dirty="0">
                <a:solidFill>
                  <a:prstClr val="white"/>
                </a:solidFill>
                <a:latin typeface="Calibri"/>
              </a:rPr>
              <a:t>polymorphism related to immune function and inflammatory reactions </a:t>
            </a:r>
            <a:r>
              <a:rPr lang="en-US" dirty="0">
                <a:solidFill>
                  <a:schemeClr val="bg1"/>
                </a:solidFill>
                <a:latin typeface="+mn-lt"/>
              </a:rPr>
              <a:t>and environmental influences (perinatal hypoxia, infectious agents, toxins).</a:t>
            </a:r>
          </a:p>
          <a:p>
            <a:pPr algn="l">
              <a:defRPr/>
            </a:pPr>
            <a:r>
              <a:rPr lang="en-US" sz="800" dirty="0">
                <a:solidFill>
                  <a:schemeClr val="bg1"/>
                </a:solidFill>
                <a:latin typeface="+mn-lt"/>
              </a:rPr>
              <a:t/>
            </a:r>
            <a:br>
              <a:rPr lang="en-US" sz="800" dirty="0">
                <a:solidFill>
                  <a:schemeClr val="bg1"/>
                </a:solidFill>
                <a:latin typeface="+mn-lt"/>
              </a:rPr>
            </a:br>
            <a:r>
              <a:rPr lang="en-US" dirty="0">
                <a:solidFill>
                  <a:schemeClr val="bg1"/>
                </a:solidFill>
                <a:latin typeface="+mn-lt"/>
              </a:rPr>
              <a:t>Genetic mutations =&gt; proteins building incorrect potassium channels</a:t>
            </a:r>
            <a:r>
              <a:rPr lang="pl-PL" dirty="0">
                <a:solidFill>
                  <a:schemeClr val="bg1"/>
                </a:solidFill>
                <a:latin typeface="+mn-lt"/>
              </a:rPr>
              <a:t> </a:t>
            </a:r>
            <a:r>
              <a:rPr lang="en-US" dirty="0">
                <a:solidFill>
                  <a:schemeClr val="bg1"/>
                </a:solidFill>
                <a:latin typeface="+mn-lt"/>
              </a:rPr>
              <a:t/>
            </a:r>
            <a:br>
              <a:rPr lang="en-US" dirty="0">
                <a:solidFill>
                  <a:schemeClr val="bg1"/>
                </a:solidFill>
                <a:latin typeface="+mn-lt"/>
              </a:rPr>
            </a:br>
            <a:r>
              <a:rPr lang="pl-PL" dirty="0">
                <a:solidFill>
                  <a:schemeClr val="bg1"/>
                </a:solidFill>
                <a:latin typeface="+mn-lt"/>
              </a:rPr>
              <a:t>(</a:t>
            </a:r>
            <a:r>
              <a:rPr lang="en-US" dirty="0">
                <a:solidFill>
                  <a:schemeClr val="bg1"/>
                </a:solidFill>
                <a:latin typeface="+mn-lt"/>
              </a:rPr>
              <a:t>CASPR2 gene</a:t>
            </a:r>
            <a:r>
              <a:rPr lang="pl-PL" dirty="0">
                <a:solidFill>
                  <a:schemeClr val="bg1"/>
                </a:solidFill>
                <a:latin typeface="+mn-lt"/>
              </a:rPr>
              <a:t>) </a:t>
            </a:r>
            <a:r>
              <a:rPr lang="en-US" dirty="0">
                <a:solidFill>
                  <a:schemeClr val="bg1"/>
                </a:solidFill>
                <a:latin typeface="+mn-lt"/>
              </a:rPr>
              <a:t>and sodium channels </a:t>
            </a:r>
            <a:r>
              <a:rPr lang="pl-PL" dirty="0">
                <a:solidFill>
                  <a:schemeClr val="bg1"/>
                </a:solidFill>
                <a:latin typeface="+mn-lt"/>
              </a:rPr>
              <a:t>(</a:t>
            </a:r>
            <a:r>
              <a:rPr lang="en-US" dirty="0">
                <a:solidFill>
                  <a:schemeClr val="bg1"/>
                </a:solidFill>
                <a:latin typeface="+mn-lt"/>
              </a:rPr>
              <a:t>SCN2A gene</a:t>
            </a:r>
            <a:r>
              <a:rPr lang="pl-PL" dirty="0">
                <a:solidFill>
                  <a:schemeClr val="bg1"/>
                </a:solidFill>
                <a:latin typeface="+mn-lt"/>
              </a:rPr>
              <a:t>)</a:t>
            </a:r>
            <a:r>
              <a:rPr lang="en-US" dirty="0">
                <a:solidFill>
                  <a:schemeClr val="bg1"/>
                </a:solidFill>
                <a:latin typeface="+mn-lt"/>
              </a:rPr>
              <a:t>. </a:t>
            </a:r>
          </a:p>
          <a:p>
            <a:pPr algn="l">
              <a:defRPr/>
            </a:pPr>
            <a:endParaRPr lang="en-US" dirty="0">
              <a:solidFill>
                <a:schemeClr val="bg1"/>
              </a:solidFill>
              <a:latin typeface="+mn-lt"/>
            </a:endParaRPr>
          </a:p>
        </p:txBody>
      </p:sp>
      <p:pic>
        <p:nvPicPr>
          <p:cNvPr id="3994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0"/>
            <a:ext cx="1270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939800"/>
          </a:xfrm>
        </p:spPr>
        <p:txBody>
          <a:bodyPr/>
          <a:lstStyle/>
          <a:p>
            <a:pPr eaLnBrk="1" hangingPunct="1"/>
            <a:r>
              <a:rPr lang="en-US" smtClean="0"/>
              <a:t>Genes &amp; functions</a:t>
            </a:r>
            <a:endParaRPr lang="pl-PL" smtClean="0"/>
          </a:p>
        </p:txBody>
      </p:sp>
      <p:sp>
        <p:nvSpPr>
          <p:cNvPr id="40963" name="Rectangle 3"/>
          <p:cNvSpPr>
            <a:spLocks noGrp="1" noChangeArrowheads="1"/>
          </p:cNvSpPr>
          <p:nvPr>
            <p:ph idx="1"/>
          </p:nvPr>
        </p:nvSpPr>
        <p:spPr>
          <a:xfrm>
            <a:off x="428625" y="1052513"/>
            <a:ext cx="8535988" cy="1296987"/>
          </a:xfrm>
        </p:spPr>
        <p:txBody>
          <a:bodyPr/>
          <a:lstStyle/>
          <a:p>
            <a:pPr marL="0" indent="0" eaLnBrk="1" hangingPunct="1">
              <a:buFont typeface="Arial" pitchFamily="34" charset="0"/>
              <a:buNone/>
            </a:pPr>
            <a:r>
              <a:rPr lang="en-US" sz="2000" smtClean="0"/>
              <a:t>http://www.sciencebasedmedicine.org/?p=5662</a:t>
            </a:r>
            <a:endParaRPr lang="pl-PL" sz="2000" smtClean="0"/>
          </a:p>
          <a:p>
            <a:pPr marL="0" indent="0" eaLnBrk="1" hangingPunct="1">
              <a:buFont typeface="Arial" pitchFamily="34" charset="0"/>
              <a:buNone/>
            </a:pPr>
            <a:r>
              <a:rPr lang="pl-PL" sz="2000" smtClean="0"/>
              <a:t>Pinto, D. + 180 coauthors ... (2010). Functional impact of global rare copy number variation in autism spectrum disorders Nature DOI: 10.1038/nature09146</a:t>
            </a:r>
          </a:p>
          <a:p>
            <a:pPr marL="0" indent="0" eaLnBrk="1" hangingPunct="1">
              <a:buFont typeface="Arial" pitchFamily="34" charset="0"/>
              <a:buNone/>
            </a:pPr>
            <a:endParaRPr lang="en-US" sz="2000" smtClean="0"/>
          </a:p>
        </p:txBody>
      </p:sp>
      <p:pic>
        <p:nvPicPr>
          <p:cNvPr id="130050" name="Picture 2"/>
          <p:cNvPicPr>
            <a:picLocks noChangeAspect="1" noChangeArrowheads="1"/>
          </p:cNvPicPr>
          <p:nvPr/>
        </p:nvPicPr>
        <p:blipFill>
          <a:blip r:embed="rId3"/>
          <a:srcRect/>
          <a:stretch>
            <a:fillRect/>
          </a:stretch>
        </p:blipFill>
        <p:spPr bwMode="auto">
          <a:xfrm>
            <a:off x="65088" y="2492375"/>
            <a:ext cx="9010650" cy="3848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939800"/>
          </a:xfrm>
        </p:spPr>
        <p:txBody>
          <a:bodyPr/>
          <a:lstStyle/>
          <a:p>
            <a:pPr eaLnBrk="1" hangingPunct="1"/>
            <a:r>
              <a:rPr lang="en-US" smtClean="0"/>
              <a:t>Questions/Ideas</a:t>
            </a:r>
            <a:endParaRPr lang="pl-PL" smtClean="0"/>
          </a:p>
        </p:txBody>
      </p:sp>
      <p:sp>
        <p:nvSpPr>
          <p:cNvPr id="38915" name="Rectangle 3"/>
          <p:cNvSpPr>
            <a:spLocks noGrp="1" noChangeArrowheads="1"/>
          </p:cNvSpPr>
          <p:nvPr>
            <p:ph idx="1"/>
          </p:nvPr>
        </p:nvSpPr>
        <p:spPr>
          <a:xfrm>
            <a:off x="457200" y="1341438"/>
            <a:ext cx="8472488" cy="5121275"/>
          </a:xfrm>
        </p:spPr>
        <p:txBody>
          <a:bodyPr/>
          <a:lstStyle/>
          <a:p>
            <a:pPr marL="0" indent="0" eaLnBrk="1" hangingPunct="1">
              <a:spcBef>
                <a:spcPts val="1200"/>
              </a:spcBef>
              <a:buFont typeface="Arial" pitchFamily="34" charset="0"/>
              <a:buNone/>
              <a:defRPr/>
            </a:pPr>
            <a:r>
              <a:rPr lang="en-US" sz="2000" dirty="0" smtClean="0"/>
              <a:t>Neurodynamics is a new useful language to speak about mental processes.</a:t>
            </a:r>
          </a:p>
          <a:p>
            <a:pPr marL="0" indent="0" eaLnBrk="1" hangingPunct="1">
              <a:spcBef>
                <a:spcPts val="1200"/>
              </a:spcBef>
              <a:buFont typeface="Arial" pitchFamily="34" charset="0"/>
              <a:buNone/>
              <a:defRPr/>
            </a:pPr>
            <a:r>
              <a:rPr lang="en-US" sz="2000" dirty="0" smtClean="0"/>
              <a:t>There are many parameters characterizing biophysical properties of neurons and their connections within different layers that control behavior.</a:t>
            </a:r>
          </a:p>
          <a:p>
            <a:pPr eaLnBrk="1" hangingPunct="1">
              <a:spcBef>
                <a:spcPts val="1200"/>
              </a:spcBef>
              <a:defRPr/>
            </a:pPr>
            <a:r>
              <a:rPr lang="en-US" sz="2000" dirty="0" smtClean="0"/>
              <a:t>How does depth/size of basins of attractors depend on these parameters? </a:t>
            </a:r>
          </a:p>
          <a:p>
            <a:pPr eaLnBrk="1" hangingPunct="1">
              <a:spcBef>
                <a:spcPts val="1200"/>
              </a:spcBef>
              <a:defRPr/>
            </a:pPr>
            <a:r>
              <a:rPr lang="en-US" sz="2000" dirty="0" smtClean="0"/>
              <a:t>How to measure and/or visualize attractors? </a:t>
            </a:r>
          </a:p>
          <a:p>
            <a:pPr eaLnBrk="1" hangingPunct="1">
              <a:spcBef>
                <a:spcPts val="1200"/>
              </a:spcBef>
              <a:defRPr/>
            </a:pPr>
            <a:r>
              <a:rPr lang="en-US" sz="2000" dirty="0"/>
              <a:t>Stability of detailed neural </a:t>
            </a:r>
            <a:r>
              <a:rPr lang="en-US" sz="2000" dirty="0" smtClean="0"/>
              <a:t>models, real effects or artifacts?</a:t>
            </a:r>
          </a:p>
          <a:p>
            <a:pPr eaLnBrk="1" hangingPunct="1">
              <a:spcBef>
                <a:spcPts val="1200"/>
              </a:spcBef>
              <a:defRPr/>
            </a:pPr>
            <a:r>
              <a:rPr lang="en-US" sz="2000" dirty="0" smtClean="0"/>
              <a:t>How do attractors depend on the dynamics of neuron accommodation? Noise? Inhibition strength, local excitations, long-distance synchronization? </a:t>
            </a:r>
          </a:p>
          <a:p>
            <a:pPr eaLnBrk="1" hangingPunct="1">
              <a:spcBef>
                <a:spcPts val="1200"/>
              </a:spcBef>
              <a:defRPr/>
            </a:pPr>
            <a:r>
              <a:rPr lang="en-US" sz="2000" dirty="0" smtClean="0"/>
              <a:t>How will symptoms differ depending on specific brain areas? </a:t>
            </a:r>
            <a:br>
              <a:rPr lang="en-US" sz="2000" dirty="0" smtClean="0"/>
            </a:br>
            <a:r>
              <a:rPr lang="en-US" sz="2000" dirty="0" smtClean="0"/>
              <a:t>For example, </a:t>
            </a:r>
            <a:r>
              <a:rPr lang="en-US" sz="2000" i="1" dirty="0" smtClean="0"/>
              <a:t>mu </a:t>
            </a:r>
            <a:r>
              <a:rPr lang="en-US" sz="2000" dirty="0" smtClean="0"/>
              <a:t>suppression may be due to deep attractors …</a:t>
            </a:r>
          </a:p>
          <a:p>
            <a:pPr eaLnBrk="1" hangingPunct="1">
              <a:spcBef>
                <a:spcPts val="1200"/>
              </a:spcBef>
              <a:defRPr/>
            </a:pPr>
            <a:r>
              <a:rPr lang="en-US" sz="2000" dirty="0" smtClean="0"/>
              <a:t>What are precise relations to ion channels and proteins that build them? </a:t>
            </a:r>
          </a:p>
          <a:p>
            <a:pPr eaLnBrk="1" hangingPunct="1">
              <a:spcBef>
                <a:spcPts val="1200"/>
              </a:spcBef>
              <a:defRPr/>
            </a:pPr>
            <a:r>
              <a:rPr lang="en-US" sz="2000" dirty="0" smtClean="0"/>
              <a:t>How can they be changed by pharmacological interventions?</a:t>
            </a:r>
            <a:br>
              <a:rPr lang="en-US" sz="2000" dirty="0" smtClean="0"/>
            </a:br>
            <a:endParaRPr lang="en-US" sz="2000" dirty="0" smtClean="0"/>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25" y="5857875"/>
            <a:ext cx="11811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0" y="214313"/>
            <a:ext cx="754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939800"/>
          </a:xfrm>
        </p:spPr>
        <p:txBody>
          <a:bodyPr/>
          <a:lstStyle/>
          <a:p>
            <a:pPr eaLnBrk="1" hangingPunct="1"/>
            <a:r>
              <a:rPr lang="en-US" smtClean="0"/>
              <a:t>More questions/ideas</a:t>
            </a:r>
            <a:endParaRPr lang="pl-PL" smtClean="0"/>
          </a:p>
        </p:txBody>
      </p:sp>
      <p:sp>
        <p:nvSpPr>
          <p:cNvPr id="43011" name="Rectangle 3"/>
          <p:cNvSpPr>
            <a:spLocks noGrp="1" noChangeArrowheads="1"/>
          </p:cNvSpPr>
          <p:nvPr>
            <p:ph idx="1"/>
          </p:nvPr>
        </p:nvSpPr>
        <p:spPr>
          <a:xfrm>
            <a:off x="457200" y="1484313"/>
            <a:ext cx="8472488" cy="4897437"/>
          </a:xfrm>
        </p:spPr>
        <p:txBody>
          <a:bodyPr/>
          <a:lstStyle/>
          <a:p>
            <a:pPr eaLnBrk="1" hangingPunct="1">
              <a:spcBef>
                <a:spcPts val="1200"/>
              </a:spcBef>
            </a:pPr>
            <a:r>
              <a:rPr lang="en-US" sz="2000" dirty="0" smtClean="0"/>
              <a:t>How learning procedures may influence formation of basins of attractors?</a:t>
            </a:r>
            <a:br>
              <a:rPr lang="en-US" sz="2000" dirty="0" smtClean="0"/>
            </a:br>
            <a:r>
              <a:rPr lang="en-US" sz="2000" dirty="0" smtClean="0"/>
              <a:t>For example, learning to read may depend on the variability of fonts, handwriting may be much more difficult etc. </a:t>
            </a:r>
          </a:p>
          <a:p>
            <a:pPr eaLnBrk="1" hangingPunct="1"/>
            <a:r>
              <a:rPr lang="en-US" sz="2000" dirty="0" smtClean="0"/>
              <a:t>Slow broadening of attractor basins? </a:t>
            </a:r>
          </a:p>
          <a:p>
            <a:pPr eaLnBrk="1" hangingPunct="1"/>
            <a:r>
              <a:rPr lang="en-US" sz="2000" dirty="0" smtClean="0"/>
              <a:t>Spontaneous thoughts, local energy with low neural accommodation? </a:t>
            </a:r>
          </a:p>
          <a:p>
            <a:pPr eaLnBrk="1" hangingPunct="1">
              <a:spcBef>
                <a:spcPts val="1200"/>
              </a:spcBef>
            </a:pPr>
            <a:r>
              <a:rPr lang="en-US" sz="2000" dirty="0" smtClean="0"/>
              <a:t>Can one draw useful suggestions how to compensate for such deficits?</a:t>
            </a:r>
          </a:p>
          <a:p>
            <a:pPr eaLnBrk="1" hangingPunct="1"/>
            <a:r>
              <a:rPr lang="en-US" sz="2000" dirty="0" smtClean="0"/>
              <a:t>Spatial attention shifts in Posner experiments – resonances depending on the timing, masking effects, flickering with different frequencies? </a:t>
            </a:r>
          </a:p>
          <a:p>
            <a:pPr eaLnBrk="1" hangingPunct="1"/>
            <a:r>
              <a:rPr lang="en-US" sz="2000" dirty="0" smtClean="0"/>
              <a:t>Precise diagnostics, what type of problems at genetic/molecular level? </a:t>
            </a:r>
          </a:p>
          <a:p>
            <a:pPr eaLnBrk="1" hangingPunct="1"/>
            <a:r>
              <a:rPr lang="en-US" sz="2000" dirty="0" smtClean="0"/>
              <a:t>Compensation effects: what changes in the network will lead to faster attention shifts? </a:t>
            </a:r>
          </a:p>
          <a:p>
            <a:pPr eaLnBrk="1" hangingPunct="1">
              <a:spcBef>
                <a:spcPts val="1200"/>
              </a:spcBef>
            </a:pPr>
            <a:r>
              <a:rPr lang="en-US" sz="2000" dirty="0" smtClean="0"/>
              <a:t>Will it help in diagnostics/therapy? Neurofeedback? </a:t>
            </a:r>
            <a:br>
              <a:rPr lang="en-US" sz="2000" dirty="0" smtClean="0"/>
            </a:br>
            <a:r>
              <a:rPr lang="en-US" sz="2000" dirty="0" smtClean="0"/>
              <a:t>We need to finish computational simulations and then do real test of some predictions. </a:t>
            </a:r>
          </a:p>
        </p:txBody>
      </p:sp>
      <p:pic>
        <p:nvPicPr>
          <p:cNvPr id="430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0" y="214313"/>
            <a:ext cx="7540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59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194" y="197485"/>
            <a:ext cx="6124575" cy="1114425"/>
          </a:xfrm>
          <a:prstGeom prst="rect">
            <a:avLst/>
          </a:prstGeom>
          <a:ln/>
        </p:spPr>
        <p:style>
          <a:lnRef idx="0">
            <a:schemeClr val="accent3"/>
          </a:lnRef>
          <a:fillRef idx="3">
            <a:schemeClr val="accent3"/>
          </a:fillRef>
          <a:effectRef idx="3">
            <a:schemeClr val="accent3"/>
          </a:effectRef>
          <a:fontRef idx="minor">
            <a:schemeClr val="lt1"/>
          </a:fontRef>
        </p:style>
      </p:pic>
      <p:pic>
        <p:nvPicPr>
          <p:cNvPr id="125958" name="Picture 6"/>
          <p:cNvPicPr>
            <a:picLocks noChangeAspect="1" noChangeArrowheads="1"/>
          </p:cNvPicPr>
          <p:nvPr/>
        </p:nvPicPr>
        <p:blipFill>
          <a:blip r:embed="rId4"/>
          <a:srcRect/>
          <a:stretch>
            <a:fillRect/>
          </a:stretch>
        </p:blipFill>
        <p:spPr bwMode="auto">
          <a:xfrm>
            <a:off x="1157933" y="1311910"/>
            <a:ext cx="6124575" cy="1114425"/>
          </a:xfrm>
          <a:prstGeom prst="rect">
            <a:avLst/>
          </a:prstGeom>
          <a:ln/>
        </p:spPr>
        <p:style>
          <a:lnRef idx="1">
            <a:schemeClr val="accent1"/>
          </a:lnRef>
          <a:fillRef idx="3">
            <a:schemeClr val="accent1"/>
          </a:fillRef>
          <a:effectRef idx="2">
            <a:schemeClr val="accent1"/>
          </a:effectRef>
          <a:fontRef idx="minor">
            <a:schemeClr val="lt1"/>
          </a:fontRef>
        </p:style>
      </p:pic>
      <p:pic>
        <p:nvPicPr>
          <p:cNvPr id="125959" name="Picture 7"/>
          <p:cNvPicPr>
            <a:picLocks noChangeAspect="1" noChangeArrowheads="1"/>
          </p:cNvPicPr>
          <p:nvPr/>
        </p:nvPicPr>
        <p:blipFill>
          <a:blip r:embed="rId5"/>
          <a:srcRect/>
          <a:stretch>
            <a:fillRect/>
          </a:stretch>
        </p:blipFill>
        <p:spPr bwMode="auto">
          <a:xfrm>
            <a:off x="7524328" y="2359967"/>
            <a:ext cx="1333500" cy="1800225"/>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31750" name="pole tekstowe 1"/>
          <p:cNvSpPr txBox="1">
            <a:spLocks noChangeArrowheads="1"/>
          </p:cNvSpPr>
          <p:nvPr/>
        </p:nvSpPr>
        <p:spPr bwMode="auto">
          <a:xfrm>
            <a:off x="869275" y="5445348"/>
            <a:ext cx="773517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r>
              <a:rPr lang="pl-PL" sz="2400" dirty="0" err="1" smtClean="0">
                <a:solidFill>
                  <a:srgbClr val="EAEAEA"/>
                </a:solidFill>
                <a:latin typeface="Calibri" pitchFamily="34" charset="0"/>
              </a:rPr>
              <a:t>Neuromania</a:t>
            </a:r>
            <a:r>
              <a:rPr lang="pl-PL" sz="2400" dirty="0" smtClean="0">
                <a:solidFill>
                  <a:srgbClr val="EAEAEA"/>
                </a:solidFill>
                <a:latin typeface="Calibri" pitchFamily="34" charset="0"/>
              </a:rPr>
              <a:t>, </a:t>
            </a:r>
            <a:r>
              <a:rPr lang="en-US" sz="2400" dirty="0" smtClean="0">
                <a:solidFill>
                  <a:srgbClr val="EAEAEA"/>
                </a:solidFill>
                <a:latin typeface="Calibri" pitchFamily="34" charset="0"/>
              </a:rPr>
              <a:t>and </a:t>
            </a:r>
            <a:r>
              <a:rPr lang="pl-PL" sz="2400" dirty="0" err="1" smtClean="0">
                <a:solidFill>
                  <a:srgbClr val="EAEAEA"/>
                </a:solidFill>
                <a:latin typeface="Calibri" pitchFamily="34" charset="0"/>
              </a:rPr>
              <a:t>Neurohistor</a:t>
            </a:r>
            <a:r>
              <a:rPr lang="en-US" sz="2400" dirty="0" smtClean="0">
                <a:solidFill>
                  <a:srgbClr val="EAEAEA"/>
                </a:solidFill>
                <a:latin typeface="Calibri" pitchFamily="34" charset="0"/>
              </a:rPr>
              <a:t>y of </a:t>
            </a:r>
            <a:r>
              <a:rPr lang="en-US" sz="2400" dirty="0" smtClean="0">
                <a:solidFill>
                  <a:srgbClr val="EAEAEA"/>
                </a:solidFill>
                <a:latin typeface="Calibri" pitchFamily="34" charset="0"/>
              </a:rPr>
              <a:t>art in May/June 2013; </a:t>
            </a:r>
            <a:r>
              <a:rPr lang="pl-PL" sz="2400" dirty="0" smtClean="0">
                <a:solidFill>
                  <a:srgbClr val="EAEAEA"/>
                </a:solidFill>
                <a:latin typeface="Calibri" pitchFamily="34" charset="0"/>
              </a:rPr>
              <a:t> </a:t>
            </a:r>
            <a:r>
              <a:rPr lang="en-US" sz="2400" dirty="0" smtClean="0">
                <a:solidFill>
                  <a:srgbClr val="EAEAEA"/>
                </a:solidFill>
                <a:latin typeface="Calibri" pitchFamily="34" charset="0"/>
              </a:rPr>
              <a:t> </a:t>
            </a:r>
            <a:br>
              <a:rPr lang="en-US" sz="2400" dirty="0" smtClean="0">
                <a:solidFill>
                  <a:srgbClr val="EAEAEA"/>
                </a:solidFill>
                <a:latin typeface="Calibri" pitchFamily="34" charset="0"/>
              </a:rPr>
            </a:br>
            <a:r>
              <a:rPr lang="en-US" sz="2400" dirty="0" smtClean="0">
                <a:solidFill>
                  <a:srgbClr val="EAEAEA"/>
                </a:solidFill>
                <a:latin typeface="Calibri" pitchFamily="34" charset="0"/>
              </a:rPr>
              <a:t>Trends </a:t>
            </a:r>
            <a:r>
              <a:rPr lang="en-US" sz="2400" dirty="0">
                <a:solidFill>
                  <a:srgbClr val="EAEAEA"/>
                </a:solidFill>
                <a:latin typeface="Calibri" pitchFamily="34" charset="0"/>
              </a:rPr>
              <a:t>in </a:t>
            </a:r>
            <a:r>
              <a:rPr lang="en-US" sz="2400" dirty="0" smtClean="0">
                <a:solidFill>
                  <a:srgbClr val="EAEAEA"/>
                </a:solidFill>
                <a:latin typeface="Calibri" pitchFamily="34" charset="0"/>
              </a:rPr>
              <a:t>interdisciplinary </a:t>
            </a:r>
            <a:r>
              <a:rPr lang="en-US" sz="2400" dirty="0" smtClean="0">
                <a:solidFill>
                  <a:srgbClr val="EAEAEA"/>
                </a:solidFill>
                <a:latin typeface="Calibri" pitchFamily="34" charset="0"/>
              </a:rPr>
              <a:t>studies    8-10.11.2013</a:t>
            </a:r>
            <a:br>
              <a:rPr lang="en-US" sz="2400" dirty="0" smtClean="0">
                <a:solidFill>
                  <a:srgbClr val="EAEAEA"/>
                </a:solidFill>
                <a:latin typeface="Calibri" pitchFamily="34" charset="0"/>
              </a:rPr>
            </a:br>
            <a:r>
              <a:rPr lang="en-US" sz="2400" dirty="0" smtClean="0">
                <a:solidFill>
                  <a:srgbClr val="FFC000"/>
                </a:solidFill>
                <a:latin typeface="Calibri" pitchFamily="34" charset="0"/>
                <a:hlinkClick r:id="rId6"/>
              </a:rPr>
              <a:t>http</a:t>
            </a:r>
            <a:r>
              <a:rPr lang="en-US" sz="2400" dirty="0">
                <a:solidFill>
                  <a:srgbClr val="FFC000"/>
                </a:solidFill>
                <a:latin typeface="Calibri" pitchFamily="34" charset="0"/>
                <a:hlinkClick r:id="rId6"/>
              </a:rPr>
              <a:t>://</a:t>
            </a:r>
            <a:r>
              <a:rPr lang="en-US" sz="2400" dirty="0" smtClean="0">
                <a:solidFill>
                  <a:srgbClr val="FFC000"/>
                </a:solidFill>
                <a:latin typeface="Calibri" pitchFamily="34" charset="0"/>
                <a:hlinkClick r:id="rId6"/>
              </a:rPr>
              <a:t>www.kognitywistyka.umk.pl</a:t>
            </a:r>
            <a:r>
              <a:rPr lang="en-US" sz="2400" dirty="0" smtClean="0">
                <a:solidFill>
                  <a:srgbClr val="FFC000"/>
                </a:solidFill>
                <a:latin typeface="Calibri" pitchFamily="34" charset="0"/>
              </a:rPr>
              <a:t> </a:t>
            </a:r>
            <a:endParaRPr lang="en-US" sz="2400" dirty="0">
              <a:solidFill>
                <a:srgbClr val="FFC000"/>
              </a:solidFill>
              <a:latin typeface="Calibri"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7933" y="4172173"/>
            <a:ext cx="4221163" cy="127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http://www.neuromania.umk.pl/wp-content/uploads/2013/03/cropped-578037_228764107268288_1407678661_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933" y="2399381"/>
            <a:ext cx="6096000" cy="1771651"/>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1"/>
          <p:cNvSpPr txBox="1">
            <a:spLocks noChangeArrowheads="1"/>
          </p:cNvSpPr>
          <p:nvPr/>
        </p:nvSpPr>
        <p:spPr bwMode="auto">
          <a:xfrm>
            <a:off x="5474578" y="4393261"/>
            <a:ext cx="35587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l" eaLnBrk="1" hangingPunct="1"/>
            <a:r>
              <a:rPr lang="en-US" sz="2400" dirty="0" smtClean="0">
                <a:solidFill>
                  <a:srgbClr val="EAEAEA"/>
                </a:solidFill>
                <a:latin typeface="Calibri" pitchFamily="34" charset="0"/>
              </a:rPr>
              <a:t>4</a:t>
            </a:r>
            <a:r>
              <a:rPr lang="pl-PL" sz="2400" dirty="0" smtClean="0">
                <a:solidFill>
                  <a:srgbClr val="EAEAEA"/>
                </a:solidFill>
                <a:latin typeface="Calibri" pitchFamily="34" charset="0"/>
              </a:rPr>
              <a:t> </a:t>
            </a:r>
            <a:r>
              <a:rPr lang="en-US" sz="2400" dirty="0" smtClean="0">
                <a:solidFill>
                  <a:srgbClr val="EAEAEA"/>
                </a:solidFill>
                <a:latin typeface="Calibri" pitchFamily="34" charset="0"/>
              </a:rPr>
              <a:t>CS conferences in </a:t>
            </a:r>
            <a:r>
              <a:rPr lang="pl-PL" sz="2400" dirty="0" smtClean="0">
                <a:solidFill>
                  <a:srgbClr val="EAEAEA"/>
                </a:solidFill>
                <a:latin typeface="Calibri" pitchFamily="34" charset="0"/>
              </a:rPr>
              <a:t>2013</a:t>
            </a:r>
            <a:r>
              <a:rPr lang="pl-PL" sz="2400" dirty="0" smtClean="0">
                <a:solidFill>
                  <a:srgbClr val="EAEAEA"/>
                </a:solidFill>
                <a:latin typeface="Calibri" pitchFamily="34" charset="0"/>
              </a:rPr>
              <a:t>: </a:t>
            </a:r>
            <a:r>
              <a:rPr lang="pl-PL" sz="2400" dirty="0" smtClean="0">
                <a:solidFill>
                  <a:srgbClr val="EAEAEA"/>
                </a:solidFill>
                <a:latin typeface="Calibri" pitchFamily="34" charset="0"/>
              </a:rPr>
              <a:t>Homo </a:t>
            </a:r>
            <a:r>
              <a:rPr lang="pl-PL" sz="2400" dirty="0" err="1" smtClean="0">
                <a:solidFill>
                  <a:srgbClr val="EAEAEA"/>
                </a:solidFill>
                <a:latin typeface="Calibri" pitchFamily="34" charset="0"/>
              </a:rPr>
              <a:t>communicativus</a:t>
            </a:r>
            <a:r>
              <a:rPr lang="en-US" sz="2400" dirty="0" smtClean="0">
                <a:solidFill>
                  <a:srgbClr val="EAEAEA"/>
                </a:solidFill>
                <a:latin typeface="Calibri" pitchFamily="34" charset="0"/>
              </a:rPr>
              <a:t>, </a:t>
            </a:r>
            <a:endParaRPr lang="en-US" sz="2400" dirty="0">
              <a:solidFill>
                <a:srgbClr val="FFC000"/>
              </a:solidFill>
              <a:latin typeface="Calibri" pitchFamily="34" charset="0"/>
            </a:endParaRPr>
          </a:p>
        </p:txBody>
      </p:sp>
    </p:spTree>
    <p:extLst>
      <p:ext uri="{BB962C8B-B14F-4D97-AF65-F5344CB8AC3E}">
        <p14:creationId xmlns:p14="http://schemas.microsoft.com/office/powerpoint/2010/main" val="2811494547"/>
      </p:ext>
    </p:extLst>
  </p:cSld>
  <p:clrMapOvr>
    <a:masterClrMapping/>
  </p:clrMapOvr>
  <p:transition spd="slow">
    <p:split orient="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468313" y="188913"/>
            <a:ext cx="2971800" cy="3240087"/>
          </a:xfrm>
        </p:spPr>
        <p:txBody>
          <a:bodyPr rtlCol="0">
            <a:noAutofit/>
          </a:bodyPr>
          <a:lstStyle/>
          <a:p>
            <a:pPr marL="0" indent="0" eaLnBrk="1" fontAlgn="auto" hangingPunct="1">
              <a:spcAft>
                <a:spcPts val="0"/>
              </a:spcAft>
              <a:buFont typeface="Arial" pitchFamily="34" charset="0"/>
              <a:buNone/>
              <a:defRPr/>
            </a:pPr>
            <a:endParaRPr lang="en-US" sz="3600" dirty="0" smtClean="0">
              <a:solidFill>
                <a:srgbClr val="FFC000"/>
              </a:solidFill>
              <a:effectLst>
                <a:outerShdw blurRad="38100" dist="38100" dir="2700000" algn="tl">
                  <a:srgbClr val="000000">
                    <a:alpha val="43137"/>
                  </a:srgbClr>
                </a:outerShdw>
              </a:effectLst>
            </a:endParaRPr>
          </a:p>
          <a:p>
            <a:pPr marL="0" indent="0" eaLnBrk="1" fontAlgn="auto" hangingPunct="1">
              <a:spcAft>
                <a:spcPts val="0"/>
              </a:spcAft>
              <a:buFont typeface="Arial" pitchFamily="34" charset="0"/>
              <a:buNone/>
              <a:defRPr/>
            </a:pPr>
            <a:r>
              <a:rPr lang="en-US" sz="3600" dirty="0" smtClean="0">
                <a:solidFill>
                  <a:srgbClr val="FFC000"/>
                </a:solidFill>
                <a:effectLst>
                  <a:outerShdw blurRad="38100" dist="38100" dir="2700000" algn="tl">
                    <a:srgbClr val="000000">
                      <a:alpha val="43137"/>
                    </a:srgbClr>
                  </a:outerShdw>
                </a:effectLst>
              </a:rPr>
              <a:t>Thank you for lending your ears</a:t>
            </a:r>
            <a:endParaRPr lang="en-US" sz="3600" dirty="0" smtClean="0">
              <a:effectLst>
                <a:outerShdw blurRad="38100" dist="38100" dir="2700000" algn="tl">
                  <a:srgbClr val="000000">
                    <a:alpha val="43137"/>
                  </a:srgbClr>
                </a:outerShdw>
              </a:effectLst>
            </a:endParaRPr>
          </a:p>
        </p:txBody>
      </p:sp>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260350"/>
            <a:ext cx="5287963"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611188" y="5672138"/>
            <a:ext cx="81375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algn="ctr" eaLnBrk="1" hangingPunct="1">
              <a:spcBef>
                <a:spcPct val="50000"/>
              </a:spcBef>
              <a:buClr>
                <a:srgbClr val="775F55"/>
              </a:buClr>
              <a:buSzPct val="115000"/>
              <a:defRPr/>
            </a:pPr>
            <a:r>
              <a:rPr lang="en-US" sz="3200" dirty="0">
                <a:solidFill>
                  <a:srgbClr val="FFC000"/>
                </a:solidFill>
                <a:effectLst>
                  <a:outerShdw blurRad="38100" dist="38100" dir="2700000" algn="tl">
                    <a:srgbClr val="000000">
                      <a:alpha val="43137"/>
                    </a:srgbClr>
                  </a:outerShdw>
                </a:effectLst>
                <a:cs typeface="+mn-cs"/>
              </a:rPr>
              <a:t>Google: </a:t>
            </a:r>
            <a:r>
              <a:rPr lang="en-US" sz="3200" dirty="0" smtClean="0">
                <a:solidFill>
                  <a:srgbClr val="FFC000"/>
                </a:solidFill>
                <a:effectLst>
                  <a:outerShdw blurRad="38100" dist="38100" dir="2700000" algn="tl">
                    <a:srgbClr val="000000">
                      <a:alpha val="43137"/>
                    </a:srgbClr>
                  </a:outerShdw>
                </a:effectLst>
                <a:cs typeface="+mn-cs"/>
              </a:rPr>
              <a:t>W. </a:t>
            </a:r>
            <a:r>
              <a:rPr lang="en-US" sz="3200" dirty="0">
                <a:solidFill>
                  <a:srgbClr val="FFC000"/>
                </a:solidFill>
                <a:effectLst>
                  <a:outerShdw blurRad="38100" dist="38100" dir="2700000" algn="tl">
                    <a:srgbClr val="000000">
                      <a:alpha val="43137"/>
                    </a:srgbClr>
                  </a:outerShdw>
                </a:effectLst>
                <a:cs typeface="+mn-cs"/>
              </a:rPr>
              <a:t>Duch </a:t>
            </a:r>
            <a:r>
              <a:rPr lang="en-US" sz="3200" dirty="0" smtClean="0">
                <a:solidFill>
                  <a:srgbClr val="FFC000"/>
                </a:solidFill>
                <a:effectLst>
                  <a:outerShdw blurRad="38100" dist="38100" dir="2700000" algn="tl">
                    <a:srgbClr val="000000">
                      <a:alpha val="43137"/>
                    </a:srgbClr>
                  </a:outerShdw>
                </a:effectLst>
                <a:cs typeface="+mn-cs"/>
              </a:rPr>
              <a:t/>
            </a:r>
            <a:br>
              <a:rPr lang="en-US" sz="3200" dirty="0" smtClean="0">
                <a:solidFill>
                  <a:srgbClr val="FFC000"/>
                </a:solidFill>
                <a:effectLst>
                  <a:outerShdw blurRad="38100" dist="38100" dir="2700000" algn="tl">
                    <a:srgbClr val="000000">
                      <a:alpha val="43137"/>
                    </a:srgbClr>
                  </a:outerShdw>
                </a:effectLst>
                <a:cs typeface="+mn-cs"/>
              </a:rPr>
            </a:br>
            <a:r>
              <a:rPr lang="en-US" sz="3200" dirty="0" smtClean="0">
                <a:solidFill>
                  <a:srgbClr val="FFC000"/>
                </a:solidFill>
                <a:effectLst>
                  <a:outerShdw blurRad="38100" dist="38100" dir="2700000" algn="tl">
                    <a:srgbClr val="000000">
                      <a:alpha val="43137"/>
                    </a:srgbClr>
                  </a:outerShdw>
                </a:effectLst>
                <a:cs typeface="+mn-cs"/>
              </a:rPr>
              <a:t>=&gt; papers, talks, lecture notes </a:t>
            </a:r>
            <a:r>
              <a:rPr lang="pl-PL" sz="3200" dirty="0" smtClean="0">
                <a:solidFill>
                  <a:srgbClr val="FFC000"/>
                </a:solidFill>
                <a:effectLst>
                  <a:outerShdw blurRad="38100" dist="38100" dir="2700000" algn="tl">
                    <a:srgbClr val="000000">
                      <a:alpha val="43137"/>
                    </a:srgbClr>
                  </a:outerShdw>
                </a:effectLst>
                <a:cs typeface="+mn-cs"/>
              </a:rPr>
              <a:t>… </a:t>
            </a:r>
            <a:endParaRPr lang="en-US" sz="3200" dirty="0">
              <a:solidFill>
                <a:srgbClr val="FFC000"/>
              </a:solidFill>
              <a:effectLst>
                <a:outerShdw blurRad="38100" dist="38100" dir="2700000" algn="tl">
                  <a:srgbClr val="000000">
                    <a:alpha val="43137"/>
                  </a:srgbClr>
                </a:outerShdw>
              </a:effectLst>
              <a:cs typeface="+mn-cs"/>
            </a:endParaRPr>
          </a:p>
        </p:txBody>
      </p:sp>
      <p:pic>
        <p:nvPicPr>
          <p:cNvPr id="952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913063"/>
            <a:ext cx="259238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318055"/>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39800"/>
          </a:xfrm>
        </p:spPr>
        <p:txBody>
          <a:bodyPr/>
          <a:lstStyle/>
          <a:p>
            <a:pPr eaLnBrk="1" hangingPunct="1"/>
            <a:r>
              <a:rPr lang="en-US" smtClean="0"/>
              <a:t>Autism Symptoms </a:t>
            </a:r>
            <a:r>
              <a:rPr lang="pl-PL" smtClean="0"/>
              <a:t>... </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306513"/>
            <a:ext cx="521017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p:cNvSpPr txBox="1"/>
          <p:nvPr/>
        </p:nvSpPr>
        <p:spPr>
          <a:xfrm>
            <a:off x="395288" y="1407210"/>
            <a:ext cx="3168650" cy="4708981"/>
          </a:xfrm>
          <a:prstGeom prst="rect">
            <a:avLst/>
          </a:prstGeom>
          <a:noFill/>
        </p:spPr>
        <p:txBody>
          <a:bodyPr>
            <a:spAutoFit/>
          </a:bodyPr>
          <a:lstStyle/>
          <a:p>
            <a:pPr>
              <a:spcAft>
                <a:spcPts val="1200"/>
              </a:spcAft>
              <a:defRPr/>
            </a:pPr>
            <a:r>
              <a:rPr lang="en-US" dirty="0">
                <a:solidFill>
                  <a:schemeClr val="bg1"/>
                </a:solidFill>
                <a:latin typeface="+mn-lt"/>
              </a:rPr>
              <a:t>Epidemics? </a:t>
            </a:r>
          </a:p>
          <a:p>
            <a:pPr algn="l">
              <a:spcAft>
                <a:spcPts val="1200"/>
              </a:spcAft>
              <a:defRPr/>
            </a:pPr>
            <a:r>
              <a:rPr lang="en-US" dirty="0" smtClean="0">
                <a:solidFill>
                  <a:schemeClr val="bg1"/>
                </a:solidFill>
                <a:latin typeface="+mn-lt"/>
              </a:rPr>
              <a:t>Not clear why: more attention, better diagnostics?</a:t>
            </a:r>
            <a:endParaRPr lang="en-US" dirty="0">
              <a:solidFill>
                <a:schemeClr val="bg1"/>
              </a:solidFill>
              <a:latin typeface="+mn-lt"/>
            </a:endParaRPr>
          </a:p>
          <a:p>
            <a:pPr algn="l">
              <a:spcAft>
                <a:spcPts val="1200"/>
              </a:spcAft>
              <a:defRPr/>
            </a:pPr>
            <a:r>
              <a:rPr lang="en-US" dirty="0">
                <a:solidFill>
                  <a:schemeClr val="bg1"/>
                </a:solidFill>
                <a:latin typeface="+mn-lt"/>
              </a:rPr>
              <a:t>Very diverse, </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not </a:t>
            </a:r>
            <a:r>
              <a:rPr lang="en-US" dirty="0">
                <a:solidFill>
                  <a:schemeClr val="bg1"/>
                </a:solidFill>
                <a:latin typeface="+mn-lt"/>
              </a:rPr>
              <a:t>a single disease, </a:t>
            </a:r>
            <a:r>
              <a:rPr lang="en-US" dirty="0" smtClean="0">
                <a:solidFill>
                  <a:schemeClr val="bg1"/>
                </a:solidFill>
                <a:latin typeface="+mn-lt"/>
              </a:rPr>
              <a:t/>
            </a:r>
            <a:br>
              <a:rPr lang="en-US" dirty="0" smtClean="0">
                <a:solidFill>
                  <a:schemeClr val="bg1"/>
                </a:solidFill>
                <a:latin typeface="+mn-lt"/>
              </a:rPr>
            </a:br>
            <a:r>
              <a:rPr lang="en-US" dirty="0" smtClean="0">
                <a:solidFill>
                  <a:schemeClr val="bg1"/>
                </a:solidFill>
                <a:latin typeface="+mn-lt"/>
              </a:rPr>
              <a:t>but more like </a:t>
            </a:r>
            <a:r>
              <a:rPr lang="en-US" dirty="0">
                <a:solidFill>
                  <a:schemeClr val="bg1"/>
                </a:solidFill>
                <a:latin typeface="+mn-lt"/>
              </a:rPr>
              <a:t>dementia</a:t>
            </a:r>
            <a:r>
              <a:rPr lang="en-US" dirty="0" smtClean="0">
                <a:solidFill>
                  <a:schemeClr val="bg1"/>
                </a:solidFill>
                <a:latin typeface="+mn-lt"/>
              </a:rPr>
              <a:t>.</a:t>
            </a:r>
            <a:endParaRPr lang="en-US" dirty="0">
              <a:solidFill>
                <a:schemeClr val="bg1"/>
              </a:solidFill>
              <a:latin typeface="+mn-lt"/>
            </a:endParaRPr>
          </a:p>
          <a:p>
            <a:pPr algn="l">
              <a:spcAft>
                <a:spcPts val="1200"/>
              </a:spcAft>
              <a:defRPr/>
            </a:pPr>
            <a:r>
              <a:rPr lang="en-US" dirty="0">
                <a:solidFill>
                  <a:schemeClr val="bg1"/>
                </a:solidFill>
                <a:latin typeface="+mn-lt"/>
              </a:rPr>
              <a:t>Genetic </a:t>
            </a:r>
            <a:r>
              <a:rPr lang="en-US" dirty="0" smtClean="0">
                <a:solidFill>
                  <a:schemeClr val="bg1"/>
                </a:solidFill>
                <a:latin typeface="+mn-lt"/>
              </a:rPr>
              <a:t>component, </a:t>
            </a:r>
            <a:r>
              <a:rPr lang="en-US" dirty="0">
                <a:solidFill>
                  <a:schemeClr val="bg1"/>
                </a:solidFill>
                <a:latin typeface="+mn-lt"/>
              </a:rPr>
              <a:t/>
            </a:r>
            <a:br>
              <a:rPr lang="en-US" dirty="0">
                <a:solidFill>
                  <a:schemeClr val="bg1"/>
                </a:solidFill>
                <a:latin typeface="+mn-lt"/>
              </a:rPr>
            </a:br>
            <a:r>
              <a:rPr lang="en-US" dirty="0">
                <a:solidFill>
                  <a:schemeClr val="bg1"/>
                </a:solidFill>
                <a:latin typeface="+mn-lt"/>
              </a:rPr>
              <a:t>but search for “autism genes” </a:t>
            </a:r>
            <a:r>
              <a:rPr lang="en-US" dirty="0" smtClean="0">
                <a:solidFill>
                  <a:schemeClr val="bg1"/>
                </a:solidFill>
                <a:latin typeface="+mn-lt"/>
              </a:rPr>
              <a:t>not </a:t>
            </a:r>
            <a:r>
              <a:rPr lang="en-US" dirty="0">
                <a:solidFill>
                  <a:schemeClr val="bg1"/>
                </a:solidFill>
                <a:latin typeface="+mn-lt"/>
              </a:rPr>
              <a:t>too </a:t>
            </a:r>
            <a:r>
              <a:rPr lang="en-US" dirty="0" smtClean="0">
                <a:solidFill>
                  <a:schemeClr val="bg1"/>
                </a:solidFill>
                <a:latin typeface="+mn-lt"/>
              </a:rPr>
              <a:t>successful, too many are involved. </a:t>
            </a:r>
            <a:endParaRPr lang="en-US" dirty="0">
              <a:solidFill>
                <a:schemeClr val="bg1"/>
              </a:solidFill>
              <a:latin typeface="+mn-lt"/>
            </a:endParaRPr>
          </a:p>
          <a:p>
            <a:pPr algn="l">
              <a:spcAft>
                <a:spcPts val="1200"/>
              </a:spcAft>
              <a:defRPr/>
            </a:pPr>
            <a:r>
              <a:rPr lang="en-US" dirty="0">
                <a:solidFill>
                  <a:srgbClr val="FFC000"/>
                </a:solidFill>
                <a:latin typeface="+mn-lt"/>
              </a:rPr>
              <a:t>Genetics cannot explain </a:t>
            </a:r>
            <a:r>
              <a:rPr lang="en-US" dirty="0" smtClean="0">
                <a:solidFill>
                  <a:srgbClr val="FFC000"/>
                </a:solidFill>
                <a:latin typeface="+mn-lt"/>
              </a:rPr>
              <a:t>recent rapid increase.  </a:t>
            </a:r>
            <a:endParaRPr lang="en-US" dirty="0">
              <a:solidFill>
                <a:srgbClr val="FFC000"/>
              </a:solidFill>
              <a:latin typeface="+mn-lt"/>
            </a:endParaRP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939800"/>
          </a:xfrm>
        </p:spPr>
        <p:txBody>
          <a:bodyPr/>
          <a:lstStyle/>
          <a:p>
            <a:pPr eaLnBrk="1" hangingPunct="1"/>
            <a:r>
              <a:rPr lang="pl-PL" smtClean="0"/>
              <a:t>ADHD</a:t>
            </a:r>
            <a:endParaRPr lang="en-US" smtClean="0"/>
          </a:p>
        </p:txBody>
      </p:sp>
      <p:sp>
        <p:nvSpPr>
          <p:cNvPr id="8195" name="Rectangle 3"/>
          <p:cNvSpPr>
            <a:spLocks noGrp="1" noChangeArrowheads="1"/>
          </p:cNvSpPr>
          <p:nvPr>
            <p:ph idx="1"/>
          </p:nvPr>
        </p:nvSpPr>
        <p:spPr>
          <a:xfrm>
            <a:off x="457200" y="1341438"/>
            <a:ext cx="8229600" cy="5183187"/>
          </a:xfrm>
        </p:spPr>
        <p:txBody>
          <a:bodyPr/>
          <a:lstStyle/>
          <a:p>
            <a:pPr eaLnBrk="1" hangingPunct="1"/>
            <a:r>
              <a:rPr lang="en-US" sz="2000" dirty="0" smtClean="0"/>
              <a:t>Attention Deficit Hyperactivity Disorder, 3-5% of population (also adults). </a:t>
            </a:r>
          </a:p>
          <a:p>
            <a:pPr eaLnBrk="1" hangingPunct="1"/>
            <a:r>
              <a:rPr lang="en-US" sz="2000" dirty="0" smtClean="0"/>
              <a:t>Problems with attention: usually impulsive-hyperactive, inattentive (ADD)</a:t>
            </a:r>
          </a:p>
          <a:p>
            <a:pPr eaLnBrk="1" hangingPunct="1"/>
            <a:r>
              <a:rPr lang="en-US" sz="2000" dirty="0" smtClean="0"/>
              <a:t>Lack of impulse control, easily distracted, </a:t>
            </a:r>
            <a:br>
              <a:rPr lang="en-US" sz="2000" dirty="0" smtClean="0"/>
            </a:br>
            <a:r>
              <a:rPr lang="en-US" sz="2000" dirty="0" smtClean="0"/>
              <a:t>miss details, forget things, frequently switch </a:t>
            </a:r>
            <a:br>
              <a:rPr lang="en-US" sz="2000" dirty="0" smtClean="0"/>
            </a:br>
            <a:r>
              <a:rPr lang="en-US" sz="2000" dirty="0" smtClean="0"/>
              <a:t>between activity, can’t focus on one thing …</a:t>
            </a:r>
          </a:p>
          <a:p>
            <a:pPr eaLnBrk="1" hangingPunct="1"/>
            <a:r>
              <a:rPr lang="en-US" sz="2000" dirty="0" smtClean="0"/>
              <a:t>Motor restlessness, run non-stop, lose things, </a:t>
            </a:r>
            <a:br>
              <a:rPr lang="en-US" sz="2000" dirty="0" smtClean="0"/>
            </a:br>
            <a:r>
              <a:rPr lang="en-US" sz="2000" dirty="0" smtClean="0"/>
              <a:t>are very impatient, display strong emotions, </a:t>
            </a:r>
            <a:br>
              <a:rPr lang="en-US" sz="2000" dirty="0" smtClean="0"/>
            </a:br>
            <a:r>
              <a:rPr lang="en-US" sz="2000" dirty="0" smtClean="0"/>
              <a:t>act without thinking about consequences.</a:t>
            </a:r>
          </a:p>
          <a:p>
            <a:pPr eaLnBrk="1" hangingPunct="1"/>
            <a:r>
              <a:rPr lang="en-US" sz="2000" dirty="0" smtClean="0"/>
              <a:t>Bored quickly, daydream, difficulty in learning</a:t>
            </a:r>
            <a:br>
              <a:rPr lang="en-US" sz="2000" dirty="0" smtClean="0"/>
            </a:br>
            <a:r>
              <a:rPr lang="en-US" sz="2000" dirty="0" smtClean="0"/>
              <a:t>new things, complete homework. </a:t>
            </a:r>
            <a:br>
              <a:rPr lang="en-US" sz="2000" dirty="0" smtClean="0"/>
            </a:br>
            <a:endParaRPr lang="en-US" sz="2000" dirty="0" smtClean="0"/>
          </a:p>
          <a:p>
            <a:pPr eaLnBrk="1" hangingPunct="1"/>
            <a:r>
              <a:rPr lang="en-US" sz="2000" dirty="0" smtClean="0"/>
              <a:t>ADHD involves functional disconnections between frontal and occipital cortex (A. </a:t>
            </a:r>
            <a:r>
              <a:rPr lang="en-US" sz="2000" dirty="0" err="1" smtClean="0"/>
              <a:t>Mazaheri</a:t>
            </a:r>
            <a:r>
              <a:rPr lang="en-US" sz="2000" dirty="0" smtClean="0"/>
              <a:t> et al, Biological Psychiatry 67, 617, 2010); </a:t>
            </a:r>
            <a:br>
              <a:rPr lang="en-US" sz="2000" dirty="0" smtClean="0"/>
            </a:br>
            <a:r>
              <a:rPr lang="en-US" sz="2000" dirty="0" smtClean="0"/>
              <a:t>psychologist talk about deficit in "top-down" attention control.</a:t>
            </a:r>
          </a:p>
          <a:p>
            <a:pPr eaLnBrk="1" hangingPunct="1"/>
            <a:r>
              <a:rPr lang="en-US" sz="2000" dirty="0" smtClean="0"/>
              <a:t>In many respects it is the opposite of ASD.</a:t>
            </a:r>
          </a:p>
        </p:txBody>
      </p:sp>
      <p:sp>
        <p:nvSpPr>
          <p:cNvPr id="505860" name="Rectangle 4"/>
          <p:cNvSpPr>
            <a:spLocks noChangeArrowheads="1"/>
          </p:cNvSpPr>
          <p:nvPr/>
        </p:nvSpPr>
        <p:spPr bwMode="auto">
          <a:xfrm>
            <a:off x="457200" y="5013325"/>
            <a:ext cx="8458200" cy="1558925"/>
          </a:xfrm>
          <a:prstGeom prst="rect">
            <a:avLst/>
          </a:prstGeom>
          <a:noFill/>
          <a:ln w="9525">
            <a:noFill/>
            <a:miter lim="800000"/>
            <a:headEnd/>
            <a:tailEnd/>
          </a:ln>
          <a:effectLst/>
        </p:spPr>
        <p:txBody>
          <a:bodyPr lIns="92075" tIns="46038" rIns="92075" bIns="46038"/>
          <a:lstStyle/>
          <a:p>
            <a:pPr>
              <a:lnSpc>
                <a:spcPct val="150000"/>
              </a:lnSpc>
              <a:buClr>
                <a:schemeClr val="folHlink"/>
              </a:buClr>
              <a:buSzTx/>
              <a:defRPr/>
            </a:pPr>
            <a:endParaRPr lang="en-US">
              <a:solidFill>
                <a:schemeClr val="bg1"/>
              </a:solidFill>
              <a:latin typeface="+mn-lt"/>
            </a:endParaRPr>
          </a:p>
        </p:txBody>
      </p:sp>
      <p:pic>
        <p:nvPicPr>
          <p:cNvPr id="109570" name="Picture 2"/>
          <p:cNvPicPr>
            <a:picLocks noChangeAspect="1" noChangeArrowheads="1"/>
          </p:cNvPicPr>
          <p:nvPr/>
        </p:nvPicPr>
        <p:blipFill>
          <a:blip r:embed="rId3"/>
          <a:srcRect/>
          <a:stretch>
            <a:fillRect/>
          </a:stretch>
        </p:blipFill>
        <p:spPr bwMode="auto">
          <a:xfrm>
            <a:off x="6084888" y="2477998"/>
            <a:ext cx="3000375" cy="212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095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116632"/>
            <a:ext cx="952500" cy="12192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39800"/>
          </a:xfrm>
        </p:spPr>
        <p:txBody>
          <a:bodyPr/>
          <a:lstStyle/>
          <a:p>
            <a:pPr eaLnBrk="1" hangingPunct="1"/>
            <a:r>
              <a:rPr lang="pl-PL" smtClean="0"/>
              <a:t>Eye saccades</a:t>
            </a:r>
            <a:endParaRPr lang="en-US" smtClean="0"/>
          </a:p>
        </p:txBody>
      </p:sp>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076486"/>
            <a:ext cx="7048500" cy="573405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410825570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939800"/>
          </a:xfrm>
        </p:spPr>
        <p:txBody>
          <a:bodyPr/>
          <a:lstStyle/>
          <a:p>
            <a:pPr eaLnBrk="1" hangingPunct="1"/>
            <a:r>
              <a:rPr lang="en-US" smtClean="0"/>
              <a:t>Autism: h</a:t>
            </a:r>
            <a:r>
              <a:rPr lang="pl-PL" smtClean="0"/>
              <a:t>iperspecificity </a:t>
            </a:r>
            <a:endParaRPr lang="en-US" smtClean="0"/>
          </a:p>
        </p:txBody>
      </p:sp>
      <p:pic>
        <p:nvPicPr>
          <p:cNvPr id="100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340768"/>
            <a:ext cx="4286250" cy="3038475"/>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14340" name="TextBox 1"/>
          <p:cNvSpPr txBox="1">
            <a:spLocks noChangeArrowheads="1"/>
          </p:cNvSpPr>
          <p:nvPr/>
        </p:nvSpPr>
        <p:spPr bwMode="auto">
          <a:xfrm>
            <a:off x="323850" y="4797425"/>
            <a:ext cx="46085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    Times New Roman CE"/>
              </a:defRPr>
            </a:lvl1pPr>
            <a:lvl2pPr marL="742950" indent="-285750" eaLnBrk="0" hangingPunct="0">
              <a:defRPr sz="2000">
                <a:solidFill>
                  <a:schemeClr val="tx1"/>
                </a:solidFill>
                <a:latin typeface="    Times New Roman CE"/>
              </a:defRPr>
            </a:lvl2pPr>
            <a:lvl3pPr marL="1143000" indent="-228600" eaLnBrk="0" hangingPunct="0">
              <a:defRPr sz="2000">
                <a:solidFill>
                  <a:schemeClr val="tx1"/>
                </a:solidFill>
                <a:latin typeface="    Times New Roman CE"/>
              </a:defRPr>
            </a:lvl3pPr>
            <a:lvl4pPr marL="1600200" indent="-228600" eaLnBrk="0" hangingPunct="0">
              <a:defRPr sz="2000">
                <a:solidFill>
                  <a:schemeClr val="tx1"/>
                </a:solidFill>
                <a:latin typeface="    Times New Roman CE"/>
              </a:defRPr>
            </a:lvl4pPr>
            <a:lvl5pPr marL="2057400" indent="-228600" eaLnBrk="0" hangingPunct="0">
              <a:defRPr sz="2000">
                <a:solidFill>
                  <a:schemeClr val="tx1"/>
                </a:solidFill>
                <a:latin typeface="    Times New Roman CE"/>
              </a:defRPr>
            </a:lvl5pPr>
            <a:lvl6pPr marL="2514600" indent="-228600" algn="just" eaLnBrk="0" fontAlgn="base" hangingPunct="0">
              <a:spcBef>
                <a:spcPct val="0"/>
              </a:spcBef>
              <a:spcAft>
                <a:spcPct val="0"/>
              </a:spcAft>
              <a:buClr>
                <a:schemeClr val="tx2"/>
              </a:buClr>
              <a:buSzPct val="115000"/>
              <a:defRPr sz="2000">
                <a:solidFill>
                  <a:schemeClr val="tx1"/>
                </a:solidFill>
                <a:latin typeface="    Times New Roman CE"/>
              </a:defRPr>
            </a:lvl6pPr>
            <a:lvl7pPr marL="2971800" indent="-228600" algn="just" eaLnBrk="0" fontAlgn="base" hangingPunct="0">
              <a:spcBef>
                <a:spcPct val="0"/>
              </a:spcBef>
              <a:spcAft>
                <a:spcPct val="0"/>
              </a:spcAft>
              <a:buClr>
                <a:schemeClr val="tx2"/>
              </a:buClr>
              <a:buSzPct val="115000"/>
              <a:defRPr sz="2000">
                <a:solidFill>
                  <a:schemeClr val="tx1"/>
                </a:solidFill>
                <a:latin typeface="    Times New Roman CE"/>
              </a:defRPr>
            </a:lvl7pPr>
            <a:lvl8pPr marL="3429000" indent="-228600" algn="just" eaLnBrk="0" fontAlgn="base" hangingPunct="0">
              <a:spcBef>
                <a:spcPct val="0"/>
              </a:spcBef>
              <a:spcAft>
                <a:spcPct val="0"/>
              </a:spcAft>
              <a:buClr>
                <a:schemeClr val="tx2"/>
              </a:buClr>
              <a:buSzPct val="115000"/>
              <a:defRPr sz="2000">
                <a:solidFill>
                  <a:schemeClr val="tx1"/>
                </a:solidFill>
                <a:latin typeface="    Times New Roman CE"/>
              </a:defRPr>
            </a:lvl8pPr>
            <a:lvl9pPr marL="3886200" indent="-228600" algn="just" eaLnBrk="0" fontAlgn="base" hangingPunct="0">
              <a:spcBef>
                <a:spcPct val="0"/>
              </a:spcBef>
              <a:spcAft>
                <a:spcPct val="0"/>
              </a:spcAft>
              <a:buClr>
                <a:schemeClr val="tx2"/>
              </a:buClr>
              <a:buSzPct val="115000"/>
              <a:defRPr sz="2000">
                <a:solidFill>
                  <a:schemeClr val="tx1"/>
                </a:solidFill>
                <a:latin typeface="    Times New Roman CE"/>
              </a:defRPr>
            </a:lvl9pPr>
          </a:lstStyle>
          <a:p>
            <a:pPr eaLnBrk="1" hangingPunct="1"/>
            <a:r>
              <a:rPr lang="pl-PL" dirty="0">
                <a:solidFill>
                  <a:schemeClr val="bg1"/>
                </a:solidFill>
              </a:rPr>
              <a:t>Steven </a:t>
            </a:r>
            <a:r>
              <a:rPr lang="pl-PL" dirty="0" err="1">
                <a:solidFill>
                  <a:schemeClr val="bg1"/>
                </a:solidFill>
              </a:rPr>
              <a:t>Wiltshire</a:t>
            </a:r>
            <a:r>
              <a:rPr lang="pl-PL" dirty="0">
                <a:solidFill>
                  <a:schemeClr val="bg1"/>
                </a:solidFill>
              </a:rPr>
              <a:t>,</a:t>
            </a:r>
          </a:p>
          <a:p>
            <a:pPr eaLnBrk="1" hangingPunct="1"/>
            <a:r>
              <a:rPr lang="pl-PL" dirty="0">
                <a:solidFill>
                  <a:schemeClr val="bg1"/>
                </a:solidFill>
                <a:hlinkClick r:id="rId4"/>
              </a:rPr>
              <a:t>http://www.stephenwiltshire.co.uk</a:t>
            </a:r>
            <a:endParaRPr lang="en-US" dirty="0">
              <a:solidFill>
                <a:schemeClr val="bg1"/>
              </a:solidFill>
            </a:endParaRPr>
          </a:p>
          <a:p>
            <a:pPr eaLnBrk="1" hangingPunct="1"/>
            <a:endParaRPr lang="en-US" dirty="0">
              <a:solidFill>
                <a:schemeClr val="bg1"/>
              </a:solidFill>
            </a:endParaRPr>
          </a:p>
          <a:p>
            <a:pPr algn="l" eaLnBrk="1" hangingPunct="1"/>
            <a:r>
              <a:rPr lang="en-US" dirty="0">
                <a:solidFill>
                  <a:schemeClr val="bg1"/>
                </a:solidFill>
              </a:rPr>
              <a:t>See also: </a:t>
            </a:r>
            <a:r>
              <a:rPr lang="en-US" dirty="0" err="1">
                <a:solidFill>
                  <a:schemeClr val="bg1"/>
                </a:solidFill>
              </a:rPr>
              <a:t>Grandin</a:t>
            </a:r>
            <a:r>
              <a:rPr lang="en-US" dirty="0">
                <a:solidFill>
                  <a:schemeClr val="bg1"/>
                </a:solidFill>
              </a:rPr>
              <a:t> Temple, Thinking in pictures and Other Reports from My Life with Autism (Vintage Books, 1996)</a:t>
            </a:r>
            <a:endParaRPr lang="pl-PL" dirty="0">
              <a:solidFill>
                <a:schemeClr val="bg1"/>
              </a:solidFill>
            </a:endParaRPr>
          </a:p>
        </p:txBody>
      </p:sp>
      <p:pic>
        <p:nvPicPr>
          <p:cNvPr id="1003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268760"/>
            <a:ext cx="3886200" cy="5372100"/>
          </a:xfrm>
          <a:prstGeom prst="rect">
            <a:avLst/>
          </a:prstGeom>
          <a:ln>
            <a:noFill/>
          </a:ln>
          <a:effectLst>
            <a:softEdge rad="112500"/>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6435569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Zielony gradient">
  <a:themeElements>
    <a:clrScheme name="Zielony gradien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F7B615"/>
      </a:accent4>
      <a:accent5>
        <a:srgbClr val="7BA79D"/>
      </a:accent5>
      <a:accent6>
        <a:srgbClr val="968C8C"/>
      </a:accent6>
      <a:hlink>
        <a:srgbClr val="F7B615"/>
      </a:hlink>
      <a:folHlink>
        <a:srgbClr val="FFFF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Zielony gradient">
  <a:themeElements>
    <a:clrScheme name="Zielony gradient">
      <a:dk1>
        <a:sysClr val="windowText" lastClr="000000"/>
      </a:dk1>
      <a:lt1>
        <a:sysClr val="window" lastClr="FFFFFF"/>
      </a:lt1>
      <a:dk2>
        <a:srgbClr val="775F55"/>
      </a:dk2>
      <a:lt2>
        <a:srgbClr val="EBDDC3"/>
      </a:lt2>
      <a:accent1>
        <a:srgbClr val="94B6D2"/>
      </a:accent1>
      <a:accent2>
        <a:srgbClr val="DD8047"/>
      </a:accent2>
      <a:accent3>
        <a:srgbClr val="A5AB81"/>
      </a:accent3>
      <a:accent4>
        <a:srgbClr val="F7B615"/>
      </a:accent4>
      <a:accent5>
        <a:srgbClr val="7BA79D"/>
      </a:accent5>
      <a:accent6>
        <a:srgbClr val="968C8C"/>
      </a:accent6>
      <a:hlink>
        <a:srgbClr val="F7B615"/>
      </a:hlink>
      <a:folHlink>
        <a:srgbClr val="FFFF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9412</TotalTime>
  <Words>3625</Words>
  <Application>Microsoft Office PowerPoint</Application>
  <PresentationFormat>Pokaz na ekranie (4:3)</PresentationFormat>
  <Paragraphs>446</Paragraphs>
  <Slides>55</Slides>
  <Notes>55</Notes>
  <HiddenSlides>0</HiddenSlides>
  <MMClips>0</MMClips>
  <ScaleCrop>false</ScaleCrop>
  <HeadingPairs>
    <vt:vector size="6" baseType="variant">
      <vt:variant>
        <vt:lpstr>Motyw</vt:lpstr>
      </vt:variant>
      <vt:variant>
        <vt:i4>2</vt:i4>
      </vt:variant>
      <vt:variant>
        <vt:lpstr>Osadzone serwery OLE</vt:lpstr>
      </vt:variant>
      <vt:variant>
        <vt:i4>1</vt:i4>
      </vt:variant>
      <vt:variant>
        <vt:lpstr>Tytuły slajdów</vt:lpstr>
      </vt:variant>
      <vt:variant>
        <vt:i4>55</vt:i4>
      </vt:variant>
    </vt:vector>
  </HeadingPairs>
  <TitlesOfParts>
    <vt:vector size="58" baseType="lpstr">
      <vt:lpstr>Zielony gradient</vt:lpstr>
      <vt:lpstr>1_Zielony gradient</vt:lpstr>
      <vt:lpstr>Equation</vt:lpstr>
      <vt:lpstr>The challenge of neurodegenerative disease: neural network models.</vt:lpstr>
      <vt:lpstr>Plan:</vt:lpstr>
      <vt:lpstr>Interdisciplinary Center of  Innovative Technologies</vt:lpstr>
      <vt:lpstr>A bit of ASD history</vt:lpstr>
      <vt:lpstr>ASD</vt:lpstr>
      <vt:lpstr>Autism Symptoms ... </vt:lpstr>
      <vt:lpstr>ADHD</vt:lpstr>
      <vt:lpstr>Eye saccades</vt:lpstr>
      <vt:lpstr>Autism: hiperspecificity </vt:lpstr>
      <vt:lpstr>Reading intentions</vt:lpstr>
      <vt:lpstr>Prezentacja programu PowerPoint</vt:lpstr>
      <vt:lpstr>Theories, theories </vt:lpstr>
      <vt:lpstr>Mirror Neuron System</vt:lpstr>
      <vt:lpstr>MNS EEG</vt:lpstr>
      <vt:lpstr>Reduced functional connectivity</vt:lpstr>
      <vt:lpstr>Reduced functional connectivity</vt:lpstr>
      <vt:lpstr>Prezentacja programu PowerPoint</vt:lpstr>
      <vt:lpstr>Effective brain connections</vt:lpstr>
      <vt:lpstr>Executive dysfunction</vt:lpstr>
      <vt:lpstr>Function connectivity theory</vt:lpstr>
      <vt:lpstr>Temporo-spatial processing disorders</vt:lpstr>
      <vt:lpstr>From Genes to Neurons</vt:lpstr>
      <vt:lpstr>From Neurons to Behavior</vt:lpstr>
      <vt:lpstr>Neuropsychiatric Phenomics Levels</vt:lpstr>
      <vt:lpstr>Strategy for Neurophenomics Research</vt:lpstr>
      <vt:lpstr>Computational Models</vt:lpstr>
      <vt:lpstr>Vision</vt:lpstr>
      <vt:lpstr>Simple model of Posner experiments</vt:lpstr>
      <vt:lpstr>Posner spatial attention</vt:lpstr>
      <vt:lpstr>Posner spatial attention</vt:lpstr>
      <vt:lpstr>Recognition of many objects</vt:lpstr>
      <vt:lpstr>Model of reading</vt:lpstr>
      <vt:lpstr>Fuzzy Symbolic Dynamics (FSD)</vt:lpstr>
      <vt:lpstr>Neurodynamics</vt:lpstr>
      <vt:lpstr>Attractors for words</vt:lpstr>
      <vt:lpstr>How strong are attractors?</vt:lpstr>
      <vt:lpstr>Normal-ADHD</vt:lpstr>
      <vt:lpstr>Normal-Autism</vt:lpstr>
      <vt:lpstr>Inhibition</vt:lpstr>
      <vt:lpstr>Connectivity</vt:lpstr>
      <vt:lpstr>Recurrence plots</vt:lpstr>
      <vt:lpstr>Probability of recurrence</vt:lpstr>
      <vt:lpstr>Fast transitions</vt:lpstr>
      <vt:lpstr>Some speculations</vt:lpstr>
      <vt:lpstr>Research/diagnostic consequences</vt:lpstr>
      <vt:lpstr>Behavioral consequences</vt:lpstr>
      <vt:lpstr>Experimental evidence: behavior</vt:lpstr>
      <vt:lpstr>Experimental evidence: behavior</vt:lpstr>
      <vt:lpstr>Mistaking symptoms for causes</vt:lpstr>
      <vt:lpstr>Experimental evidence: molecular</vt:lpstr>
      <vt:lpstr>Genes &amp; functions</vt:lpstr>
      <vt:lpstr>Questions/Ideas</vt:lpstr>
      <vt:lpstr>More questions/ideas</vt:lpstr>
      <vt:lpstr>Prezentacja programu PowerPoint</vt:lpstr>
      <vt:lpstr>Prezentacja programu PowerPoint</vt:lpstr>
    </vt:vector>
  </TitlesOfParts>
  <Company>Nicolaus Coprenicus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autism to ADHD: computational simulations</dc:title>
  <dc:subject>Autism, ADHD, computational simulations</dc:subject>
  <dc:creator>Włodzisław Duch (Google W. Duch)</dc:creator>
  <cp:lastModifiedBy>Wlodzislaw</cp:lastModifiedBy>
  <cp:revision>350</cp:revision>
  <cp:lastPrinted>1999-08-21T07:27:07Z</cp:lastPrinted>
  <dcterms:created xsi:type="dcterms:W3CDTF">2008-09-26T02:37:54Z</dcterms:created>
  <dcterms:modified xsi:type="dcterms:W3CDTF">2013-08-27T16:16:48Z</dcterms:modified>
</cp:coreProperties>
</file>