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9" r:id="rId2"/>
  </p:sldMasterIdLst>
  <p:notesMasterIdLst>
    <p:notesMasterId r:id="rId47"/>
  </p:notesMasterIdLst>
  <p:handoutMasterIdLst>
    <p:handoutMasterId r:id="rId48"/>
  </p:handoutMasterIdLst>
  <p:sldIdLst>
    <p:sldId id="360" r:id="rId3"/>
    <p:sldId id="393" r:id="rId4"/>
    <p:sldId id="425"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7" r:id="rId25"/>
    <p:sldId id="448" r:id="rId26"/>
    <p:sldId id="459" r:id="rId27"/>
    <p:sldId id="460" r:id="rId28"/>
    <p:sldId id="461" r:id="rId29"/>
    <p:sldId id="462" r:id="rId30"/>
    <p:sldId id="463" r:id="rId31"/>
    <p:sldId id="464" r:id="rId32"/>
    <p:sldId id="465" r:id="rId33"/>
    <p:sldId id="471" r:id="rId34"/>
    <p:sldId id="472" r:id="rId35"/>
    <p:sldId id="478" r:id="rId36"/>
    <p:sldId id="479" r:id="rId37"/>
    <p:sldId id="480" r:id="rId38"/>
    <p:sldId id="481" r:id="rId39"/>
    <p:sldId id="503" r:id="rId40"/>
    <p:sldId id="504" r:id="rId41"/>
    <p:sldId id="505" r:id="rId42"/>
    <p:sldId id="506" r:id="rId43"/>
    <p:sldId id="507" r:id="rId44"/>
    <p:sldId id="508" r:id="rId45"/>
    <p:sldId id="509" r:id="rId46"/>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60" autoAdjust="0"/>
  </p:normalViewPr>
  <p:slideViewPr>
    <p:cSldViewPr>
      <p:cViewPr varScale="1">
        <p:scale>
          <a:sx n="108" d="100"/>
          <a:sy n="108" d="100"/>
        </p:scale>
        <p:origin x="-16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solidFill>
                  <a:prstClr val="black"/>
                </a:solidFill>
              </a:rPr>
              <a:t>(c) 1999. </a:t>
            </a:r>
            <a:r>
              <a:rPr lang="en-US" dirty="0" err="1">
                <a:solidFill>
                  <a:prstClr val="black"/>
                </a:solidFill>
              </a:rPr>
              <a:t>Tralvex</a:t>
            </a:r>
            <a:r>
              <a:rPr lang="en-US">
                <a:solidFill>
                  <a:prstClr val="black"/>
                </a:solidFill>
              </a:rPr>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solidFill>
                  <a:prstClr val="black"/>
                </a:solidFill>
              </a:rPr>
              <a:pPr>
                <a:defRPr/>
              </a:pPr>
              <a:t>1</a:t>
            </a:fld>
            <a:endParaRPr lang="en-US">
              <a:solidFill>
                <a:prstClr val="black"/>
              </a:solidFill>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EC6500E-942E-4BD8-A8BD-D33A7C399E9C}" type="slidenum">
              <a:rPr lang="en-US"/>
              <a:pPr>
                <a:defRPr/>
              </a:pPr>
              <a:t>11</a:t>
            </a:fld>
            <a:endParaRPr lang="en-US"/>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8CE7569-31D8-44FE-93C4-EA8001C6F308}" type="slidenum">
              <a:rPr lang="en-US"/>
              <a:pPr>
                <a:defRPr/>
              </a:pPr>
              <a:t>12</a:t>
            </a:fld>
            <a:endParaRPr lang="en-US"/>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8AC0826-3E8B-490F-85DC-B991CA4F7C09}" type="slidenum">
              <a:rPr lang="en-US"/>
              <a:pPr>
                <a:defRPr/>
              </a:pPr>
              <a:t>13</a:t>
            </a:fld>
            <a:endParaRPr lang="en-US"/>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9A18090-E924-43B3-A92C-6670E7A15C64}" type="slidenum">
              <a:rPr lang="en-US"/>
              <a:pPr>
                <a:defRPr/>
              </a:pPr>
              <a:t>14</a:t>
            </a:fld>
            <a:endParaRPr lang="en-US"/>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5CCEB5C-7FC7-4503-A048-7F3E873C3335}" type="slidenum">
              <a:rPr lang="en-US"/>
              <a:pPr>
                <a:defRPr/>
              </a:pPr>
              <a:t>15</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D57D392-0EFA-4148-81A6-FF827BBDBF13}" type="slidenum">
              <a:rPr lang="en-US"/>
              <a:pPr>
                <a:defRPr/>
              </a:pPr>
              <a:t>16</a:t>
            </a:fld>
            <a:endParaRPr lang="en-US"/>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A019263-4532-452F-810B-654A7AC9748B}" type="slidenum">
              <a:rPr lang="en-US"/>
              <a:pPr>
                <a:defRPr/>
              </a:pPr>
              <a:t>17</a:t>
            </a:fld>
            <a:endParaRPr lang="en-US"/>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F978B44-6040-4FEA-BA2F-D7F1303AA491}" type="slidenum">
              <a:rPr lang="en-US"/>
              <a:pPr>
                <a:defRPr/>
              </a:pPr>
              <a:t>18</a:t>
            </a:fld>
            <a:endParaRPr 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BD46EAF-1FEA-418D-8902-D84CED070812}" type="slidenum">
              <a:rPr lang="en-US"/>
              <a:pPr>
                <a:defRPr/>
              </a:pPr>
              <a:t>19</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7141776-64DA-49E3-90CD-D3986FE8FDBA}" type="slidenum">
              <a:rPr lang="en-US"/>
              <a:pPr>
                <a:defRPr/>
              </a:pPr>
              <a:t>20</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F410023-B6EC-4960-AAEC-8CE67B01E3EF}" type="slidenum">
              <a:rPr lang="en-US"/>
              <a:pPr>
                <a:defRPr/>
              </a:pPr>
              <a:t>3</a:t>
            </a:fld>
            <a:endParaRPr lang="en-US"/>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ABFB6B6-6117-469E-A07E-49BB1A9BFAF8}" type="slidenum">
              <a:rPr lang="en-US"/>
              <a:pPr>
                <a:defRPr/>
              </a:pPr>
              <a:t>21</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3ECF9E9-794C-47E4-8309-8777F0C25CC4}" type="slidenum">
              <a:rPr lang="en-US"/>
              <a:pPr>
                <a:defRPr/>
              </a:pPr>
              <a:t>22</a:t>
            </a:fld>
            <a:endParaRPr lang="en-US"/>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9A16CEC7-D04D-46E5-98BE-A37F975C953B}" type="slidenum">
              <a:rPr lang="en-US"/>
              <a:pPr>
                <a:defRPr/>
              </a:pPr>
              <a:t>25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CF42264-D6F2-476C-84A9-8CC9CC40919D}" type="slidenum">
              <a:rPr lang="en-US"/>
              <a:pPr>
                <a:defRPr/>
              </a:pPr>
              <a:t>26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0F2D608-3C8F-4258-B77E-141FA69B292F}" type="slidenum">
              <a:rPr lang="en-US"/>
              <a:pPr>
                <a:defRPr/>
              </a:pPr>
              <a:t>27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FA40C80-8F0A-4D85-9A26-27AF001F00D8}" type="slidenum">
              <a:rPr lang="en-US"/>
              <a:pPr>
                <a:defRPr/>
              </a:pPr>
              <a:t>28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7FA6A96-879D-4FA2-9F1E-5D97D2755DB0}" type="slidenum">
              <a:rPr lang="en-US"/>
              <a:pPr>
                <a:defRPr/>
              </a:pPr>
              <a:t>29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762732D-2437-40F7-BF62-01E704DF2A75}" type="slidenum">
              <a:rPr lang="en-US"/>
              <a:pPr>
                <a:defRPr/>
              </a:pPr>
              <a:t>30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FBC2026-D479-4278-8504-F47D42EC68CA}" type="slidenum">
              <a:rPr lang="en-US"/>
              <a:pPr>
                <a:defRPr/>
              </a:pPr>
              <a:t>4</a:t>
            </a:fld>
            <a:endParaRPr lang="en-US"/>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1CB8804-8670-4962-B74A-ADE970DEF65F}" type="slidenum">
              <a:rPr lang="en-US"/>
              <a:pPr>
                <a:defRPr/>
              </a:pPr>
              <a:t>31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6A55666A-A469-49FB-8C6A-7FCD2CD7A2E4}" type="slidenum">
              <a:rPr lang="en-US">
                <a:solidFill>
                  <a:prstClr val="white"/>
                </a:solidFill>
              </a:rPr>
              <a:pPr>
                <a:defRPr/>
              </a:pPr>
              <a:t>32</a:t>
            </a:fld>
            <a:endParaRPr lang="en-US">
              <a:solidFill>
                <a:prstClr val="white"/>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lide Number Placeholder 3"/>
          <p:cNvSpPr>
            <a:spLocks noGrp="1"/>
          </p:cNvSpPr>
          <p:nvPr>
            <p:ph type="sldNum" sz="quarter" idx="5"/>
          </p:nvPr>
        </p:nvSpPr>
        <p:spPr/>
        <p:txBody>
          <a:bodyPr/>
          <a:lstStyle/>
          <a:p>
            <a:pPr>
              <a:defRPr/>
            </a:pPr>
            <a:fld id="{1C9A364F-1471-4637-B265-696F66EBD554}"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6684E151-519A-4E43-A486-E34377C0DDEF}" type="slidenum">
              <a:rPr lang="en-US"/>
              <a:pPr>
                <a:defRPr/>
              </a:pPr>
              <a:t>34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4D7494B-A715-4DD7-9C90-E79129B09278}" type="slidenum">
              <a:rPr lang="en-US"/>
              <a:pPr>
                <a:defRPr/>
              </a:pPr>
              <a:t>5</a:t>
            </a:fld>
            <a:endParaRPr lang="en-US"/>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F9CAB51-FB91-4A71-8C26-1CB11D41DB9D}" type="slidenum">
              <a:rPr lang="en-US"/>
              <a:pPr>
                <a:defRPr/>
              </a:pPr>
              <a:t>6</a:t>
            </a:fld>
            <a:endParaRPr lang="en-US"/>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FD53057-1ABF-4524-85B7-32811259FEEB}" type="slidenum">
              <a:rPr lang="en-US"/>
              <a:pPr>
                <a:defRPr/>
              </a:pPr>
              <a:t>7</a:t>
            </a:fld>
            <a:endParaRPr lang="en-US"/>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31B7CEA-A990-4EF2-A93E-F8FAF9319454}" type="slidenum">
              <a:rPr lang="en-US"/>
              <a:pPr>
                <a:defRPr/>
              </a:pPr>
              <a:t>8</a:t>
            </a:fld>
            <a:endParaRPr lang="en-US"/>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CB9F639-C372-43F4-9498-DBB000E8935D}" type="slidenum">
              <a:rPr lang="en-US"/>
              <a:pPr>
                <a:defRPr/>
              </a:pPr>
              <a:t>9</a:t>
            </a:fld>
            <a:endParaRPr lang="en-US"/>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D517F2-54C7-4F5D-939C-FE43E4E427E5}" type="slidenum">
              <a:rPr lang="en-US"/>
              <a:pPr>
                <a:defRPr/>
              </a:pPr>
              <a:t>10</a:t>
            </a:fld>
            <a:endParaRPr lang="en-US"/>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659288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32660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85800" y="350838"/>
            <a:ext cx="77724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698500" y="1665288"/>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60900" y="1665288"/>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60900" y="3798888"/>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10"/>
          <p:cNvSpPr>
            <a:spLocks noGrp="1" noChangeArrowheads="1"/>
          </p:cNvSpPr>
          <p:nvPr>
            <p:ph type="dt" sz="half" idx="10"/>
          </p:nvPr>
        </p:nvSpPr>
        <p:spPr>
          <a:xfrm>
            <a:off x="685800" y="6165850"/>
            <a:ext cx="1905000" cy="457200"/>
          </a:xfrm>
          <a:prstGeom prst="rect">
            <a:avLst/>
          </a:prstGeom>
        </p:spPr>
        <p:txBody>
          <a:bodyPr/>
          <a:lstStyle>
            <a:lvl1pPr>
              <a:defRPr>
                <a:latin typeface="Calibri" pitchFamily="34" charset="0"/>
              </a:defRPr>
            </a:lvl1pPr>
          </a:lstStyle>
          <a:p>
            <a:pPr>
              <a:defRPr/>
            </a:pPr>
            <a:endParaRPr lang="pl-PL" dirty="0">
              <a:solidFill>
                <a:srgbClr val="EAEAEA"/>
              </a:solidFill>
            </a:endParaRPr>
          </a:p>
        </p:txBody>
      </p:sp>
      <p:sp>
        <p:nvSpPr>
          <p:cNvPr id="7" name="Rectangle 11"/>
          <p:cNvSpPr>
            <a:spLocks noGrp="1" noChangeArrowheads="1"/>
          </p:cNvSpPr>
          <p:nvPr>
            <p:ph type="ftr" sz="quarter" idx="11"/>
          </p:nvPr>
        </p:nvSpPr>
        <p:spPr>
          <a:xfrm>
            <a:off x="3124200" y="6165850"/>
            <a:ext cx="2895600" cy="457200"/>
          </a:xfrm>
          <a:prstGeom prst="rect">
            <a:avLst/>
          </a:prstGeom>
        </p:spPr>
        <p:txBody>
          <a:bodyPr/>
          <a:lstStyle>
            <a:lvl1pPr>
              <a:defRPr>
                <a:latin typeface="Calibri" pitchFamily="34" charset="0"/>
              </a:defRPr>
            </a:lvl1pPr>
          </a:lstStyle>
          <a:p>
            <a:pPr>
              <a:defRPr/>
            </a:pPr>
            <a:endParaRPr lang="pl-PL" dirty="0">
              <a:solidFill>
                <a:srgbClr val="EAEAEA"/>
              </a:solidFill>
            </a:endParaRPr>
          </a:p>
        </p:txBody>
      </p:sp>
      <p:sp>
        <p:nvSpPr>
          <p:cNvPr id="8" name="Rectangle 12"/>
          <p:cNvSpPr>
            <a:spLocks noGrp="1" noChangeArrowheads="1"/>
          </p:cNvSpPr>
          <p:nvPr>
            <p:ph type="sldNum" sz="quarter" idx="12"/>
          </p:nvPr>
        </p:nvSpPr>
        <p:spPr>
          <a:xfrm>
            <a:off x="6553200" y="6165850"/>
            <a:ext cx="1905000" cy="457200"/>
          </a:xfrm>
          <a:prstGeom prst="rect">
            <a:avLst/>
          </a:prstGeom>
        </p:spPr>
        <p:txBody>
          <a:bodyPr/>
          <a:lstStyle>
            <a:lvl1pPr>
              <a:defRPr>
                <a:latin typeface="Calibri" pitchFamily="34" charset="0"/>
              </a:defRPr>
            </a:lvl1pPr>
          </a:lstStyle>
          <a:p>
            <a:pPr>
              <a:defRPr/>
            </a:pPr>
            <a:fld id="{598B04A7-4B2F-4712-8886-14A5C58E3D67}" type="slidenum">
              <a:rPr lang="pl-PL" smtClean="0">
                <a:solidFill>
                  <a:srgbClr val="EAEAEA"/>
                </a:solidFill>
              </a:rPr>
              <a:pPr>
                <a:defRPr/>
              </a:pPr>
              <a:t>‹#›</a:t>
            </a:fld>
            <a:endParaRPr lang="pl-PL" dirty="0">
              <a:solidFill>
                <a:srgbClr val="EAEAEA"/>
              </a:solidFill>
            </a:endParaRPr>
          </a:p>
        </p:txBody>
      </p:sp>
    </p:spTree>
    <p:extLst>
      <p:ext uri="{BB962C8B-B14F-4D97-AF65-F5344CB8AC3E}">
        <p14:creationId xmlns:p14="http://schemas.microsoft.com/office/powerpoint/2010/main" val="383084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8136830" cy="295245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aseline="0">
                <a:latin typeface="Calibri"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72024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3600" baseline="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buClr>
                <a:srgbClr val="FFCC66"/>
              </a:buClr>
            </a:pPr>
            <a:r>
              <a:rPr lang="pl-PL" sz="2800" dirty="0" smtClean="0">
                <a:solidFill>
                  <a:srgbClr val="FFCC66"/>
                </a:solidFill>
              </a:rPr>
              <a:t>Włodzisław Duch</a:t>
            </a:r>
            <a:endParaRPr lang="en-US" sz="2800" dirty="0" smtClean="0">
              <a:solidFill>
                <a:srgbClr val="FFCC66"/>
              </a:solidFill>
            </a:endParaRPr>
          </a:p>
          <a:p>
            <a:pPr eaLnBrk="1" hangingPunct="1">
              <a:lnSpc>
                <a:spcPct val="90000"/>
              </a:lnSpc>
              <a:buClr>
                <a:srgbClr val="FFCC66"/>
              </a:buClr>
            </a:pPr>
            <a:r>
              <a:rPr lang="pl-PL" sz="2800" dirty="0" smtClean="0">
                <a:solidFill>
                  <a:srgbClr val="FFCC66"/>
                </a:solidFill>
              </a:rPr>
              <a:t>UMK Toruń</a:t>
            </a:r>
            <a:r>
              <a:rPr lang="en-US" sz="2800" dirty="0" smtClean="0">
                <a:solidFill>
                  <a:srgbClr val="FFCC66"/>
                </a:solidFill>
              </a:rPr>
              <a:t>, Poland/NTU Singapore</a:t>
            </a:r>
          </a:p>
          <a:p>
            <a:pPr eaLnBrk="1" hangingPunct="1">
              <a:lnSpc>
                <a:spcPct val="90000"/>
              </a:lnSpc>
              <a:buClr>
                <a:srgbClr val="FFCC66"/>
              </a:buClr>
            </a:pPr>
            <a:r>
              <a:rPr lang="pl-PL" sz="2800" dirty="0" smtClean="0">
                <a:solidFill>
                  <a:srgbClr val="FFCC66"/>
                </a:solidFill>
                <a:hlinkClick r:id="rId2"/>
              </a:rPr>
              <a:t>Google: </a:t>
            </a:r>
            <a:r>
              <a:rPr lang="en-US" sz="2800" dirty="0" smtClean="0">
                <a:solidFill>
                  <a:srgbClr val="FFCC66"/>
                </a:solidFill>
                <a:hlinkClick r:id="rId2"/>
              </a:rPr>
              <a:t>W. </a:t>
            </a:r>
            <a:r>
              <a:rPr lang="pl-PL" sz="2800" dirty="0" smtClean="0">
                <a:solidFill>
                  <a:srgbClr val="FFCC66"/>
                </a:solidFill>
                <a:hlinkClick r:id="rId2"/>
              </a:rPr>
              <a:t>Duch</a:t>
            </a:r>
            <a:endParaRPr lang="en-US" sz="2800" dirty="0">
              <a:solidFill>
                <a:srgbClr val="FFCC66"/>
              </a:solidFill>
            </a:endParaRPr>
          </a:p>
        </p:txBody>
      </p:sp>
    </p:spTree>
    <p:extLst>
      <p:ext uri="{BB962C8B-B14F-4D97-AF65-F5344CB8AC3E}">
        <p14:creationId xmlns:p14="http://schemas.microsoft.com/office/powerpoint/2010/main" val="10149857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5328939"/>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3453209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36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8136830" cy="2952452"/>
          </a:xfrm>
        </p:spPr>
        <p:txBody>
          <a:bodyPr/>
          <a:lstStyle>
            <a:lvl1pPr>
              <a:defRPr baseline="0">
                <a:latin typeface="Calibri" pitchFamily="34" charset="0"/>
              </a:defRPr>
            </a:lvl1pPr>
            <a:lvl2pPr>
              <a:defRPr baseline="0">
                <a:latin typeface="Calibri" pitchFamily="34" charset="0"/>
              </a:defRPr>
            </a:lvl2pPr>
            <a:lvl3pPr>
              <a:defRPr/>
            </a:lvl3pPr>
            <a:lvl4pPr>
              <a:defRPr/>
            </a:lvl4pPr>
            <a:lvl5pP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235756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extLst>
      <p:ext uri="{BB962C8B-B14F-4D97-AF65-F5344CB8AC3E}">
        <p14:creationId xmlns:p14="http://schemas.microsoft.com/office/powerpoint/2010/main" val="2614675589"/>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is.umk.pl/~duch/ref.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5.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www.is.umk.pl/~duch/refpl.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755576" y="2420888"/>
            <a:ext cx="4536504" cy="2628081"/>
          </a:xfrm>
          <a:noFill/>
        </p:spPr>
        <p:txBody>
          <a:bodyPr/>
          <a:lstStyle/>
          <a:p>
            <a:pPr eaLnBrk="1" hangingPunct="1">
              <a:lnSpc>
                <a:spcPct val="90000"/>
              </a:lnSpc>
            </a:pPr>
            <a:r>
              <a:rPr lang="en-US" sz="3600" dirty="0" smtClean="0">
                <a:solidFill>
                  <a:schemeClr val="tx2"/>
                </a:solidFill>
                <a:latin typeface="Calibri" pitchFamily="34" charset="0"/>
                <a:cs typeface="Calibri" pitchFamily="34" charset="0"/>
              </a:rPr>
              <a:t>Week 9</a:t>
            </a:r>
            <a:br>
              <a:rPr lang="en-US" sz="3600" dirty="0" smtClean="0">
                <a:solidFill>
                  <a:schemeClr val="tx2"/>
                </a:solidFill>
                <a:latin typeface="Calibri" pitchFamily="34" charset="0"/>
                <a:cs typeface="Calibri" pitchFamily="34" charset="0"/>
              </a:rPr>
            </a:br>
            <a:r>
              <a:rPr lang="en-US" sz="1000" dirty="0" smtClean="0">
                <a:solidFill>
                  <a:schemeClr val="tx2"/>
                </a:solidFill>
                <a:latin typeface="Calibri" pitchFamily="34" charset="0"/>
                <a:cs typeface="Calibri" pitchFamily="34" charset="0"/>
              </a:rPr>
              <a:t/>
            </a:r>
            <a:br>
              <a:rPr lang="en-US" sz="1000" dirty="0" smtClean="0">
                <a:solidFill>
                  <a:schemeClr val="tx2"/>
                </a:solidFill>
                <a:latin typeface="Calibri" pitchFamily="34" charset="0"/>
                <a:cs typeface="Calibri" pitchFamily="34" charset="0"/>
              </a:rPr>
            </a:br>
            <a:r>
              <a:rPr lang="en-US" sz="3600" dirty="0" smtClean="0">
                <a:solidFill>
                  <a:schemeClr val="tx2"/>
                </a:solidFill>
              </a:rPr>
              <a:t>Complex cognition</a:t>
            </a:r>
            <a:endParaRPr lang="en-US" sz="3600" dirty="0" smtClean="0"/>
          </a:p>
        </p:txBody>
      </p:sp>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3048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62915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Dynamiczna kategoryzacja: WCS</a:t>
            </a:r>
            <a:endParaRPr lang="en-US" sz="3200" dirty="0" smtClean="0"/>
          </a:p>
        </p:txBody>
      </p:sp>
      <p:sp>
        <p:nvSpPr>
          <p:cNvPr id="11267" name="Rectangle 3"/>
          <p:cNvSpPr>
            <a:spLocks noChangeArrowheads="1"/>
          </p:cNvSpPr>
          <p:nvPr/>
        </p:nvSpPr>
        <p:spPr bwMode="auto">
          <a:xfrm>
            <a:off x="539750" y="4572000"/>
            <a:ext cx="842486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Wisconsin </a:t>
            </a:r>
            <a:r>
              <a:rPr lang="pl-PL" sz="2000" dirty="0" err="1">
                <a:solidFill>
                  <a:srgbClr val="FFFFFF"/>
                </a:solidFill>
                <a:latin typeface="Calibri" pitchFamily="34" charset="0"/>
              </a:rPr>
              <a:t>card</a:t>
            </a:r>
            <a:r>
              <a:rPr lang="pl-PL" sz="2000" dirty="0">
                <a:solidFill>
                  <a:srgbClr val="FFFFFF"/>
                </a:solidFill>
                <a:latin typeface="Calibri" pitchFamily="34" charset="0"/>
              </a:rPr>
              <a:t> sort, często stosowany test, w którym reguły kategoryzacji mogą się zmienić w czasie eksperymentu. </a:t>
            </a:r>
          </a:p>
          <a:p>
            <a:pPr algn="l">
              <a:lnSpc>
                <a:spcPct val="120000"/>
              </a:lnSpc>
            </a:pPr>
            <a:endParaRPr lang="pl-PL" sz="2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Do jakiej kategorii zaliczyć 3 gwiazdki? Czerwonych? </a:t>
            </a:r>
            <a:r>
              <a:rPr lang="pl-PL" sz="2000" dirty="0" err="1">
                <a:solidFill>
                  <a:srgbClr val="FFFFFF"/>
                </a:solidFill>
                <a:latin typeface="Calibri" pitchFamily="34" charset="0"/>
              </a:rPr>
              <a:t>Trojkątów</a:t>
            </a:r>
            <a:r>
              <a:rPr lang="pl-PL" sz="2000" dirty="0">
                <a:solidFill>
                  <a:srgbClr val="FFFFFF"/>
                </a:solidFill>
                <a:latin typeface="Calibri" pitchFamily="34" charset="0"/>
              </a:rPr>
              <a:t>? </a:t>
            </a: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4438"/>
            <a:ext cx="4602163"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5464862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WCS</a:t>
            </a:r>
            <a:endParaRPr lang="en-US" sz="3200" dirty="0" smtClean="0"/>
          </a:p>
        </p:txBody>
      </p:sp>
      <p:sp>
        <p:nvSpPr>
          <p:cNvPr id="12291" name="Rectangle 3"/>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A to? </a:t>
            </a:r>
          </a:p>
        </p:txBody>
      </p:sp>
      <p:pic>
        <p:nvPicPr>
          <p:cNvPr id="122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833563"/>
            <a:ext cx="463232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0013734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Dynamiczna kategoryzacja</a:t>
            </a:r>
            <a:endParaRPr lang="en-US" sz="3200" dirty="0" smtClean="0"/>
          </a:p>
        </p:txBody>
      </p:sp>
      <p:sp>
        <p:nvSpPr>
          <p:cNvPr id="13315" name="Rectangle 3"/>
          <p:cNvSpPr>
            <a:spLocks noChangeArrowheads="1"/>
          </p:cNvSpPr>
          <p:nvPr/>
        </p:nvSpPr>
        <p:spPr bwMode="auto">
          <a:xfrm>
            <a:off x="571500" y="4857750"/>
            <a:ext cx="8424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Do jakiej kategorii zaliczyć 4 krzyżyki? </a:t>
            </a:r>
          </a:p>
          <a:p>
            <a:pPr algn="l">
              <a:lnSpc>
                <a:spcPct val="120000"/>
              </a:lnSpc>
            </a:pPr>
            <a:r>
              <a:rPr lang="pl-PL" sz="2000" dirty="0">
                <a:solidFill>
                  <a:srgbClr val="FFFFFF"/>
                </a:solidFill>
                <a:latin typeface="Calibri" pitchFamily="34" charset="0"/>
              </a:rPr>
              <a:t>Obiekty różnią się kształtem, kolorem i liczbą elementów. </a:t>
            </a:r>
          </a:p>
          <a:p>
            <a:pPr algn="l">
              <a:lnSpc>
                <a:spcPct val="120000"/>
              </a:lnSpc>
            </a:pPr>
            <a:r>
              <a:rPr lang="pl-PL" sz="2000" dirty="0">
                <a:solidFill>
                  <a:srgbClr val="FFFFFF"/>
                </a:solidFill>
                <a:latin typeface="Calibri" pitchFamily="34" charset="0"/>
              </a:rPr>
              <a:t>Jeśli zmienić regułę, jak szybko badany to odkryje? </a:t>
            </a:r>
          </a:p>
          <a:p>
            <a:pPr algn="l">
              <a:lnSpc>
                <a:spcPct val="120000"/>
              </a:lnSpc>
            </a:pPr>
            <a:endParaRPr lang="pl-PL" sz="2000" dirty="0">
              <a:solidFill>
                <a:srgbClr val="FFFFFF"/>
              </a:solidFill>
              <a:latin typeface="Calibri" pitchFamily="34" charset="0"/>
            </a:endParaRP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500188"/>
            <a:ext cx="46783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74050380"/>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Wpływ uszkodzeń PFC</a:t>
            </a:r>
            <a:endParaRPr lang="en-US" sz="3200" dirty="0" smtClean="0"/>
          </a:p>
        </p:txBody>
      </p:sp>
      <p:sp>
        <p:nvSpPr>
          <p:cNvPr id="14339" name="Rectangle 3"/>
          <p:cNvSpPr>
            <a:spLocks noChangeArrowheads="1"/>
          </p:cNvSpPr>
          <p:nvPr/>
        </p:nvSpPr>
        <p:spPr bwMode="auto">
          <a:xfrm>
            <a:off x="500063" y="3286125"/>
            <a:ext cx="84248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Dynamiczna kategoryzacja: pacjenci z uszkodzeniami kory przedczołowej trzymają się pierwszej reguły i nie potrafią jej zmienić.</a:t>
            </a:r>
          </a:p>
          <a:p>
            <a:pPr algn="l">
              <a:lnSpc>
                <a:spcPct val="120000"/>
              </a:lnSpc>
            </a:pPr>
            <a:r>
              <a:rPr lang="pl-PL" sz="2000" dirty="0">
                <a:solidFill>
                  <a:srgbClr val="FFFFFF"/>
                </a:solidFill>
                <a:latin typeface="Calibri" pitchFamily="34" charset="0"/>
              </a:rPr>
              <a:t>PFC utrzymuje reprezentację obecnej sytuacji, wymiaru nad którym należy się skupić, co prowadzi do właściwej aktywacji uwagi. </a:t>
            </a:r>
            <a:br>
              <a:rPr lang="pl-PL" sz="2000" dirty="0">
                <a:solidFill>
                  <a:srgbClr val="FFFFFF"/>
                </a:solidFill>
                <a:latin typeface="Calibri" pitchFamily="34" charset="0"/>
              </a:rPr>
            </a:br>
            <a:endParaRPr lang="pl-PL" sz="1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PFC potrafi szybko zmienić reprezentację, ale pamięć synaptyczna w PC uczy się wolniej, więc osoby z uszkodzeniami PFC będą dłużej trać przy regule, która przestała działać. </a:t>
            </a:r>
            <a:endParaRPr lang="en-US" sz="2000" dirty="0">
              <a:solidFill>
                <a:srgbClr val="FFFFFF"/>
              </a:solidFill>
              <a:latin typeface="Calibri" pitchFamily="34" charset="0"/>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12875"/>
            <a:ext cx="44799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50191922"/>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Działania synaptyczne i dynamiczne</a:t>
            </a:r>
            <a:endParaRPr lang="en-US" sz="3200" smtClean="0"/>
          </a:p>
        </p:txBody>
      </p:sp>
      <p:sp>
        <p:nvSpPr>
          <p:cNvPr id="15363" name="Rectangle 3"/>
          <p:cNvSpPr>
            <a:spLocks noGrp="1" noChangeArrowheads="1"/>
          </p:cNvSpPr>
          <p:nvPr>
            <p:ph type="body" sz="half" idx="1"/>
          </p:nvPr>
        </p:nvSpPr>
        <p:spPr>
          <a:xfrm>
            <a:off x="539750" y="1196975"/>
            <a:ext cx="8424863" cy="1295400"/>
          </a:xfrm>
          <a:noFill/>
        </p:spPr>
        <p:txBody>
          <a:bodyPr/>
          <a:lstStyle/>
          <a:p>
            <a:pPr marL="0" indent="0" eaLnBrk="1" hangingPunct="1">
              <a:lnSpc>
                <a:spcPct val="120000"/>
              </a:lnSpc>
              <a:spcBef>
                <a:spcPct val="0"/>
              </a:spcBef>
              <a:buClrTx/>
              <a:buSzTx/>
              <a:buFontTx/>
              <a:buNone/>
            </a:pPr>
            <a:r>
              <a:rPr lang="pl-PL" sz="2000" smtClean="0">
                <a:solidFill>
                  <a:srgbClr val="FFFFFF"/>
                </a:solidFill>
              </a:rPr>
              <a:t>Decyzja jaki podjąć wybór</a:t>
            </a:r>
          </a:p>
        </p:txBody>
      </p:sp>
      <p:sp>
        <p:nvSpPr>
          <p:cNvPr id="15364" name="Rectangle 4"/>
          <p:cNvSpPr>
            <a:spLocks noChangeArrowheads="1"/>
          </p:cNvSpPr>
          <p:nvPr/>
        </p:nvSpPr>
        <p:spPr bwMode="auto">
          <a:xfrm>
            <a:off x="500063" y="4929188"/>
            <a:ext cx="8424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Kooperacja pamięci synaptycznej i dynamicznej.</a:t>
            </a:r>
          </a:p>
        </p:txBody>
      </p:sp>
      <p:pic>
        <p:nvPicPr>
          <p:cNvPr id="153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071688"/>
            <a:ext cx="57991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04946504"/>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Kategoryzacja dynamiczna</a:t>
            </a:r>
            <a:endParaRPr lang="en-US" sz="3200" smtClean="0"/>
          </a:p>
        </p:txBody>
      </p:sp>
      <p:sp>
        <p:nvSpPr>
          <p:cNvPr id="16387" name="Rectangle 3"/>
          <p:cNvSpPr>
            <a:spLocks noGrp="1" noChangeArrowheads="1"/>
          </p:cNvSpPr>
          <p:nvPr>
            <p:ph type="body" sz="half" idx="1"/>
          </p:nvPr>
        </p:nvSpPr>
        <p:spPr>
          <a:xfrm>
            <a:off x="539750" y="1196975"/>
            <a:ext cx="8424863" cy="1295400"/>
          </a:xfrm>
          <a:noFill/>
        </p:spPr>
        <p:txBody>
          <a:bodyPr/>
          <a:lstStyle/>
          <a:p>
            <a:pPr marL="0" indent="0" eaLnBrk="1" hangingPunct="1">
              <a:lnSpc>
                <a:spcPct val="120000"/>
              </a:lnSpc>
              <a:spcBef>
                <a:spcPct val="0"/>
              </a:spcBef>
              <a:buClrTx/>
              <a:buSzTx/>
              <a:buFontTx/>
              <a:buNone/>
            </a:pPr>
            <a:r>
              <a:rPr lang="pl-PL" sz="2000" smtClean="0">
                <a:solidFill>
                  <a:srgbClr val="FFFFFF"/>
                </a:solidFill>
              </a:rPr>
              <a:t>Decyzja jaki podjąć wybór: linie czy wypełnione kształty? </a:t>
            </a:r>
          </a:p>
        </p:txBody>
      </p:sp>
      <p:sp>
        <p:nvSpPr>
          <p:cNvPr id="16388" name="Rectangle 4"/>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Zmiany mogą dotyczyć odwrócenia kategorii w tym samym wymiarze (ID) lub zmiany wymiaru, który decyduje o kategorii (ED). </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857375"/>
            <a:ext cx="559276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3254501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Kategoryzacja dynamiczna</a:t>
            </a:r>
            <a:endParaRPr lang="en-US" sz="3200" smtClean="0"/>
          </a:p>
        </p:txBody>
      </p:sp>
      <p:sp>
        <p:nvSpPr>
          <p:cNvPr id="17411" name="Rectangle 3"/>
          <p:cNvSpPr>
            <a:spLocks noGrp="1" noChangeArrowheads="1"/>
          </p:cNvSpPr>
          <p:nvPr>
            <p:ph type="body" sz="half" idx="1"/>
          </p:nvPr>
        </p:nvSpPr>
        <p:spPr>
          <a:xfrm>
            <a:off x="539750" y="1196975"/>
            <a:ext cx="3960813" cy="4032250"/>
          </a:xfrm>
          <a:noFill/>
        </p:spPr>
        <p:txBody>
          <a:bodyPr/>
          <a:lstStyle/>
          <a:p>
            <a:pPr marL="0" indent="0" eaLnBrk="1" hangingPunct="1">
              <a:lnSpc>
                <a:spcPct val="120000"/>
              </a:lnSpc>
              <a:spcBef>
                <a:spcPct val="0"/>
              </a:spcBef>
              <a:buClrTx/>
              <a:buSzTx/>
              <a:buFontTx/>
              <a:buNone/>
            </a:pPr>
            <a:r>
              <a:rPr lang="pl-PL" sz="2000" smtClean="0">
                <a:solidFill>
                  <a:srgbClr val="FFFFFF"/>
                </a:solidFill>
              </a:rPr>
              <a:t>Orbital = hamowanie afektywne</a:t>
            </a:r>
          </a:p>
          <a:p>
            <a:pPr marL="0" indent="0" eaLnBrk="1" hangingPunct="1">
              <a:lnSpc>
                <a:spcPct val="120000"/>
              </a:lnSpc>
              <a:spcBef>
                <a:spcPct val="0"/>
              </a:spcBef>
              <a:buClrTx/>
              <a:buSzTx/>
              <a:buFontTx/>
              <a:buNone/>
            </a:pPr>
            <a:r>
              <a:rPr lang="pl-PL" sz="2000" smtClean="0">
                <a:solidFill>
                  <a:srgbClr val="FFFFFF"/>
                </a:solidFill>
              </a:rPr>
              <a:t>Lateral = wybór dzięki uwadze.</a:t>
            </a:r>
          </a:p>
          <a:p>
            <a:pPr marL="0" indent="0" eaLnBrk="1" hangingPunct="1">
              <a:lnSpc>
                <a:spcPct val="120000"/>
              </a:lnSpc>
              <a:spcBef>
                <a:spcPct val="0"/>
              </a:spcBef>
              <a:buClrTx/>
              <a:buSzTx/>
              <a:buFontTx/>
              <a:buNone/>
            </a:pPr>
            <a:r>
              <a:rPr lang="pl-PL" sz="2000" smtClean="0">
                <a:solidFill>
                  <a:srgbClr val="FFFFFF"/>
                </a:solidFill>
              </a:rPr>
              <a:t>Albo ...</a:t>
            </a:r>
          </a:p>
          <a:p>
            <a:pPr marL="0" indent="0" eaLnBrk="1" hangingPunct="1">
              <a:lnSpc>
                <a:spcPct val="120000"/>
              </a:lnSpc>
              <a:spcBef>
                <a:spcPct val="0"/>
              </a:spcBef>
              <a:buClrTx/>
              <a:buSzTx/>
              <a:buFontTx/>
              <a:buNone/>
            </a:pPr>
            <a:r>
              <a:rPr lang="pl-PL" sz="2000" smtClean="0">
                <a:solidFill>
                  <a:srgbClr val="FFFFFF"/>
                </a:solidFill>
              </a:rPr>
              <a:t>Orbital PFC: reprezentuje cechy, boczna PFC abstrakcyjne wymiary.</a:t>
            </a:r>
          </a:p>
          <a:p>
            <a:pPr marL="0" indent="0" eaLnBrk="1" hangingPunct="1">
              <a:lnSpc>
                <a:spcPct val="120000"/>
              </a:lnSpc>
              <a:spcBef>
                <a:spcPct val="0"/>
              </a:spcBef>
              <a:buClrTx/>
              <a:buSzTx/>
              <a:buFontTx/>
              <a:buNone/>
            </a:pPr>
            <a:r>
              <a:rPr lang="pl-PL" sz="2000" smtClean="0">
                <a:solidFill>
                  <a:srgbClr val="FFFFFF"/>
                </a:solidFill>
              </a:rPr>
              <a:t>Aktywacja PFC pozwala na zmianę działania: PFC </a:t>
            </a:r>
          </a:p>
          <a:p>
            <a:pPr marL="0" indent="0" eaLnBrk="1" hangingPunct="1">
              <a:lnSpc>
                <a:spcPct val="120000"/>
              </a:lnSpc>
              <a:spcBef>
                <a:spcPct val="0"/>
              </a:spcBef>
              <a:buClrTx/>
              <a:buSzTx/>
              <a:buFontTx/>
              <a:buNone/>
            </a:pPr>
            <a:r>
              <a:rPr lang="pl-PL" sz="2000" smtClean="0">
                <a:solidFill>
                  <a:srgbClr val="FFFFFF"/>
                </a:solidFill>
              </a:rPr>
              <a:t>orbitalne: nowe cechy (IDR)</a:t>
            </a:r>
          </a:p>
          <a:p>
            <a:pPr marL="0" indent="0" eaLnBrk="1" hangingPunct="1">
              <a:lnSpc>
                <a:spcPct val="120000"/>
              </a:lnSpc>
              <a:spcBef>
                <a:spcPct val="0"/>
              </a:spcBef>
              <a:buClrTx/>
              <a:buSzTx/>
              <a:buFontTx/>
              <a:buNone/>
            </a:pPr>
            <a:r>
              <a:rPr lang="pl-PL" sz="2000" smtClean="0">
                <a:solidFill>
                  <a:srgbClr val="FFFFFF"/>
                </a:solidFill>
              </a:rPr>
              <a:t>Boczne: nowe wymiary (EDS)</a:t>
            </a:r>
          </a:p>
        </p:txBody>
      </p:sp>
      <p:sp>
        <p:nvSpPr>
          <p:cNvPr id="17412" name="Rectangle 4"/>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Trwanie: wpływy synaptyczne przy braku dynamicznej aktywacji w PFC</a:t>
            </a: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063" y="1268413"/>
            <a:ext cx="45799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67074746"/>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Model IDE/ED</a:t>
            </a:r>
            <a:endParaRPr lang="en-US" sz="3200" smtClean="0"/>
          </a:p>
        </p:txBody>
      </p:sp>
      <p:sp>
        <p:nvSpPr>
          <p:cNvPr id="18435" name="Rectangle 3"/>
          <p:cNvSpPr>
            <a:spLocks noGrp="1" noChangeArrowheads="1"/>
          </p:cNvSpPr>
          <p:nvPr>
            <p:ph type="body" sz="half" idx="1"/>
          </p:nvPr>
        </p:nvSpPr>
        <p:spPr>
          <a:xfrm>
            <a:off x="539750" y="1196975"/>
            <a:ext cx="3960813" cy="4032250"/>
          </a:xfrm>
          <a:noFill/>
        </p:spPr>
        <p:txBody>
          <a:bodyPr/>
          <a:lstStyle/>
          <a:p>
            <a:pPr marL="0" indent="0" eaLnBrk="1" hangingPunct="1">
              <a:lnSpc>
                <a:spcPct val="120000"/>
              </a:lnSpc>
              <a:spcBef>
                <a:spcPct val="0"/>
              </a:spcBef>
              <a:buClrTx/>
              <a:buSzTx/>
              <a:buFontTx/>
              <a:buNone/>
            </a:pPr>
            <a:r>
              <a:rPr lang="pl-PL" sz="2000" smtClean="0">
                <a:solidFill>
                  <a:srgbClr val="FFFFFF"/>
                </a:solidFill>
              </a:rPr>
              <a:t>Uwaga: aktywacja </a:t>
            </a:r>
          </a:p>
          <a:p>
            <a:pPr marL="0" indent="0" eaLnBrk="1" hangingPunct="1">
              <a:lnSpc>
                <a:spcPct val="120000"/>
              </a:lnSpc>
              <a:spcBef>
                <a:spcPct val="0"/>
              </a:spcBef>
              <a:buClrTx/>
              <a:buSzTx/>
              <a:buFontTx/>
              <a:buNone/>
            </a:pPr>
            <a:r>
              <a:rPr lang="pl-PL" sz="2000" smtClean="0">
                <a:solidFill>
                  <a:srgbClr val="FFFFFF"/>
                </a:solidFill>
              </a:rPr>
              <a:t>PFC: nadaje kierunek, </a:t>
            </a:r>
          </a:p>
          <a:p>
            <a:pPr marL="0" indent="0" eaLnBrk="1" hangingPunct="1">
              <a:lnSpc>
                <a:spcPct val="120000"/>
              </a:lnSpc>
              <a:spcBef>
                <a:spcPct val="0"/>
              </a:spcBef>
              <a:buClrTx/>
              <a:buSzTx/>
              <a:buFontTx/>
              <a:buNone/>
            </a:pPr>
            <a:endParaRPr lang="pl-PL" sz="2000" smtClean="0">
              <a:solidFill>
                <a:srgbClr val="FFFFFF"/>
              </a:solidFill>
            </a:endParaRPr>
          </a:p>
          <a:p>
            <a:pPr marL="0" indent="0" eaLnBrk="1" hangingPunct="1">
              <a:lnSpc>
                <a:spcPct val="120000"/>
              </a:lnSpc>
              <a:spcBef>
                <a:spcPct val="0"/>
              </a:spcBef>
              <a:buClrTx/>
              <a:buSzTx/>
              <a:buFontTx/>
              <a:buNone/>
            </a:pPr>
            <a:r>
              <a:rPr lang="pl-PL" sz="2000" smtClean="0">
                <a:solidFill>
                  <a:srgbClr val="FFFFFF"/>
                </a:solidFill>
              </a:rPr>
              <a:t>VTA działa jako adaptujący się krytyk, powoduje zmiany w PFC </a:t>
            </a:r>
            <a:br>
              <a:rPr lang="pl-PL" sz="2000" smtClean="0">
                <a:solidFill>
                  <a:srgbClr val="FFFFFF"/>
                </a:solidFill>
              </a:rPr>
            </a:br>
            <a:r>
              <a:rPr lang="pl-PL" sz="2000" smtClean="0">
                <a:solidFill>
                  <a:srgbClr val="FFFFFF"/>
                </a:solidFill>
              </a:rPr>
              <a:t>i daje nagrodę.</a:t>
            </a:r>
          </a:p>
        </p:txBody>
      </p:sp>
      <p:sp>
        <p:nvSpPr>
          <p:cNvPr id="18436" name="Rectangle 4"/>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Trwanie: wpływy synaptyczne przy braku dynamicznej aktywacji w PFC</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196975"/>
            <a:ext cx="37179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91813124"/>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IDR/EDS w modelu</a:t>
            </a:r>
            <a:endParaRPr lang="en-US" sz="3200" smtClean="0"/>
          </a:p>
        </p:txBody>
      </p:sp>
      <p:sp>
        <p:nvSpPr>
          <p:cNvPr id="19459" name="Rectangle 4"/>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Trwanie: wpływy synaptyczne przy braku dynamicznej aktywacji w PFC</a:t>
            </a:r>
          </a:p>
        </p:txBody>
      </p:sp>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458913"/>
            <a:ext cx="75057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15182227"/>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Model i doświadczenie</a:t>
            </a:r>
            <a:endParaRPr lang="en-US" sz="3200" smtClean="0"/>
          </a:p>
        </p:txBody>
      </p:sp>
      <p:sp>
        <p:nvSpPr>
          <p:cNvPr id="20483" name="Rectangle 3"/>
          <p:cNvSpPr>
            <a:spLocks noChangeArrowheads="1"/>
          </p:cNvSpPr>
          <p:nvPr/>
        </p:nvSpPr>
        <p:spPr bwMode="auto">
          <a:xfrm>
            <a:off x="539750" y="5734050"/>
            <a:ext cx="84248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Trwanie: wpływy synaptyczne przy braku dynamicznej aktywacji w PFC</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817688"/>
            <a:ext cx="749776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7503913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smtClean="0"/>
              <a:t>How are the words </a:t>
            </a:r>
            <a:r>
              <a:rPr lang="en-US" dirty="0"/>
              <a:t>and concepts </a:t>
            </a:r>
            <a:r>
              <a:rPr lang="en-US" dirty="0" smtClean="0"/>
              <a:t>represented in </a:t>
            </a:r>
            <a:r>
              <a:rPr lang="en-US" dirty="0"/>
              <a:t>the </a:t>
            </a:r>
            <a:r>
              <a:rPr lang="en-US" dirty="0" smtClean="0"/>
              <a:t>brain? </a:t>
            </a:r>
          </a:p>
          <a:p>
            <a:pPr marL="457200" indent="-457200">
              <a:buFont typeface="+mj-lt"/>
              <a:buAutoNum type="arabicPeriod"/>
            </a:pPr>
            <a:r>
              <a:rPr lang="en-US" dirty="0" smtClean="0"/>
              <a:t>Model of speech and reading.</a:t>
            </a:r>
          </a:p>
          <a:p>
            <a:pPr marL="457200" indent="-457200">
              <a:buFont typeface="+mj-lt"/>
              <a:buAutoNum type="arabicPeriod"/>
            </a:pPr>
            <a:r>
              <a:rPr lang="en-US" dirty="0" smtClean="0"/>
              <a:t>Language impairments. </a:t>
            </a:r>
          </a:p>
          <a:p>
            <a:pPr marL="457200" indent="-457200">
              <a:buFont typeface="+mj-lt"/>
              <a:buAutoNum type="arabicPeriod"/>
            </a:pPr>
            <a:r>
              <a:rPr lang="en-US" dirty="0" smtClean="0"/>
              <a:t>Gestalt of sentences</a:t>
            </a:r>
          </a:p>
          <a:p>
            <a:pPr marL="457200" indent="-457200">
              <a:buFont typeface="+mj-lt"/>
              <a:buAutoNum type="arabicPeriod"/>
            </a:pPr>
            <a:r>
              <a:rPr lang="en-US" dirty="0" smtClean="0"/>
              <a:t>Advanced </a:t>
            </a:r>
            <a:r>
              <a:rPr lang="en-US" dirty="0"/>
              <a:t>models </a:t>
            </a:r>
            <a:r>
              <a:rPr lang="en-US" dirty="0" smtClean="0"/>
              <a:t>of meaning.</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9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Mechanizmy PFC</a:t>
            </a:r>
            <a:endParaRPr lang="en-US" sz="3200" smtClean="0"/>
          </a:p>
        </p:txBody>
      </p:sp>
      <p:sp>
        <p:nvSpPr>
          <p:cNvPr id="21507" name="Rectangle 3"/>
          <p:cNvSpPr>
            <a:spLocks noChangeArrowheads="1"/>
          </p:cNvSpPr>
          <p:nvPr/>
        </p:nvSpPr>
        <p:spPr bwMode="auto">
          <a:xfrm>
            <a:off x="323850" y="1268413"/>
            <a:ext cx="87122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Dynamiczna pamięć robocza: neurony PFC utrzymują swoją aktywację pozwalając na jednoczesne wykonywanie kilku funkcji.</a:t>
            </a:r>
          </a:p>
          <a:p>
            <a:pPr algn="l">
              <a:lnSpc>
                <a:spcPct val="120000"/>
              </a:lnSpc>
            </a:pPr>
            <a:endParaRPr lang="pl-PL" sz="1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Monitorowanie/ocena wyników działań, sprzężona jest z </a:t>
            </a:r>
            <a:r>
              <a:rPr lang="pl-PL" sz="2000" dirty="0" err="1">
                <a:solidFill>
                  <a:srgbClr val="FFFFFF"/>
                </a:solidFill>
                <a:latin typeface="Calibri" pitchFamily="34" charset="0"/>
              </a:rPr>
              <a:t>dopaminoergicznym</a:t>
            </a:r>
            <a:r>
              <a:rPr lang="pl-PL" sz="2000" dirty="0">
                <a:solidFill>
                  <a:srgbClr val="FFFFFF"/>
                </a:solidFill>
                <a:latin typeface="Calibri" pitchFamily="34" charset="0"/>
              </a:rPr>
              <a:t> mechanizmem nagrody. </a:t>
            </a:r>
          </a:p>
          <a:p>
            <a:pPr algn="l">
              <a:lnSpc>
                <a:spcPct val="120000"/>
              </a:lnSpc>
            </a:pPr>
            <a:endParaRPr lang="pl-PL" sz="1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Wydaje się, że właśnie te informacje stają się świadome, bo oceny muszą być dostępne wszystkim obszarom mózgu by wpłynąć na procesy korekty.</a:t>
            </a:r>
          </a:p>
          <a:p>
            <a:pPr algn="l">
              <a:lnSpc>
                <a:spcPct val="120000"/>
              </a:lnSpc>
            </a:pPr>
            <a:endParaRPr lang="pl-PL" sz="1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Nieświadome uczenie skomplikowanych zachowań za pomocą biologicznych środków opartych na mechanizmach nagrody i kary nie jest możliwe. </a:t>
            </a:r>
          </a:p>
          <a:p>
            <a:pPr algn="l">
              <a:lnSpc>
                <a:spcPct val="120000"/>
              </a:lnSpc>
            </a:pPr>
            <a:endParaRPr lang="pl-PL" sz="1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Świadomość musi powstać w każdym systemie dynamicznym, którego fizyczne stany podlegają wewnętrznej ocenie. </a:t>
            </a:r>
            <a:br>
              <a:rPr lang="pl-PL" sz="2000" dirty="0">
                <a:solidFill>
                  <a:srgbClr val="FFFFFF"/>
                </a:solidFill>
                <a:latin typeface="Calibri" pitchFamily="34" charset="0"/>
              </a:rPr>
            </a:br>
            <a:r>
              <a:rPr lang="pl-PL" sz="2000" dirty="0">
                <a:solidFill>
                  <a:srgbClr val="FFFFFF"/>
                </a:solidFill>
                <a:latin typeface="Calibri" pitchFamily="34" charset="0"/>
              </a:rPr>
              <a:t>Budowa świadomych robotów to tylko kwestia czasu. </a:t>
            </a:r>
          </a:p>
        </p:txBody>
      </p:sp>
    </p:spTree>
    <p:extLst>
      <p:ext uri="{BB962C8B-B14F-4D97-AF65-F5344CB8AC3E}">
        <p14:creationId xmlns:p14="http://schemas.microsoft.com/office/powerpoint/2010/main" val="588724531"/>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Automatyzmy i kontrola</a:t>
            </a:r>
            <a:endParaRPr lang="en-US" sz="3200" smtClean="0"/>
          </a:p>
        </p:txBody>
      </p:sp>
      <p:sp>
        <p:nvSpPr>
          <p:cNvPr id="22531" name="Rectangle 3"/>
          <p:cNvSpPr>
            <a:spLocks noChangeArrowheads="1"/>
          </p:cNvSpPr>
          <p:nvPr/>
        </p:nvSpPr>
        <p:spPr bwMode="auto">
          <a:xfrm>
            <a:off x="323850" y="1268413"/>
            <a:ext cx="871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Dynamiczna pamięć robocza: neurony PFC utrzymują swoją aktywację pozwalając na jednoczesne wykonywanie kilku funkcji.</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492375"/>
            <a:ext cx="505936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853063666"/>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Podsumowanie</a:t>
            </a:r>
            <a:endParaRPr lang="en-US" sz="3200" smtClean="0"/>
          </a:p>
        </p:txBody>
      </p:sp>
      <p:sp>
        <p:nvSpPr>
          <p:cNvPr id="23555" name="Rectangle 3"/>
          <p:cNvSpPr>
            <a:spLocks noChangeArrowheads="1"/>
          </p:cNvSpPr>
          <p:nvPr/>
        </p:nvSpPr>
        <p:spPr bwMode="auto">
          <a:xfrm>
            <a:off x="323850" y="1268413"/>
            <a:ext cx="864076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Psychologia zmienia się całkowicie dzięki metodom </a:t>
            </a:r>
            <a:r>
              <a:rPr lang="pl-PL" sz="2000" dirty="0" err="1">
                <a:solidFill>
                  <a:srgbClr val="FFFFFF"/>
                </a:solidFill>
                <a:latin typeface="Calibri" pitchFamily="34" charset="0"/>
              </a:rPr>
              <a:t>neurokognitywnym</a:t>
            </a:r>
            <a:r>
              <a:rPr lang="pl-PL" sz="2000" dirty="0">
                <a:solidFill>
                  <a:srgbClr val="FFFFFF"/>
                </a:solidFill>
                <a:latin typeface="Calibri" pitchFamily="34" charset="0"/>
              </a:rPr>
              <a:t>! </a:t>
            </a:r>
          </a:p>
          <a:p>
            <a:pPr algn="l">
              <a:lnSpc>
                <a:spcPct val="120000"/>
              </a:lnSpc>
            </a:pPr>
            <a:endParaRPr lang="pl-PL" sz="2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Większość wyjaśnień dotychczas prezentowanych przez psychologów niewiele naprawdę wyjaśnia, postulując mechanizmy, które nie istnieją.</a:t>
            </a:r>
          </a:p>
          <a:p>
            <a:pPr algn="l">
              <a:lnSpc>
                <a:spcPct val="120000"/>
              </a:lnSpc>
            </a:pPr>
            <a:endParaRPr lang="pl-PL" sz="2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Rzeczywistość nie jest taka prosta, jakby psycholodzy chcieli, ale za to znacznie ciekawsza.</a:t>
            </a:r>
          </a:p>
          <a:p>
            <a:pPr algn="l">
              <a:lnSpc>
                <a:spcPct val="120000"/>
              </a:lnSpc>
            </a:pPr>
            <a:endParaRPr lang="pl-PL" sz="2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Przykład: kategoryzacja i odwrotne częstości z punktu widzenia modeli neuronowych i z punktu widzenia psychologii. </a:t>
            </a:r>
          </a:p>
          <a:p>
            <a:pPr algn="l">
              <a:lnSpc>
                <a:spcPct val="120000"/>
              </a:lnSpc>
            </a:pPr>
            <a:endParaRPr lang="pl-PL" sz="2000" dirty="0">
              <a:solidFill>
                <a:srgbClr val="FFFFFF"/>
              </a:solidFill>
              <a:latin typeface="Calibri" pitchFamily="34" charset="0"/>
            </a:endParaRPr>
          </a:p>
          <a:p>
            <a:pPr algn="l">
              <a:lnSpc>
                <a:spcPct val="120000"/>
              </a:lnSpc>
            </a:pPr>
            <a:r>
              <a:rPr lang="en-US" sz="2000" dirty="0">
                <a:solidFill>
                  <a:srgbClr val="FFFFFF"/>
                </a:solidFill>
                <a:latin typeface="Calibri" pitchFamily="34" charset="0"/>
                <a:hlinkClick r:id="rId3"/>
              </a:rPr>
              <a:t>Attractor neural networks and concept formation in psychological spaces</a:t>
            </a:r>
            <a:r>
              <a:rPr lang="en-US" sz="2000" dirty="0">
                <a:solidFill>
                  <a:srgbClr val="FFFFFF"/>
                </a:solidFill>
                <a:latin typeface="Calibri" pitchFamily="34" charset="0"/>
              </a:rPr>
              <a:t>.</a:t>
            </a:r>
            <a:endParaRPr lang="pl-PL" sz="2000" dirty="0">
              <a:solidFill>
                <a:srgbClr val="FFFFFF"/>
              </a:solidFill>
              <a:latin typeface="Calibri" pitchFamily="34" charset="0"/>
            </a:endParaRPr>
          </a:p>
        </p:txBody>
      </p:sp>
    </p:spTree>
    <p:extLst>
      <p:ext uri="{BB962C8B-B14F-4D97-AF65-F5344CB8AC3E}">
        <p14:creationId xmlns:p14="http://schemas.microsoft.com/office/powerpoint/2010/main" val="3614398409"/>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alpha val="43137"/>
                    </a:srgbClr>
                  </a:outerShdw>
                </a:effectLst>
              </a:rPr>
              <a:t>Imagery and brains</a:t>
            </a:r>
          </a:p>
        </p:txBody>
      </p:sp>
      <p:sp>
        <p:nvSpPr>
          <p:cNvPr id="11267" name="Rectangle 3"/>
          <p:cNvSpPr>
            <a:spLocks noGrp="1" noChangeArrowheads="1"/>
          </p:cNvSpPr>
          <p:nvPr>
            <p:ph idx="1"/>
          </p:nvPr>
        </p:nvSpPr>
        <p:spPr>
          <a:xfrm>
            <a:off x="476250" y="1041400"/>
            <a:ext cx="8524875" cy="458788"/>
          </a:xfrm>
        </p:spPr>
        <p:txBody>
          <a:bodyPr lIns="92075" tIns="46038" rIns="92075" bIns="46038"/>
          <a:lstStyle/>
          <a:p>
            <a:pPr marL="0" indent="0" eaLnBrk="1" hangingPunct="1">
              <a:spcBef>
                <a:spcPct val="0"/>
              </a:spcBef>
              <a:buFontTx/>
              <a:buNone/>
            </a:pPr>
            <a:r>
              <a:rPr lang="en-US" sz="2400" smtClean="0"/>
              <a:t>How and where are mental images formed?</a:t>
            </a:r>
          </a:p>
        </p:txBody>
      </p:sp>
      <p:sp>
        <p:nvSpPr>
          <p:cNvPr id="34821" name="Rectangle 5"/>
          <p:cNvSpPr>
            <a:spLocks noChangeArrowheads="1"/>
          </p:cNvSpPr>
          <p:nvPr/>
        </p:nvSpPr>
        <p:spPr bwMode="auto">
          <a:xfrm>
            <a:off x="500063" y="1571625"/>
            <a:ext cx="8429625" cy="5143500"/>
          </a:xfrm>
          <a:prstGeom prst="rect">
            <a:avLst/>
          </a:prstGeom>
          <a:noFill/>
          <a:ln w="9525">
            <a:noFill/>
            <a:miter lim="800000"/>
            <a:headEnd/>
            <a:tailEnd/>
          </a:ln>
        </p:spPr>
        <p:txBody>
          <a:bodyPr lIns="92075" tIns="46038" rIns="92075" bIns="46038"/>
          <a:lstStyle/>
          <a:p>
            <a:pPr marL="358775" indent="-358775" algn="l">
              <a:buClr>
                <a:srgbClr val="FFCC66"/>
              </a:buClr>
              <a:buSzPct val="115000"/>
              <a:buFont typeface="Arial" pitchFamily="34" charset="0"/>
              <a:buChar char="•"/>
              <a:tabLst>
                <a:tab pos="358775" algn="l"/>
              </a:tabLst>
              <a:defRPr/>
            </a:pPr>
            <a:r>
              <a:rPr lang="en-US" sz="2000" dirty="0" err="1">
                <a:solidFill>
                  <a:srgbClr val="EAEAEA"/>
                </a:solidFill>
                <a:latin typeface="Calibri"/>
                <a:cs typeface="+mn-cs"/>
              </a:rPr>
              <a:t>Borst</a:t>
            </a:r>
            <a:r>
              <a:rPr lang="en-US" sz="2000" dirty="0">
                <a:solidFill>
                  <a:srgbClr val="EAEAEA"/>
                </a:solidFill>
                <a:latin typeface="Calibri"/>
                <a:cs typeface="+mn-cs"/>
              </a:rPr>
              <a:t>, G., </a:t>
            </a:r>
            <a:r>
              <a:rPr lang="en-US" sz="2000" dirty="0" err="1">
                <a:solidFill>
                  <a:srgbClr val="EAEAEA"/>
                </a:solidFill>
                <a:latin typeface="Calibri"/>
                <a:cs typeface="+mn-cs"/>
              </a:rPr>
              <a:t>Kosslyn</a:t>
            </a:r>
            <a:r>
              <a:rPr lang="en-US" sz="2000" dirty="0">
                <a:solidFill>
                  <a:srgbClr val="EAEAEA"/>
                </a:solidFill>
                <a:latin typeface="Calibri"/>
                <a:cs typeface="+mn-cs"/>
              </a:rPr>
              <a:t>, S. M, Visual mental imagery and visual perception: structural equivalence revealed by scanning processes. </a:t>
            </a:r>
            <a:br>
              <a:rPr lang="en-US" sz="2000" dirty="0">
                <a:solidFill>
                  <a:srgbClr val="EAEAEA"/>
                </a:solidFill>
                <a:latin typeface="Calibri"/>
                <a:cs typeface="+mn-cs"/>
              </a:rPr>
            </a:br>
            <a:r>
              <a:rPr lang="en-US" sz="2000" dirty="0">
                <a:solidFill>
                  <a:srgbClr val="EAEAEA"/>
                </a:solidFill>
                <a:latin typeface="Calibri"/>
                <a:cs typeface="+mn-cs"/>
              </a:rPr>
              <a:t>Memory &amp; Cognition, 36, 849-862, 2008.  </a:t>
            </a:r>
          </a:p>
          <a:p>
            <a:pPr algn="l">
              <a:buClr>
                <a:srgbClr val="FFCC66"/>
              </a:buClr>
              <a:buSzPct val="115000"/>
              <a:tabLst>
                <a:tab pos="0" algn="l"/>
              </a:tabLst>
              <a:defRPr/>
            </a:pPr>
            <a:r>
              <a:rPr lang="en-US" sz="2000" dirty="0">
                <a:solidFill>
                  <a:srgbClr val="EAEAEA"/>
                </a:solidFill>
                <a:latin typeface="Calibri"/>
                <a:cs typeface="+mn-cs"/>
              </a:rPr>
              <a:t/>
            </a:r>
            <a:br>
              <a:rPr lang="en-US" sz="2000" dirty="0">
                <a:solidFill>
                  <a:srgbClr val="EAEAEA"/>
                </a:solidFill>
                <a:latin typeface="Calibri"/>
                <a:cs typeface="+mn-cs"/>
              </a:rPr>
            </a:br>
            <a:r>
              <a:rPr lang="en-US" sz="2000" dirty="0">
                <a:solidFill>
                  <a:srgbClr val="EAEAEA"/>
                </a:solidFill>
                <a:latin typeface="Calibri"/>
                <a:cs typeface="+mn-cs"/>
              </a:rPr>
              <a:t>The  present  findings  support  the  claim  that  image  representations depict information in the same way that visual representations do.  </a:t>
            </a:r>
          </a:p>
          <a:p>
            <a:pPr algn="l">
              <a:buClr>
                <a:srgbClr val="FFCC66"/>
              </a:buClr>
              <a:buSzPct val="115000"/>
              <a:tabLst>
                <a:tab pos="0" algn="l"/>
              </a:tabLst>
              <a:defRPr/>
            </a:pPr>
            <a:endParaRPr lang="en-US" sz="2000" dirty="0">
              <a:solidFill>
                <a:srgbClr val="EAEAEA"/>
              </a:solidFill>
              <a:latin typeface="Calibri"/>
              <a:cs typeface="+mn-cs"/>
            </a:endParaRPr>
          </a:p>
          <a:p>
            <a:pPr marL="358775" indent="-358775" algn="l">
              <a:buClr>
                <a:srgbClr val="FFCC66"/>
              </a:buClr>
              <a:buSzPct val="115000"/>
              <a:buFont typeface="Arial" pitchFamily="34" charset="0"/>
              <a:buChar char="•"/>
              <a:defRPr/>
            </a:pPr>
            <a:r>
              <a:rPr lang="en-US" sz="2000" dirty="0">
                <a:solidFill>
                  <a:srgbClr val="EAEAEA"/>
                </a:solidFill>
                <a:latin typeface="Calibri"/>
                <a:cs typeface="+mn-cs"/>
              </a:rPr>
              <a:t>Cui, X et al. (2007) Vividness of mental imagery: Individual variability can be measured objectively. Vision Research, 47, 474-478.</a:t>
            </a:r>
          </a:p>
          <a:p>
            <a:pPr algn="l">
              <a:buClr>
                <a:srgbClr val="FFCC66"/>
              </a:buClr>
              <a:buSzPct val="115000"/>
              <a:tabLst>
                <a:tab pos="0" algn="l"/>
              </a:tabLst>
              <a:defRPr/>
            </a:pPr>
            <a:endParaRPr lang="en-US" sz="2000" dirty="0">
              <a:solidFill>
                <a:srgbClr val="EAEAEA"/>
              </a:solidFill>
              <a:latin typeface="Calibri"/>
              <a:cs typeface="+mn-cs"/>
            </a:endParaRPr>
          </a:p>
          <a:p>
            <a:pPr algn="l">
              <a:buClr>
                <a:srgbClr val="FFCC66"/>
              </a:buClr>
              <a:buSzPct val="115000"/>
              <a:tabLst>
                <a:tab pos="0" algn="l"/>
              </a:tabLst>
              <a:defRPr/>
            </a:pPr>
            <a:r>
              <a:rPr lang="en-US" sz="2000" dirty="0">
                <a:solidFill>
                  <a:srgbClr val="EAEAEA"/>
                </a:solidFill>
                <a:latin typeface="Calibri"/>
                <a:cs typeface="+mn-cs"/>
              </a:rPr>
              <a:t>Reported Vividness of Visual Imagination (VVIQ) correlates well with the early visual cortex activity relative to the whole brain activity measured by fMRI </a:t>
            </a:r>
            <a:br>
              <a:rPr lang="en-US" sz="2000" dirty="0">
                <a:solidFill>
                  <a:srgbClr val="EAEAEA"/>
                </a:solidFill>
                <a:latin typeface="Calibri"/>
                <a:cs typeface="+mn-cs"/>
              </a:rPr>
            </a:br>
            <a:r>
              <a:rPr lang="en-US" sz="2000" dirty="0">
                <a:solidFill>
                  <a:srgbClr val="EAEAEA"/>
                </a:solidFill>
                <a:latin typeface="Calibri"/>
                <a:cs typeface="+mn-cs"/>
              </a:rPr>
              <a:t>(r=-0.73), and the performance on a novel psychophysical task. </a:t>
            </a:r>
            <a:br>
              <a:rPr lang="en-US" sz="2000" dirty="0">
                <a:solidFill>
                  <a:srgbClr val="EAEAEA"/>
                </a:solidFill>
                <a:latin typeface="Calibri"/>
                <a:cs typeface="+mn-cs"/>
              </a:rPr>
            </a:br>
            <a:r>
              <a:rPr lang="en-US" sz="2000" dirty="0">
                <a:solidFill>
                  <a:srgbClr val="EAEAEA"/>
                </a:solidFill>
                <a:latin typeface="Calibri"/>
                <a:cs typeface="+mn-cs"/>
              </a:rPr>
              <a:t>Findings emphasize the importance of examining individual subject variability.</a:t>
            </a:r>
          </a:p>
          <a:p>
            <a:pPr algn="l">
              <a:buClr>
                <a:srgbClr val="FFCC66"/>
              </a:buClr>
              <a:buSzPct val="115000"/>
              <a:tabLst>
                <a:tab pos="0" algn="l"/>
              </a:tabLst>
              <a:defRPr/>
            </a:pPr>
            <a:endParaRPr lang="en-US" sz="900" dirty="0">
              <a:solidFill>
                <a:srgbClr val="EAEAEA"/>
              </a:solidFill>
              <a:latin typeface="Calibri"/>
              <a:cs typeface="+mn-cs"/>
            </a:endParaRPr>
          </a:p>
          <a:p>
            <a:pPr algn="l">
              <a:buClr>
                <a:srgbClr val="FFCC66"/>
              </a:buClr>
              <a:buSzPct val="115000"/>
              <a:tabLst>
                <a:tab pos="0" algn="l"/>
              </a:tabLst>
              <a:defRPr/>
            </a:pPr>
            <a:r>
              <a:rPr lang="en-US" sz="2000" dirty="0">
                <a:solidFill>
                  <a:srgbClr val="EAEAEA"/>
                </a:solidFill>
                <a:latin typeface="Calibri"/>
                <a:cs typeface="+mn-cs"/>
              </a:rPr>
              <a:t>Poor perceptual imagery: why? Weak top-down influences? </a:t>
            </a:r>
            <a:br>
              <a:rPr lang="en-US" sz="2000" dirty="0">
                <a:solidFill>
                  <a:srgbClr val="EAEAEA"/>
                </a:solidFill>
                <a:latin typeface="Calibri"/>
                <a:cs typeface="+mn-cs"/>
              </a:rPr>
            </a:br>
            <a:r>
              <a:rPr lang="en-US" sz="2000" dirty="0">
                <a:solidFill>
                  <a:srgbClr val="EAEAEA"/>
                </a:solidFill>
                <a:latin typeface="Calibri"/>
                <a:cs typeface="+mn-cs"/>
              </a:rPr>
              <a:t>Unable to draw from memory, describe details, faces, notice changes, etc. </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14313"/>
            <a:ext cx="71707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32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76250" y="1041400"/>
            <a:ext cx="7793038" cy="546100"/>
          </a:xfrm>
        </p:spPr>
        <p:txBody>
          <a:bodyPr lIns="92075" tIns="46038" rIns="92075" bIns="46038"/>
          <a:lstStyle/>
          <a:p>
            <a:pPr marL="0" indent="0" eaLnBrk="1" hangingPunct="1">
              <a:spcBef>
                <a:spcPct val="0"/>
              </a:spcBef>
              <a:buFontTx/>
              <a:buNone/>
              <a:defRPr/>
            </a:pPr>
            <a:r>
              <a:rPr lang="en-US" sz="2400" dirty="0" smtClean="0">
                <a:latin typeface="+mj-lt"/>
              </a:rPr>
              <a:t>Sensory cortex, for example V4 for color, MT for movement. </a:t>
            </a:r>
          </a:p>
        </p:txBody>
      </p:sp>
      <p:sp>
        <p:nvSpPr>
          <p:cNvPr id="14338" name="Rectangle 2"/>
          <p:cNvSpPr>
            <a:spLocks noGrp="1" noChangeArrowheads="1"/>
          </p:cNvSpPr>
          <p:nvPr>
            <p:ph type="title"/>
          </p:nvPr>
        </p:nvSpPr>
        <p:spPr>
          <a:xfrm>
            <a:off x="533400" y="152400"/>
            <a:ext cx="7772400" cy="792163"/>
          </a:xfrm>
          <a:effectLst>
            <a:outerShdw dist="35921" dir="2700000" algn="ctr" rotWithShape="0">
              <a:schemeClr val="bg2"/>
            </a:outerShdw>
          </a:effectLst>
        </p:spPr>
        <p:txBody>
          <a:bodyPr lIns="92075" tIns="46038" rIns="92075" bIns="46038"/>
          <a:lstStyle/>
          <a:p>
            <a:pPr eaLnBrk="1" hangingPunct="1">
              <a:defRPr/>
            </a:pPr>
            <a:r>
              <a:rPr lang="en-US" dirty="0" smtClean="0">
                <a:effectLst>
                  <a:outerShdw blurRad="38100" dist="38100" dir="2700000" algn="tl">
                    <a:srgbClr val="000000">
                      <a:alpha val="43137"/>
                    </a:srgbClr>
                  </a:outerShdw>
                </a:effectLst>
              </a:rPr>
              <a:t>What is needed </a:t>
            </a:r>
            <a:r>
              <a:rPr lang="pl-PL" dirty="0" smtClean="0">
                <a:effectLst>
                  <a:outerShdw blurRad="38100" dist="38100" dir="2700000" algn="tl">
                    <a:srgbClr val="000000">
                      <a:alpha val="43137"/>
                    </a:srgbClr>
                  </a:outerShdw>
                </a:effectLst>
              </a:rPr>
              <a:t>for imagery</a:t>
            </a:r>
            <a:r>
              <a:rPr lang="en-US" dirty="0" smtClean="0">
                <a:effectLst>
                  <a:outerShdw blurRad="38100" dist="38100" dir="2700000" algn="tl">
                    <a:srgbClr val="000000">
                      <a:alpha val="43137"/>
                    </a:srgbClr>
                  </a:outerShdw>
                </a:effectLst>
              </a:rPr>
              <a:t>?</a:t>
            </a:r>
          </a:p>
        </p:txBody>
      </p:sp>
      <p:sp>
        <p:nvSpPr>
          <p:cNvPr id="12292" name="Rectangle 4"/>
          <p:cNvSpPr>
            <a:spLocks noChangeArrowheads="1"/>
          </p:cNvSpPr>
          <p:nvPr/>
        </p:nvSpPr>
        <p:spPr bwMode="auto">
          <a:xfrm>
            <a:off x="428625" y="1571625"/>
            <a:ext cx="8501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rgbClr val="FFCC66"/>
              </a:buClr>
              <a:buSzPct val="115000"/>
            </a:pPr>
            <a:r>
              <a:rPr lang="en-US" sz="2000" dirty="0">
                <a:solidFill>
                  <a:srgbClr val="EAEAEA"/>
                </a:solidFill>
                <a:latin typeface="Calibri" pitchFamily="34" charset="0"/>
              </a:rPr>
              <a:t>Bottom-up and top-down activations create resonant states. </a:t>
            </a:r>
          </a:p>
          <a:p>
            <a:pPr>
              <a:buClr>
                <a:srgbClr val="FFCC66"/>
              </a:buClr>
              <a:buSzPct val="115000"/>
            </a:pPr>
            <a:r>
              <a:rPr lang="en-US" sz="2000" dirty="0">
                <a:solidFill>
                  <a:srgbClr val="EAEAEA"/>
                </a:solidFill>
                <a:latin typeface="Calibri" pitchFamily="34" charset="0"/>
              </a:rPr>
              <a:t>What if top-down connections are weak or missing? </a:t>
            </a:r>
          </a:p>
          <a:p>
            <a:pPr>
              <a:buClr>
                <a:srgbClr val="FFCC66"/>
              </a:buClr>
              <a:buSzPct val="115000"/>
            </a:pPr>
            <a:r>
              <a:rPr lang="en-US" sz="2000" dirty="0">
                <a:solidFill>
                  <a:srgbClr val="EAEAEA"/>
                </a:solidFill>
                <a:latin typeface="Calibri" pitchFamily="34" charset="0"/>
              </a:rPr>
              <a:t/>
            </a:r>
            <a:br>
              <a:rPr lang="en-US" sz="2000" dirty="0">
                <a:solidFill>
                  <a:srgbClr val="EAEAEA"/>
                </a:solidFill>
                <a:latin typeface="Calibri" pitchFamily="34" charset="0"/>
              </a:rPr>
            </a:br>
            <a:r>
              <a:rPr lang="en-US" sz="2000" dirty="0">
                <a:solidFill>
                  <a:srgbClr val="EAEAEA"/>
                </a:solidFill>
                <a:latin typeface="Calibri" pitchFamily="34" charset="0"/>
              </a:rPr>
              <a:t>C. Gilbert, M. </a:t>
            </a:r>
            <a:r>
              <a:rPr lang="en-US" sz="2000" dirty="0" err="1">
                <a:solidFill>
                  <a:srgbClr val="EAEAEA"/>
                </a:solidFill>
                <a:latin typeface="Calibri" pitchFamily="34" charset="0"/>
              </a:rPr>
              <a:t>Sigman</a:t>
            </a:r>
            <a:r>
              <a:rPr lang="en-US" sz="2000" dirty="0">
                <a:solidFill>
                  <a:srgbClr val="EAEAEA"/>
                </a:solidFill>
                <a:latin typeface="Calibri" pitchFamily="34" charset="0"/>
              </a:rPr>
              <a:t>, Brain States: Top-Down Influences in Sensory Processing.</a:t>
            </a:r>
          </a:p>
          <a:p>
            <a:pPr>
              <a:buClr>
                <a:srgbClr val="FFCC66"/>
              </a:buClr>
              <a:buSzPct val="115000"/>
            </a:pPr>
            <a:r>
              <a:rPr lang="en-US" sz="2000" dirty="0">
                <a:solidFill>
                  <a:srgbClr val="EAEAEA"/>
                </a:solidFill>
                <a:latin typeface="Calibri" pitchFamily="34" charset="0"/>
              </a:rPr>
              <a:t>Neuron</a:t>
            </a:r>
            <a:r>
              <a:rPr lang="pl-PL" sz="2000" dirty="0">
                <a:solidFill>
                  <a:srgbClr val="EAEAEA"/>
                </a:solidFill>
                <a:latin typeface="Calibri" pitchFamily="34" charset="0"/>
              </a:rPr>
              <a:t> </a:t>
            </a:r>
            <a:r>
              <a:rPr lang="en-US" sz="2000" dirty="0">
                <a:solidFill>
                  <a:srgbClr val="EAEAEA"/>
                </a:solidFill>
                <a:latin typeface="Calibri" pitchFamily="34" charset="0"/>
              </a:rPr>
              <a:t>54</a:t>
            </a:r>
            <a:r>
              <a:rPr lang="pl-PL" sz="2000" dirty="0">
                <a:solidFill>
                  <a:srgbClr val="EAEAEA"/>
                </a:solidFill>
                <a:latin typeface="Calibri" pitchFamily="34" charset="0"/>
              </a:rPr>
              <a:t>(</a:t>
            </a:r>
            <a:r>
              <a:rPr lang="en-US" sz="2000" dirty="0">
                <a:solidFill>
                  <a:srgbClr val="EAEAEA"/>
                </a:solidFill>
                <a:latin typeface="Calibri" pitchFamily="34" charset="0"/>
              </a:rPr>
              <a:t>5</a:t>
            </a:r>
            <a:r>
              <a:rPr lang="pl-PL" sz="2000" dirty="0">
                <a:solidFill>
                  <a:srgbClr val="EAEAEA"/>
                </a:solidFill>
                <a:latin typeface="Calibri" pitchFamily="34" charset="0"/>
              </a:rPr>
              <a:t>)</a:t>
            </a:r>
            <a:r>
              <a:rPr lang="en-US" sz="2000" dirty="0">
                <a:solidFill>
                  <a:srgbClr val="EAEAEA"/>
                </a:solidFill>
                <a:latin typeface="Calibri" pitchFamily="34" charset="0"/>
              </a:rPr>
              <a:t>, 677-696, 2007</a:t>
            </a:r>
          </a:p>
          <a:p>
            <a:pPr>
              <a:buClr>
                <a:srgbClr val="FFCC66"/>
              </a:buClr>
              <a:buSzPct val="115000"/>
            </a:pPr>
            <a:endParaRPr lang="en-US" sz="900" dirty="0">
              <a:solidFill>
                <a:srgbClr val="EAEAEA"/>
              </a:solidFill>
              <a:latin typeface="Calibri" pitchFamily="34" charset="0"/>
            </a:endParaRPr>
          </a:p>
          <a:p>
            <a:pPr>
              <a:buClr>
                <a:srgbClr val="FFCC66"/>
              </a:buClr>
              <a:buSzPct val="115000"/>
            </a:pPr>
            <a:r>
              <a:rPr lang="en-US" sz="2000" dirty="0">
                <a:solidFill>
                  <a:srgbClr val="EAEAEA"/>
                </a:solidFill>
                <a:latin typeface="Calibri" pitchFamily="34" charset="0"/>
              </a:rPr>
              <a:t>Cortical &amp; thalamic sensory processing are subject to powerful top-down influences, the shaping of lower-level processes by more complex information. Cortical areas function as adaptive processors, being subject to attention, expectation, and perceptual task. Brain states are determined by the interactions between multiple cortical areas and the modulation of intrinsic circuits by feedback connections. </a:t>
            </a:r>
            <a:br>
              <a:rPr lang="en-US" sz="2000" dirty="0">
                <a:solidFill>
                  <a:srgbClr val="EAEAEA"/>
                </a:solidFill>
                <a:latin typeface="Calibri" pitchFamily="34" charset="0"/>
              </a:rPr>
            </a:br>
            <a:r>
              <a:rPr lang="en-US" sz="2000" dirty="0">
                <a:solidFill>
                  <a:srgbClr val="EAEAEA"/>
                </a:solidFill>
                <a:latin typeface="Calibri" pitchFamily="34" charset="0"/>
              </a:rPr>
              <a:t>Disruption of this interaction may lead to behavioral disorders.</a:t>
            </a:r>
          </a:p>
          <a:p>
            <a:pPr>
              <a:buClr>
                <a:srgbClr val="FFCC66"/>
              </a:buClr>
              <a:buSzPct val="115000"/>
            </a:pPr>
            <a:endParaRPr lang="en-US" sz="900" dirty="0">
              <a:solidFill>
                <a:srgbClr val="EAEAEA"/>
              </a:solidFill>
              <a:latin typeface="Calibri" pitchFamily="34" charset="0"/>
            </a:endParaRPr>
          </a:p>
          <a:p>
            <a:pPr>
              <a:buClr>
                <a:srgbClr val="FFCC66"/>
              </a:buClr>
              <a:buSzPct val="115000"/>
            </a:pPr>
            <a:r>
              <a:rPr lang="en-US" sz="2000" dirty="0" err="1">
                <a:solidFill>
                  <a:srgbClr val="EAEAEA"/>
                </a:solidFill>
                <a:latin typeface="Calibri" pitchFamily="34" charset="0"/>
              </a:rPr>
              <a:t>Dehaene</a:t>
            </a:r>
            <a:r>
              <a:rPr lang="en-US" sz="2000" dirty="0">
                <a:solidFill>
                  <a:srgbClr val="EAEAEA"/>
                </a:solidFill>
                <a:latin typeface="Calibri" pitchFamily="34" charset="0"/>
              </a:rPr>
              <a:t> et al, Conscious, preconscious, and subliminal processing</a:t>
            </a:r>
            <a:r>
              <a:rPr lang="pl-PL" sz="2000" dirty="0">
                <a:solidFill>
                  <a:srgbClr val="EAEAEA"/>
                </a:solidFill>
                <a:latin typeface="Calibri" pitchFamily="34" charset="0"/>
              </a:rPr>
              <a:t>,</a:t>
            </a:r>
            <a:r>
              <a:rPr lang="en-US" sz="2000" dirty="0">
                <a:solidFill>
                  <a:srgbClr val="EAEAEA"/>
                </a:solidFill>
                <a:latin typeface="Calibri" pitchFamily="34" charset="0"/>
              </a:rPr>
              <a:t> TCS 2006</a:t>
            </a:r>
          </a:p>
          <a:p>
            <a:pPr>
              <a:buClr>
                <a:srgbClr val="FFCC66"/>
              </a:buClr>
              <a:buSzPct val="115000"/>
            </a:pPr>
            <a:r>
              <a:rPr lang="en-US" sz="2000" dirty="0">
                <a:solidFill>
                  <a:srgbClr val="EAEAEA"/>
                </a:solidFill>
                <a:latin typeface="Calibri" pitchFamily="34" charset="0"/>
              </a:rPr>
              <a:t>Bottom-up strength &amp; top-down attention combined lea</a:t>
            </a:r>
            <a:r>
              <a:rPr lang="pl-PL" sz="2000" dirty="0" err="1">
                <a:solidFill>
                  <a:srgbClr val="EAEAEA"/>
                </a:solidFill>
                <a:latin typeface="Calibri" pitchFamily="34" charset="0"/>
              </a:rPr>
              <a:t>ds</a:t>
            </a:r>
            <a:r>
              <a:rPr lang="en-US" sz="2000" dirty="0">
                <a:solidFill>
                  <a:srgbClr val="EAEAEA"/>
                </a:solidFill>
                <a:latin typeface="Calibri" pitchFamily="34" charset="0"/>
              </a:rPr>
              <a:t> to 4 brain states with both stimulus and attention required for conscious </a:t>
            </a:r>
            <a:r>
              <a:rPr lang="en-US" sz="2000" dirty="0" err="1">
                <a:solidFill>
                  <a:srgbClr val="EAEAEA"/>
                </a:solidFill>
                <a:latin typeface="Calibri" pitchFamily="34" charset="0"/>
              </a:rPr>
              <a:t>reportability</a:t>
            </a:r>
            <a:r>
              <a:rPr lang="en-US" sz="2000" dirty="0">
                <a:solidFill>
                  <a:srgbClr val="EAEAEA"/>
                </a:solidFill>
                <a:latin typeface="Calibri" pitchFamily="34" charset="0"/>
              </a:rPr>
              <a:t>. </a:t>
            </a:r>
            <a:r>
              <a:rPr lang="pl-PL" sz="2000" dirty="0">
                <a:solidFill>
                  <a:srgbClr val="EAEAEA"/>
                </a:solidFill>
                <a:latin typeface="Calibri" pitchFamily="34" charset="0"/>
              </a:rPr>
              <a:t>N</a:t>
            </a:r>
            <a:r>
              <a:rPr lang="en-US" sz="2000" dirty="0">
                <a:solidFill>
                  <a:srgbClr val="EAEAEA"/>
                </a:solidFill>
                <a:latin typeface="Calibri" pitchFamily="34" charset="0"/>
              </a:rPr>
              <a:t>o imagery?</a:t>
            </a:r>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813"/>
            <a:ext cx="59436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285750"/>
            <a:ext cx="5924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6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Hidden concepts</a:t>
            </a:r>
            <a:endParaRPr lang="pl-PL" sz="4000" dirty="0">
              <a:latin typeface="Arial Unicode MS" pitchFamily="34" charset="-128"/>
            </a:endParaRPr>
          </a:p>
        </p:txBody>
      </p:sp>
      <p:sp>
        <p:nvSpPr>
          <p:cNvPr id="32771" name="Rectangle 3"/>
          <p:cNvSpPr>
            <a:spLocks noGrp="1" noChangeArrowheads="1"/>
          </p:cNvSpPr>
          <p:nvPr>
            <p:ph type="body" idx="1"/>
          </p:nvPr>
        </p:nvSpPr>
        <p:spPr>
          <a:xfrm>
            <a:off x="336550" y="1274763"/>
            <a:ext cx="8497888" cy="5178425"/>
          </a:xfrm>
        </p:spPr>
        <p:txBody>
          <a:bodyPr/>
          <a:lstStyle/>
          <a:p>
            <a:pPr>
              <a:spcBef>
                <a:spcPts val="0"/>
              </a:spcBef>
              <a:spcAft>
                <a:spcPts val="600"/>
              </a:spcAft>
              <a:defRPr/>
            </a:pPr>
            <a:r>
              <a:rPr lang="pl-PL" sz="2000" b="1" dirty="0" smtClean="0">
                <a:latin typeface="Calibri" pitchFamily="34" charset="0"/>
                <a:cs typeface="Calibri" pitchFamily="34" charset="0"/>
              </a:rPr>
              <a:t>Language</a:t>
            </a:r>
            <a:r>
              <a:rPr lang="pl-PL" sz="2000" dirty="0" smtClean="0">
                <a:latin typeface="Calibri" pitchFamily="34" charset="0"/>
                <a:cs typeface="Calibri" pitchFamily="34" charset="0"/>
              </a:rPr>
              <a:t>, symbols in the brain: phonological labels associated with protypes of distributed activations of the brain.</a:t>
            </a:r>
          </a:p>
          <a:p>
            <a:pPr marL="355600" indent="-355600">
              <a:spcBef>
                <a:spcPts val="0"/>
              </a:spcBef>
              <a:spcAft>
                <a:spcPts val="600"/>
              </a:spcAft>
              <a:buFontTx/>
              <a:buNone/>
              <a:defRPr/>
            </a:pPr>
            <a:r>
              <a:rPr lang="pl-PL" sz="2000" dirty="0" smtClean="0">
                <a:latin typeface="Calibri" pitchFamily="34" charset="0"/>
                <a:cs typeface="Calibri" pitchFamily="34" charset="0"/>
              </a:rPr>
              <a:t>Helps to structure the flow of brain states in the thinking process. </a:t>
            </a:r>
          </a:p>
          <a:p>
            <a:pPr marL="355600" indent="-355600">
              <a:spcBef>
                <a:spcPts val="0"/>
              </a:spcBef>
              <a:spcAft>
                <a:spcPts val="600"/>
              </a:spcAft>
              <a:buFontTx/>
              <a:buNone/>
              <a:defRPr/>
            </a:pPr>
            <a:r>
              <a:rPr lang="pl-PL" sz="2000" dirty="0" smtClean="0">
                <a:latin typeface="Calibri" pitchFamily="34" charset="0"/>
                <a:cs typeface="Calibri" pitchFamily="34" charset="0"/>
              </a:rPr>
              <a:t>Do we have conscious access to all brain states that influence thinking? </a:t>
            </a:r>
            <a:endParaRPr lang="en-US" sz="2000" dirty="0" smtClean="0">
              <a:latin typeface="Calibri" pitchFamily="34" charset="0"/>
              <a:cs typeface="Calibri" pitchFamily="34" charset="0"/>
            </a:endParaRPr>
          </a:p>
          <a:p>
            <a:pPr marL="355600" indent="-355600">
              <a:spcBef>
                <a:spcPts val="0"/>
              </a:spcBef>
              <a:spcAft>
                <a:spcPts val="600"/>
              </a:spcAft>
              <a:buFontTx/>
              <a:buNone/>
              <a:defRPr/>
            </a:pPr>
            <a:r>
              <a:rPr lang="pl-PL" sz="2000" dirty="0" smtClean="0">
                <a:latin typeface="Calibri" pitchFamily="34" charset="0"/>
                <a:cs typeface="Calibri" pitchFamily="34" charset="0"/>
              </a:rPr>
              <a:t>Right hemisphere activations just give us the feeling wrong something here.</a:t>
            </a:r>
          </a:p>
          <a:p>
            <a:pPr marL="355600" indent="-355600">
              <a:spcBef>
                <a:spcPts val="0"/>
              </a:spcBef>
              <a:spcAft>
                <a:spcPts val="600"/>
              </a:spcAft>
              <a:defRPr/>
            </a:pPr>
            <a:r>
              <a:rPr lang="pl-PL" sz="2000" dirty="0" smtClean="0">
                <a:latin typeface="Calibri" pitchFamily="34" charset="0"/>
                <a:cs typeface="Calibri" pitchFamily="34" charset="0"/>
              </a:rPr>
              <a:t>Right hemisphere is as busy as left – concepts without verbal labels? </a:t>
            </a:r>
          </a:p>
          <a:p>
            <a:pPr marL="355600" indent="-355600">
              <a:spcBef>
                <a:spcPts val="0"/>
              </a:spcBef>
              <a:spcAft>
                <a:spcPts val="600"/>
              </a:spcAft>
              <a:defRPr/>
            </a:pPr>
            <a:r>
              <a:rPr lang="pl-PL" sz="2000" dirty="0" smtClean="0">
                <a:latin typeface="Calibri" pitchFamily="34" charset="0"/>
                <a:cs typeface="Calibri" pitchFamily="34" charset="0"/>
              </a:rPr>
              <a:t>Evidence: insight phenomena, intuitive understanding of grammar, etc. </a:t>
            </a:r>
          </a:p>
          <a:p>
            <a:pPr marL="355600" indent="-355600">
              <a:spcBef>
                <a:spcPts val="0"/>
              </a:spcBef>
              <a:spcAft>
                <a:spcPts val="600"/>
              </a:spcAft>
              <a:buFontTx/>
              <a:buNone/>
              <a:defRPr/>
            </a:pPr>
            <a:endParaRPr lang="pl-PL" sz="2000" dirty="0" smtClean="0">
              <a:latin typeface="Calibri" pitchFamily="34" charset="0"/>
              <a:cs typeface="Calibri" pitchFamily="34" charset="0"/>
            </a:endParaRPr>
          </a:p>
          <a:p>
            <a:pPr marL="355600" indent="-355600">
              <a:spcBef>
                <a:spcPts val="0"/>
              </a:spcBef>
              <a:spcAft>
                <a:spcPts val="600"/>
              </a:spcAft>
              <a:buFontTx/>
              <a:buNone/>
              <a:defRPr/>
            </a:pPr>
            <a:r>
              <a:rPr lang="pl-PL" sz="2000" dirty="0" smtClean="0">
                <a:latin typeface="Calibri" pitchFamily="34" charset="0"/>
                <a:cs typeface="Calibri" pitchFamily="34" charset="0"/>
              </a:rPr>
              <a:t>Can we describe verbally natural categories?</a:t>
            </a:r>
            <a:endParaRPr lang="en-US" sz="2000" dirty="0" smtClean="0">
              <a:latin typeface="Calibri" pitchFamily="34" charset="0"/>
              <a:cs typeface="Calibri" pitchFamily="34" charset="0"/>
            </a:endParaRPr>
          </a:p>
          <a:p>
            <a:pPr marL="355600" indent="-355600">
              <a:spcBef>
                <a:spcPts val="0"/>
              </a:spcBef>
              <a:spcAft>
                <a:spcPts val="600"/>
              </a:spcAft>
              <a:defRPr/>
            </a:pPr>
            <a:r>
              <a:rPr lang="pl-PL" sz="2000" dirty="0" smtClean="0">
                <a:latin typeface="Calibri" pitchFamily="34" charset="0"/>
                <a:cs typeface="Calibri" pitchFamily="34" charset="0"/>
              </a:rPr>
              <a:t>Yes, if they are rather distinct: see 20 question game.</a:t>
            </a:r>
            <a:endParaRPr lang="en-US" sz="2000" dirty="0" smtClean="0">
              <a:latin typeface="Calibri" pitchFamily="34" charset="0"/>
              <a:cs typeface="Calibri" pitchFamily="34" charset="0"/>
            </a:endParaRPr>
          </a:p>
          <a:p>
            <a:pPr marL="355600" indent="-355600">
              <a:spcBef>
                <a:spcPts val="0"/>
              </a:spcBef>
              <a:spcAft>
                <a:spcPts val="600"/>
              </a:spcAft>
              <a:defRPr/>
            </a:pPr>
            <a:r>
              <a:rPr lang="pl-PL" sz="2000" dirty="0" smtClean="0">
                <a:latin typeface="Calibri" pitchFamily="34" charset="0"/>
                <a:cs typeface="Calibri" pitchFamily="34" charset="0"/>
              </a:rPr>
              <a:t>Is object description in terms of properties sufficient and necessary? </a:t>
            </a:r>
          </a:p>
          <a:p>
            <a:pPr marL="355600" indent="-355600">
              <a:spcBef>
                <a:spcPts val="0"/>
              </a:spcBef>
              <a:spcAft>
                <a:spcPts val="600"/>
              </a:spcAft>
              <a:defRPr/>
            </a:pPr>
            <a:r>
              <a:rPr lang="pl-PL" sz="2000" dirty="0" smtClean="0">
                <a:latin typeface="Calibri" pitchFamily="34" charset="0"/>
                <a:cs typeface="Calibri" pitchFamily="34" charset="0"/>
              </a:rPr>
              <a:t>Not always</a:t>
            </a:r>
            <a:r>
              <a:rPr lang="en-US" sz="2000" dirty="0" smtClean="0">
                <a:latin typeface="Calibri" pitchFamily="34" charset="0"/>
                <a:cs typeface="Calibri" pitchFamily="34" charset="0"/>
              </a:rPr>
              <a:t>. </a:t>
            </a:r>
            <a:r>
              <a:rPr lang="pl-PL" sz="2000" dirty="0" smtClean="0">
                <a:latin typeface="Calibri" pitchFamily="34" charset="0"/>
                <a:cs typeface="Calibri" pitchFamily="34" charset="0"/>
              </a:rPr>
              <a:t> Example: different animals and dog breeds.</a:t>
            </a:r>
          </a:p>
          <a:p>
            <a:pPr marL="355600" indent="-355600">
              <a:spcBef>
                <a:spcPts val="0"/>
              </a:spcBef>
              <a:spcAft>
                <a:spcPts val="600"/>
              </a:spcAft>
              <a:defRPr/>
            </a:pPr>
            <a:r>
              <a:rPr lang="pl-PL" sz="2000" dirty="0" smtClean="0">
                <a:latin typeface="Calibri" pitchFamily="34" charset="0"/>
                <a:cs typeface="Calibri" pitchFamily="34" charset="0"/>
              </a:rPr>
              <a:t>20Q-game: weak question (seemingly unrelated to the answer) may lead to precise identification!  RH may contribute to activation enabling associations</a:t>
            </a:r>
            <a:endParaRPr lang="en-US" sz="2000" dirty="0" smtClean="0">
              <a:latin typeface="Calibri" pitchFamily="34" charset="0"/>
              <a:cs typeface="Calibri" pitchFamily="34"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79400"/>
            <a:ext cx="742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920765"/>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1077913" y="292100"/>
            <a:ext cx="6826250" cy="498475"/>
          </a:xfrm>
          <a:effectLst>
            <a:outerShdw dist="35921" dir="2700000" algn="ctr" rotWithShape="0">
              <a:schemeClr val="bg2"/>
            </a:outerShdw>
          </a:effectLst>
        </p:spPr>
        <p:txBody>
          <a:bodyPr/>
          <a:lstStyle/>
          <a:p>
            <a:pPr eaLnBrk="1" hangingPunct="1">
              <a:defRPr/>
            </a:pPr>
            <a:r>
              <a:rPr lang="en-US" sz="4000" dirty="0" smtClean="0">
                <a:latin typeface="Arial Unicode MS" pitchFamily="34" charset="-128"/>
              </a:rPr>
              <a:t>Problems requiring insights</a:t>
            </a:r>
            <a:endParaRPr lang="pl-PL" sz="4000" dirty="0" smtClean="0">
              <a:latin typeface="Arial Unicode MS" pitchFamily="34" charset="-128"/>
            </a:endParaRPr>
          </a:p>
        </p:txBody>
      </p:sp>
      <p:sp>
        <p:nvSpPr>
          <p:cNvPr id="24579" name="Rectangle 3"/>
          <p:cNvSpPr>
            <a:spLocks noGrp="1" noChangeArrowheads="1"/>
          </p:cNvSpPr>
          <p:nvPr>
            <p:ph type="body" idx="1"/>
          </p:nvPr>
        </p:nvSpPr>
        <p:spPr>
          <a:xfrm>
            <a:off x="282575" y="1066800"/>
            <a:ext cx="7185025" cy="1928813"/>
          </a:xfrm>
        </p:spPr>
        <p:txBody>
          <a:bodyPr/>
          <a:lstStyle/>
          <a:p>
            <a:pPr marL="0" indent="0" eaLnBrk="1" hangingPunct="1">
              <a:buFontTx/>
              <a:buNone/>
            </a:pPr>
            <a:r>
              <a:rPr lang="en-US" sz="2000" dirty="0" smtClean="0">
                <a:latin typeface="Arial Unicode MS" pitchFamily="34" charset="-128"/>
              </a:rPr>
              <a:t>Given 31 dominos            and a chessboard with 2 corners</a:t>
            </a:r>
          </a:p>
          <a:p>
            <a:pPr marL="0" indent="0" eaLnBrk="1" hangingPunct="1">
              <a:buFontTx/>
              <a:buNone/>
            </a:pPr>
            <a:r>
              <a:rPr lang="en-US" sz="2000" dirty="0" smtClean="0">
                <a:latin typeface="Arial Unicode MS" pitchFamily="34" charset="-128"/>
              </a:rPr>
              <a:t>removed, can you cover all board with dominos</a:t>
            </a:r>
            <a:r>
              <a:rPr lang="en-US" sz="2000" dirty="0" smtClean="0">
                <a:latin typeface="Arial Unicode MS" pitchFamily="34" charset="-128"/>
              </a:rPr>
              <a:t>?</a:t>
            </a:r>
            <a:endParaRPr lang="en-US" sz="1000" dirty="0" smtClean="0">
              <a:latin typeface="Arial Unicode MS" pitchFamily="34" charset="-128"/>
            </a:endParaRPr>
          </a:p>
          <a:p>
            <a:pPr marL="0" indent="0" eaLnBrk="1" hangingPunct="1">
              <a:buFontTx/>
              <a:buNone/>
            </a:pPr>
            <a:r>
              <a:rPr lang="en-US" sz="2000" dirty="0" smtClean="0">
                <a:latin typeface="Arial Unicode MS" pitchFamily="34" charset="-128"/>
              </a:rPr>
              <a:t>Analytical solution: try all combinations</a:t>
            </a:r>
            <a:r>
              <a:rPr lang="en-US" sz="2000" dirty="0" smtClean="0">
                <a:latin typeface="Arial Unicode MS" pitchFamily="34" charset="-128"/>
              </a:rPr>
              <a:t>.</a:t>
            </a:r>
            <a:endParaRPr lang="en-US" sz="1000" dirty="0" smtClean="0">
              <a:latin typeface="Arial Unicode MS" pitchFamily="34" charset="-128"/>
            </a:endParaRPr>
          </a:p>
          <a:p>
            <a:pPr marL="0" indent="0" eaLnBrk="1" hangingPunct="1">
              <a:buFontTx/>
              <a:buNone/>
            </a:pPr>
            <a:r>
              <a:rPr lang="en-US" sz="2000" dirty="0" smtClean="0"/>
              <a:t>Does not work … to many combinations to try</a:t>
            </a:r>
            <a:r>
              <a:rPr lang="en-US" sz="2000" dirty="0" smtClean="0"/>
              <a:t>.</a:t>
            </a:r>
            <a:endParaRPr lang="en-US" sz="2000" dirty="0" smtClean="0"/>
          </a:p>
        </p:txBody>
      </p:sp>
      <p:sp>
        <p:nvSpPr>
          <p:cNvPr id="24580" name="Text Box 9"/>
          <p:cNvSpPr txBox="1">
            <a:spLocks noChangeArrowheads="1"/>
          </p:cNvSpPr>
          <p:nvPr/>
        </p:nvSpPr>
        <p:spPr bwMode="auto">
          <a:xfrm>
            <a:off x="301625" y="2995613"/>
            <a:ext cx="3821113"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Bef>
                <a:spcPct val="50000"/>
              </a:spcBef>
            </a:pPr>
            <a:r>
              <a:rPr lang="en-US" dirty="0">
                <a:latin typeface="Calibri" pitchFamily="34" charset="0"/>
                <a:cs typeface="Calibri" pitchFamily="34" charset="0"/>
              </a:rPr>
              <a:t>Logical, symbolic approach has little chance to create proper activations in the brain, linking new ideas: otherwise there will be too many associations, making thinking difficult. </a:t>
            </a:r>
          </a:p>
          <a:p>
            <a:pPr algn="l" eaLnBrk="1" hangingPunct="1">
              <a:spcBef>
                <a:spcPct val="50000"/>
              </a:spcBef>
            </a:pPr>
            <a:endParaRPr lang="en-US" sz="1000" dirty="0">
              <a:latin typeface="Calibri" pitchFamily="34" charset="0"/>
              <a:cs typeface="Calibri" pitchFamily="34" charset="0"/>
            </a:endParaRPr>
          </a:p>
          <a:p>
            <a:pPr algn="l" eaLnBrk="1" hangingPunct="1">
              <a:spcBef>
                <a:spcPct val="50000"/>
              </a:spcBef>
            </a:pPr>
            <a:r>
              <a:rPr lang="en-US" dirty="0">
                <a:latin typeface="Calibri" pitchFamily="34" charset="0"/>
                <a:cs typeface="Calibri" pitchFamily="34" charset="0"/>
              </a:rPr>
              <a:t>Insight &lt;= right hemisphere, meta-level representations  without phonological (symbolic) components ... counting?  </a:t>
            </a: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0" y="1208088"/>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upa 11"/>
          <p:cNvGrpSpPr>
            <a:grpSpLocks/>
          </p:cNvGrpSpPr>
          <p:nvPr/>
        </p:nvGrpSpPr>
        <p:grpSpPr bwMode="auto">
          <a:xfrm>
            <a:off x="4021138" y="3048000"/>
            <a:ext cx="4884737" cy="3432175"/>
            <a:chOff x="2279650" y="1557338"/>
            <a:chExt cx="4884738" cy="3432175"/>
          </a:xfrm>
        </p:grpSpPr>
        <p:sp>
          <p:nvSpPr>
            <p:cNvPr id="24584" name="Freeform 5"/>
            <p:cNvSpPr>
              <a:spLocks/>
            </p:cNvSpPr>
            <p:nvPr/>
          </p:nvSpPr>
          <p:spPr bwMode="auto">
            <a:xfrm>
              <a:off x="4643438" y="3573463"/>
              <a:ext cx="2520950" cy="1079500"/>
            </a:xfrm>
            <a:custGeom>
              <a:avLst/>
              <a:gdLst>
                <a:gd name="T0" fmla="*/ 0 w 1588"/>
                <a:gd name="T1" fmla="*/ 2147483647 h 635"/>
                <a:gd name="T2" fmla="*/ 2147483647 w 1588"/>
                <a:gd name="T3" fmla="*/ 2147483647 h 635"/>
                <a:gd name="T4" fmla="*/ 2147483647 w 1588"/>
                <a:gd name="T5" fmla="*/ 2147483647 h 635"/>
                <a:gd name="T6" fmla="*/ 2147483647 w 1588"/>
                <a:gd name="T7" fmla="*/ 2147483647 h 635"/>
                <a:gd name="T8" fmla="*/ 2147483647 w 1588"/>
                <a:gd name="T9" fmla="*/ 2147483647 h 635"/>
                <a:gd name="T10" fmla="*/ 2147483647 w 1588"/>
                <a:gd name="T11" fmla="*/ 2147483647 h 635"/>
                <a:gd name="T12" fmla="*/ 2147483647 w 1588"/>
                <a:gd name="T13" fmla="*/ 0 h 635"/>
                <a:gd name="T14" fmla="*/ 0 60000 65536"/>
                <a:gd name="T15" fmla="*/ 0 60000 65536"/>
                <a:gd name="T16" fmla="*/ 0 60000 65536"/>
                <a:gd name="T17" fmla="*/ 0 60000 65536"/>
                <a:gd name="T18" fmla="*/ 0 60000 65536"/>
                <a:gd name="T19" fmla="*/ 0 60000 65536"/>
                <a:gd name="T20" fmla="*/ 0 60000 65536"/>
                <a:gd name="T21" fmla="*/ 0 w 1588"/>
                <a:gd name="T22" fmla="*/ 0 h 635"/>
                <a:gd name="T23" fmla="*/ 1588 w 1588"/>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35">
                  <a:moveTo>
                    <a:pt x="0" y="635"/>
                  </a:moveTo>
                  <a:cubicBezTo>
                    <a:pt x="87" y="586"/>
                    <a:pt x="175" y="537"/>
                    <a:pt x="273" y="499"/>
                  </a:cubicBezTo>
                  <a:cubicBezTo>
                    <a:pt x="371" y="461"/>
                    <a:pt x="484" y="431"/>
                    <a:pt x="590" y="408"/>
                  </a:cubicBezTo>
                  <a:cubicBezTo>
                    <a:pt x="696" y="385"/>
                    <a:pt x="780" y="370"/>
                    <a:pt x="908" y="363"/>
                  </a:cubicBezTo>
                  <a:cubicBezTo>
                    <a:pt x="1036" y="356"/>
                    <a:pt x="1263" y="386"/>
                    <a:pt x="1361" y="363"/>
                  </a:cubicBezTo>
                  <a:cubicBezTo>
                    <a:pt x="1459" y="340"/>
                    <a:pt x="1459" y="287"/>
                    <a:pt x="1497" y="227"/>
                  </a:cubicBezTo>
                  <a:cubicBezTo>
                    <a:pt x="1535" y="167"/>
                    <a:pt x="1561" y="83"/>
                    <a:pt x="1588"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85" name="Freeform 7"/>
            <p:cNvSpPr>
              <a:spLocks/>
            </p:cNvSpPr>
            <p:nvPr/>
          </p:nvSpPr>
          <p:spPr bwMode="auto">
            <a:xfrm>
              <a:off x="3192463" y="1833563"/>
              <a:ext cx="3971925" cy="3155950"/>
            </a:xfrm>
            <a:custGeom>
              <a:avLst/>
              <a:gdLst>
                <a:gd name="T0" fmla="*/ 2147483647 w 2502"/>
                <a:gd name="T1" fmla="*/ 2147483647 h 1988"/>
                <a:gd name="T2" fmla="*/ 2147483647 w 2502"/>
                <a:gd name="T3" fmla="*/ 2147483647 h 1988"/>
                <a:gd name="T4" fmla="*/ 2147483647 w 2502"/>
                <a:gd name="T5" fmla="*/ 2147483647 h 1988"/>
                <a:gd name="T6" fmla="*/ 2147483647 w 2502"/>
                <a:gd name="T7" fmla="*/ 2147483647 h 1988"/>
                <a:gd name="T8" fmla="*/ 2147483647 w 2502"/>
                <a:gd name="T9" fmla="*/ 2147483647 h 1988"/>
                <a:gd name="T10" fmla="*/ 2147483647 w 2502"/>
                <a:gd name="T11" fmla="*/ 2147483647 h 1988"/>
                <a:gd name="T12" fmla="*/ 2147483647 w 2502"/>
                <a:gd name="T13" fmla="*/ 2147483647 h 1988"/>
                <a:gd name="T14" fmla="*/ 2147483647 w 2502"/>
                <a:gd name="T15" fmla="*/ 2147483647 h 1988"/>
                <a:gd name="T16" fmla="*/ 2147483647 w 2502"/>
                <a:gd name="T17" fmla="*/ 2147483647 h 1988"/>
                <a:gd name="T18" fmla="*/ 2147483647 w 2502"/>
                <a:gd name="T19" fmla="*/ 2147483647 h 1988"/>
                <a:gd name="T20" fmla="*/ 2147483647 w 2502"/>
                <a:gd name="T21" fmla="*/ 2147483647 h 1988"/>
                <a:gd name="T22" fmla="*/ 2147483647 w 2502"/>
                <a:gd name="T23" fmla="*/ 2147483647 h 1988"/>
                <a:gd name="T24" fmla="*/ 2147483647 w 2502"/>
                <a:gd name="T25" fmla="*/ 2147483647 h 1988"/>
                <a:gd name="T26" fmla="*/ 2147483647 w 2502"/>
                <a:gd name="T27" fmla="*/ 2147483647 h 1988"/>
                <a:gd name="T28" fmla="*/ 2147483647 w 2502"/>
                <a:gd name="T29" fmla="*/ 2147483647 h 1988"/>
                <a:gd name="T30" fmla="*/ 2147483647 w 2502"/>
                <a:gd name="T31" fmla="*/ 2147483647 h 1988"/>
                <a:gd name="T32" fmla="*/ 2147483647 w 2502"/>
                <a:gd name="T33" fmla="*/ 2147483647 h 19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2"/>
                <a:gd name="T52" fmla="*/ 0 h 1988"/>
                <a:gd name="T53" fmla="*/ 2502 w 2502"/>
                <a:gd name="T54" fmla="*/ 1988 h 19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2" h="1988">
                  <a:moveTo>
                    <a:pt x="914" y="1776"/>
                  </a:moveTo>
                  <a:cubicBezTo>
                    <a:pt x="891" y="1806"/>
                    <a:pt x="869" y="1837"/>
                    <a:pt x="824" y="1867"/>
                  </a:cubicBezTo>
                  <a:cubicBezTo>
                    <a:pt x="779" y="1897"/>
                    <a:pt x="725" y="1943"/>
                    <a:pt x="642" y="1958"/>
                  </a:cubicBezTo>
                  <a:cubicBezTo>
                    <a:pt x="559" y="1973"/>
                    <a:pt x="416" y="1988"/>
                    <a:pt x="325" y="1958"/>
                  </a:cubicBezTo>
                  <a:cubicBezTo>
                    <a:pt x="234" y="1928"/>
                    <a:pt x="151" y="1836"/>
                    <a:pt x="98" y="1776"/>
                  </a:cubicBezTo>
                  <a:cubicBezTo>
                    <a:pt x="45" y="1716"/>
                    <a:pt x="0" y="1670"/>
                    <a:pt x="7" y="1595"/>
                  </a:cubicBezTo>
                  <a:cubicBezTo>
                    <a:pt x="14" y="1520"/>
                    <a:pt x="52" y="1429"/>
                    <a:pt x="143" y="1323"/>
                  </a:cubicBezTo>
                  <a:cubicBezTo>
                    <a:pt x="234" y="1217"/>
                    <a:pt x="423" y="1073"/>
                    <a:pt x="551" y="960"/>
                  </a:cubicBezTo>
                  <a:cubicBezTo>
                    <a:pt x="679" y="847"/>
                    <a:pt x="808" y="755"/>
                    <a:pt x="914" y="642"/>
                  </a:cubicBezTo>
                  <a:cubicBezTo>
                    <a:pt x="1020" y="529"/>
                    <a:pt x="1104" y="370"/>
                    <a:pt x="1187" y="279"/>
                  </a:cubicBezTo>
                  <a:cubicBezTo>
                    <a:pt x="1270" y="188"/>
                    <a:pt x="1353" y="128"/>
                    <a:pt x="1413" y="98"/>
                  </a:cubicBezTo>
                  <a:cubicBezTo>
                    <a:pt x="1473" y="68"/>
                    <a:pt x="1504" y="113"/>
                    <a:pt x="1549" y="98"/>
                  </a:cubicBezTo>
                  <a:cubicBezTo>
                    <a:pt x="1594" y="83"/>
                    <a:pt x="1632" y="0"/>
                    <a:pt x="1685" y="7"/>
                  </a:cubicBezTo>
                  <a:cubicBezTo>
                    <a:pt x="1738" y="14"/>
                    <a:pt x="1791" y="67"/>
                    <a:pt x="1867" y="143"/>
                  </a:cubicBezTo>
                  <a:cubicBezTo>
                    <a:pt x="1943" y="219"/>
                    <a:pt x="2063" y="363"/>
                    <a:pt x="2139" y="461"/>
                  </a:cubicBezTo>
                  <a:cubicBezTo>
                    <a:pt x="2215" y="559"/>
                    <a:pt x="2261" y="627"/>
                    <a:pt x="2321" y="733"/>
                  </a:cubicBezTo>
                  <a:cubicBezTo>
                    <a:pt x="2381" y="839"/>
                    <a:pt x="2441" y="967"/>
                    <a:pt x="2502" y="10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86" name="Freeform 8"/>
            <p:cNvSpPr>
              <a:spLocks/>
            </p:cNvSpPr>
            <p:nvPr/>
          </p:nvSpPr>
          <p:spPr bwMode="auto">
            <a:xfrm>
              <a:off x="2279650" y="1557338"/>
              <a:ext cx="3587750" cy="2771775"/>
            </a:xfrm>
            <a:custGeom>
              <a:avLst/>
              <a:gdLst>
                <a:gd name="T0" fmla="*/ 2147483647 w 2260"/>
                <a:gd name="T1" fmla="*/ 2147483647 h 1746"/>
                <a:gd name="T2" fmla="*/ 2147483647 w 2260"/>
                <a:gd name="T3" fmla="*/ 2147483647 h 1746"/>
                <a:gd name="T4" fmla="*/ 2147483647 w 2260"/>
                <a:gd name="T5" fmla="*/ 2147483647 h 1746"/>
                <a:gd name="T6" fmla="*/ 2147483647 w 2260"/>
                <a:gd name="T7" fmla="*/ 2147483647 h 1746"/>
                <a:gd name="T8" fmla="*/ 2147483647 w 2260"/>
                <a:gd name="T9" fmla="*/ 2147483647 h 1746"/>
                <a:gd name="T10" fmla="*/ 2147483647 w 2260"/>
                <a:gd name="T11" fmla="*/ 2147483647 h 1746"/>
                <a:gd name="T12" fmla="*/ 2147483647 w 2260"/>
                <a:gd name="T13" fmla="*/ 2147483647 h 1746"/>
                <a:gd name="T14" fmla="*/ 2147483647 w 2260"/>
                <a:gd name="T15" fmla="*/ 0 h 1746"/>
                <a:gd name="T16" fmla="*/ 2147483647 w 2260"/>
                <a:gd name="T17" fmla="*/ 2147483647 h 1746"/>
                <a:gd name="T18" fmla="*/ 2147483647 w 2260"/>
                <a:gd name="T19" fmla="*/ 2147483647 h 1746"/>
                <a:gd name="T20" fmla="*/ 2147483647 w 2260"/>
                <a:gd name="T21" fmla="*/ 2147483647 h 17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0"/>
                <a:gd name="T34" fmla="*/ 0 h 1746"/>
                <a:gd name="T35" fmla="*/ 2260 w 2260"/>
                <a:gd name="T36" fmla="*/ 1746 h 17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0" h="1746">
                  <a:moveTo>
                    <a:pt x="582" y="1723"/>
                  </a:moveTo>
                  <a:cubicBezTo>
                    <a:pt x="469" y="1734"/>
                    <a:pt x="356" y="1746"/>
                    <a:pt x="265" y="1678"/>
                  </a:cubicBezTo>
                  <a:cubicBezTo>
                    <a:pt x="174" y="1610"/>
                    <a:pt x="76" y="1443"/>
                    <a:pt x="38" y="1315"/>
                  </a:cubicBezTo>
                  <a:cubicBezTo>
                    <a:pt x="0" y="1187"/>
                    <a:pt x="8" y="1020"/>
                    <a:pt x="38" y="907"/>
                  </a:cubicBezTo>
                  <a:cubicBezTo>
                    <a:pt x="68" y="794"/>
                    <a:pt x="166" y="703"/>
                    <a:pt x="219" y="635"/>
                  </a:cubicBezTo>
                  <a:cubicBezTo>
                    <a:pt x="272" y="567"/>
                    <a:pt x="242" y="590"/>
                    <a:pt x="355" y="499"/>
                  </a:cubicBezTo>
                  <a:cubicBezTo>
                    <a:pt x="468" y="408"/>
                    <a:pt x="741" y="173"/>
                    <a:pt x="900" y="90"/>
                  </a:cubicBezTo>
                  <a:cubicBezTo>
                    <a:pt x="1059" y="7"/>
                    <a:pt x="1180" y="0"/>
                    <a:pt x="1308" y="0"/>
                  </a:cubicBezTo>
                  <a:cubicBezTo>
                    <a:pt x="1436" y="0"/>
                    <a:pt x="1558" y="75"/>
                    <a:pt x="1671" y="90"/>
                  </a:cubicBezTo>
                  <a:cubicBezTo>
                    <a:pt x="1784" y="105"/>
                    <a:pt x="1890" y="75"/>
                    <a:pt x="1988" y="90"/>
                  </a:cubicBezTo>
                  <a:cubicBezTo>
                    <a:pt x="2086" y="105"/>
                    <a:pt x="2215" y="166"/>
                    <a:pt x="2260" y="181"/>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87" name="Freeform 9"/>
            <p:cNvSpPr>
              <a:spLocks/>
            </p:cNvSpPr>
            <p:nvPr/>
          </p:nvSpPr>
          <p:spPr bwMode="auto">
            <a:xfrm>
              <a:off x="3563938" y="2997201"/>
              <a:ext cx="2160588" cy="1728788"/>
            </a:xfrm>
            <a:custGeom>
              <a:avLst/>
              <a:gdLst>
                <a:gd name="T0" fmla="*/ 0 w 1361"/>
                <a:gd name="T1" fmla="*/ 2147483647 h 1089"/>
                <a:gd name="T2" fmla="*/ 2147483647 w 1361"/>
                <a:gd name="T3" fmla="*/ 2147483647 h 1089"/>
                <a:gd name="T4" fmla="*/ 2147483647 w 1361"/>
                <a:gd name="T5" fmla="*/ 2147483647 h 1089"/>
                <a:gd name="T6" fmla="*/ 2147483647 w 1361"/>
                <a:gd name="T7" fmla="*/ 2147483647 h 1089"/>
                <a:gd name="T8" fmla="*/ 2147483647 w 1361"/>
                <a:gd name="T9" fmla="*/ 2147483647 h 1089"/>
                <a:gd name="T10" fmla="*/ 2147483647 w 1361"/>
                <a:gd name="T11" fmla="*/ 2147483647 h 1089"/>
                <a:gd name="T12" fmla="*/ 2147483647 w 1361"/>
                <a:gd name="T13" fmla="*/ 2147483647 h 1089"/>
                <a:gd name="T14" fmla="*/ 2147483647 w 1361"/>
                <a:gd name="T15" fmla="*/ 2147483647 h 1089"/>
                <a:gd name="T16" fmla="*/ 2147483647 w 1361"/>
                <a:gd name="T17" fmla="*/ 0 h 10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1"/>
                <a:gd name="T28" fmla="*/ 0 h 1089"/>
                <a:gd name="T29" fmla="*/ 1361 w 1361"/>
                <a:gd name="T30" fmla="*/ 1089 h 10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1" h="1089">
                  <a:moveTo>
                    <a:pt x="0" y="1089"/>
                  </a:moveTo>
                  <a:cubicBezTo>
                    <a:pt x="15" y="1020"/>
                    <a:pt x="30" y="952"/>
                    <a:pt x="90" y="907"/>
                  </a:cubicBezTo>
                  <a:cubicBezTo>
                    <a:pt x="150" y="862"/>
                    <a:pt x="280" y="862"/>
                    <a:pt x="363" y="817"/>
                  </a:cubicBezTo>
                  <a:cubicBezTo>
                    <a:pt x="446" y="772"/>
                    <a:pt x="529" y="695"/>
                    <a:pt x="589" y="635"/>
                  </a:cubicBezTo>
                  <a:cubicBezTo>
                    <a:pt x="649" y="575"/>
                    <a:pt x="673" y="492"/>
                    <a:pt x="726" y="454"/>
                  </a:cubicBezTo>
                  <a:cubicBezTo>
                    <a:pt x="779" y="416"/>
                    <a:pt x="839" y="453"/>
                    <a:pt x="907" y="408"/>
                  </a:cubicBezTo>
                  <a:cubicBezTo>
                    <a:pt x="975" y="363"/>
                    <a:pt x="1081" y="242"/>
                    <a:pt x="1134" y="181"/>
                  </a:cubicBezTo>
                  <a:cubicBezTo>
                    <a:pt x="1187" y="120"/>
                    <a:pt x="1186" y="75"/>
                    <a:pt x="1224" y="45"/>
                  </a:cubicBezTo>
                  <a:cubicBezTo>
                    <a:pt x="1262" y="15"/>
                    <a:pt x="1338" y="7"/>
                    <a:pt x="1361"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88" name="Freeform 11"/>
            <p:cNvSpPr>
              <a:spLocks/>
            </p:cNvSpPr>
            <p:nvPr/>
          </p:nvSpPr>
          <p:spPr bwMode="auto">
            <a:xfrm>
              <a:off x="3924300" y="3644901"/>
              <a:ext cx="1943100" cy="1152525"/>
            </a:xfrm>
            <a:custGeom>
              <a:avLst/>
              <a:gdLst>
                <a:gd name="T0" fmla="*/ 0 w 1224"/>
                <a:gd name="T1" fmla="*/ 2147483647 h 726"/>
                <a:gd name="T2" fmla="*/ 2147483647 w 1224"/>
                <a:gd name="T3" fmla="*/ 2147483647 h 726"/>
                <a:gd name="T4" fmla="*/ 2147483647 w 1224"/>
                <a:gd name="T5" fmla="*/ 2147483647 h 726"/>
                <a:gd name="T6" fmla="*/ 2147483647 w 1224"/>
                <a:gd name="T7" fmla="*/ 2147483647 h 726"/>
                <a:gd name="T8" fmla="*/ 2147483647 w 1224"/>
                <a:gd name="T9" fmla="*/ 2147483647 h 726"/>
                <a:gd name="T10" fmla="*/ 2147483647 w 1224"/>
                <a:gd name="T11" fmla="*/ 0 h 726"/>
                <a:gd name="T12" fmla="*/ 0 60000 65536"/>
                <a:gd name="T13" fmla="*/ 0 60000 65536"/>
                <a:gd name="T14" fmla="*/ 0 60000 65536"/>
                <a:gd name="T15" fmla="*/ 0 60000 65536"/>
                <a:gd name="T16" fmla="*/ 0 60000 65536"/>
                <a:gd name="T17" fmla="*/ 0 60000 65536"/>
                <a:gd name="T18" fmla="*/ 0 w 1224"/>
                <a:gd name="T19" fmla="*/ 0 h 726"/>
                <a:gd name="T20" fmla="*/ 1224 w 1224"/>
                <a:gd name="T21" fmla="*/ 726 h 726"/>
              </a:gdLst>
              <a:ahLst/>
              <a:cxnLst>
                <a:cxn ang="T12">
                  <a:pos x="T0" y="T1"/>
                </a:cxn>
                <a:cxn ang="T13">
                  <a:pos x="T2" y="T3"/>
                </a:cxn>
                <a:cxn ang="T14">
                  <a:pos x="T4" y="T5"/>
                </a:cxn>
                <a:cxn ang="T15">
                  <a:pos x="T6" y="T7"/>
                </a:cxn>
                <a:cxn ang="T16">
                  <a:pos x="T8" y="T9"/>
                </a:cxn>
                <a:cxn ang="T17">
                  <a:pos x="T10" y="T11"/>
                </a:cxn>
              </a:cxnLst>
              <a:rect l="T18" t="T19" r="T20" b="T21"/>
              <a:pathLst>
                <a:path w="1224" h="726">
                  <a:moveTo>
                    <a:pt x="0" y="726"/>
                  </a:moveTo>
                  <a:cubicBezTo>
                    <a:pt x="76" y="661"/>
                    <a:pt x="152" y="597"/>
                    <a:pt x="227" y="544"/>
                  </a:cubicBezTo>
                  <a:cubicBezTo>
                    <a:pt x="302" y="491"/>
                    <a:pt x="378" y="461"/>
                    <a:pt x="453" y="408"/>
                  </a:cubicBezTo>
                  <a:cubicBezTo>
                    <a:pt x="528" y="355"/>
                    <a:pt x="589" y="250"/>
                    <a:pt x="680" y="227"/>
                  </a:cubicBezTo>
                  <a:cubicBezTo>
                    <a:pt x="771" y="204"/>
                    <a:pt x="907" y="310"/>
                    <a:pt x="998" y="272"/>
                  </a:cubicBezTo>
                  <a:cubicBezTo>
                    <a:pt x="1089" y="234"/>
                    <a:pt x="1186" y="45"/>
                    <a:pt x="12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89" name="Freeform 12"/>
            <p:cNvSpPr>
              <a:spLocks/>
            </p:cNvSpPr>
            <p:nvPr/>
          </p:nvSpPr>
          <p:spPr bwMode="auto">
            <a:xfrm>
              <a:off x="5795963" y="2924176"/>
              <a:ext cx="360363" cy="407988"/>
            </a:xfrm>
            <a:custGeom>
              <a:avLst/>
              <a:gdLst>
                <a:gd name="T0" fmla="*/ 0 w 227"/>
                <a:gd name="T1" fmla="*/ 2147483647 h 257"/>
                <a:gd name="T2" fmla="*/ 2147483647 w 227"/>
                <a:gd name="T3" fmla="*/ 2147483647 h 257"/>
                <a:gd name="T4" fmla="*/ 2147483647 w 227"/>
                <a:gd name="T5" fmla="*/ 2147483647 h 257"/>
                <a:gd name="T6" fmla="*/ 0 60000 65536"/>
                <a:gd name="T7" fmla="*/ 0 60000 65536"/>
                <a:gd name="T8" fmla="*/ 0 60000 65536"/>
                <a:gd name="T9" fmla="*/ 0 w 227"/>
                <a:gd name="T10" fmla="*/ 0 h 257"/>
                <a:gd name="T11" fmla="*/ 227 w 227"/>
                <a:gd name="T12" fmla="*/ 257 h 257"/>
              </a:gdLst>
              <a:ahLst/>
              <a:cxnLst>
                <a:cxn ang="T6">
                  <a:pos x="T0" y="T1"/>
                </a:cxn>
                <a:cxn ang="T7">
                  <a:pos x="T2" y="T3"/>
                </a:cxn>
                <a:cxn ang="T8">
                  <a:pos x="T4" y="T5"/>
                </a:cxn>
              </a:cxnLst>
              <a:rect l="T9" t="T10" r="T11" b="T12"/>
              <a:pathLst>
                <a:path w="227" h="257">
                  <a:moveTo>
                    <a:pt x="0" y="75"/>
                  </a:moveTo>
                  <a:cubicBezTo>
                    <a:pt x="72" y="37"/>
                    <a:pt x="144" y="0"/>
                    <a:pt x="182" y="30"/>
                  </a:cubicBezTo>
                  <a:cubicBezTo>
                    <a:pt x="220" y="60"/>
                    <a:pt x="220" y="219"/>
                    <a:pt x="227" y="25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0" name="Freeform 13"/>
            <p:cNvSpPr>
              <a:spLocks/>
            </p:cNvSpPr>
            <p:nvPr/>
          </p:nvSpPr>
          <p:spPr bwMode="auto">
            <a:xfrm>
              <a:off x="6084888" y="2276476"/>
              <a:ext cx="503238" cy="504825"/>
            </a:xfrm>
            <a:custGeom>
              <a:avLst/>
              <a:gdLst>
                <a:gd name="T0" fmla="*/ 0 w 317"/>
                <a:gd name="T1" fmla="*/ 0 h 318"/>
                <a:gd name="T2" fmla="*/ 2147483647 w 317"/>
                <a:gd name="T3" fmla="*/ 2147483647 h 318"/>
                <a:gd name="T4" fmla="*/ 2147483647 w 317"/>
                <a:gd name="T5" fmla="*/ 2147483647 h 318"/>
                <a:gd name="T6" fmla="*/ 0 60000 65536"/>
                <a:gd name="T7" fmla="*/ 0 60000 65536"/>
                <a:gd name="T8" fmla="*/ 0 60000 65536"/>
                <a:gd name="T9" fmla="*/ 0 w 317"/>
                <a:gd name="T10" fmla="*/ 0 h 318"/>
                <a:gd name="T11" fmla="*/ 317 w 317"/>
                <a:gd name="T12" fmla="*/ 318 h 318"/>
              </a:gdLst>
              <a:ahLst/>
              <a:cxnLst>
                <a:cxn ang="T6">
                  <a:pos x="T0" y="T1"/>
                </a:cxn>
                <a:cxn ang="T7">
                  <a:pos x="T2" y="T3"/>
                </a:cxn>
                <a:cxn ang="T8">
                  <a:pos x="T4" y="T5"/>
                </a:cxn>
              </a:cxnLst>
              <a:rect l="T9" t="T10" r="T11" b="T12"/>
              <a:pathLst>
                <a:path w="317" h="318">
                  <a:moveTo>
                    <a:pt x="0" y="0"/>
                  </a:moveTo>
                  <a:cubicBezTo>
                    <a:pt x="64" y="64"/>
                    <a:pt x="128" y="129"/>
                    <a:pt x="181" y="182"/>
                  </a:cubicBezTo>
                  <a:cubicBezTo>
                    <a:pt x="234" y="235"/>
                    <a:pt x="294" y="295"/>
                    <a:pt x="317" y="31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1" name="Freeform 14"/>
            <p:cNvSpPr>
              <a:spLocks/>
            </p:cNvSpPr>
            <p:nvPr/>
          </p:nvSpPr>
          <p:spPr bwMode="auto">
            <a:xfrm>
              <a:off x="6732588" y="2924176"/>
              <a:ext cx="239713" cy="720725"/>
            </a:xfrm>
            <a:custGeom>
              <a:avLst/>
              <a:gdLst>
                <a:gd name="T0" fmla="*/ 0 w 151"/>
                <a:gd name="T1" fmla="*/ 0 h 454"/>
                <a:gd name="T2" fmla="*/ 2147483647 w 151"/>
                <a:gd name="T3" fmla="*/ 2147483647 h 454"/>
                <a:gd name="T4" fmla="*/ 2147483647 w 151"/>
                <a:gd name="T5" fmla="*/ 2147483647 h 454"/>
                <a:gd name="T6" fmla="*/ 2147483647 w 151"/>
                <a:gd name="T7" fmla="*/ 2147483647 h 454"/>
                <a:gd name="T8" fmla="*/ 0 60000 65536"/>
                <a:gd name="T9" fmla="*/ 0 60000 65536"/>
                <a:gd name="T10" fmla="*/ 0 60000 65536"/>
                <a:gd name="T11" fmla="*/ 0 60000 65536"/>
                <a:gd name="T12" fmla="*/ 0 w 151"/>
                <a:gd name="T13" fmla="*/ 0 h 454"/>
                <a:gd name="T14" fmla="*/ 151 w 151"/>
                <a:gd name="T15" fmla="*/ 454 h 454"/>
              </a:gdLst>
              <a:ahLst/>
              <a:cxnLst>
                <a:cxn ang="T8">
                  <a:pos x="T0" y="T1"/>
                </a:cxn>
                <a:cxn ang="T9">
                  <a:pos x="T2" y="T3"/>
                </a:cxn>
                <a:cxn ang="T10">
                  <a:pos x="T4" y="T5"/>
                </a:cxn>
                <a:cxn ang="T11">
                  <a:pos x="T6" y="T7"/>
                </a:cxn>
              </a:cxnLst>
              <a:rect l="T12" t="T13" r="T14" b="T15"/>
              <a:pathLst>
                <a:path w="151" h="454">
                  <a:moveTo>
                    <a:pt x="0" y="0"/>
                  </a:moveTo>
                  <a:cubicBezTo>
                    <a:pt x="60" y="125"/>
                    <a:pt x="121" y="250"/>
                    <a:pt x="136" y="318"/>
                  </a:cubicBezTo>
                  <a:cubicBezTo>
                    <a:pt x="151" y="386"/>
                    <a:pt x="91" y="386"/>
                    <a:pt x="91" y="409"/>
                  </a:cubicBezTo>
                  <a:cubicBezTo>
                    <a:pt x="91" y="432"/>
                    <a:pt x="129" y="447"/>
                    <a:pt x="136" y="4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2" name="Freeform 15"/>
            <p:cNvSpPr>
              <a:spLocks/>
            </p:cNvSpPr>
            <p:nvPr/>
          </p:nvSpPr>
          <p:spPr bwMode="auto">
            <a:xfrm>
              <a:off x="2916238" y="2997201"/>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3" name="Freeform 16"/>
            <p:cNvSpPr>
              <a:spLocks/>
            </p:cNvSpPr>
            <p:nvPr/>
          </p:nvSpPr>
          <p:spPr bwMode="auto">
            <a:xfrm>
              <a:off x="2700338" y="2492376"/>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4" name="Freeform 17"/>
            <p:cNvSpPr>
              <a:spLocks/>
            </p:cNvSpPr>
            <p:nvPr/>
          </p:nvSpPr>
          <p:spPr bwMode="auto">
            <a:xfrm rot="2231461">
              <a:off x="3851275" y="1700213"/>
              <a:ext cx="863600" cy="7921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5" name="Freeform 18"/>
            <p:cNvSpPr>
              <a:spLocks/>
            </p:cNvSpPr>
            <p:nvPr/>
          </p:nvSpPr>
          <p:spPr bwMode="auto">
            <a:xfrm rot="2231461">
              <a:off x="3894138" y="2360613"/>
              <a:ext cx="576263" cy="3603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6" name="Freeform 19"/>
            <p:cNvSpPr>
              <a:spLocks/>
            </p:cNvSpPr>
            <p:nvPr/>
          </p:nvSpPr>
          <p:spPr bwMode="auto">
            <a:xfrm rot="2231461">
              <a:off x="6227763" y="3573463"/>
              <a:ext cx="576263" cy="360363"/>
            </a:xfrm>
            <a:custGeom>
              <a:avLst/>
              <a:gdLst>
                <a:gd name="T0" fmla="*/ 0 w 544"/>
                <a:gd name="T1" fmla="*/ 2147483647 h 499"/>
                <a:gd name="T2" fmla="*/ 2147483647 w 544"/>
                <a:gd name="T3" fmla="*/ 2147483647 h 499"/>
                <a:gd name="T4" fmla="*/ 2147483647 w 544"/>
                <a:gd name="T5" fmla="*/ 2147483647 h 499"/>
                <a:gd name="T6" fmla="*/ 2147483647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38" y="393"/>
                    <a:pt x="76" y="287"/>
                    <a:pt x="136" y="227"/>
                  </a:cubicBezTo>
                  <a:cubicBezTo>
                    <a:pt x="196" y="167"/>
                    <a:pt x="295" y="174"/>
                    <a:pt x="363" y="136"/>
                  </a:cubicBezTo>
                  <a:cubicBezTo>
                    <a:pt x="431" y="98"/>
                    <a:pt x="487" y="49"/>
                    <a:pt x="5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7" name="Freeform 20"/>
            <p:cNvSpPr>
              <a:spLocks/>
            </p:cNvSpPr>
            <p:nvPr/>
          </p:nvSpPr>
          <p:spPr bwMode="auto">
            <a:xfrm>
              <a:off x="4067175" y="3500438"/>
              <a:ext cx="144463" cy="157163"/>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8" name="Freeform 21"/>
            <p:cNvSpPr>
              <a:spLocks/>
            </p:cNvSpPr>
            <p:nvPr/>
          </p:nvSpPr>
          <p:spPr bwMode="auto">
            <a:xfrm flipH="1">
              <a:off x="4284663" y="3716338"/>
              <a:ext cx="142875"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599" name="Freeform 22"/>
            <p:cNvSpPr>
              <a:spLocks/>
            </p:cNvSpPr>
            <p:nvPr/>
          </p:nvSpPr>
          <p:spPr bwMode="auto">
            <a:xfrm>
              <a:off x="4572000" y="3357563"/>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0" name="Freeform 23"/>
            <p:cNvSpPr>
              <a:spLocks/>
            </p:cNvSpPr>
            <p:nvPr/>
          </p:nvSpPr>
          <p:spPr bwMode="auto">
            <a:xfrm>
              <a:off x="4500563" y="3141663"/>
              <a:ext cx="142875" cy="155575"/>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1" name="Freeform 24"/>
            <p:cNvSpPr>
              <a:spLocks/>
            </p:cNvSpPr>
            <p:nvPr/>
          </p:nvSpPr>
          <p:spPr bwMode="auto">
            <a:xfrm>
              <a:off x="4787900" y="3141663"/>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2" name="Freeform 25"/>
            <p:cNvSpPr>
              <a:spLocks/>
            </p:cNvSpPr>
            <p:nvPr/>
          </p:nvSpPr>
          <p:spPr bwMode="auto">
            <a:xfrm>
              <a:off x="4787900" y="2781301"/>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3" name="Freeform 26"/>
            <p:cNvSpPr>
              <a:spLocks/>
            </p:cNvSpPr>
            <p:nvPr/>
          </p:nvSpPr>
          <p:spPr bwMode="auto">
            <a:xfrm>
              <a:off x="4284663" y="3284538"/>
              <a:ext cx="215900" cy="228600"/>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4" name="Freeform 27"/>
            <p:cNvSpPr>
              <a:spLocks/>
            </p:cNvSpPr>
            <p:nvPr/>
          </p:nvSpPr>
          <p:spPr bwMode="auto">
            <a:xfrm>
              <a:off x="5076825" y="2997201"/>
              <a:ext cx="142875" cy="155575"/>
            </a:xfrm>
            <a:custGeom>
              <a:avLst/>
              <a:gdLst>
                <a:gd name="T0" fmla="*/ 2147483647 w 121"/>
                <a:gd name="T1" fmla="*/ 0 h 281"/>
                <a:gd name="T2" fmla="*/ 2147483647 w 121"/>
                <a:gd name="T3" fmla="*/ 2147483647 h 281"/>
                <a:gd name="T4" fmla="*/ 2147483647 w 121"/>
                <a:gd name="T5" fmla="*/ 2147483647 h 281"/>
                <a:gd name="T6" fmla="*/ 2147483647 w 121"/>
                <a:gd name="T7" fmla="*/ 2147483647 h 281"/>
                <a:gd name="T8" fmla="*/ 2147483647 w 121"/>
                <a:gd name="T9" fmla="*/ 2147483647 h 281"/>
                <a:gd name="T10" fmla="*/ 2147483647 w 121"/>
                <a:gd name="T11" fmla="*/ 2147483647 h 281"/>
                <a:gd name="T12" fmla="*/ 2147483647 w 121"/>
                <a:gd name="T13" fmla="*/ 2147483647 h 281"/>
                <a:gd name="T14" fmla="*/ 2147483647 w 121"/>
                <a:gd name="T15" fmla="*/ 2147483647 h 281"/>
                <a:gd name="T16" fmla="*/ 2147483647 w 121"/>
                <a:gd name="T17" fmla="*/ 2147483647 h 281"/>
                <a:gd name="T18" fmla="*/ 2147483647 w 121"/>
                <a:gd name="T19" fmla="*/ 2147483647 h 281"/>
                <a:gd name="T20" fmla="*/ 2147483647 w 121"/>
                <a:gd name="T21" fmla="*/ 2147483647 h 281"/>
                <a:gd name="T22" fmla="*/ 2147483647 w 121"/>
                <a:gd name="T23" fmla="*/ 2147483647 h 281"/>
                <a:gd name="T24" fmla="*/ 2147483647 w 121"/>
                <a:gd name="T25" fmla="*/ 2147483647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81"/>
                <a:gd name="T41" fmla="*/ 121 w 121"/>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81">
                  <a:moveTo>
                    <a:pt x="106" y="0"/>
                  </a:moveTo>
                  <a:cubicBezTo>
                    <a:pt x="60" y="19"/>
                    <a:pt x="15" y="38"/>
                    <a:pt x="15" y="46"/>
                  </a:cubicBezTo>
                  <a:cubicBezTo>
                    <a:pt x="15" y="54"/>
                    <a:pt x="99" y="39"/>
                    <a:pt x="106" y="46"/>
                  </a:cubicBezTo>
                  <a:cubicBezTo>
                    <a:pt x="113" y="53"/>
                    <a:pt x="75" y="84"/>
                    <a:pt x="60" y="91"/>
                  </a:cubicBezTo>
                  <a:cubicBezTo>
                    <a:pt x="45" y="98"/>
                    <a:pt x="22" y="83"/>
                    <a:pt x="15" y="91"/>
                  </a:cubicBezTo>
                  <a:cubicBezTo>
                    <a:pt x="8" y="99"/>
                    <a:pt x="0" y="129"/>
                    <a:pt x="15" y="137"/>
                  </a:cubicBezTo>
                  <a:cubicBezTo>
                    <a:pt x="30" y="145"/>
                    <a:pt x="91" y="130"/>
                    <a:pt x="106" y="137"/>
                  </a:cubicBezTo>
                  <a:cubicBezTo>
                    <a:pt x="121" y="144"/>
                    <a:pt x="121" y="175"/>
                    <a:pt x="106" y="182"/>
                  </a:cubicBezTo>
                  <a:cubicBezTo>
                    <a:pt x="91" y="189"/>
                    <a:pt x="30" y="175"/>
                    <a:pt x="15" y="182"/>
                  </a:cubicBezTo>
                  <a:cubicBezTo>
                    <a:pt x="0" y="189"/>
                    <a:pt x="0" y="220"/>
                    <a:pt x="15" y="227"/>
                  </a:cubicBezTo>
                  <a:cubicBezTo>
                    <a:pt x="30" y="234"/>
                    <a:pt x="91" y="219"/>
                    <a:pt x="106" y="227"/>
                  </a:cubicBezTo>
                  <a:cubicBezTo>
                    <a:pt x="121" y="235"/>
                    <a:pt x="121" y="265"/>
                    <a:pt x="106" y="273"/>
                  </a:cubicBezTo>
                  <a:cubicBezTo>
                    <a:pt x="91" y="281"/>
                    <a:pt x="30" y="273"/>
                    <a:pt x="15" y="27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05" name="Text Box 28"/>
            <p:cNvSpPr txBox="1">
              <a:spLocks noChangeArrowheads="1"/>
            </p:cNvSpPr>
            <p:nvPr/>
          </p:nvSpPr>
          <p:spPr bwMode="auto">
            <a:xfrm>
              <a:off x="3828141" y="3521076"/>
              <a:ext cx="3193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d</a:t>
              </a:r>
              <a:endParaRPr lang="pl-PL" dirty="0">
                <a:latin typeface="Calibri" pitchFamily="34" charset="0"/>
                <a:cs typeface="Calibri" pitchFamily="34" charset="0"/>
              </a:endParaRPr>
            </a:p>
          </p:txBody>
        </p:sp>
        <p:sp>
          <p:nvSpPr>
            <p:cNvPr id="24606" name="Text Box 29"/>
            <p:cNvSpPr txBox="1">
              <a:spLocks noChangeArrowheads="1"/>
            </p:cNvSpPr>
            <p:nvPr/>
          </p:nvSpPr>
          <p:spPr bwMode="auto">
            <a:xfrm>
              <a:off x="4067175" y="3644901"/>
              <a:ext cx="31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o</a:t>
              </a:r>
              <a:endParaRPr lang="pl-PL" dirty="0">
                <a:latin typeface="Calibri" pitchFamily="34" charset="0"/>
                <a:cs typeface="Calibri" pitchFamily="34" charset="0"/>
              </a:endParaRPr>
            </a:p>
          </p:txBody>
        </p:sp>
        <p:sp>
          <p:nvSpPr>
            <p:cNvPr id="24607" name="Text Box 30"/>
            <p:cNvSpPr txBox="1">
              <a:spLocks noChangeArrowheads="1"/>
            </p:cNvSpPr>
            <p:nvPr/>
          </p:nvSpPr>
          <p:spPr bwMode="auto">
            <a:xfrm>
              <a:off x="4140200" y="3213101"/>
              <a:ext cx="31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m</a:t>
              </a:r>
              <a:endParaRPr lang="pl-PL" dirty="0">
                <a:latin typeface="Calibri" pitchFamily="34" charset="0"/>
                <a:cs typeface="Calibri" pitchFamily="34" charset="0"/>
              </a:endParaRPr>
            </a:p>
          </p:txBody>
        </p:sp>
        <p:sp>
          <p:nvSpPr>
            <p:cNvPr id="24608" name="Text Box 31"/>
            <p:cNvSpPr txBox="1">
              <a:spLocks noChangeArrowheads="1"/>
            </p:cNvSpPr>
            <p:nvPr/>
          </p:nvSpPr>
          <p:spPr bwMode="auto">
            <a:xfrm>
              <a:off x="4427538" y="3357563"/>
              <a:ext cx="31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a:latin typeface="Calibri" pitchFamily="34" charset="0"/>
                  <a:cs typeface="Calibri" pitchFamily="34" charset="0"/>
                </a:rPr>
                <a:t>i</a:t>
              </a:r>
            </a:p>
          </p:txBody>
        </p:sp>
        <p:sp>
          <p:nvSpPr>
            <p:cNvPr id="24609" name="Text Box 32"/>
            <p:cNvSpPr txBox="1">
              <a:spLocks noChangeArrowheads="1"/>
            </p:cNvSpPr>
            <p:nvPr/>
          </p:nvSpPr>
          <p:spPr bwMode="auto">
            <a:xfrm>
              <a:off x="4643438" y="2852738"/>
              <a:ext cx="31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a:latin typeface="Calibri" pitchFamily="34" charset="0"/>
                  <a:cs typeface="Calibri" pitchFamily="34" charset="0"/>
                </a:rPr>
                <a:t>n</a:t>
              </a:r>
            </a:p>
          </p:txBody>
        </p:sp>
        <p:sp>
          <p:nvSpPr>
            <p:cNvPr id="24610" name="Text Box 33"/>
            <p:cNvSpPr txBox="1">
              <a:spLocks noChangeArrowheads="1"/>
            </p:cNvSpPr>
            <p:nvPr/>
          </p:nvSpPr>
          <p:spPr bwMode="auto">
            <a:xfrm>
              <a:off x="4932363" y="3068638"/>
              <a:ext cx="31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o</a:t>
              </a:r>
              <a:endParaRPr lang="pl-PL" dirty="0">
                <a:latin typeface="Calibri" pitchFamily="34" charset="0"/>
                <a:cs typeface="Calibri" pitchFamily="34" charset="0"/>
              </a:endParaRPr>
            </a:p>
          </p:txBody>
        </p:sp>
        <p:sp>
          <p:nvSpPr>
            <p:cNvPr id="24611" name="Text Box 34"/>
            <p:cNvSpPr txBox="1">
              <a:spLocks noChangeArrowheads="1"/>
            </p:cNvSpPr>
            <p:nvPr/>
          </p:nvSpPr>
          <p:spPr bwMode="auto">
            <a:xfrm>
              <a:off x="3482989" y="4071942"/>
              <a:ext cx="2027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phonological reps</a:t>
              </a:r>
              <a:endParaRPr lang="pl-PL" dirty="0">
                <a:latin typeface="Calibri" pitchFamily="34" charset="0"/>
                <a:cs typeface="Calibri" pitchFamily="34" charset="0"/>
              </a:endParaRPr>
            </a:p>
          </p:txBody>
        </p:sp>
        <p:sp>
          <p:nvSpPr>
            <p:cNvPr id="24612" name="Text Box 35"/>
            <p:cNvSpPr txBox="1">
              <a:spLocks noChangeArrowheads="1"/>
            </p:cNvSpPr>
            <p:nvPr/>
          </p:nvSpPr>
          <p:spPr bwMode="auto">
            <a:xfrm>
              <a:off x="3764922" y="2492376"/>
              <a:ext cx="10959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a:latin typeface="Calibri" pitchFamily="34" charset="0"/>
                  <a:cs typeface="Calibri" pitchFamily="34" charset="0"/>
                </a:rPr>
                <a:t>chess  board</a:t>
              </a:r>
              <a:endParaRPr lang="pl-PL" sz="1400" dirty="0">
                <a:latin typeface="Calibri" pitchFamily="34" charset="0"/>
                <a:cs typeface="Calibri" pitchFamily="34" charset="0"/>
              </a:endParaRPr>
            </a:p>
          </p:txBody>
        </p:sp>
        <p:sp>
          <p:nvSpPr>
            <p:cNvPr id="24613" name="Text Box 36"/>
            <p:cNvSpPr txBox="1">
              <a:spLocks noChangeArrowheads="1"/>
            </p:cNvSpPr>
            <p:nvPr/>
          </p:nvSpPr>
          <p:spPr bwMode="auto">
            <a:xfrm>
              <a:off x="2987675" y="3284538"/>
              <a:ext cx="603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a:latin typeface="Calibri" pitchFamily="34" charset="0"/>
                  <a:cs typeface="Calibri" pitchFamily="34" charset="0"/>
                </a:rPr>
                <a:t>black</a:t>
              </a:r>
            </a:p>
            <a:p>
              <a:pPr eaLnBrk="1" hangingPunct="1"/>
              <a:r>
                <a:rPr lang="en-US" sz="1400" dirty="0">
                  <a:latin typeface="Calibri" pitchFamily="34" charset="0"/>
                  <a:cs typeface="Calibri" pitchFamily="34" charset="0"/>
                </a:rPr>
                <a:t>white</a:t>
              </a:r>
              <a:endParaRPr lang="pl-PL" sz="1400" dirty="0">
                <a:latin typeface="Calibri" pitchFamily="34" charset="0"/>
                <a:cs typeface="Calibri" pitchFamily="34" charset="0"/>
              </a:endParaRPr>
            </a:p>
          </p:txBody>
        </p:sp>
        <p:sp>
          <p:nvSpPr>
            <p:cNvPr id="24614" name="Text Box 37"/>
            <p:cNvSpPr txBox="1">
              <a:spLocks noChangeArrowheads="1"/>
            </p:cNvSpPr>
            <p:nvPr/>
          </p:nvSpPr>
          <p:spPr bwMode="auto">
            <a:xfrm>
              <a:off x="3348038" y="2708276"/>
              <a:ext cx="771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sz="1400" dirty="0">
                  <a:latin typeface="Calibri" pitchFamily="34" charset="0"/>
                  <a:cs typeface="Calibri" pitchFamily="34" charset="0"/>
                </a:rPr>
                <a:t>domino</a:t>
              </a:r>
              <a:endParaRPr lang="pl-PL" sz="1400" dirty="0">
                <a:latin typeface="Calibri" pitchFamily="34" charset="0"/>
                <a:cs typeface="Calibri" pitchFamily="34" charset="0"/>
              </a:endParaRPr>
            </a:p>
          </p:txBody>
        </p:sp>
        <p:sp>
          <p:nvSpPr>
            <p:cNvPr id="24615" name="Freeform 40"/>
            <p:cNvSpPr>
              <a:spLocks/>
            </p:cNvSpPr>
            <p:nvPr/>
          </p:nvSpPr>
          <p:spPr bwMode="auto">
            <a:xfrm flipV="1">
              <a:off x="3492500" y="3357563"/>
              <a:ext cx="71913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16" name="Freeform 41"/>
            <p:cNvSpPr>
              <a:spLocks/>
            </p:cNvSpPr>
            <p:nvPr/>
          </p:nvSpPr>
          <p:spPr bwMode="auto">
            <a:xfrm flipV="1">
              <a:off x="3635375" y="3573463"/>
              <a:ext cx="86518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17" name="Freeform 42"/>
            <p:cNvSpPr>
              <a:spLocks/>
            </p:cNvSpPr>
            <p:nvPr/>
          </p:nvSpPr>
          <p:spPr bwMode="auto">
            <a:xfrm flipV="1">
              <a:off x="3563938" y="3429001"/>
              <a:ext cx="865188" cy="71438"/>
            </a:xfrm>
            <a:custGeom>
              <a:avLst/>
              <a:gdLst>
                <a:gd name="T0" fmla="*/ 0 w 408"/>
                <a:gd name="T1" fmla="*/ 0 h 91"/>
                <a:gd name="T2" fmla="*/ 2147483647 w 408"/>
                <a:gd name="T3" fmla="*/ 2147483647 h 91"/>
                <a:gd name="T4" fmla="*/ 2147483647 w 408"/>
                <a:gd name="T5" fmla="*/ 0 h 91"/>
                <a:gd name="T6" fmla="*/ 0 60000 65536"/>
                <a:gd name="T7" fmla="*/ 0 60000 65536"/>
                <a:gd name="T8" fmla="*/ 0 60000 65536"/>
                <a:gd name="T9" fmla="*/ 0 w 408"/>
                <a:gd name="T10" fmla="*/ 0 h 91"/>
                <a:gd name="T11" fmla="*/ 408 w 408"/>
                <a:gd name="T12" fmla="*/ 91 h 91"/>
              </a:gdLst>
              <a:ahLst/>
              <a:cxnLst>
                <a:cxn ang="T6">
                  <a:pos x="T0" y="T1"/>
                </a:cxn>
                <a:cxn ang="T7">
                  <a:pos x="T2" y="T3"/>
                </a:cxn>
                <a:cxn ang="T8">
                  <a:pos x="T4" y="T5"/>
                </a:cxn>
              </a:cxnLst>
              <a:rect l="T9" t="T10" r="T11" b="T12"/>
              <a:pathLst>
                <a:path w="408" h="91">
                  <a:moveTo>
                    <a:pt x="0" y="0"/>
                  </a:moveTo>
                  <a:cubicBezTo>
                    <a:pt x="56" y="45"/>
                    <a:pt x="113" y="91"/>
                    <a:pt x="181" y="91"/>
                  </a:cubicBezTo>
                  <a:cubicBezTo>
                    <a:pt x="249" y="91"/>
                    <a:pt x="370" y="15"/>
                    <a:pt x="40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18" name="Freeform 43"/>
            <p:cNvSpPr>
              <a:spLocks/>
            </p:cNvSpPr>
            <p:nvPr/>
          </p:nvSpPr>
          <p:spPr bwMode="auto">
            <a:xfrm>
              <a:off x="3563938" y="2924176"/>
              <a:ext cx="1295400" cy="433388"/>
            </a:xfrm>
            <a:custGeom>
              <a:avLst/>
              <a:gdLst>
                <a:gd name="T0" fmla="*/ 0 w 726"/>
                <a:gd name="T1" fmla="*/ 2147483647 h 227"/>
                <a:gd name="T2" fmla="*/ 2147483647 w 726"/>
                <a:gd name="T3" fmla="*/ 0 h 227"/>
                <a:gd name="T4" fmla="*/ 0 60000 65536"/>
                <a:gd name="T5" fmla="*/ 0 60000 65536"/>
                <a:gd name="T6" fmla="*/ 0 w 726"/>
                <a:gd name="T7" fmla="*/ 0 h 227"/>
                <a:gd name="T8" fmla="*/ 726 w 726"/>
                <a:gd name="T9" fmla="*/ 227 h 227"/>
              </a:gdLst>
              <a:ahLst/>
              <a:cxnLst>
                <a:cxn ang="T4">
                  <a:pos x="T0" y="T1"/>
                </a:cxn>
                <a:cxn ang="T5">
                  <a:pos x="T2" y="T3"/>
                </a:cxn>
              </a:cxnLst>
              <a:rect l="T6" t="T7" r="T8" b="T9"/>
              <a:pathLst>
                <a:path w="726" h="227">
                  <a:moveTo>
                    <a:pt x="0" y="227"/>
                  </a:moveTo>
                  <a:cubicBezTo>
                    <a:pt x="302" y="132"/>
                    <a:pt x="605" y="38"/>
                    <a:pt x="72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19" name="Freeform 44"/>
            <p:cNvSpPr>
              <a:spLocks/>
            </p:cNvSpPr>
            <p:nvPr/>
          </p:nvSpPr>
          <p:spPr bwMode="auto">
            <a:xfrm>
              <a:off x="3563938" y="3200401"/>
              <a:ext cx="1368425" cy="157163"/>
            </a:xfrm>
            <a:custGeom>
              <a:avLst/>
              <a:gdLst>
                <a:gd name="T0" fmla="*/ 0 w 862"/>
                <a:gd name="T1" fmla="*/ 2147483647 h 99"/>
                <a:gd name="T2" fmla="*/ 2147483647 w 862"/>
                <a:gd name="T3" fmla="*/ 2147483647 h 99"/>
                <a:gd name="T4" fmla="*/ 2147483647 w 862"/>
                <a:gd name="T5" fmla="*/ 2147483647 h 99"/>
                <a:gd name="T6" fmla="*/ 0 60000 65536"/>
                <a:gd name="T7" fmla="*/ 0 60000 65536"/>
                <a:gd name="T8" fmla="*/ 0 60000 65536"/>
                <a:gd name="T9" fmla="*/ 0 w 862"/>
                <a:gd name="T10" fmla="*/ 0 h 99"/>
                <a:gd name="T11" fmla="*/ 862 w 862"/>
                <a:gd name="T12" fmla="*/ 99 h 99"/>
              </a:gdLst>
              <a:ahLst/>
              <a:cxnLst>
                <a:cxn ang="T6">
                  <a:pos x="T0" y="T1"/>
                </a:cxn>
                <a:cxn ang="T7">
                  <a:pos x="T2" y="T3"/>
                </a:cxn>
                <a:cxn ang="T8">
                  <a:pos x="T4" y="T5"/>
                </a:cxn>
              </a:cxnLst>
              <a:rect l="T9" t="T10" r="T11" b="T12"/>
              <a:pathLst>
                <a:path w="862" h="99">
                  <a:moveTo>
                    <a:pt x="0" y="99"/>
                  </a:moveTo>
                  <a:cubicBezTo>
                    <a:pt x="200" y="57"/>
                    <a:pt x="400" y="16"/>
                    <a:pt x="544" y="8"/>
                  </a:cubicBezTo>
                  <a:cubicBezTo>
                    <a:pt x="688" y="0"/>
                    <a:pt x="809" y="46"/>
                    <a:pt x="862" y="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0" name="Freeform 45"/>
            <p:cNvSpPr>
              <a:spLocks/>
            </p:cNvSpPr>
            <p:nvPr/>
          </p:nvSpPr>
          <p:spPr bwMode="auto">
            <a:xfrm>
              <a:off x="4284663" y="2708276"/>
              <a:ext cx="144463" cy="647700"/>
            </a:xfrm>
            <a:custGeom>
              <a:avLst/>
              <a:gdLst>
                <a:gd name="T0" fmla="*/ 0 w 91"/>
                <a:gd name="T1" fmla="*/ 0 h 408"/>
                <a:gd name="T2" fmla="*/ 2147483647 w 91"/>
                <a:gd name="T3" fmla="*/ 2147483647 h 408"/>
                <a:gd name="T4" fmla="*/ 0 w 91"/>
                <a:gd name="T5" fmla="*/ 2147483647 h 408"/>
                <a:gd name="T6" fmla="*/ 0 60000 65536"/>
                <a:gd name="T7" fmla="*/ 0 60000 65536"/>
                <a:gd name="T8" fmla="*/ 0 60000 65536"/>
                <a:gd name="T9" fmla="*/ 0 w 91"/>
                <a:gd name="T10" fmla="*/ 0 h 408"/>
                <a:gd name="T11" fmla="*/ 91 w 91"/>
                <a:gd name="T12" fmla="*/ 408 h 408"/>
              </a:gdLst>
              <a:ahLst/>
              <a:cxnLst>
                <a:cxn ang="T6">
                  <a:pos x="T0" y="T1"/>
                </a:cxn>
                <a:cxn ang="T7">
                  <a:pos x="T2" y="T3"/>
                </a:cxn>
                <a:cxn ang="T8">
                  <a:pos x="T4" y="T5"/>
                </a:cxn>
              </a:cxnLst>
              <a:rect l="T9" t="T10" r="T11" b="T12"/>
              <a:pathLst>
                <a:path w="91" h="408">
                  <a:moveTo>
                    <a:pt x="0" y="0"/>
                  </a:moveTo>
                  <a:cubicBezTo>
                    <a:pt x="45" y="11"/>
                    <a:pt x="91" y="23"/>
                    <a:pt x="91" y="91"/>
                  </a:cubicBezTo>
                  <a:cubicBezTo>
                    <a:pt x="91" y="159"/>
                    <a:pt x="15" y="355"/>
                    <a:pt x="0"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1" name="Freeform 46"/>
            <p:cNvSpPr>
              <a:spLocks/>
            </p:cNvSpPr>
            <p:nvPr/>
          </p:nvSpPr>
          <p:spPr bwMode="auto">
            <a:xfrm>
              <a:off x="3995738" y="2924176"/>
              <a:ext cx="144463" cy="647700"/>
            </a:xfrm>
            <a:custGeom>
              <a:avLst/>
              <a:gdLst>
                <a:gd name="T0" fmla="*/ 0 w 91"/>
                <a:gd name="T1" fmla="*/ 0 h 408"/>
                <a:gd name="T2" fmla="*/ 2147483647 w 91"/>
                <a:gd name="T3" fmla="*/ 2147483647 h 408"/>
                <a:gd name="T4" fmla="*/ 0 w 91"/>
                <a:gd name="T5" fmla="*/ 2147483647 h 408"/>
                <a:gd name="T6" fmla="*/ 0 60000 65536"/>
                <a:gd name="T7" fmla="*/ 0 60000 65536"/>
                <a:gd name="T8" fmla="*/ 0 60000 65536"/>
                <a:gd name="T9" fmla="*/ 0 w 91"/>
                <a:gd name="T10" fmla="*/ 0 h 408"/>
                <a:gd name="T11" fmla="*/ 91 w 91"/>
                <a:gd name="T12" fmla="*/ 408 h 408"/>
              </a:gdLst>
              <a:ahLst/>
              <a:cxnLst>
                <a:cxn ang="T6">
                  <a:pos x="T0" y="T1"/>
                </a:cxn>
                <a:cxn ang="T7">
                  <a:pos x="T2" y="T3"/>
                </a:cxn>
                <a:cxn ang="T8">
                  <a:pos x="T4" y="T5"/>
                </a:cxn>
              </a:cxnLst>
              <a:rect l="T9" t="T10" r="T11" b="T12"/>
              <a:pathLst>
                <a:path w="91" h="408">
                  <a:moveTo>
                    <a:pt x="0" y="0"/>
                  </a:moveTo>
                  <a:cubicBezTo>
                    <a:pt x="45" y="11"/>
                    <a:pt x="91" y="23"/>
                    <a:pt x="91" y="91"/>
                  </a:cubicBezTo>
                  <a:cubicBezTo>
                    <a:pt x="91" y="159"/>
                    <a:pt x="15" y="355"/>
                    <a:pt x="0"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2" name="Freeform 47"/>
            <p:cNvSpPr>
              <a:spLocks/>
            </p:cNvSpPr>
            <p:nvPr/>
          </p:nvSpPr>
          <p:spPr bwMode="auto">
            <a:xfrm>
              <a:off x="4500563" y="2708276"/>
              <a:ext cx="287338" cy="215900"/>
            </a:xfrm>
            <a:custGeom>
              <a:avLst/>
              <a:gdLst>
                <a:gd name="T0" fmla="*/ 0 w 181"/>
                <a:gd name="T1" fmla="*/ 0 h 136"/>
                <a:gd name="T2" fmla="*/ 2147483647 w 181"/>
                <a:gd name="T3" fmla="*/ 2147483647 h 136"/>
                <a:gd name="T4" fmla="*/ 2147483647 w 181"/>
                <a:gd name="T5" fmla="*/ 2147483647 h 136"/>
                <a:gd name="T6" fmla="*/ 0 60000 65536"/>
                <a:gd name="T7" fmla="*/ 0 60000 65536"/>
                <a:gd name="T8" fmla="*/ 0 60000 65536"/>
                <a:gd name="T9" fmla="*/ 0 w 181"/>
                <a:gd name="T10" fmla="*/ 0 h 136"/>
                <a:gd name="T11" fmla="*/ 181 w 181"/>
                <a:gd name="T12" fmla="*/ 136 h 136"/>
              </a:gdLst>
              <a:ahLst/>
              <a:cxnLst>
                <a:cxn ang="T6">
                  <a:pos x="T0" y="T1"/>
                </a:cxn>
                <a:cxn ang="T7">
                  <a:pos x="T2" y="T3"/>
                </a:cxn>
                <a:cxn ang="T8">
                  <a:pos x="T4" y="T5"/>
                </a:cxn>
              </a:cxnLst>
              <a:rect l="T9" t="T10" r="T11" b="T12"/>
              <a:pathLst>
                <a:path w="181" h="136">
                  <a:moveTo>
                    <a:pt x="0" y="0"/>
                  </a:moveTo>
                  <a:cubicBezTo>
                    <a:pt x="7" y="34"/>
                    <a:pt x="15" y="68"/>
                    <a:pt x="45" y="91"/>
                  </a:cubicBezTo>
                  <a:cubicBezTo>
                    <a:pt x="75" y="114"/>
                    <a:pt x="158" y="129"/>
                    <a:pt x="181"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3" name="Freeform 48"/>
            <p:cNvSpPr>
              <a:spLocks/>
            </p:cNvSpPr>
            <p:nvPr/>
          </p:nvSpPr>
          <p:spPr bwMode="auto">
            <a:xfrm>
              <a:off x="3995738" y="2708276"/>
              <a:ext cx="325438" cy="936625"/>
            </a:xfrm>
            <a:custGeom>
              <a:avLst/>
              <a:gdLst>
                <a:gd name="T0" fmla="*/ 2147483647 w 205"/>
                <a:gd name="T1" fmla="*/ 0 h 590"/>
                <a:gd name="T2" fmla="*/ 2147483647 w 205"/>
                <a:gd name="T3" fmla="*/ 2147483647 h 590"/>
                <a:gd name="T4" fmla="*/ 0 w 205"/>
                <a:gd name="T5" fmla="*/ 2147483647 h 590"/>
                <a:gd name="T6" fmla="*/ 0 60000 65536"/>
                <a:gd name="T7" fmla="*/ 0 60000 65536"/>
                <a:gd name="T8" fmla="*/ 0 60000 65536"/>
                <a:gd name="T9" fmla="*/ 0 w 205"/>
                <a:gd name="T10" fmla="*/ 0 h 590"/>
                <a:gd name="T11" fmla="*/ 205 w 205"/>
                <a:gd name="T12" fmla="*/ 590 h 590"/>
              </a:gdLst>
              <a:ahLst/>
              <a:cxnLst>
                <a:cxn ang="T6">
                  <a:pos x="T0" y="T1"/>
                </a:cxn>
                <a:cxn ang="T7">
                  <a:pos x="T2" y="T3"/>
                </a:cxn>
                <a:cxn ang="T8">
                  <a:pos x="T4" y="T5"/>
                </a:cxn>
              </a:cxnLst>
              <a:rect l="T9" t="T10" r="T11" b="T12"/>
              <a:pathLst>
                <a:path w="205" h="590">
                  <a:moveTo>
                    <a:pt x="136" y="0"/>
                  </a:moveTo>
                  <a:cubicBezTo>
                    <a:pt x="170" y="42"/>
                    <a:pt x="205" y="84"/>
                    <a:pt x="182" y="182"/>
                  </a:cubicBezTo>
                  <a:cubicBezTo>
                    <a:pt x="159" y="280"/>
                    <a:pt x="79" y="435"/>
                    <a:pt x="0" y="5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4" name="Freeform 49"/>
            <p:cNvSpPr>
              <a:spLocks/>
            </p:cNvSpPr>
            <p:nvPr/>
          </p:nvSpPr>
          <p:spPr bwMode="auto">
            <a:xfrm>
              <a:off x="4427538" y="2708276"/>
              <a:ext cx="168275" cy="792163"/>
            </a:xfrm>
            <a:custGeom>
              <a:avLst/>
              <a:gdLst>
                <a:gd name="T0" fmla="*/ 0 w 106"/>
                <a:gd name="T1" fmla="*/ 0 h 499"/>
                <a:gd name="T2" fmla="*/ 2147483647 w 106"/>
                <a:gd name="T3" fmla="*/ 2147483647 h 499"/>
                <a:gd name="T4" fmla="*/ 2147483647 w 106"/>
                <a:gd name="T5" fmla="*/ 2147483647 h 499"/>
                <a:gd name="T6" fmla="*/ 0 60000 65536"/>
                <a:gd name="T7" fmla="*/ 0 60000 65536"/>
                <a:gd name="T8" fmla="*/ 0 60000 65536"/>
                <a:gd name="T9" fmla="*/ 0 w 106"/>
                <a:gd name="T10" fmla="*/ 0 h 499"/>
                <a:gd name="T11" fmla="*/ 106 w 106"/>
                <a:gd name="T12" fmla="*/ 499 h 499"/>
              </a:gdLst>
              <a:ahLst/>
              <a:cxnLst>
                <a:cxn ang="T6">
                  <a:pos x="T0" y="T1"/>
                </a:cxn>
                <a:cxn ang="T7">
                  <a:pos x="T2" y="T3"/>
                </a:cxn>
                <a:cxn ang="T8">
                  <a:pos x="T4" y="T5"/>
                </a:cxn>
              </a:cxnLst>
              <a:rect l="T9" t="T10" r="T11" b="T12"/>
              <a:pathLst>
                <a:path w="106" h="499">
                  <a:moveTo>
                    <a:pt x="0" y="0"/>
                  </a:moveTo>
                  <a:cubicBezTo>
                    <a:pt x="38" y="49"/>
                    <a:pt x="76" y="99"/>
                    <a:pt x="91" y="182"/>
                  </a:cubicBezTo>
                  <a:cubicBezTo>
                    <a:pt x="106" y="265"/>
                    <a:pt x="98" y="382"/>
                    <a:pt x="91" y="49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5" name="Freeform 50"/>
            <p:cNvSpPr>
              <a:spLocks/>
            </p:cNvSpPr>
            <p:nvPr/>
          </p:nvSpPr>
          <p:spPr bwMode="auto">
            <a:xfrm>
              <a:off x="4500563" y="2708276"/>
              <a:ext cx="358775" cy="576263"/>
            </a:xfrm>
            <a:custGeom>
              <a:avLst/>
              <a:gdLst>
                <a:gd name="T0" fmla="*/ 0 w 226"/>
                <a:gd name="T1" fmla="*/ 0 h 363"/>
                <a:gd name="T2" fmla="*/ 2147483647 w 226"/>
                <a:gd name="T3" fmla="*/ 2147483647 h 363"/>
                <a:gd name="T4" fmla="*/ 0 60000 65536"/>
                <a:gd name="T5" fmla="*/ 0 60000 65536"/>
                <a:gd name="T6" fmla="*/ 0 w 226"/>
                <a:gd name="T7" fmla="*/ 0 h 363"/>
                <a:gd name="T8" fmla="*/ 226 w 226"/>
                <a:gd name="T9" fmla="*/ 363 h 363"/>
              </a:gdLst>
              <a:ahLst/>
              <a:cxnLst>
                <a:cxn ang="T4">
                  <a:pos x="T0" y="T1"/>
                </a:cxn>
                <a:cxn ang="T5">
                  <a:pos x="T2" y="T3"/>
                </a:cxn>
              </a:cxnLst>
              <a:rect l="T6" t="T7" r="T8" b="T9"/>
              <a:pathLst>
                <a:path w="226" h="363">
                  <a:moveTo>
                    <a:pt x="0" y="0"/>
                  </a:moveTo>
                  <a:cubicBezTo>
                    <a:pt x="94" y="151"/>
                    <a:pt x="188" y="303"/>
                    <a:pt x="226" y="36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sp>
          <p:nvSpPr>
            <p:cNvPr id="24626" name="Freeform 51"/>
            <p:cNvSpPr>
              <a:spLocks/>
            </p:cNvSpPr>
            <p:nvPr/>
          </p:nvSpPr>
          <p:spPr bwMode="auto">
            <a:xfrm flipV="1">
              <a:off x="3995738" y="2924176"/>
              <a:ext cx="792163" cy="73025"/>
            </a:xfrm>
            <a:custGeom>
              <a:avLst/>
              <a:gdLst>
                <a:gd name="T0" fmla="*/ 0 w 499"/>
                <a:gd name="T1" fmla="*/ 0 h 45"/>
                <a:gd name="T2" fmla="*/ 2147483647 w 499"/>
                <a:gd name="T3" fmla="*/ 2147483647 h 45"/>
                <a:gd name="T4" fmla="*/ 0 60000 65536"/>
                <a:gd name="T5" fmla="*/ 0 60000 65536"/>
                <a:gd name="T6" fmla="*/ 0 w 499"/>
                <a:gd name="T7" fmla="*/ 0 h 45"/>
                <a:gd name="T8" fmla="*/ 499 w 499"/>
                <a:gd name="T9" fmla="*/ 45 h 45"/>
              </a:gdLst>
              <a:ahLst/>
              <a:cxnLst>
                <a:cxn ang="T4">
                  <a:pos x="T0" y="T1"/>
                </a:cxn>
                <a:cxn ang="T5">
                  <a:pos x="T2" y="T3"/>
                </a:cxn>
              </a:cxnLst>
              <a:rect l="T6" t="T7" r="T8" b="T9"/>
              <a:pathLst>
                <a:path w="499" h="45">
                  <a:moveTo>
                    <a:pt x="0" y="0"/>
                  </a:moveTo>
                  <a:cubicBezTo>
                    <a:pt x="208" y="19"/>
                    <a:pt x="416" y="38"/>
                    <a:pt x="499" y="4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pitchFamily="34" charset="0"/>
              </a:endParaRPr>
            </a:p>
          </p:txBody>
        </p:sp>
      </p:grpSp>
      <p:pic>
        <p:nvPicPr>
          <p:cNvPr id="2458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1196975"/>
            <a:ext cx="3619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689683"/>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en-US" sz="4000">
                <a:latin typeface="Arial Unicode MS" pitchFamily="34" charset="-128"/>
              </a:rPr>
              <a:t>Insights and brains</a:t>
            </a:r>
            <a:endParaRPr lang="pl-PL" sz="4000">
              <a:latin typeface="Arial Unicode MS" pitchFamily="34" charset="-128"/>
            </a:endParaRPr>
          </a:p>
        </p:txBody>
      </p:sp>
      <p:sp>
        <p:nvSpPr>
          <p:cNvPr id="25603" name="Rectangle 3"/>
          <p:cNvSpPr>
            <a:spLocks noGrp="1" noChangeArrowheads="1"/>
          </p:cNvSpPr>
          <p:nvPr>
            <p:ph type="body" idx="1"/>
          </p:nvPr>
        </p:nvSpPr>
        <p:spPr>
          <a:xfrm>
            <a:off x="336550" y="908050"/>
            <a:ext cx="8807450" cy="2233613"/>
          </a:xfrm>
        </p:spPr>
        <p:txBody>
          <a:bodyPr/>
          <a:lstStyle/>
          <a:p>
            <a:pPr marL="0" indent="0">
              <a:buFontTx/>
              <a:buNone/>
            </a:pPr>
            <a:r>
              <a:rPr lang="en-US" sz="2000" smtClean="0">
                <a:latin typeface="Arial Unicode MS" pitchFamily="34" charset="-128"/>
              </a:rPr>
              <a:t>Activity of the brain while solving problems that required insight and that could be solved in schematic, sequential way has been investigated</a:t>
            </a:r>
            <a:r>
              <a:rPr lang="pl-PL" sz="2000" smtClean="0">
                <a:latin typeface="Arial Unicode MS" pitchFamily="34" charset="-128"/>
              </a:rPr>
              <a:t>. </a:t>
            </a:r>
          </a:p>
          <a:p>
            <a:pPr marL="0" indent="0">
              <a:buFontTx/>
              <a:buNone/>
            </a:pPr>
            <a:r>
              <a:rPr lang="en-US" sz="2000" smtClean="0">
                <a:latin typeface="Arial Unicode MS" pitchFamily="34" charset="-128"/>
              </a:rPr>
              <a:t>E.M. Bowden, M. Jung-Beeman, J. Fleck, J. Kounios, </a:t>
            </a:r>
            <a:r>
              <a:rPr lang="pl-PL" sz="2000" smtClean="0">
                <a:latin typeface="Arial Unicode MS" pitchFamily="34" charset="-128"/>
              </a:rPr>
              <a:t>„</a:t>
            </a:r>
            <a:r>
              <a:rPr lang="en-US" sz="2000" smtClean="0">
                <a:latin typeface="Arial Unicode MS" pitchFamily="34" charset="-128"/>
              </a:rPr>
              <a:t>New approaches to demystifying insight</a:t>
            </a:r>
            <a:r>
              <a:rPr lang="pl-PL" sz="2000" smtClean="0">
                <a:latin typeface="Arial Unicode MS" pitchFamily="34" charset="-128"/>
              </a:rPr>
              <a:t>”</a:t>
            </a:r>
            <a:r>
              <a:rPr lang="en-US" sz="2000" smtClean="0">
                <a:latin typeface="Arial Unicode MS" pitchFamily="34" charset="-128"/>
              </a:rPr>
              <a:t>.</a:t>
            </a:r>
            <a:r>
              <a:rPr lang="pl-PL" sz="2000" smtClean="0">
                <a:latin typeface="Arial Unicode MS" pitchFamily="34" charset="-128"/>
              </a:rPr>
              <a:t> </a:t>
            </a:r>
            <a:r>
              <a:rPr lang="en-US" sz="2000" smtClean="0">
                <a:latin typeface="Arial Unicode MS" pitchFamily="34" charset="-128"/>
              </a:rPr>
              <a:t>Trends in Cognitive Science</a:t>
            </a:r>
            <a:r>
              <a:rPr lang="pl-PL" sz="2000" smtClean="0">
                <a:latin typeface="Arial Unicode MS" pitchFamily="34" charset="-128"/>
              </a:rPr>
              <a:t> </a:t>
            </a:r>
            <a:r>
              <a:rPr lang="en-US" sz="2000" smtClean="0">
                <a:latin typeface="Arial Unicode MS" pitchFamily="34" charset="-128"/>
              </a:rPr>
              <a:t>2005.</a:t>
            </a:r>
          </a:p>
          <a:p>
            <a:pPr marL="0" indent="0">
              <a:spcBef>
                <a:spcPct val="50000"/>
              </a:spcBef>
              <a:buFontTx/>
              <a:buNone/>
            </a:pPr>
            <a:r>
              <a:rPr lang="en-US" sz="2000" smtClean="0"/>
              <a:t>After solving a problem presented in a verbal way subjects indicated themselves whether they had an insight or not. </a:t>
            </a:r>
            <a:endParaRPr lang="en-US" sz="2000" smtClean="0">
              <a:latin typeface="Arial Unicode MS" pitchFamily="34" charset="-128"/>
            </a:endParaRPr>
          </a:p>
        </p:txBody>
      </p:sp>
      <p:sp>
        <p:nvSpPr>
          <p:cNvPr id="700420" name="Text Box 4"/>
          <p:cNvSpPr txBox="1">
            <a:spLocks noChangeArrowheads="1"/>
          </p:cNvSpPr>
          <p:nvPr/>
        </p:nvSpPr>
        <p:spPr bwMode="auto">
          <a:xfrm>
            <a:off x="250825" y="4797425"/>
            <a:ext cx="87360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US" dirty="0">
                <a:latin typeface="Calibri" pitchFamily="34" charset="0"/>
                <a:cs typeface="Calibri" pitchFamily="34" charset="0"/>
              </a:rPr>
              <a:t>An increased activity of the right hemisphere anterior superior temporal </a:t>
            </a:r>
            <a:r>
              <a:rPr lang="en-US" dirty="0" err="1">
                <a:latin typeface="Calibri" pitchFamily="34" charset="0"/>
                <a:cs typeface="Calibri" pitchFamily="34" charset="0"/>
              </a:rPr>
              <a:t>gyrus</a:t>
            </a:r>
            <a:r>
              <a:rPr lang="en-US" dirty="0">
                <a:latin typeface="Calibri" pitchFamily="34" charset="0"/>
                <a:cs typeface="Calibri" pitchFamily="34" charset="0"/>
              </a:rPr>
              <a:t> (RH-</a:t>
            </a:r>
            <a:r>
              <a:rPr lang="en-US" dirty="0" err="1">
                <a:latin typeface="Calibri" pitchFamily="34" charset="0"/>
                <a:cs typeface="Calibri" pitchFamily="34" charset="0"/>
              </a:rPr>
              <a:t>aSTG</a:t>
            </a:r>
            <a:r>
              <a:rPr lang="en-US" dirty="0">
                <a:latin typeface="Calibri" pitchFamily="34" charset="0"/>
                <a:cs typeface="Calibri" pitchFamily="34" charset="0"/>
              </a:rPr>
              <a:t>) was observed during initial solving efforts and insights. About 300 </a:t>
            </a:r>
            <a:r>
              <a:rPr lang="en-US" dirty="0" err="1">
                <a:latin typeface="Calibri" pitchFamily="34" charset="0"/>
                <a:cs typeface="Calibri" pitchFamily="34" charset="0"/>
              </a:rPr>
              <a:t>ms</a:t>
            </a:r>
            <a:r>
              <a:rPr lang="en-US" dirty="0">
                <a:latin typeface="Calibri" pitchFamily="34" charset="0"/>
                <a:cs typeface="Calibri" pitchFamily="34" charset="0"/>
              </a:rPr>
              <a:t> before insight a burst of gamma activity was observed, interpreted by the authors as </a:t>
            </a:r>
            <a:r>
              <a:rPr lang="pl-PL" dirty="0">
                <a:latin typeface="Calibri" pitchFamily="34" charset="0"/>
                <a:cs typeface="Calibri" pitchFamily="34" charset="0"/>
              </a:rPr>
              <a:t>„</a:t>
            </a:r>
            <a:r>
              <a:rPr lang="en-US" dirty="0">
                <a:latin typeface="Calibri" pitchFamily="34" charset="0"/>
                <a:cs typeface="Calibri" pitchFamily="34" charset="0"/>
              </a:rPr>
              <a:t>making connections across distantly related information during comprehension ... that allow them to see connections that previously eluded them</a:t>
            </a:r>
            <a:r>
              <a:rPr lang="pl-PL" dirty="0">
                <a:latin typeface="Calibri" pitchFamily="34" charset="0"/>
                <a:cs typeface="Calibri" pitchFamily="34" charset="0"/>
              </a:rPr>
              <a:t>”.</a:t>
            </a:r>
            <a:r>
              <a:rPr lang="en-US" dirty="0">
                <a:latin typeface="Calibri" pitchFamily="34" charset="0"/>
                <a:cs typeface="Calibri" pitchFamily="34" charset="0"/>
              </a:rPr>
              <a:t> </a:t>
            </a:r>
            <a:endParaRPr lang="pl-PL" dirty="0">
              <a:latin typeface="Calibri" pitchFamily="34" charset="0"/>
              <a:cs typeface="Calibri" pitchFamily="34" charset="0"/>
            </a:endParaRPr>
          </a:p>
        </p:txBody>
      </p:sp>
      <p:pic>
        <p:nvPicPr>
          <p:cNvPr id="70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73283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1591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04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5713413" cy="669925"/>
          </a:xfrm>
          <a:effectLst>
            <a:outerShdw dist="35921" dir="2700000" algn="ctr" rotWithShape="0">
              <a:schemeClr val="bg2"/>
            </a:outerShdw>
          </a:effectLst>
        </p:spPr>
        <p:txBody>
          <a:bodyPr/>
          <a:lstStyle/>
          <a:p>
            <a:pPr>
              <a:defRPr/>
            </a:pPr>
            <a:r>
              <a:rPr lang="en-US" sz="4000" dirty="0">
                <a:latin typeface="Arial Unicode MS" pitchFamily="34" charset="-128"/>
              </a:rPr>
              <a:t>Insight interpreted</a:t>
            </a:r>
            <a:endParaRPr lang="pl-PL" sz="4000" dirty="0">
              <a:latin typeface="Arial Unicode MS" pitchFamily="34" charset="-128"/>
            </a:endParaRPr>
          </a:p>
        </p:txBody>
      </p:sp>
      <p:sp>
        <p:nvSpPr>
          <p:cNvPr id="26627" name="Rectangle 3"/>
          <p:cNvSpPr>
            <a:spLocks noGrp="1" noChangeArrowheads="1"/>
          </p:cNvSpPr>
          <p:nvPr>
            <p:ph type="body" idx="1"/>
          </p:nvPr>
        </p:nvSpPr>
        <p:spPr>
          <a:xfrm>
            <a:off x="336550" y="908050"/>
            <a:ext cx="8807450" cy="5545138"/>
          </a:xfrm>
        </p:spPr>
        <p:txBody>
          <a:bodyPr/>
          <a:lstStyle/>
          <a:p>
            <a:pPr marL="355600" indent="-355600">
              <a:buFontTx/>
              <a:buNone/>
            </a:pPr>
            <a:r>
              <a:rPr lang="en-US" sz="2000" dirty="0" smtClean="0"/>
              <a:t>What </a:t>
            </a:r>
            <a:r>
              <a:rPr lang="en-US" sz="2000" dirty="0" smtClean="0"/>
              <a:t>really happens? My interpretation:</a:t>
            </a:r>
          </a:p>
          <a:p>
            <a:pPr marL="355600" indent="-355600"/>
            <a:r>
              <a:rPr lang="en-US" sz="2000" dirty="0" smtClean="0"/>
              <a:t>LH-STG </a:t>
            </a:r>
            <a:r>
              <a:rPr lang="en-US" sz="2000" dirty="0" smtClean="0"/>
              <a:t>represents concepts, S=Start, F=final</a:t>
            </a:r>
          </a:p>
          <a:p>
            <a:pPr marL="355600" indent="-355600"/>
            <a:r>
              <a:rPr lang="en-US" sz="2000" dirty="0" smtClean="0"/>
              <a:t>understanding, solving = transition, step by step, </a:t>
            </a:r>
            <a:r>
              <a:rPr lang="pl-PL" sz="2000" dirty="0" smtClean="0"/>
              <a:t/>
            </a:r>
            <a:br>
              <a:rPr lang="pl-PL" sz="2000" dirty="0" smtClean="0"/>
            </a:br>
            <a:r>
              <a:rPr lang="en-US" sz="2000" dirty="0" smtClean="0"/>
              <a:t>from </a:t>
            </a:r>
            <a:r>
              <a:rPr lang="en-US" sz="2000" dirty="0" smtClean="0"/>
              <a:t>S to F</a:t>
            </a:r>
          </a:p>
          <a:p>
            <a:pPr marL="355600" indent="-355600"/>
            <a:r>
              <a:rPr lang="en-US" sz="2000" dirty="0" smtClean="0"/>
              <a:t>if no connection (transition) is found this leads to an impasse; </a:t>
            </a:r>
          </a:p>
          <a:p>
            <a:pPr marL="355600" indent="-355600"/>
            <a:r>
              <a:rPr lang="en-US" sz="2000" dirty="0" smtClean="0"/>
              <a:t>RH-STG ‘sees’ LH activity on meta-level, clustering concepts into abstract categories (</a:t>
            </a:r>
            <a:r>
              <a:rPr lang="en-US" sz="2000" dirty="0" err="1" smtClean="0"/>
              <a:t>cosets</a:t>
            </a:r>
            <a:r>
              <a:rPr lang="en-US" sz="2000" dirty="0" smtClean="0"/>
              <a:t>, or constrained sets);</a:t>
            </a:r>
          </a:p>
          <a:p>
            <a:pPr marL="355600" indent="-355600"/>
            <a:r>
              <a:rPr lang="en-US" sz="2000" dirty="0" smtClean="0"/>
              <a:t>connection between S to F is found in RH, leading to a feeling of vague understanding; </a:t>
            </a:r>
          </a:p>
          <a:p>
            <a:pPr marL="355600" indent="-355600"/>
            <a:r>
              <a:rPr lang="en-US" sz="2000" dirty="0" smtClean="0"/>
              <a:t>gamma burst increases the activity of LH representations for S, F and intermediate configurations; feeling of imminent solution arises;</a:t>
            </a:r>
          </a:p>
          <a:p>
            <a:pPr marL="355600" indent="-355600"/>
            <a:r>
              <a:rPr lang="en-US" sz="2000" dirty="0" smtClean="0"/>
              <a:t>stepwise transition between S and F is found;</a:t>
            </a:r>
          </a:p>
          <a:p>
            <a:pPr marL="355600" indent="-355600"/>
            <a:r>
              <a:rPr lang="en-US" sz="2000" dirty="0" smtClean="0"/>
              <a:t>finding solution is rewarded by emotions during Aha! experience; </a:t>
            </a:r>
            <a:br>
              <a:rPr lang="en-US" sz="2000" dirty="0" smtClean="0"/>
            </a:br>
            <a:r>
              <a:rPr lang="en-US" sz="2000" dirty="0" smtClean="0"/>
              <a:t>they are necessary to increase plasticity and create permanent links. </a:t>
            </a:r>
          </a:p>
        </p:txBody>
      </p:sp>
      <p:grpSp>
        <p:nvGrpSpPr>
          <p:cNvPr id="26628" name="Grupa 15"/>
          <p:cNvGrpSpPr>
            <a:grpSpLocks/>
          </p:cNvGrpSpPr>
          <p:nvPr/>
        </p:nvGrpSpPr>
        <p:grpSpPr bwMode="auto">
          <a:xfrm>
            <a:off x="6149975" y="0"/>
            <a:ext cx="2994025" cy="2400300"/>
            <a:chOff x="4640791" y="836613"/>
            <a:chExt cx="2994025" cy="2400300"/>
          </a:xfrm>
        </p:grpSpPr>
        <p:cxnSp>
          <p:nvCxnSpPr>
            <p:cNvPr id="26629" name="Łącznik prosty ze strzałką 12"/>
            <p:cNvCxnSpPr>
              <a:cxnSpLocks noChangeShapeType="1"/>
            </p:cNvCxnSpPr>
            <p:nvPr/>
          </p:nvCxnSpPr>
          <p:spPr bwMode="auto">
            <a:xfrm rot="16200000" flipV="1">
              <a:off x="7004315" y="1890448"/>
              <a:ext cx="304800" cy="11113"/>
            </a:xfrm>
            <a:prstGeom prst="straightConnector1">
              <a:avLst/>
            </a:prstGeom>
            <a:noFill/>
            <a:ln w="9525" algn="ctr">
              <a:solidFill>
                <a:srgbClr val="C00000"/>
              </a:solidFill>
              <a:round/>
              <a:headEnd/>
              <a:tailEnd type="arrow" w="med" len="med"/>
            </a:ln>
            <a:extLst>
              <a:ext uri="{909E8E84-426E-40DD-AFC4-6F175D3DCCD1}">
                <a14:hiddenFill xmlns:a14="http://schemas.microsoft.com/office/drawing/2010/main">
                  <a:noFill/>
                </a14:hiddenFill>
              </a:ext>
            </a:extLst>
          </p:spPr>
        </p:cxnSp>
        <p:grpSp>
          <p:nvGrpSpPr>
            <p:cNvPr id="26630" name="Grupa 14"/>
            <p:cNvGrpSpPr>
              <a:grpSpLocks/>
            </p:cNvGrpSpPr>
            <p:nvPr/>
          </p:nvGrpSpPr>
          <p:grpSpPr bwMode="auto">
            <a:xfrm>
              <a:off x="4640791" y="836613"/>
              <a:ext cx="2994025" cy="2400300"/>
              <a:chOff x="5724525" y="836613"/>
              <a:chExt cx="2994025" cy="2400300"/>
            </a:xfrm>
          </p:grpSpPr>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9940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upa 13"/>
              <p:cNvGrpSpPr>
                <a:grpSpLocks/>
              </p:cNvGrpSpPr>
              <p:nvPr/>
            </p:nvGrpSpPr>
            <p:grpSpPr bwMode="auto">
              <a:xfrm>
                <a:off x="6205538" y="1862138"/>
                <a:ext cx="2057400" cy="217487"/>
                <a:chOff x="6204857" y="1861457"/>
                <a:chExt cx="2057400" cy="217714"/>
              </a:xfrm>
            </p:grpSpPr>
            <p:cxnSp>
              <p:nvCxnSpPr>
                <p:cNvPr id="26637" name="Łącznik prosty ze strzałką 6"/>
                <p:cNvCxnSpPr>
                  <a:cxnSpLocks noChangeShapeType="1"/>
                </p:cNvCxnSpPr>
                <p:nvPr/>
              </p:nvCxnSpPr>
              <p:spPr bwMode="auto">
                <a:xfrm>
                  <a:off x="6281057" y="1861457"/>
                  <a:ext cx="1981200" cy="19594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38" name="Łącznik prosty ze strzałką 7"/>
                <p:cNvCxnSpPr>
                  <a:cxnSpLocks noChangeShapeType="1"/>
                </p:cNvCxnSpPr>
                <p:nvPr/>
              </p:nvCxnSpPr>
              <p:spPr bwMode="auto">
                <a:xfrm>
                  <a:off x="6259285" y="1970314"/>
                  <a:ext cx="1992086" cy="9797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39" name="Łącznik prosty ze strzałką 8"/>
                <p:cNvCxnSpPr>
                  <a:cxnSpLocks noChangeShapeType="1"/>
                </p:cNvCxnSpPr>
                <p:nvPr/>
              </p:nvCxnSpPr>
              <p:spPr bwMode="auto">
                <a:xfrm>
                  <a:off x="6204857" y="2068285"/>
                  <a:ext cx="1981200" cy="1088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26633" name="Grupa 14"/>
              <p:cNvGrpSpPr>
                <a:grpSpLocks/>
              </p:cNvGrpSpPr>
              <p:nvPr/>
            </p:nvGrpSpPr>
            <p:grpSpPr bwMode="auto">
              <a:xfrm rot="10800000">
                <a:off x="6183313" y="1665288"/>
                <a:ext cx="2057400" cy="217487"/>
                <a:chOff x="6204857" y="1861457"/>
                <a:chExt cx="2057400" cy="217714"/>
              </a:xfrm>
            </p:grpSpPr>
            <p:cxnSp>
              <p:nvCxnSpPr>
                <p:cNvPr id="26634" name="Łącznik prosty ze strzałką 15"/>
                <p:cNvCxnSpPr>
                  <a:cxnSpLocks noChangeShapeType="1"/>
                </p:cNvCxnSpPr>
                <p:nvPr/>
              </p:nvCxnSpPr>
              <p:spPr bwMode="auto">
                <a:xfrm>
                  <a:off x="6281057" y="1861457"/>
                  <a:ext cx="1981200" cy="19594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35" name="Łącznik prosty ze strzałką 16"/>
                <p:cNvCxnSpPr>
                  <a:cxnSpLocks noChangeShapeType="1"/>
                </p:cNvCxnSpPr>
                <p:nvPr/>
              </p:nvCxnSpPr>
              <p:spPr bwMode="auto">
                <a:xfrm>
                  <a:off x="6259285" y="1970314"/>
                  <a:ext cx="1992086" cy="9797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36" name="Łącznik prosty ze strzałką 17"/>
                <p:cNvCxnSpPr>
                  <a:cxnSpLocks noChangeShapeType="1"/>
                </p:cNvCxnSpPr>
                <p:nvPr/>
              </p:nvCxnSpPr>
              <p:spPr bwMode="auto">
                <a:xfrm>
                  <a:off x="6204857" y="2068285"/>
                  <a:ext cx="1981200" cy="1088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grpSp>
    </p:spTree>
    <p:extLst>
      <p:ext uri="{BB962C8B-B14F-4D97-AF65-F5344CB8AC3E}">
        <p14:creationId xmlns:p14="http://schemas.microsoft.com/office/powerpoint/2010/main" val="1750208587"/>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Solving problems with i</a:t>
            </a:r>
            <a:r>
              <a:rPr lang="en-US" sz="4000" dirty="0" err="1" smtClean="0">
                <a:latin typeface="Arial Unicode MS" pitchFamily="34" charset="-128"/>
              </a:rPr>
              <a:t>nsight</a:t>
            </a:r>
            <a:endParaRPr lang="pl-PL" sz="4000" dirty="0">
              <a:latin typeface="Arial Unicode MS" pitchFamily="34" charset="-128"/>
            </a:endParaRPr>
          </a:p>
        </p:txBody>
      </p:sp>
      <p:grpSp>
        <p:nvGrpSpPr>
          <p:cNvPr id="27651" name="Group 716808"/>
          <p:cNvGrpSpPr>
            <a:grpSpLocks/>
          </p:cNvGrpSpPr>
          <p:nvPr/>
        </p:nvGrpSpPr>
        <p:grpSpPr bwMode="auto">
          <a:xfrm>
            <a:off x="1182688" y="2828925"/>
            <a:ext cx="4159250" cy="2824163"/>
            <a:chOff x="1182712" y="2829059"/>
            <a:chExt cx="4159876" cy="2824766"/>
          </a:xfrm>
        </p:grpSpPr>
        <p:sp>
          <p:nvSpPr>
            <p:cNvPr id="27673" name="Oval 3"/>
            <p:cNvSpPr>
              <a:spLocks noChangeArrowheads="1"/>
            </p:cNvSpPr>
            <p:nvPr/>
          </p:nvSpPr>
          <p:spPr bwMode="auto">
            <a:xfrm>
              <a:off x="1687133" y="5164428"/>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4" name="Oval 17"/>
            <p:cNvSpPr>
              <a:spLocks noChangeArrowheads="1"/>
            </p:cNvSpPr>
            <p:nvPr/>
          </p:nvSpPr>
          <p:spPr bwMode="auto">
            <a:xfrm>
              <a:off x="1182712" y="4829577"/>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5" name="Oval 18"/>
            <p:cNvSpPr>
              <a:spLocks noChangeArrowheads="1"/>
            </p:cNvSpPr>
            <p:nvPr/>
          </p:nvSpPr>
          <p:spPr bwMode="auto">
            <a:xfrm>
              <a:off x="1594834" y="2829059"/>
              <a:ext cx="489397" cy="489397"/>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6" name="Oval 19"/>
            <p:cNvSpPr>
              <a:spLocks noChangeArrowheads="1"/>
            </p:cNvSpPr>
            <p:nvPr/>
          </p:nvSpPr>
          <p:spPr bwMode="auto">
            <a:xfrm>
              <a:off x="1182712" y="4140886"/>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7" name="Oval 20"/>
            <p:cNvSpPr>
              <a:spLocks noChangeArrowheads="1"/>
            </p:cNvSpPr>
            <p:nvPr/>
          </p:nvSpPr>
          <p:spPr bwMode="auto">
            <a:xfrm>
              <a:off x="1238521" y="3520224"/>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8" name="Oval 21"/>
            <p:cNvSpPr>
              <a:spLocks noChangeArrowheads="1"/>
            </p:cNvSpPr>
            <p:nvPr/>
          </p:nvSpPr>
          <p:spPr bwMode="auto">
            <a:xfrm>
              <a:off x="4921883" y="4230706"/>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79" name="Oval 22"/>
            <p:cNvSpPr>
              <a:spLocks noChangeArrowheads="1"/>
            </p:cNvSpPr>
            <p:nvPr/>
          </p:nvSpPr>
          <p:spPr bwMode="auto">
            <a:xfrm>
              <a:off x="4964808" y="3588912"/>
              <a:ext cx="377780" cy="334851"/>
            </a:xfrm>
            <a:prstGeom prst="ellipse">
              <a:avLst/>
            </a:prstGeom>
            <a:solidFill>
              <a:schemeClr val="hlink"/>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80" name="Oval 23"/>
            <p:cNvSpPr>
              <a:spLocks noChangeArrowheads="1"/>
            </p:cNvSpPr>
            <p:nvPr/>
          </p:nvSpPr>
          <p:spPr bwMode="auto">
            <a:xfrm>
              <a:off x="4756602" y="2914919"/>
              <a:ext cx="377780" cy="334851"/>
            </a:xfrm>
            <a:prstGeom prst="ellipse">
              <a:avLst/>
            </a:prstGeom>
            <a:solidFill>
              <a:srgbClr val="FFC000"/>
            </a:solidFill>
            <a:ln w="9525" algn="ctr">
              <a:solidFill>
                <a:schemeClr val="tx1"/>
              </a:solidFill>
              <a:round/>
              <a:headEnd/>
              <a:tailEnd/>
            </a:ln>
          </p:spPr>
          <p:txBody>
            <a:bodyPr wrap="none" anchor="ctr"/>
            <a:lstStyle/>
            <a:p>
              <a:pPr algn="ctr"/>
              <a:endParaRPr lang="pl-PL" dirty="0">
                <a:latin typeface="Calibri" pitchFamily="34" charset="0"/>
              </a:endParaRPr>
            </a:p>
          </p:txBody>
        </p:sp>
      </p:grpSp>
      <p:cxnSp>
        <p:nvCxnSpPr>
          <p:cNvPr id="27652" name="Straight Arrow Connector 26"/>
          <p:cNvCxnSpPr>
            <a:cxnSpLocks noChangeShapeType="1"/>
          </p:cNvCxnSpPr>
          <p:nvPr/>
        </p:nvCxnSpPr>
        <p:spPr bwMode="auto">
          <a:xfrm flipV="1">
            <a:off x="2176463" y="4397375"/>
            <a:ext cx="2800350" cy="976313"/>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3" name="Straight Arrow Connector 27"/>
          <p:cNvCxnSpPr>
            <a:cxnSpLocks noChangeShapeType="1"/>
            <a:stCxn id="27673" idx="1"/>
            <a:endCxn id="27674" idx="5"/>
          </p:cNvCxnSpPr>
          <p:nvPr/>
        </p:nvCxnSpPr>
        <p:spPr bwMode="auto">
          <a:xfrm flipH="1" flipV="1">
            <a:off x="1504950" y="5114925"/>
            <a:ext cx="254000" cy="1206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54" name="Straight Arrow Connector 31"/>
          <p:cNvCxnSpPr>
            <a:cxnSpLocks noChangeShapeType="1"/>
            <a:stCxn id="27673" idx="7"/>
          </p:cNvCxnSpPr>
          <p:nvPr/>
        </p:nvCxnSpPr>
        <p:spPr bwMode="auto">
          <a:xfrm flipV="1">
            <a:off x="2105025" y="3921125"/>
            <a:ext cx="2940050" cy="1314450"/>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55" name="Straight Arrow Connector 33"/>
          <p:cNvCxnSpPr>
            <a:cxnSpLocks noChangeShapeType="1"/>
            <a:stCxn id="27673" idx="7"/>
            <a:endCxn id="27680" idx="3"/>
          </p:cNvCxnSpPr>
          <p:nvPr/>
        </p:nvCxnSpPr>
        <p:spPr bwMode="auto">
          <a:xfrm flipV="1">
            <a:off x="2105025" y="3200400"/>
            <a:ext cx="2706688" cy="2035175"/>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716803" name="Group 716802"/>
          <p:cNvGrpSpPr>
            <a:grpSpLocks/>
          </p:cNvGrpSpPr>
          <p:nvPr/>
        </p:nvGrpSpPr>
        <p:grpSpPr bwMode="auto">
          <a:xfrm>
            <a:off x="1371600" y="3246438"/>
            <a:ext cx="295275" cy="1557337"/>
            <a:chOff x="1371602" y="3246785"/>
            <a:chExt cx="294903" cy="1557366"/>
          </a:xfrm>
        </p:grpSpPr>
        <p:cxnSp>
          <p:nvCxnSpPr>
            <p:cNvPr id="27670" name="Straight Arrow Connector 40"/>
            <p:cNvCxnSpPr>
              <a:cxnSpLocks noChangeShapeType="1"/>
            </p:cNvCxnSpPr>
            <p:nvPr/>
          </p:nvCxnSpPr>
          <p:spPr bwMode="auto">
            <a:xfrm flipH="1" flipV="1">
              <a:off x="1371602" y="4565556"/>
              <a:ext cx="1" cy="2385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1" name="Straight Arrow Connector 42"/>
            <p:cNvCxnSpPr>
              <a:cxnSpLocks noChangeShapeType="1"/>
            </p:cNvCxnSpPr>
            <p:nvPr/>
          </p:nvCxnSpPr>
          <p:spPr bwMode="auto">
            <a:xfrm flipH="1" flipV="1">
              <a:off x="1427410" y="3896424"/>
              <a:ext cx="1" cy="2385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2" name="Straight Arrow Connector 43"/>
            <p:cNvCxnSpPr>
              <a:cxnSpLocks noChangeShapeType="1"/>
              <a:stCxn id="27677" idx="0"/>
              <a:endCxn id="27675" idx="3"/>
            </p:cNvCxnSpPr>
            <p:nvPr/>
          </p:nvCxnSpPr>
          <p:spPr bwMode="auto">
            <a:xfrm flipV="1">
              <a:off x="1427411" y="3246785"/>
              <a:ext cx="239094" cy="2734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51" name="Straight Arrow Connector 50"/>
          <p:cNvCxnSpPr>
            <a:cxnSpLocks noChangeShapeType="1"/>
            <a:endCxn id="27679" idx="2"/>
          </p:cNvCxnSpPr>
          <p:nvPr/>
        </p:nvCxnSpPr>
        <p:spPr bwMode="auto">
          <a:xfrm flipV="1">
            <a:off x="1504950" y="3756025"/>
            <a:ext cx="3459163" cy="552450"/>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4" name="Straight Arrow Connector 53"/>
          <p:cNvCxnSpPr>
            <a:cxnSpLocks noChangeShapeType="1"/>
            <a:stCxn id="27675" idx="4"/>
            <a:endCxn id="27673" idx="0"/>
          </p:cNvCxnSpPr>
          <p:nvPr/>
        </p:nvCxnSpPr>
        <p:spPr bwMode="auto">
          <a:xfrm>
            <a:off x="1839913" y="3317875"/>
            <a:ext cx="92075" cy="1846263"/>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9" name="TextBox 716807"/>
          <p:cNvSpPr txBox="1">
            <a:spLocks noChangeArrowheads="1"/>
          </p:cNvSpPr>
          <p:nvPr/>
        </p:nvSpPr>
        <p:spPr bwMode="auto">
          <a:xfrm>
            <a:off x="6088063" y="3249613"/>
            <a:ext cx="2524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a:latin typeface="Calibri" pitchFamily="34" charset="0"/>
                <a:cs typeface="Calibri" pitchFamily="34" charset="0"/>
              </a:rPr>
              <a:t>Right </a:t>
            </a:r>
            <a:r>
              <a:rPr lang="pl-PL" dirty="0" err="1">
                <a:latin typeface="Calibri" pitchFamily="34" charset="0"/>
                <a:cs typeface="Calibri" pitchFamily="34" charset="0"/>
              </a:rPr>
              <a:t>temporal</a:t>
            </a:r>
            <a:endParaRPr lang="pl-PL" dirty="0">
              <a:latin typeface="Calibri" pitchFamily="34" charset="0"/>
              <a:cs typeface="Calibri" pitchFamily="34" charset="0"/>
            </a:endParaRPr>
          </a:p>
          <a:p>
            <a:pPr eaLnBrk="1" hangingPunct="1"/>
            <a:r>
              <a:rPr lang="pl-PL" dirty="0" err="1">
                <a:latin typeface="Calibri" pitchFamily="34" charset="0"/>
                <a:cs typeface="Calibri" pitchFamily="34" charset="0"/>
              </a:rPr>
              <a:t>lobe</a:t>
            </a:r>
            <a:endParaRPr lang="en-US" dirty="0">
              <a:latin typeface="Calibri" pitchFamily="34" charset="0"/>
              <a:cs typeface="Calibri" pitchFamily="34" charset="0"/>
            </a:endParaRPr>
          </a:p>
        </p:txBody>
      </p:sp>
      <p:sp>
        <p:nvSpPr>
          <p:cNvPr id="27660" name="TextBox 62"/>
          <p:cNvSpPr txBox="1">
            <a:spLocks noChangeArrowheads="1"/>
          </p:cNvSpPr>
          <p:nvPr/>
        </p:nvSpPr>
        <p:spPr bwMode="auto">
          <a:xfrm>
            <a:off x="833438" y="6227763"/>
            <a:ext cx="240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err="1">
                <a:latin typeface="Calibri" pitchFamily="34" charset="0"/>
                <a:cs typeface="Calibri" pitchFamily="34" charset="0"/>
              </a:rPr>
              <a:t>Left</a:t>
            </a:r>
            <a:r>
              <a:rPr lang="pl-PL" dirty="0">
                <a:latin typeface="Calibri" pitchFamily="34" charset="0"/>
                <a:cs typeface="Calibri" pitchFamily="34" charset="0"/>
              </a:rPr>
              <a:t> </a:t>
            </a:r>
            <a:r>
              <a:rPr lang="pl-PL" dirty="0" err="1">
                <a:latin typeface="Calibri" pitchFamily="34" charset="0"/>
                <a:cs typeface="Calibri" pitchFamily="34" charset="0"/>
              </a:rPr>
              <a:t>temporal</a:t>
            </a:r>
            <a:r>
              <a:rPr lang="pl-PL" dirty="0">
                <a:latin typeface="Calibri" pitchFamily="34" charset="0"/>
                <a:cs typeface="Calibri" pitchFamily="34" charset="0"/>
              </a:rPr>
              <a:t> </a:t>
            </a:r>
            <a:r>
              <a:rPr lang="pl-PL" dirty="0" err="1">
                <a:latin typeface="Calibri" pitchFamily="34" charset="0"/>
                <a:cs typeface="Calibri" pitchFamily="34" charset="0"/>
              </a:rPr>
              <a:t>lobe</a:t>
            </a:r>
            <a:endParaRPr lang="en-US" dirty="0">
              <a:latin typeface="Calibri" pitchFamily="34" charset="0"/>
              <a:cs typeface="Calibri" pitchFamily="34" charset="0"/>
            </a:endParaRPr>
          </a:p>
        </p:txBody>
      </p:sp>
      <p:sp>
        <p:nvSpPr>
          <p:cNvPr id="27661" name="TextBox 63"/>
          <p:cNvSpPr txBox="1">
            <a:spLocks noChangeArrowheads="1"/>
          </p:cNvSpPr>
          <p:nvPr/>
        </p:nvSpPr>
        <p:spPr bwMode="auto">
          <a:xfrm>
            <a:off x="835025" y="5827713"/>
            <a:ext cx="308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a:latin typeface="Calibri" pitchFamily="34" charset="0"/>
                <a:cs typeface="Calibri" pitchFamily="34" charset="0"/>
              </a:rPr>
              <a:t>Start: problem </a:t>
            </a:r>
            <a:r>
              <a:rPr lang="pl-PL" dirty="0" err="1">
                <a:latin typeface="Calibri" pitchFamily="34" charset="0"/>
                <a:cs typeface="Calibri" pitchFamily="34" charset="0"/>
              </a:rPr>
              <a:t>statement</a:t>
            </a:r>
            <a:endParaRPr lang="en-US" dirty="0">
              <a:latin typeface="Calibri" pitchFamily="34" charset="0"/>
              <a:cs typeface="Calibri" pitchFamily="34" charset="0"/>
            </a:endParaRPr>
          </a:p>
        </p:txBody>
      </p:sp>
      <p:sp>
        <p:nvSpPr>
          <p:cNvPr id="27662" name="TextBox 64"/>
          <p:cNvSpPr txBox="1">
            <a:spLocks noChangeArrowheads="1"/>
          </p:cNvSpPr>
          <p:nvPr/>
        </p:nvSpPr>
        <p:spPr bwMode="auto">
          <a:xfrm>
            <a:off x="989013" y="2312988"/>
            <a:ext cx="86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err="1">
                <a:latin typeface="Calibri" pitchFamily="34" charset="0"/>
                <a:cs typeface="Calibri" pitchFamily="34" charset="0"/>
              </a:rPr>
              <a:t>Goal</a:t>
            </a:r>
            <a:endParaRPr lang="en-US" dirty="0">
              <a:latin typeface="Calibri" pitchFamily="34" charset="0"/>
              <a:cs typeface="Calibri" pitchFamily="34" charset="0"/>
            </a:endParaRPr>
          </a:p>
        </p:txBody>
      </p:sp>
      <p:sp>
        <p:nvSpPr>
          <p:cNvPr id="27663" name="TextBox 65"/>
          <p:cNvSpPr txBox="1">
            <a:spLocks noChangeArrowheads="1"/>
          </p:cNvSpPr>
          <p:nvPr/>
        </p:nvSpPr>
        <p:spPr bwMode="auto">
          <a:xfrm>
            <a:off x="401638" y="3113088"/>
            <a:ext cx="86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err="1">
                <a:latin typeface="Calibri" pitchFamily="34" charset="0"/>
                <a:cs typeface="Calibri" pitchFamily="34" charset="0"/>
              </a:rPr>
              <a:t>Steps</a:t>
            </a:r>
            <a:endParaRPr lang="en-US" dirty="0">
              <a:latin typeface="Calibri" pitchFamily="34" charset="0"/>
              <a:cs typeface="Calibri" pitchFamily="34" charset="0"/>
            </a:endParaRPr>
          </a:p>
        </p:txBody>
      </p:sp>
      <p:grpSp>
        <p:nvGrpSpPr>
          <p:cNvPr id="716811" name="Group 716810"/>
          <p:cNvGrpSpPr>
            <a:grpSpLocks/>
          </p:cNvGrpSpPr>
          <p:nvPr/>
        </p:nvGrpSpPr>
        <p:grpSpPr bwMode="auto">
          <a:xfrm>
            <a:off x="2084388" y="1781175"/>
            <a:ext cx="4548187" cy="1857375"/>
            <a:chOff x="2084231" y="1781807"/>
            <a:chExt cx="4548063" cy="1856143"/>
          </a:xfrm>
        </p:grpSpPr>
        <p:cxnSp>
          <p:nvCxnSpPr>
            <p:cNvPr id="27665" name="Straight Arrow Connector 57"/>
            <p:cNvCxnSpPr>
              <a:cxnSpLocks noChangeShapeType="1"/>
              <a:endCxn id="27679" idx="1"/>
            </p:cNvCxnSpPr>
            <p:nvPr/>
          </p:nvCxnSpPr>
          <p:spPr bwMode="auto">
            <a:xfrm>
              <a:off x="3380952" y="2733512"/>
              <a:ext cx="1639181" cy="904438"/>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6" name="Straight Arrow Connector 59"/>
            <p:cNvCxnSpPr>
              <a:cxnSpLocks noChangeShapeType="1"/>
              <a:endCxn id="27668" idx="2"/>
            </p:cNvCxnSpPr>
            <p:nvPr/>
          </p:nvCxnSpPr>
          <p:spPr bwMode="auto">
            <a:xfrm flipV="1">
              <a:off x="2084231" y="2584361"/>
              <a:ext cx="906057" cy="474947"/>
            </a:xfrm>
            <a:prstGeom prst="straightConnector1">
              <a:avLst/>
            </a:prstGeom>
            <a:noFill/>
            <a:ln w="254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27667" name="Group 716809"/>
            <p:cNvGrpSpPr>
              <a:grpSpLocks/>
            </p:cNvGrpSpPr>
            <p:nvPr/>
          </p:nvGrpSpPr>
          <p:grpSpPr bwMode="auto">
            <a:xfrm>
              <a:off x="2801945" y="1781807"/>
              <a:ext cx="3830349" cy="1047252"/>
              <a:chOff x="2801945" y="1781807"/>
              <a:chExt cx="3830349" cy="1047252"/>
            </a:xfrm>
          </p:grpSpPr>
          <p:sp>
            <p:nvSpPr>
              <p:cNvPr id="27668" name="Oval 56"/>
              <p:cNvSpPr>
                <a:spLocks noChangeArrowheads="1"/>
              </p:cNvSpPr>
              <p:nvPr/>
            </p:nvSpPr>
            <p:spPr bwMode="auto">
              <a:xfrm>
                <a:off x="2990288" y="2339662"/>
                <a:ext cx="489397" cy="489397"/>
              </a:xfrm>
              <a:prstGeom prst="ellipse">
                <a:avLst/>
              </a:prstGeom>
              <a:solidFill>
                <a:srgbClr val="FFFF00"/>
              </a:solidFill>
              <a:ln w="9525" algn="ctr">
                <a:solidFill>
                  <a:schemeClr val="tx1"/>
                </a:solidFill>
                <a:round/>
                <a:headEnd/>
                <a:tailEnd/>
              </a:ln>
            </p:spPr>
            <p:txBody>
              <a:bodyPr wrap="none" anchor="ctr"/>
              <a:lstStyle/>
              <a:p>
                <a:pPr algn="ctr"/>
                <a:endParaRPr lang="pl-PL" dirty="0">
                  <a:latin typeface="Calibri" pitchFamily="34" charset="0"/>
                </a:endParaRPr>
              </a:p>
            </p:txBody>
          </p:sp>
          <p:sp>
            <p:nvSpPr>
              <p:cNvPr id="27669" name="TextBox 66"/>
              <p:cNvSpPr txBox="1">
                <a:spLocks noChangeArrowheads="1"/>
              </p:cNvSpPr>
              <p:nvPr/>
            </p:nvSpPr>
            <p:spPr bwMode="auto">
              <a:xfrm>
                <a:off x="2801945" y="1781807"/>
                <a:ext cx="38303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pl-PL" dirty="0" err="1">
                    <a:latin typeface="Calibri" pitchFamily="34" charset="0"/>
                    <a:cs typeface="Calibri" pitchFamily="34" charset="0"/>
                  </a:rPr>
                  <a:t>Neuromodulation</a:t>
                </a:r>
                <a:r>
                  <a:rPr lang="pl-PL" dirty="0">
                    <a:latin typeface="Calibri" pitchFamily="34" charset="0"/>
                    <a:cs typeface="Calibri" pitchFamily="34" charset="0"/>
                  </a:rPr>
                  <a:t> (</a:t>
                </a:r>
                <a:r>
                  <a:rPr lang="pl-PL" dirty="0" err="1">
                    <a:latin typeface="Calibri" pitchFamily="34" charset="0"/>
                    <a:cs typeface="Calibri" pitchFamily="34" charset="0"/>
                  </a:rPr>
                  <a:t>emotions</a:t>
                </a:r>
                <a:r>
                  <a:rPr lang="pl-PL" dirty="0">
                    <a:latin typeface="Calibri" pitchFamily="34" charset="0"/>
                    <a:cs typeface="Calibri" pitchFamily="34" charset="0"/>
                  </a:rPr>
                  <a:t>)</a:t>
                </a:r>
                <a:endParaRPr lang="en-US" dirty="0">
                  <a:latin typeface="Calibri" pitchFamily="34" charset="0"/>
                  <a:cs typeface="Calibri" pitchFamily="34" charset="0"/>
                </a:endParaRPr>
              </a:p>
            </p:txBody>
          </p:sp>
        </p:grpSp>
      </p:grpSp>
    </p:spTree>
    <p:extLst>
      <p:ext uri="{BB962C8B-B14F-4D97-AF65-F5344CB8AC3E}">
        <p14:creationId xmlns:p14="http://schemas.microsoft.com/office/powerpoint/2010/main" val="389811060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Wyższe czynności</a:t>
            </a:r>
            <a:endParaRPr lang="en-US" sz="3200" smtClean="0"/>
          </a:p>
        </p:txBody>
      </p:sp>
      <p:sp>
        <p:nvSpPr>
          <p:cNvPr id="4099" name="Rectangle 3"/>
          <p:cNvSpPr>
            <a:spLocks noGrp="1" noChangeArrowheads="1"/>
          </p:cNvSpPr>
          <p:nvPr>
            <p:ph type="body" sz="half" idx="1"/>
          </p:nvPr>
        </p:nvSpPr>
        <p:spPr>
          <a:xfrm>
            <a:off x="611188" y="1125538"/>
            <a:ext cx="8208962" cy="2374900"/>
          </a:xfrm>
          <a:noFill/>
        </p:spPr>
        <p:txBody>
          <a:bodyPr/>
          <a:lstStyle/>
          <a:p>
            <a:pPr marL="180975" indent="-180975" eaLnBrk="1" hangingPunct="1">
              <a:lnSpc>
                <a:spcPct val="120000"/>
              </a:lnSpc>
              <a:spcBef>
                <a:spcPct val="0"/>
              </a:spcBef>
              <a:buClrTx/>
              <a:buSzTx/>
              <a:buFontTx/>
              <a:buNone/>
            </a:pPr>
            <a:r>
              <a:rPr lang="pl-PL" sz="2000" smtClean="0">
                <a:solidFill>
                  <a:srgbClr val="FFFFFF"/>
                </a:solidFill>
              </a:rPr>
              <a:t>Na razie mamy sieciowe modele:</a:t>
            </a:r>
          </a:p>
          <a:p>
            <a:pPr marL="180975" indent="-180975" eaLnBrk="1" hangingPunct="1">
              <a:lnSpc>
                <a:spcPct val="120000"/>
              </a:lnSpc>
              <a:spcBef>
                <a:spcPct val="0"/>
              </a:spcBef>
              <a:buClrTx/>
              <a:buSzTx/>
            </a:pPr>
            <a:r>
              <a:rPr lang="pl-PL" sz="2000" smtClean="0">
                <a:solidFill>
                  <a:srgbClr val="FFFFFF"/>
                </a:solidFill>
              </a:rPr>
              <a:t>Rozpoznające obiekty (wzrok, słuch, dotyk). </a:t>
            </a:r>
          </a:p>
          <a:p>
            <a:pPr marL="180975" indent="-180975" eaLnBrk="1" hangingPunct="1">
              <a:lnSpc>
                <a:spcPct val="120000"/>
              </a:lnSpc>
              <a:spcBef>
                <a:spcPct val="0"/>
              </a:spcBef>
              <a:buClrTx/>
              <a:buSzTx/>
            </a:pPr>
            <a:r>
              <a:rPr lang="pl-PL" sz="2000" smtClean="0">
                <a:solidFill>
                  <a:srgbClr val="FFFFFF"/>
                </a:solidFill>
              </a:rPr>
              <a:t>Procesów uwagi, współdziałających z rozpoznawaniem.</a:t>
            </a:r>
          </a:p>
          <a:p>
            <a:pPr marL="180975" indent="-180975" eaLnBrk="1" hangingPunct="1">
              <a:lnSpc>
                <a:spcPct val="120000"/>
              </a:lnSpc>
              <a:spcBef>
                <a:spcPct val="0"/>
              </a:spcBef>
              <a:buClrTx/>
              <a:buSzTx/>
            </a:pPr>
            <a:r>
              <a:rPr lang="pl-PL" sz="2000" smtClean="0">
                <a:solidFill>
                  <a:srgbClr val="FFFFFF"/>
                </a:solidFill>
              </a:rPr>
              <a:t>Pamiętające epizody, ogólne relacje semantyczne, utrzymujące bieżące informacje.</a:t>
            </a:r>
          </a:p>
          <a:p>
            <a:pPr marL="180975" indent="-180975" eaLnBrk="1" hangingPunct="1">
              <a:lnSpc>
                <a:spcPct val="120000"/>
              </a:lnSpc>
              <a:spcBef>
                <a:spcPct val="0"/>
              </a:spcBef>
              <a:buClrTx/>
              <a:buSzTx/>
            </a:pPr>
            <a:r>
              <a:rPr lang="pl-PL" sz="2000" smtClean="0">
                <a:solidFill>
                  <a:srgbClr val="FFFFFF"/>
                </a:solidFill>
              </a:rPr>
              <a:t>Uczące się wymowy i sensu słów.  </a:t>
            </a:r>
            <a:endParaRPr lang="pl-PL" sz="1000" smtClean="0">
              <a:solidFill>
                <a:srgbClr val="FFFFFF"/>
              </a:solidFill>
            </a:endParaRPr>
          </a:p>
        </p:txBody>
      </p:sp>
      <p:sp>
        <p:nvSpPr>
          <p:cNvPr id="4100" name="Rectangle 4"/>
          <p:cNvSpPr>
            <a:spLocks noChangeArrowheads="1"/>
          </p:cNvSpPr>
          <p:nvPr/>
        </p:nvSpPr>
        <p:spPr bwMode="auto">
          <a:xfrm>
            <a:off x="611188" y="3500438"/>
            <a:ext cx="81375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algn="l">
              <a:lnSpc>
                <a:spcPct val="120000"/>
              </a:lnSpc>
            </a:pPr>
            <a:r>
              <a:rPr lang="pl-PL" sz="2000" dirty="0">
                <a:solidFill>
                  <a:srgbClr val="FFFFFF"/>
                </a:solidFill>
                <a:latin typeface="Calibri" pitchFamily="34" charset="0"/>
              </a:rPr>
              <a:t>Czego brakuje? </a:t>
            </a:r>
          </a:p>
          <a:p>
            <a:pPr marL="180975" indent="-180975" algn="l">
              <a:lnSpc>
                <a:spcPct val="120000"/>
              </a:lnSpc>
              <a:buFontTx/>
              <a:buChar char="•"/>
            </a:pPr>
            <a:r>
              <a:rPr lang="pl-PL" sz="2000" dirty="0">
                <a:solidFill>
                  <a:srgbClr val="FFFFFF"/>
                </a:solidFill>
                <a:latin typeface="Calibri" pitchFamily="34" charset="0"/>
              </a:rPr>
              <a:t>Celów, dążeń, planowania.</a:t>
            </a:r>
          </a:p>
          <a:p>
            <a:pPr marL="180975" indent="-180975" algn="l">
              <a:lnSpc>
                <a:spcPct val="120000"/>
              </a:lnSpc>
              <a:buFontTx/>
              <a:buChar char="•"/>
            </a:pPr>
            <a:r>
              <a:rPr lang="pl-PL" sz="2000" dirty="0">
                <a:solidFill>
                  <a:srgbClr val="FFFFFF"/>
                </a:solidFill>
                <a:latin typeface="Calibri" pitchFamily="34" charset="0"/>
              </a:rPr>
              <a:t>Rozumowania.</a:t>
            </a:r>
          </a:p>
          <a:p>
            <a:pPr marL="180975" indent="-180975" algn="l">
              <a:lnSpc>
                <a:spcPct val="120000"/>
              </a:lnSpc>
              <a:buFontTx/>
              <a:buChar char="•"/>
            </a:pPr>
            <a:r>
              <a:rPr lang="pl-PL" sz="2000" dirty="0">
                <a:solidFill>
                  <a:srgbClr val="FFFFFF"/>
                </a:solidFill>
                <a:latin typeface="Calibri" pitchFamily="34" charset="0"/>
              </a:rPr>
              <a:t>Emocji.</a:t>
            </a:r>
          </a:p>
          <a:p>
            <a:pPr marL="180975" indent="-180975" algn="l">
              <a:lnSpc>
                <a:spcPct val="120000"/>
              </a:lnSpc>
              <a:buFontTx/>
              <a:buChar char="•"/>
            </a:pPr>
            <a:r>
              <a:rPr lang="pl-PL" sz="2000" dirty="0">
                <a:solidFill>
                  <a:srgbClr val="FFFFFF"/>
                </a:solidFill>
                <a:latin typeface="Calibri" pitchFamily="34" charset="0"/>
              </a:rPr>
              <a:t>Podejmowania decyzji.</a:t>
            </a:r>
          </a:p>
          <a:p>
            <a:pPr marL="180975" indent="-180975" algn="l">
              <a:lnSpc>
                <a:spcPct val="120000"/>
              </a:lnSpc>
              <a:buFontTx/>
              <a:buChar char="•"/>
            </a:pPr>
            <a:r>
              <a:rPr lang="pl-PL" sz="2000" dirty="0">
                <a:solidFill>
                  <a:srgbClr val="FFFFFF"/>
                </a:solidFill>
                <a:latin typeface="Calibri" pitchFamily="34" charset="0"/>
              </a:rPr>
              <a:t>Reprezentacji ego, modelu „ja”, samoświadomości. </a:t>
            </a:r>
          </a:p>
          <a:p>
            <a:pPr marL="180975" indent="-180975" algn="l">
              <a:lnSpc>
                <a:spcPct val="120000"/>
              </a:lnSpc>
              <a:buFontTx/>
              <a:buChar char="•"/>
            </a:pPr>
            <a:r>
              <a:rPr lang="pl-PL" sz="2000" dirty="0">
                <a:solidFill>
                  <a:srgbClr val="FFFFFF"/>
                </a:solidFill>
                <a:latin typeface="Calibri" pitchFamily="34" charset="0"/>
              </a:rPr>
              <a:t>Wolnej woli?</a:t>
            </a:r>
          </a:p>
          <a:p>
            <a:pPr marL="180975" indent="-180975" algn="l">
              <a:lnSpc>
                <a:spcPct val="120000"/>
              </a:lnSpc>
              <a:buFontTx/>
              <a:buChar char="•"/>
            </a:pPr>
            <a:r>
              <a:rPr lang="pl-PL" sz="2000" dirty="0">
                <a:solidFill>
                  <a:srgbClr val="FFFFFF"/>
                </a:solidFill>
                <a:latin typeface="Calibri" pitchFamily="34" charset="0"/>
              </a:rPr>
              <a:t>Relacji społecznych, hierarchii wartości. </a:t>
            </a:r>
          </a:p>
        </p:txBody>
      </p:sp>
    </p:spTree>
    <p:extLst>
      <p:ext uri="{BB962C8B-B14F-4D97-AF65-F5344CB8AC3E}">
        <p14:creationId xmlns:p14="http://schemas.microsoft.com/office/powerpoint/2010/main" val="4086544606"/>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Dog breeds</a:t>
            </a:r>
            <a:endParaRPr lang="pl-PL" sz="4000" dirty="0">
              <a:latin typeface="Arial Unicode MS" pitchFamily="34" charset="-128"/>
            </a:endParaRPr>
          </a:p>
        </p:txBody>
      </p:sp>
      <p:sp>
        <p:nvSpPr>
          <p:cNvPr id="32771" name="Rectangle 3"/>
          <p:cNvSpPr>
            <a:spLocks noGrp="1" noChangeArrowheads="1"/>
          </p:cNvSpPr>
          <p:nvPr>
            <p:ph type="body" idx="1"/>
          </p:nvPr>
        </p:nvSpPr>
        <p:spPr>
          <a:xfrm>
            <a:off x="336550" y="908050"/>
            <a:ext cx="5588000" cy="4987925"/>
          </a:xfrm>
        </p:spPr>
        <p:txBody>
          <a:bodyPr/>
          <a:lstStyle/>
          <a:p>
            <a:pPr marL="355600" indent="-355600">
              <a:spcBef>
                <a:spcPts val="0"/>
              </a:spcBef>
              <a:spcAft>
                <a:spcPts val="1200"/>
              </a:spcAft>
              <a:buFontTx/>
              <a:buNone/>
              <a:defRPr/>
            </a:pPr>
            <a:endParaRPr lang="en-US" sz="2000" dirty="0" smtClean="0">
              <a:latin typeface="Calibri" pitchFamily="34" charset="0"/>
              <a:cs typeface="Calibri" pitchFamily="34" charset="0"/>
            </a:endParaRPr>
          </a:p>
          <a:p>
            <a:pPr marL="0" indent="0">
              <a:spcBef>
                <a:spcPts val="0"/>
              </a:spcBef>
              <a:spcAft>
                <a:spcPts val="1200"/>
              </a:spcAft>
              <a:buFontTx/>
              <a:buNone/>
              <a:defRPr/>
            </a:pPr>
            <a:r>
              <a:rPr lang="pl-PL" sz="2000" dirty="0" smtClean="0">
                <a:latin typeface="Calibri" pitchFamily="34" charset="0"/>
                <a:cs typeface="Calibri" pitchFamily="34" charset="0"/>
              </a:rPr>
              <a:t>329 breeds in 10 categories: </a:t>
            </a:r>
          </a:p>
          <a:p>
            <a:pPr marL="0" indent="0">
              <a:spcBef>
                <a:spcPts val="0"/>
              </a:spcBef>
              <a:spcAft>
                <a:spcPts val="1200"/>
              </a:spcAft>
              <a:buFontTx/>
              <a:buNone/>
              <a:defRPr/>
            </a:pPr>
            <a:r>
              <a:rPr lang="pl-PL" sz="2000" dirty="0" smtClean="0">
                <a:latin typeface="Calibri" pitchFamily="34" charset="0"/>
                <a:cs typeface="Calibri" pitchFamily="34" charset="0"/>
              </a:rPr>
              <a:t>Sheepdogs and Cattle Dogs; Pinscher and Schnauzer; Spitz and Primitive; Scenthounds; Pointing Dogs; </a:t>
            </a:r>
            <a:r>
              <a:rPr lang="en-US" sz="2000" dirty="0" smtClean="0">
                <a:latin typeface="Calibri" pitchFamily="34" charset="0"/>
                <a:cs typeface="Calibri" pitchFamily="34" charset="0"/>
              </a:rPr>
              <a:t>Retrievers</a:t>
            </a:r>
            <a:r>
              <a:rPr lang="pl-PL" sz="2000" dirty="0" smtClean="0">
                <a:latin typeface="Calibri" pitchFamily="34" charset="0"/>
                <a:cs typeface="Calibri" pitchFamily="34" charset="0"/>
              </a:rPr>
              <a:t>,</a:t>
            </a:r>
            <a:r>
              <a:rPr lang="en-US" sz="2000" dirty="0" smtClean="0">
                <a:latin typeface="Calibri" pitchFamily="34" charset="0"/>
                <a:cs typeface="Calibri" pitchFamily="34" charset="0"/>
              </a:rPr>
              <a:t> Flushing Dogs</a:t>
            </a:r>
            <a:r>
              <a:rPr lang="pl-PL" sz="2000" dirty="0" smtClean="0">
                <a:latin typeface="Calibri" pitchFamily="34" charset="0"/>
                <a:cs typeface="Calibri" pitchFamily="34" charset="0"/>
              </a:rPr>
              <a:t> and</a:t>
            </a:r>
            <a:r>
              <a:rPr lang="en-US" sz="2000" dirty="0" smtClean="0">
                <a:latin typeface="Calibri" pitchFamily="34" charset="0"/>
                <a:cs typeface="Calibri" pitchFamily="34" charset="0"/>
              </a:rPr>
              <a:t> Water Dogs</a:t>
            </a:r>
            <a:r>
              <a:rPr lang="pl-PL" sz="2000" dirty="0" smtClean="0">
                <a:latin typeface="Calibri" pitchFamily="34" charset="0"/>
                <a:cs typeface="Calibri" pitchFamily="34" charset="0"/>
              </a:rPr>
              <a:t>; Companion and Toy Dogs; Sighthounds </a:t>
            </a:r>
          </a:p>
          <a:p>
            <a:pPr marL="0" indent="0">
              <a:spcBef>
                <a:spcPts val="0"/>
              </a:spcBef>
              <a:spcAft>
                <a:spcPts val="1200"/>
              </a:spcAft>
              <a:buFontTx/>
              <a:buNone/>
              <a:defRPr/>
            </a:pPr>
            <a:r>
              <a:rPr lang="pl-PL" sz="2000" dirty="0" smtClean="0">
                <a:latin typeface="Calibri" pitchFamily="34" charset="0"/>
                <a:cs typeface="Calibri" pitchFamily="34" charset="0"/>
              </a:rPr>
              <a:t>Write down properties and try to use them in the 20-question game to recognize the breed … fails!</a:t>
            </a:r>
            <a:endParaRPr lang="pl-PL" sz="2000" dirty="0">
              <a:latin typeface="Calibri" pitchFamily="34" charset="0"/>
              <a:cs typeface="Calibri" pitchFamily="34" charset="0"/>
            </a:endParaRPr>
          </a:p>
          <a:p>
            <a:pPr marL="0" indent="0">
              <a:spcBef>
                <a:spcPts val="0"/>
              </a:spcBef>
              <a:spcAft>
                <a:spcPts val="1200"/>
              </a:spcAft>
              <a:buFontTx/>
              <a:buNone/>
              <a:defRPr/>
            </a:pPr>
            <a:r>
              <a:rPr lang="pl-PL" sz="2000" dirty="0" smtClean="0">
                <a:latin typeface="Calibri" pitchFamily="34" charset="0"/>
                <a:cs typeface="Calibri" pitchFamily="34" charset="0"/>
              </a:rPr>
              <a:t>Visually each category is quite different, </a:t>
            </a:r>
            <a:br>
              <a:rPr lang="pl-PL" sz="2000" dirty="0" smtClean="0">
                <a:latin typeface="Calibri" pitchFamily="34" charset="0"/>
                <a:cs typeface="Calibri" pitchFamily="34" charset="0"/>
              </a:rPr>
            </a:br>
            <a:r>
              <a:rPr lang="pl-PL" sz="2000" dirty="0" smtClean="0">
                <a:latin typeface="Calibri" pitchFamily="34" charset="0"/>
                <a:cs typeface="Calibri" pitchFamily="34" charset="0"/>
              </a:rPr>
              <a:t>all traditional categorizations are based on behavious and features that are not easy to observe. </a:t>
            </a:r>
            <a:endParaRPr lang="pl-PL" sz="1800" dirty="0">
              <a:latin typeface="Calibri" pitchFamily="34" charset="0"/>
              <a:cs typeface="Calibri" pitchFamily="34" charset="0"/>
            </a:endParaRPr>
          </a:p>
          <a:p>
            <a:pPr marL="355600" indent="-355600">
              <a:spcBef>
                <a:spcPts val="0"/>
              </a:spcBef>
              <a:spcAft>
                <a:spcPts val="1200"/>
              </a:spcAft>
              <a:defRPr/>
            </a:pPr>
            <a:r>
              <a:rPr lang="pl-PL" sz="2000" dirty="0" smtClean="0">
                <a:latin typeface="Calibri" pitchFamily="34" charset="0"/>
                <a:cs typeface="Calibri" pitchFamily="34" charset="0"/>
              </a:rPr>
              <a:t>Ontologies do not agree with visual similarity.</a:t>
            </a:r>
          </a:p>
          <a:p>
            <a:pPr marL="355600" indent="-355600">
              <a:spcBef>
                <a:spcPts val="0"/>
              </a:spcBef>
              <a:spcAft>
                <a:spcPts val="1200"/>
              </a:spcAft>
              <a:defRPr/>
            </a:pPr>
            <a:r>
              <a:rPr lang="pl-PL" sz="2000" dirty="0" smtClean="0">
                <a:latin typeface="Calibri" pitchFamily="34" charset="0"/>
                <a:cs typeface="Calibri" pitchFamily="34" charset="0"/>
              </a:rPr>
              <a:t>Brains discover it easily =&gt; not all brain states have linguistic labels.</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1287463"/>
            <a:ext cx="2867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72488"/>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971550" y="188913"/>
            <a:ext cx="7129463" cy="669925"/>
          </a:xfrm>
          <a:effectLst>
            <a:outerShdw dist="35921" dir="2700000" algn="ctr" rotWithShape="0">
              <a:schemeClr val="bg2"/>
            </a:outerShdw>
          </a:effectLst>
        </p:spPr>
        <p:txBody>
          <a:bodyPr/>
          <a:lstStyle/>
          <a:p>
            <a:pPr>
              <a:defRPr/>
            </a:pPr>
            <a:r>
              <a:rPr lang="pl-PL" sz="4000" dirty="0" smtClean="0">
                <a:latin typeface="Arial Unicode MS" pitchFamily="34" charset="-128"/>
              </a:rPr>
              <a:t>Dog behavior</a:t>
            </a:r>
            <a:endParaRPr lang="pl-PL" sz="4000" dirty="0">
              <a:latin typeface="Arial Unicode MS" pitchFamily="34" charset="-128"/>
            </a:endParaRPr>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327150"/>
            <a:ext cx="4275138"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02144"/>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a:xfrm>
            <a:off x="685800" y="350838"/>
            <a:ext cx="7772400" cy="563562"/>
          </a:xfrm>
        </p:spPr>
        <p:txBody>
          <a:bodyPr/>
          <a:lstStyle/>
          <a:p>
            <a:pPr eaLnBrk="1" hangingPunct="1">
              <a:defRPr/>
            </a:pPr>
            <a:r>
              <a:rPr lang="en-US" sz="3200" dirty="0" smtClean="0"/>
              <a:t>Energies of trajectories</a:t>
            </a:r>
          </a:p>
        </p:txBody>
      </p:sp>
      <p:sp>
        <p:nvSpPr>
          <p:cNvPr id="35843" name="Rectangle 3"/>
          <p:cNvSpPr>
            <a:spLocks noGrp="1" noChangeArrowheads="1"/>
          </p:cNvSpPr>
          <p:nvPr>
            <p:ph type="body" sz="half" idx="1"/>
          </p:nvPr>
        </p:nvSpPr>
        <p:spPr>
          <a:xfrm>
            <a:off x="539750" y="1125538"/>
            <a:ext cx="8424863" cy="2374900"/>
          </a:xfrm>
        </p:spPr>
        <p:txBody>
          <a:bodyPr/>
          <a:lstStyle/>
          <a:p>
            <a:pPr marL="0" indent="0">
              <a:buFontTx/>
              <a:buNone/>
            </a:pPr>
            <a:r>
              <a:rPr lang="en-US" sz="2000" smtClean="0">
                <a:latin typeface="Calibri" pitchFamily="34" charset="0"/>
                <a:cs typeface="Calibri" pitchFamily="34" charset="0"/>
              </a:rPr>
              <a:t>P.McLeod, T. Shallice, D.C. Plaut, </a:t>
            </a:r>
            <a:br>
              <a:rPr lang="en-US" sz="2000" smtClean="0">
                <a:latin typeface="Calibri" pitchFamily="34" charset="0"/>
                <a:cs typeface="Calibri" pitchFamily="34" charset="0"/>
              </a:rPr>
            </a:br>
            <a:r>
              <a:rPr lang="en-US" sz="2000" smtClean="0">
                <a:latin typeface="Calibri" pitchFamily="34" charset="0"/>
                <a:cs typeface="Calibri" pitchFamily="34" charset="0"/>
              </a:rPr>
              <a:t>Attractor dynamics in word recognition: converging evidence from errors by normal subjects, dyslexic patients and a </a:t>
            </a:r>
            <a:r>
              <a:rPr lang="pl-PL" sz="2000" smtClean="0">
                <a:latin typeface="Calibri" pitchFamily="34" charset="0"/>
                <a:cs typeface="Calibri" pitchFamily="34" charset="0"/>
              </a:rPr>
              <a:t>connectionist model. </a:t>
            </a:r>
            <a:br>
              <a:rPr lang="pl-PL" sz="2000" smtClean="0">
                <a:latin typeface="Calibri" pitchFamily="34" charset="0"/>
                <a:cs typeface="Calibri" pitchFamily="34" charset="0"/>
              </a:rPr>
            </a:br>
            <a:r>
              <a:rPr lang="pl-PL" sz="2000" smtClean="0">
                <a:latin typeface="Calibri" pitchFamily="34" charset="0"/>
                <a:cs typeface="Calibri" pitchFamily="34" charset="0"/>
              </a:rPr>
              <a:t>Cognition 74 (2000) 91-113.</a:t>
            </a:r>
          </a:p>
          <a:p>
            <a:pPr marL="0" indent="0">
              <a:buFontTx/>
              <a:buNone/>
            </a:pPr>
            <a:endParaRPr lang="pl-PL" sz="1000" smtClean="0">
              <a:latin typeface="Calibri" pitchFamily="34" charset="0"/>
              <a:cs typeface="Calibri" pitchFamily="34" charset="0"/>
            </a:endParaRPr>
          </a:p>
          <a:p>
            <a:pPr marL="0" indent="0">
              <a:buFontTx/>
              <a:buNone/>
            </a:pPr>
            <a:r>
              <a:rPr lang="en-US" sz="2000" smtClean="0">
                <a:latin typeface="Calibri" pitchFamily="34" charset="0"/>
                <a:cs typeface="Calibri" pitchFamily="34" charset="0"/>
              </a:rPr>
              <a:t>New area in psycholinguistics: investigation of dynamical cognition</a:t>
            </a:r>
            <a:r>
              <a:rPr lang="pl-PL" sz="2000" smtClean="0">
                <a:latin typeface="Calibri" pitchFamily="34" charset="0"/>
                <a:cs typeface="Calibri" pitchFamily="34" charset="0"/>
              </a:rPr>
              <a:t>, </a:t>
            </a:r>
            <a:r>
              <a:rPr lang="en-US" sz="2000" smtClean="0">
                <a:latin typeface="Calibri" pitchFamily="34" charset="0"/>
                <a:cs typeface="Calibri" pitchFamily="34" charset="0"/>
              </a:rPr>
              <a:t>influence of masking on semantic and phonological errors</a:t>
            </a:r>
            <a:r>
              <a:rPr lang="pl-PL" sz="2000" smtClean="0">
                <a:latin typeface="Calibri" pitchFamily="34" charset="0"/>
                <a:cs typeface="Calibri" pitchFamily="34" charset="0"/>
              </a:rPr>
              <a:t>.</a:t>
            </a:r>
          </a:p>
          <a:p>
            <a:pPr marL="0" indent="0">
              <a:buFontTx/>
              <a:buNone/>
            </a:pPr>
            <a:endParaRPr lang="pl-PL" sz="2000" smtClean="0">
              <a:latin typeface="Calibri" pitchFamily="34" charset="0"/>
              <a:cs typeface="Calibri" pitchFamily="34" charset="0"/>
            </a:endParaRP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467100"/>
            <a:ext cx="4252912"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29495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614116"/>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777875"/>
            <a:ext cx="46101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7029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1042988" y="188913"/>
            <a:ext cx="6753225" cy="571500"/>
          </a:xfrm>
        </p:spPr>
        <p:txBody>
          <a:bodyPr/>
          <a:lstStyle/>
          <a:p>
            <a:pPr eaLnBrk="1" hangingPunct="1">
              <a:defRPr/>
            </a:pPr>
            <a:r>
              <a:rPr lang="en-US" dirty="0" smtClean="0">
                <a:latin typeface="Arial Unicode MS" pitchFamily="34" charset="-128"/>
              </a:rPr>
              <a:t>How to become an expert</a:t>
            </a:r>
            <a:r>
              <a:rPr lang="pl-PL" dirty="0" smtClean="0">
                <a:latin typeface="Arial Unicode MS" pitchFamily="34" charset="-128"/>
              </a:rPr>
              <a:t>?</a:t>
            </a:r>
          </a:p>
        </p:txBody>
      </p:sp>
      <p:sp>
        <p:nvSpPr>
          <p:cNvPr id="32771" name="Rectangle 3"/>
          <p:cNvSpPr>
            <a:spLocks noGrp="1" noChangeArrowheads="1"/>
          </p:cNvSpPr>
          <p:nvPr>
            <p:ph type="body" idx="1"/>
          </p:nvPr>
        </p:nvSpPr>
        <p:spPr>
          <a:xfrm>
            <a:off x="323850" y="908050"/>
            <a:ext cx="8699500" cy="2735263"/>
          </a:xfrm>
        </p:spPr>
        <p:txBody>
          <a:bodyPr/>
          <a:lstStyle/>
          <a:p>
            <a:pPr marL="0" indent="0" eaLnBrk="1" hangingPunct="1">
              <a:buFontTx/>
              <a:buNone/>
              <a:defRPr/>
            </a:pPr>
            <a:r>
              <a:rPr lang="en-US" sz="2000" dirty="0" smtClean="0">
                <a:latin typeface="Calibri" pitchFamily="34" charset="0"/>
              </a:rPr>
              <a:t>Textbook knowledge in medicine: detailed description of all possibilities</a:t>
            </a:r>
            <a:r>
              <a:rPr lang="pl-PL" sz="2000" dirty="0" smtClean="0">
                <a:latin typeface="Calibri" pitchFamily="34" charset="0"/>
              </a:rPr>
              <a:t>.</a:t>
            </a:r>
          </a:p>
          <a:p>
            <a:pPr marL="0" indent="0" eaLnBrk="1" hangingPunct="1">
              <a:buFontTx/>
              <a:buNone/>
              <a:defRPr/>
            </a:pPr>
            <a:r>
              <a:rPr lang="en-US" sz="2000" dirty="0" smtClean="0">
                <a:latin typeface="Calibri" pitchFamily="34" charset="0"/>
              </a:rPr>
              <a:t>Effect</a:t>
            </a:r>
            <a:r>
              <a:rPr lang="pl-PL" sz="2000" dirty="0" smtClean="0">
                <a:latin typeface="Calibri" pitchFamily="34" charset="0"/>
              </a:rPr>
              <a:t>: </a:t>
            </a:r>
            <a:r>
              <a:rPr lang="en-US" sz="2000" dirty="0" smtClean="0">
                <a:latin typeface="Calibri" pitchFamily="34" charset="0"/>
              </a:rPr>
              <a:t>neural activation flows everywhere and correct diagnosis is impossible</a:t>
            </a:r>
            <a:r>
              <a:rPr lang="pl-PL" sz="2000" dirty="0" smtClean="0">
                <a:latin typeface="Calibri" pitchFamily="34" charset="0"/>
              </a:rPr>
              <a:t>. </a:t>
            </a:r>
            <a:r>
              <a:rPr lang="en-US" sz="2000" dirty="0" smtClean="0">
                <a:latin typeface="Calibri" pitchFamily="34" charset="0"/>
              </a:rPr>
              <a:t>Correlations between observations forming prototypes are not firmly established</a:t>
            </a:r>
            <a:r>
              <a:rPr lang="pl-PL" sz="2000" dirty="0" smtClean="0">
                <a:latin typeface="Calibri" pitchFamily="34" charset="0"/>
              </a:rPr>
              <a:t>. Expert has correct associations.</a:t>
            </a:r>
          </a:p>
          <a:p>
            <a:pPr marL="0" indent="0" eaLnBrk="1" hangingPunct="1">
              <a:buFontTx/>
              <a:buNone/>
              <a:defRPr/>
            </a:pPr>
            <a:r>
              <a:rPr lang="en-US" sz="2000" dirty="0" smtClean="0">
                <a:latin typeface="Calibri" pitchFamily="34" charset="0"/>
              </a:rPr>
              <a:t>Example</a:t>
            </a:r>
            <a:r>
              <a:rPr lang="pl-PL" sz="2000" dirty="0" smtClean="0">
                <a:latin typeface="Calibri" pitchFamily="34" charset="0"/>
              </a:rPr>
              <a:t>: 3 </a:t>
            </a:r>
            <a:r>
              <a:rPr lang="en-US" sz="2000" dirty="0" smtClean="0">
                <a:latin typeface="Calibri" pitchFamily="34" charset="0"/>
              </a:rPr>
              <a:t>diseases</a:t>
            </a:r>
            <a:r>
              <a:rPr lang="pl-PL" sz="2000" dirty="0" smtClean="0">
                <a:latin typeface="Calibri" pitchFamily="34" charset="0"/>
              </a:rPr>
              <a:t>, </a:t>
            </a:r>
            <a:r>
              <a:rPr lang="en-US" sz="2000" dirty="0" smtClean="0">
                <a:latin typeface="Calibri" pitchFamily="34" charset="0"/>
              </a:rPr>
              <a:t>clinical case description</a:t>
            </a:r>
            <a:r>
              <a:rPr lang="pl-PL" sz="2000" dirty="0" smtClean="0">
                <a:latin typeface="Calibri" pitchFamily="34" charset="0"/>
              </a:rPr>
              <a:t>, MDS description.</a:t>
            </a:r>
          </a:p>
          <a:p>
            <a:pPr marL="457200" indent="-457200" eaLnBrk="1" hangingPunct="1">
              <a:buFontTx/>
              <a:buAutoNum type="arabicParenR"/>
              <a:defRPr/>
            </a:pPr>
            <a:r>
              <a:rPr lang="en-US" sz="2000" dirty="0" smtClean="0">
                <a:latin typeface="Calibri" pitchFamily="34" charset="0"/>
              </a:rPr>
              <a:t>System that has been trained on textbook knowledge</a:t>
            </a:r>
            <a:r>
              <a:rPr lang="pl-PL" sz="2000" dirty="0" smtClean="0">
                <a:latin typeface="Calibri" pitchFamily="34" charset="0"/>
              </a:rPr>
              <a:t>.</a:t>
            </a:r>
          </a:p>
          <a:p>
            <a:pPr marL="457200" indent="-457200" eaLnBrk="1" hangingPunct="1">
              <a:buFontTx/>
              <a:buAutoNum type="arabicParenR"/>
              <a:defRPr/>
            </a:pPr>
            <a:r>
              <a:rPr lang="en-US" sz="2000" dirty="0" smtClean="0">
                <a:latin typeface="Calibri" pitchFamily="34" charset="0"/>
              </a:rPr>
              <a:t>Same system that has learned on real cases</a:t>
            </a:r>
            <a:r>
              <a:rPr lang="pl-PL" sz="2000" dirty="0" smtClean="0">
                <a:latin typeface="Calibri" pitchFamily="34" charset="0"/>
              </a:rPr>
              <a:t>.</a:t>
            </a:r>
          </a:p>
          <a:p>
            <a:pPr marL="457200" indent="-457200" eaLnBrk="1" hangingPunct="1">
              <a:buFontTx/>
              <a:buAutoNum type="arabicParenR"/>
              <a:defRPr/>
            </a:pPr>
            <a:r>
              <a:rPr lang="en-US" sz="2000" dirty="0" smtClean="0">
                <a:latin typeface="Calibri" pitchFamily="34" charset="0"/>
              </a:rPr>
              <a:t>Experienced expert that has learned on real cases</a:t>
            </a:r>
            <a:r>
              <a:rPr lang="pl-PL" sz="2000" dirty="0" smtClean="0">
                <a:latin typeface="Calibri" pitchFamily="34" charset="0"/>
              </a:rPr>
              <a:t>.</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7438"/>
            <a:ext cx="34893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3627438"/>
            <a:ext cx="34893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627438"/>
            <a:ext cx="3132137"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06388" y="3714750"/>
            <a:ext cx="8699500" cy="2433638"/>
          </a:xfrm>
          <a:prstGeom prst="rect">
            <a:avLst/>
          </a:prstGeom>
          <a:noFill/>
          <a:ln w="9525">
            <a:noFill/>
            <a:miter lim="800000"/>
            <a:headEnd/>
            <a:tailEnd/>
          </a:ln>
        </p:spPr>
        <p:txBody>
          <a:bodyPr/>
          <a:lstStyle/>
          <a:p>
            <a:pPr marL="457200" indent="-457200">
              <a:defRPr/>
            </a:pPr>
            <a:endParaRPr lang="pl-PL" sz="1000" dirty="0">
              <a:latin typeface="Calibri" pitchFamily="34" charset="0"/>
              <a:cs typeface="+mn-cs"/>
            </a:endParaRPr>
          </a:p>
          <a:p>
            <a:pPr>
              <a:defRPr/>
            </a:pPr>
            <a:r>
              <a:rPr lang="en-US" dirty="0">
                <a:latin typeface="Calibri" pitchFamily="34" charset="0"/>
                <a:cs typeface="+mn-cs"/>
              </a:rPr>
              <a:t>Conclusion</a:t>
            </a:r>
            <a:r>
              <a:rPr lang="pl-PL" dirty="0">
                <a:latin typeface="Calibri" pitchFamily="34" charset="0"/>
                <a:cs typeface="+mn-cs"/>
              </a:rPr>
              <a:t>: </a:t>
            </a:r>
            <a:r>
              <a:rPr lang="en-US" dirty="0">
                <a:latin typeface="Calibri" pitchFamily="34" charset="0"/>
                <a:cs typeface="+mn-cs"/>
              </a:rPr>
              <a:t>abstract presentation of knowledge in complex domains leads to poor expertise, random real case learning is a bit better, learning with real cases that cover the whole spectrum of different cases is the best</a:t>
            </a:r>
            <a:r>
              <a:rPr lang="pl-PL" dirty="0">
                <a:latin typeface="Calibri" pitchFamily="34" charset="0"/>
                <a:cs typeface="+mn-cs"/>
              </a:rPr>
              <a:t>. </a:t>
            </a:r>
            <a:br>
              <a:rPr lang="pl-PL" dirty="0">
                <a:latin typeface="Calibri" pitchFamily="34" charset="0"/>
                <a:cs typeface="+mn-cs"/>
              </a:rPr>
            </a:br>
            <a:endParaRPr lang="pl-PL" sz="1000" dirty="0">
              <a:latin typeface="Calibri" pitchFamily="34" charset="0"/>
              <a:cs typeface="+mn-cs"/>
            </a:endParaRPr>
          </a:p>
          <a:p>
            <a:pPr>
              <a:defRPr/>
            </a:pPr>
            <a:r>
              <a:rPr lang="pl-PL" dirty="0">
                <a:latin typeface="Calibri" pitchFamily="34" charset="0"/>
                <a:cs typeface="+mn-cs"/>
              </a:rPr>
              <a:t>	</a:t>
            </a:r>
            <a:r>
              <a:rPr lang="en-US" dirty="0">
                <a:latin typeface="Calibri" pitchFamily="34" charset="0"/>
                <a:cs typeface="+mn-cs"/>
              </a:rPr>
              <a:t>I hear and I forget</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I see and I remember</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I do and I understand</a:t>
            </a:r>
            <a:r>
              <a:rPr lang="pl-PL" dirty="0">
                <a:latin typeface="Calibri" pitchFamily="34" charset="0"/>
                <a:cs typeface="+mn-cs"/>
              </a:rPr>
              <a:t>.</a:t>
            </a:r>
          </a:p>
          <a:p>
            <a:pPr>
              <a:defRPr/>
            </a:pPr>
            <a:r>
              <a:rPr lang="pl-PL" dirty="0">
                <a:latin typeface="Calibri" pitchFamily="34" charset="0"/>
                <a:cs typeface="+mn-cs"/>
              </a:rPr>
              <a:t>			</a:t>
            </a:r>
            <a:r>
              <a:rPr lang="en-US" dirty="0">
                <a:latin typeface="Calibri" pitchFamily="34" charset="0"/>
                <a:cs typeface="+mn-cs"/>
              </a:rPr>
              <a:t>Confucius</a:t>
            </a:r>
            <a:r>
              <a:rPr lang="pl-PL" dirty="0">
                <a:latin typeface="Calibri" pitchFamily="34" charset="0"/>
                <a:cs typeface="+mn-cs"/>
              </a:rPr>
              <a:t>, -500 r.</a:t>
            </a:r>
          </a:p>
        </p:txBody>
      </p:sp>
    </p:spTree>
    <p:extLst>
      <p:ext uri="{BB962C8B-B14F-4D97-AF65-F5344CB8AC3E}">
        <p14:creationId xmlns:p14="http://schemas.microsoft.com/office/powerpoint/2010/main" val="72602298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277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277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77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939800" y="330200"/>
            <a:ext cx="5775325" cy="774700"/>
          </a:xfrm>
          <a:effectLst>
            <a:outerShdw dist="35921" dir="2700000" algn="ctr" rotWithShape="0">
              <a:schemeClr val="bg2"/>
            </a:outerShdw>
          </a:effectLst>
        </p:spPr>
        <p:txBody>
          <a:bodyPr lIns="92075" tIns="46038" rIns="92075" bIns="46038"/>
          <a:lstStyle/>
          <a:p>
            <a:pPr eaLnBrk="1" hangingPunct="1">
              <a:defRPr/>
            </a:pPr>
            <a:r>
              <a:rPr lang="en-US" dirty="0" smtClean="0"/>
              <a:t>Mental models</a:t>
            </a:r>
          </a:p>
        </p:txBody>
      </p:sp>
      <p:sp>
        <p:nvSpPr>
          <p:cNvPr id="22531" name="Rectangle 3"/>
          <p:cNvSpPr>
            <a:spLocks noGrp="1" noChangeArrowheads="1"/>
          </p:cNvSpPr>
          <p:nvPr>
            <p:ph type="body" idx="1"/>
          </p:nvPr>
        </p:nvSpPr>
        <p:spPr>
          <a:xfrm>
            <a:off x="722313" y="2171700"/>
            <a:ext cx="8421687" cy="4541838"/>
          </a:xfrm>
        </p:spPr>
        <p:txBody>
          <a:bodyPr lIns="92075" tIns="46038" rIns="92075" bIns="46038"/>
          <a:lstStyle/>
          <a:p>
            <a:pPr marL="0" indent="0" eaLnBrk="1" hangingPunct="1">
              <a:spcAft>
                <a:spcPts val="600"/>
              </a:spcAft>
              <a:buFontTx/>
              <a:buNone/>
              <a:defRPr/>
            </a:pPr>
            <a:r>
              <a:rPr lang="en-US" sz="2000" dirty="0" smtClean="0"/>
              <a:t>P. Johnson-Laird, 1983 book and papers. </a:t>
            </a:r>
          </a:p>
          <a:p>
            <a:pPr marL="0" indent="0" eaLnBrk="1" hangingPunct="1">
              <a:spcAft>
                <a:spcPts val="600"/>
              </a:spcAft>
              <a:buFontTx/>
              <a:buNone/>
              <a:defRPr/>
            </a:pPr>
            <a:r>
              <a:rPr lang="en-US" sz="2000" dirty="0" smtClean="0"/>
              <a:t>Imagination: mental rotation, time ~ angle, about 60</a:t>
            </a:r>
            <a:r>
              <a:rPr lang="en-US" sz="2000" baseline="30000" dirty="0" smtClean="0"/>
              <a:t>o</a:t>
            </a:r>
            <a:r>
              <a:rPr lang="en-US" sz="2000" dirty="0" smtClean="0"/>
              <a:t>/sec.</a:t>
            </a:r>
          </a:p>
          <a:p>
            <a:pPr marL="0" indent="0" eaLnBrk="1" hangingPunct="1">
              <a:spcAft>
                <a:spcPts val="600"/>
              </a:spcAft>
              <a:buFontTx/>
              <a:buNone/>
              <a:defRPr/>
            </a:pPr>
            <a:r>
              <a:rPr lang="en-US" sz="2000" dirty="0" smtClean="0"/>
              <a:t>Internal models of relations between objects, hypothesized to play a major role in cognition and decision-making. </a:t>
            </a:r>
          </a:p>
          <a:p>
            <a:pPr marL="0" indent="0" eaLnBrk="1" hangingPunct="1">
              <a:spcAft>
                <a:spcPts val="600"/>
              </a:spcAft>
              <a:buFontTx/>
              <a:buNone/>
              <a:defRPr/>
            </a:pPr>
            <a:r>
              <a:rPr lang="en-US" sz="2000" dirty="0" smtClean="0"/>
              <a:t>AI: direct representations are very useful, direct in some aspects only</a:t>
            </a:r>
            <a:r>
              <a:rPr lang="en-US" sz="2000" dirty="0" smtClean="0"/>
              <a:t>!</a:t>
            </a:r>
            <a:endParaRPr lang="en-US" sz="1000" dirty="0" smtClean="0"/>
          </a:p>
          <a:p>
            <a:pPr marL="0" indent="0" eaLnBrk="1" hangingPunct="1">
              <a:spcAft>
                <a:spcPts val="600"/>
              </a:spcAft>
              <a:buFontTx/>
              <a:buNone/>
              <a:defRPr/>
            </a:pPr>
            <a:r>
              <a:rPr lang="en-US" sz="2000" dirty="0" smtClean="0"/>
              <a:t>Reasoning: imaging relations, “seeing” mental picture, semantic? </a:t>
            </a:r>
          </a:p>
          <a:p>
            <a:pPr marL="0" indent="0" eaLnBrk="1" hangingPunct="1">
              <a:spcAft>
                <a:spcPts val="600"/>
              </a:spcAft>
              <a:buFontTx/>
              <a:buNone/>
              <a:defRPr/>
            </a:pPr>
            <a:r>
              <a:rPr lang="en-US" sz="2000" dirty="0" smtClean="0"/>
              <a:t>Systematic fallacies: a sort of cognitive illusions</a:t>
            </a:r>
            <a:r>
              <a:rPr lang="en-US" sz="2000" dirty="0" smtClean="0"/>
              <a:t>.</a:t>
            </a:r>
            <a:endParaRPr lang="en-US" sz="1000" dirty="0" smtClean="0"/>
          </a:p>
          <a:p>
            <a:pPr marL="358775" indent="-358775" eaLnBrk="1" hangingPunct="1">
              <a:spcAft>
                <a:spcPts val="600"/>
              </a:spcAft>
              <a:defRPr/>
            </a:pPr>
            <a:r>
              <a:rPr lang="en-US" sz="2000" dirty="0" smtClean="0"/>
              <a:t>If the test is to continue then the turbine must be rotating fast enough to generate emergency electricity.</a:t>
            </a:r>
          </a:p>
          <a:p>
            <a:pPr marL="358775" indent="-358775" eaLnBrk="1" hangingPunct="1">
              <a:spcAft>
                <a:spcPts val="600"/>
              </a:spcAft>
              <a:defRPr/>
            </a:pPr>
            <a:r>
              <a:rPr lang="en-US" sz="2000" dirty="0" smtClean="0"/>
              <a:t>The turbine is not rotating fast enough to generate this electricity.</a:t>
            </a:r>
          </a:p>
          <a:p>
            <a:pPr marL="358775" indent="-358775" eaLnBrk="1" hangingPunct="1">
              <a:spcAft>
                <a:spcPts val="600"/>
              </a:spcAft>
              <a:defRPr/>
            </a:pPr>
            <a:r>
              <a:rPr lang="en-US" sz="2000" dirty="0" smtClean="0"/>
              <a:t>What, if anything, follows?  Chernobyl disaster … </a:t>
            </a:r>
            <a:endParaRPr lang="en-US" sz="1000" dirty="0" smtClean="0"/>
          </a:p>
          <a:p>
            <a:pPr marL="0" indent="0" eaLnBrk="1" hangingPunct="1">
              <a:spcAft>
                <a:spcPts val="600"/>
              </a:spcAft>
              <a:buFontTx/>
              <a:buNone/>
              <a:defRPr/>
            </a:pPr>
            <a:r>
              <a:rPr lang="pl-PL" sz="2000" dirty="0" err="1" smtClean="0"/>
              <a:t>If</a:t>
            </a:r>
            <a:r>
              <a:rPr lang="en-US" sz="2000" dirty="0" smtClean="0"/>
              <a:t> A=&gt;B;  the</a:t>
            </a:r>
            <a:r>
              <a:rPr lang="pl-PL" sz="2000" dirty="0" smtClean="0"/>
              <a:t>n</a:t>
            </a:r>
            <a:r>
              <a:rPr lang="en-US" sz="2000" dirty="0" smtClean="0"/>
              <a:t> ~B =&gt; ~A, but only about 2/3 </a:t>
            </a:r>
            <a:r>
              <a:rPr lang="pl-PL" sz="2000" dirty="0" err="1" smtClean="0"/>
              <a:t>students</a:t>
            </a:r>
            <a:r>
              <a:rPr lang="pl-PL" sz="2000" dirty="0" smtClean="0"/>
              <a:t> </a:t>
            </a:r>
            <a:r>
              <a:rPr lang="pl-PL" sz="2000" dirty="0" err="1" smtClean="0"/>
              <a:t>answer</a:t>
            </a:r>
            <a:r>
              <a:rPr lang="pl-PL" sz="2000" dirty="0" smtClean="0"/>
              <a:t> </a:t>
            </a:r>
            <a:r>
              <a:rPr lang="en-US" sz="2000" dirty="0" err="1" smtClean="0"/>
              <a:t>correc</a:t>
            </a:r>
            <a:r>
              <a:rPr lang="pl-PL" sz="2000" dirty="0" smtClean="0"/>
              <a:t>tly.</a:t>
            </a:r>
            <a:r>
              <a:rPr lang="en-US" sz="2000" dirty="0" smtClean="0"/>
              <a:t>.</a:t>
            </a:r>
            <a:endParaRPr lang="en-US" sz="2000" dirty="0" smtClean="0"/>
          </a:p>
        </p:txBody>
      </p:sp>
      <p:sp>
        <p:nvSpPr>
          <p:cNvPr id="44036" name="pole tekstowe 4"/>
          <p:cNvSpPr txBox="1">
            <a:spLocks noChangeArrowheads="1"/>
          </p:cNvSpPr>
          <p:nvPr/>
        </p:nvSpPr>
        <p:spPr bwMode="auto">
          <a:xfrm>
            <a:off x="708025" y="1120775"/>
            <a:ext cx="559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dirty="0">
                <a:latin typeface="Calibri" pitchFamily="34" charset="0"/>
                <a:cs typeface="Calibri" pitchFamily="34" charset="0"/>
              </a:rPr>
              <a:t>Kenneth </a:t>
            </a:r>
            <a:r>
              <a:rPr lang="en-US" dirty="0" err="1">
                <a:latin typeface="Calibri" pitchFamily="34" charset="0"/>
                <a:cs typeface="Calibri" pitchFamily="34" charset="0"/>
              </a:rPr>
              <a:t>Craik</a:t>
            </a:r>
            <a:r>
              <a:rPr lang="en-US" dirty="0">
                <a:latin typeface="Calibri" pitchFamily="34" charset="0"/>
                <a:cs typeface="Calibri" pitchFamily="34" charset="0"/>
              </a:rPr>
              <a:t>, 1943 book “The Nature of Explanation”, G-H </a:t>
            </a:r>
            <a:r>
              <a:rPr lang="en-US" dirty="0" err="1">
                <a:latin typeface="Calibri" pitchFamily="34" charset="0"/>
                <a:cs typeface="Calibri" pitchFamily="34" charset="0"/>
              </a:rPr>
              <a:t>Luquet</a:t>
            </a:r>
            <a:r>
              <a:rPr lang="en-US" dirty="0">
                <a:latin typeface="Calibri" pitchFamily="34" charset="0"/>
                <a:cs typeface="Calibri" pitchFamily="34" charset="0"/>
              </a:rPr>
              <a:t> attributed mental models to children in 1927.</a:t>
            </a:r>
            <a:endParaRPr lang="pl-PL" dirty="0">
              <a:latin typeface="Calibri" pitchFamily="34" charset="0"/>
              <a:cs typeface="Calibri" pitchFamily="34" charset="0"/>
            </a:endParaRPr>
          </a:p>
        </p:txBody>
      </p:sp>
      <p:pic>
        <p:nvPicPr>
          <p:cNvPr id="440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8" y="211138"/>
            <a:ext cx="2590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0081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939800" y="330200"/>
            <a:ext cx="6473825" cy="774700"/>
          </a:xfrm>
          <a:effectLst>
            <a:outerShdw dist="35921" dir="2700000" algn="ctr" rotWithShape="0">
              <a:schemeClr val="bg2"/>
            </a:outerShdw>
          </a:effectLst>
        </p:spPr>
        <p:txBody>
          <a:bodyPr lIns="92075" tIns="46038" rIns="92075" bIns="46038"/>
          <a:lstStyle/>
          <a:p>
            <a:pPr eaLnBrk="1" hangingPunct="1">
              <a:defRPr/>
            </a:pPr>
            <a:r>
              <a:rPr lang="en-US" dirty="0" smtClean="0"/>
              <a:t>Mental models summary</a:t>
            </a:r>
          </a:p>
        </p:txBody>
      </p:sp>
      <p:sp>
        <p:nvSpPr>
          <p:cNvPr id="45059" name="Rectangle 3"/>
          <p:cNvSpPr>
            <a:spLocks noGrp="1" noChangeArrowheads="1"/>
          </p:cNvSpPr>
          <p:nvPr>
            <p:ph type="body" idx="1"/>
          </p:nvPr>
        </p:nvSpPr>
        <p:spPr>
          <a:xfrm>
            <a:off x="641350" y="1882775"/>
            <a:ext cx="8396288" cy="4838700"/>
          </a:xfrm>
        </p:spPr>
        <p:txBody>
          <a:bodyPr lIns="92075" tIns="46038" rIns="92075" bIns="46038"/>
          <a:lstStyle/>
          <a:p>
            <a:pPr marL="457200" indent="-457200" eaLnBrk="1" hangingPunct="1">
              <a:lnSpc>
                <a:spcPct val="90000"/>
              </a:lnSpc>
              <a:buFontTx/>
              <a:buAutoNum type="arabicPeriod"/>
            </a:pPr>
            <a:r>
              <a:rPr lang="en-US" sz="2000" dirty="0" smtClean="0"/>
              <a:t>MM represent explicitly what is true, but not what is false; </a:t>
            </a:r>
            <a:br>
              <a:rPr lang="en-US" sz="2000" dirty="0" smtClean="0"/>
            </a:br>
            <a:r>
              <a:rPr lang="en-US" sz="2000" dirty="0" smtClean="0"/>
              <a:t>this may lead naive </a:t>
            </a:r>
            <a:r>
              <a:rPr lang="en-US" sz="2000" dirty="0" err="1" smtClean="0"/>
              <a:t>reasoner</a:t>
            </a:r>
            <a:r>
              <a:rPr lang="en-US" sz="2000" dirty="0" smtClean="0"/>
              <a:t> into systematic error.  </a:t>
            </a:r>
          </a:p>
          <a:p>
            <a:pPr marL="457200" indent="-457200" eaLnBrk="1" hangingPunct="1">
              <a:lnSpc>
                <a:spcPct val="90000"/>
              </a:lnSpc>
              <a:buFontTx/>
              <a:buAutoNum type="arabicPeriod"/>
            </a:pPr>
            <a:r>
              <a:rPr lang="en-US" sz="2000" dirty="0" smtClean="0"/>
              <a:t>Large number of complex models =&gt; poor performance. </a:t>
            </a:r>
          </a:p>
          <a:p>
            <a:pPr marL="457200" indent="-457200" eaLnBrk="1" hangingPunct="1">
              <a:lnSpc>
                <a:spcPct val="90000"/>
              </a:lnSpc>
              <a:buFontTx/>
              <a:buAutoNum type="arabicPeriod"/>
            </a:pPr>
            <a:r>
              <a:rPr lang="en-US" sz="2000" dirty="0" smtClean="0"/>
              <a:t>Tendency to focus on a few possible models =&gt; erroneous conclusions and irrational decisions</a:t>
            </a:r>
            <a:r>
              <a:rPr lang="en-US" sz="2000" dirty="0" smtClean="0"/>
              <a:t>.</a:t>
            </a:r>
            <a:endParaRPr lang="en-US" sz="2000" dirty="0" smtClean="0"/>
          </a:p>
          <a:p>
            <a:pPr marL="457200" indent="-457200" eaLnBrk="1" hangingPunct="1">
              <a:lnSpc>
                <a:spcPct val="90000"/>
              </a:lnSpc>
              <a:buFontTx/>
              <a:buNone/>
            </a:pPr>
            <a:r>
              <a:rPr lang="en-US" sz="2000" dirty="0" smtClean="0"/>
              <a:t>Cognitive illusions are just like visual illusions.</a:t>
            </a:r>
          </a:p>
          <a:p>
            <a:pPr marL="457200" indent="-457200" eaLnBrk="1" hangingPunct="1">
              <a:lnSpc>
                <a:spcPct val="90000"/>
              </a:lnSpc>
              <a:buFontTx/>
              <a:buNone/>
            </a:pPr>
            <a:r>
              <a:rPr lang="en-US" sz="2000" dirty="0" smtClean="0"/>
              <a:t>M. </a:t>
            </a:r>
            <a:r>
              <a:rPr lang="en-US" sz="2000" dirty="0" err="1" smtClean="0"/>
              <a:t>Piattelli-Palmarini</a:t>
            </a:r>
            <a:r>
              <a:rPr lang="en-US" sz="2000" dirty="0" smtClean="0"/>
              <a:t>, Inevitable Illusions: How Mistakes of Reason Rule Our Minds (1996)</a:t>
            </a:r>
          </a:p>
          <a:p>
            <a:pPr marL="457200" indent="-457200" eaLnBrk="1" hangingPunct="1">
              <a:lnSpc>
                <a:spcPct val="90000"/>
              </a:lnSpc>
              <a:buFontTx/>
              <a:buNone/>
            </a:pPr>
            <a:r>
              <a:rPr lang="en-US" sz="2000" dirty="0" smtClean="0"/>
              <a:t>R. Pohl, Cognitive Illusions: A Handbook on Fallacies and Biases in Thinking, </a:t>
            </a:r>
            <a:r>
              <a:rPr lang="en-US" sz="2000" dirty="0" err="1" smtClean="0"/>
              <a:t>Judgement</a:t>
            </a:r>
            <a:r>
              <a:rPr lang="en-US" sz="2000" dirty="0" smtClean="0"/>
              <a:t> and Memory (2005</a:t>
            </a:r>
            <a:r>
              <a:rPr lang="en-US" sz="2000" dirty="0" smtClean="0"/>
              <a:t>)</a:t>
            </a:r>
            <a:endParaRPr lang="en-US" sz="2000" dirty="0" smtClean="0"/>
          </a:p>
          <a:p>
            <a:pPr marL="457200" indent="-457200" eaLnBrk="1" hangingPunct="1">
              <a:lnSpc>
                <a:spcPct val="90000"/>
              </a:lnSpc>
              <a:buFontTx/>
              <a:buNone/>
            </a:pPr>
            <a:r>
              <a:rPr lang="en-US" sz="2000" dirty="0" smtClean="0"/>
              <a:t>Amazing, but mental models theory ignores everything we know about</a:t>
            </a:r>
          </a:p>
          <a:p>
            <a:pPr marL="457200" indent="-457200" eaLnBrk="1" hangingPunct="1">
              <a:lnSpc>
                <a:spcPct val="90000"/>
              </a:lnSpc>
              <a:buFontTx/>
              <a:buNone/>
            </a:pPr>
            <a:r>
              <a:rPr lang="en-US" sz="2000" dirty="0" smtClean="0"/>
              <a:t>learning in any form! How and why do we reason the way we do? </a:t>
            </a:r>
          </a:p>
          <a:p>
            <a:pPr marL="457200" indent="-457200" eaLnBrk="1" hangingPunct="1">
              <a:lnSpc>
                <a:spcPct val="90000"/>
              </a:lnSpc>
              <a:buFontTx/>
              <a:buNone/>
            </a:pPr>
            <a:r>
              <a:rPr lang="en-US" sz="2000" dirty="0" smtClean="0"/>
              <a:t>I’m innocent! My brain made me do it!</a:t>
            </a:r>
          </a:p>
          <a:p>
            <a:pPr marL="457200" indent="-457200" eaLnBrk="1" hangingPunct="1">
              <a:lnSpc>
                <a:spcPct val="90000"/>
              </a:lnSpc>
              <a:buFontTx/>
              <a:buNone/>
            </a:pPr>
            <a:endParaRPr lang="en-US" sz="2000" dirty="0" smtClean="0"/>
          </a:p>
          <a:p>
            <a:pPr marL="457200" indent="-457200" eaLnBrk="1" hangingPunct="1">
              <a:lnSpc>
                <a:spcPct val="90000"/>
              </a:lnSpc>
              <a:buFontTx/>
              <a:buNone/>
            </a:pPr>
            <a:endParaRPr lang="en-US" sz="2000" dirty="0" smtClean="0"/>
          </a:p>
          <a:p>
            <a:pPr marL="457200" indent="-457200" eaLnBrk="1" hangingPunct="1">
              <a:lnSpc>
                <a:spcPct val="90000"/>
              </a:lnSpc>
              <a:buFontTx/>
              <a:buNone/>
            </a:pPr>
            <a:r>
              <a:rPr lang="en-US" sz="2000" dirty="0" smtClean="0"/>
              <a:t> </a:t>
            </a:r>
          </a:p>
          <a:p>
            <a:pPr marL="457200" indent="-457200" eaLnBrk="1" hangingPunct="1">
              <a:lnSpc>
                <a:spcPct val="90000"/>
              </a:lnSpc>
              <a:buFontTx/>
              <a:buNone/>
            </a:pPr>
            <a:endParaRPr lang="en-US" sz="2000" dirty="0" smtClean="0"/>
          </a:p>
        </p:txBody>
      </p:sp>
      <p:sp>
        <p:nvSpPr>
          <p:cNvPr id="45060" name="pole tekstowe 4"/>
          <p:cNvSpPr txBox="1">
            <a:spLocks noChangeArrowheads="1"/>
          </p:cNvSpPr>
          <p:nvPr/>
        </p:nvSpPr>
        <p:spPr bwMode="auto">
          <a:xfrm>
            <a:off x="728663" y="1120775"/>
            <a:ext cx="6700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latin typeface="Calibri" pitchFamily="34" charset="0"/>
                <a:cs typeface="Calibri" pitchFamily="34" charset="0"/>
              </a:rPr>
              <a:t>The mental model theory is an alternative to the view that deduction depends on formal rules of inference.</a:t>
            </a:r>
          </a:p>
        </p:txBody>
      </p:sp>
      <p:pic>
        <p:nvPicPr>
          <p:cNvPr id="45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7275"/>
            <a:ext cx="37338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736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1600200" y="306388"/>
            <a:ext cx="5775325" cy="774700"/>
          </a:xfrm>
          <a:effectLst>
            <a:outerShdw dist="35921" dir="2700000" algn="ctr" rotWithShape="0">
              <a:schemeClr val="bg2"/>
            </a:outerShdw>
          </a:effectLst>
        </p:spPr>
        <p:txBody>
          <a:bodyPr lIns="92075" tIns="46038" rIns="92075" bIns="46038"/>
          <a:lstStyle/>
          <a:p>
            <a:pPr eaLnBrk="1" hangingPunct="1">
              <a:defRPr/>
            </a:pPr>
            <a:r>
              <a:rPr lang="en-US" dirty="0" smtClean="0"/>
              <a:t>Mental models</a:t>
            </a:r>
          </a:p>
        </p:txBody>
      </p:sp>
      <p:sp>
        <p:nvSpPr>
          <p:cNvPr id="48131" name="Rectangle 3"/>
          <p:cNvSpPr>
            <a:spLocks noGrp="1" noChangeArrowheads="1"/>
          </p:cNvSpPr>
          <p:nvPr>
            <p:ph type="body" idx="1"/>
          </p:nvPr>
        </p:nvSpPr>
        <p:spPr>
          <a:xfrm>
            <a:off x="755650" y="1166813"/>
            <a:ext cx="8208963" cy="5475287"/>
          </a:xfrm>
        </p:spPr>
        <p:txBody>
          <a:bodyPr lIns="92075" tIns="46038" rIns="92075" bIns="46038"/>
          <a:lstStyle/>
          <a:p>
            <a:pPr marL="0" indent="0" eaLnBrk="1" hangingPunct="1">
              <a:spcBef>
                <a:spcPts val="0"/>
              </a:spcBef>
              <a:spcAft>
                <a:spcPts val="600"/>
              </a:spcAft>
              <a:buFontTx/>
              <a:buNone/>
              <a:defRPr/>
            </a:pPr>
            <a:r>
              <a:rPr lang="en-US" sz="2000" dirty="0" smtClean="0"/>
              <a:t>Easy reasoning A=&gt;B, B=&gt;C, so A=&gt;C</a:t>
            </a:r>
          </a:p>
          <a:p>
            <a:pPr marL="0" indent="0" eaLnBrk="1" hangingPunct="1">
              <a:spcBef>
                <a:spcPts val="0"/>
              </a:spcBef>
              <a:spcAft>
                <a:spcPts val="600"/>
              </a:spcAft>
              <a:buFontTx/>
              <a:buNone/>
              <a:defRPr/>
            </a:pPr>
            <a:endParaRPr lang="en-US" sz="1000" dirty="0" smtClean="0"/>
          </a:p>
          <a:p>
            <a:pPr marL="0" indent="0" eaLnBrk="1" hangingPunct="1">
              <a:spcBef>
                <a:spcPts val="0"/>
              </a:spcBef>
              <a:spcAft>
                <a:spcPts val="600"/>
              </a:spcAft>
              <a:defRPr/>
            </a:pPr>
            <a:r>
              <a:rPr lang="en-US" sz="2000" dirty="0" smtClean="0"/>
              <a:t>  All mammals suck milk.</a:t>
            </a:r>
          </a:p>
          <a:p>
            <a:pPr marL="0" indent="0" eaLnBrk="1" hangingPunct="1">
              <a:spcBef>
                <a:spcPts val="0"/>
              </a:spcBef>
              <a:spcAft>
                <a:spcPts val="600"/>
              </a:spcAft>
              <a:defRPr/>
            </a:pPr>
            <a:r>
              <a:rPr lang="en-US" sz="2000" dirty="0" smtClean="0"/>
              <a:t>  Humans are mammals. </a:t>
            </a:r>
          </a:p>
          <a:p>
            <a:pPr marL="0" indent="0" eaLnBrk="1" hangingPunct="1">
              <a:spcBef>
                <a:spcPts val="0"/>
              </a:spcBef>
              <a:spcAft>
                <a:spcPts val="600"/>
              </a:spcAft>
              <a:defRPr/>
            </a:pPr>
            <a:r>
              <a:rPr lang="en-US" sz="2000" dirty="0" smtClean="0"/>
              <a:t>  =&gt; Humans suck milk.  Simple associative process, easy to simulate.</a:t>
            </a:r>
          </a:p>
          <a:p>
            <a:pPr marL="0" indent="0" eaLnBrk="1" hangingPunct="1">
              <a:spcBef>
                <a:spcPts val="0"/>
              </a:spcBef>
              <a:spcAft>
                <a:spcPts val="600"/>
              </a:spcAft>
              <a:buFontTx/>
              <a:buNone/>
              <a:defRPr/>
            </a:pPr>
            <a:endParaRPr lang="en-US" sz="1000" dirty="0" smtClean="0"/>
          </a:p>
          <a:p>
            <a:pPr marL="0" indent="0" eaLnBrk="1" hangingPunct="1">
              <a:spcBef>
                <a:spcPts val="0"/>
              </a:spcBef>
              <a:spcAft>
                <a:spcPts val="600"/>
              </a:spcAft>
              <a:buFontTx/>
              <a:buNone/>
              <a:defRPr/>
            </a:pPr>
            <a:r>
              <a:rPr lang="en-US" sz="2000" dirty="0" smtClean="0"/>
              <a:t>... but almost no-one can draw conclusion from: </a:t>
            </a:r>
          </a:p>
          <a:p>
            <a:pPr marL="0" indent="0" eaLnBrk="1" hangingPunct="1">
              <a:spcBef>
                <a:spcPts val="0"/>
              </a:spcBef>
              <a:spcAft>
                <a:spcPts val="600"/>
              </a:spcAft>
              <a:buFontTx/>
              <a:buNone/>
              <a:defRPr/>
            </a:pPr>
            <a:endParaRPr lang="en-US" sz="1000" dirty="0" smtClean="0"/>
          </a:p>
          <a:p>
            <a:pPr marL="355600" indent="-355600" eaLnBrk="1" hangingPunct="1">
              <a:spcBef>
                <a:spcPts val="0"/>
              </a:spcBef>
              <a:spcAft>
                <a:spcPts val="600"/>
              </a:spcAft>
              <a:defRPr/>
            </a:pPr>
            <a:r>
              <a:rPr lang="en-US" sz="2000" dirty="0" smtClean="0"/>
              <a:t>All academics are scientist.</a:t>
            </a:r>
          </a:p>
          <a:p>
            <a:pPr marL="355600" indent="-355600" eaLnBrk="1" hangingPunct="1">
              <a:spcBef>
                <a:spcPts val="0"/>
              </a:spcBef>
              <a:spcAft>
                <a:spcPts val="600"/>
              </a:spcAft>
              <a:defRPr/>
            </a:pPr>
            <a:r>
              <a:rPr lang="en-US" sz="2000" dirty="0" smtClean="0"/>
              <a:t>No wise men is an academic.</a:t>
            </a:r>
          </a:p>
          <a:p>
            <a:pPr marL="355600" indent="-355600" eaLnBrk="1" hangingPunct="1">
              <a:spcBef>
                <a:spcPts val="0"/>
              </a:spcBef>
              <a:spcAft>
                <a:spcPts val="600"/>
              </a:spcAft>
              <a:defRPr/>
            </a:pPr>
            <a:r>
              <a:rPr lang="en-US" sz="2000" dirty="0" smtClean="0"/>
              <a:t>What can we say about wise men and scientists? </a:t>
            </a:r>
          </a:p>
          <a:p>
            <a:pPr marL="355600" indent="-355600" eaLnBrk="1" hangingPunct="1">
              <a:spcBef>
                <a:spcPts val="0"/>
              </a:spcBef>
              <a:spcAft>
                <a:spcPts val="600"/>
              </a:spcAft>
              <a:defRPr/>
            </a:pPr>
            <a:endParaRPr lang="en-US" sz="1000" dirty="0" smtClean="0"/>
          </a:p>
          <a:p>
            <a:pPr marL="355600" indent="-355600" eaLnBrk="1" hangingPunct="1">
              <a:spcBef>
                <a:spcPts val="0"/>
              </a:spcBef>
              <a:spcAft>
                <a:spcPts val="600"/>
              </a:spcAft>
              <a:buFontTx/>
              <a:buNone/>
              <a:defRPr/>
            </a:pPr>
            <a:r>
              <a:rPr lang="en-US" sz="2000" dirty="0" smtClean="0"/>
              <a:t>Surprisingly only ~10% of students get it right after days of thinking. </a:t>
            </a:r>
            <a:endParaRPr lang="en-US" sz="1000" dirty="0" smtClean="0"/>
          </a:p>
          <a:p>
            <a:pPr marL="355600" indent="-355600" eaLnBrk="1" hangingPunct="1">
              <a:spcBef>
                <a:spcPts val="0"/>
              </a:spcBef>
              <a:spcAft>
                <a:spcPts val="600"/>
              </a:spcAft>
              <a:buFontTx/>
              <a:buNone/>
              <a:defRPr/>
            </a:pPr>
            <a:r>
              <a:rPr lang="en-US" sz="2000" dirty="0" smtClean="0"/>
              <a:t>No simulations explaining why some mental models are so difficult. </a:t>
            </a:r>
          </a:p>
          <a:p>
            <a:pPr marL="355600" indent="-355600" eaLnBrk="1" hangingPunct="1">
              <a:spcBef>
                <a:spcPts val="0"/>
              </a:spcBef>
              <a:spcAft>
                <a:spcPts val="600"/>
              </a:spcAft>
              <a:buFontTx/>
              <a:buNone/>
              <a:defRPr/>
            </a:pPr>
            <a:r>
              <a:rPr lang="en-US" sz="2000" dirty="0" smtClean="0"/>
              <a:t>Why is it so hard? What really happens in the brain? </a:t>
            </a:r>
          </a:p>
          <a:p>
            <a:pPr marL="355600" indent="-355600" eaLnBrk="1" hangingPunct="1">
              <a:spcBef>
                <a:spcPts val="0"/>
              </a:spcBef>
              <a:spcAft>
                <a:spcPts val="600"/>
              </a:spcAft>
              <a:buFontTx/>
              <a:buNone/>
              <a:defRPr/>
            </a:pPr>
            <a:r>
              <a:rPr lang="en-US" sz="2000" dirty="0" smtClean="0"/>
              <a:t>Try to find a new point of view to illustrate it.</a:t>
            </a:r>
          </a:p>
        </p:txBody>
      </p:sp>
      <p:sp>
        <p:nvSpPr>
          <p:cNvPr id="46084" name="Picture 2"/>
          <p:cNvSpPr>
            <a:spLocks noChangeAspect="1" noChangeArrowheads="1"/>
          </p:cNvSpPr>
          <p:nvPr/>
        </p:nvSpPr>
        <p:spPr bwMode="auto">
          <a:xfrm>
            <a:off x="5857875" y="0"/>
            <a:ext cx="32861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pl-PL" dirty="0">
              <a:latin typeface="Calibri" pitchFamily="34" charset="0"/>
            </a:endParaRPr>
          </a:p>
        </p:txBody>
      </p:sp>
    </p:spTree>
    <p:extLst>
      <p:ext uri="{BB962C8B-B14F-4D97-AF65-F5344CB8AC3E}">
        <p14:creationId xmlns:p14="http://schemas.microsoft.com/office/powerpoint/2010/main" val="28249669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effectLst>
            <a:outerShdw dist="35921" dir="2700000" algn="ctr" rotWithShape="0">
              <a:schemeClr val="bg2"/>
            </a:outerShdw>
          </a:effectLst>
        </p:spPr>
        <p:txBody>
          <a:bodyPr lIns="92075" tIns="46038" rIns="92075" bIns="46038"/>
          <a:lstStyle/>
          <a:p>
            <a:pPr>
              <a:defRPr/>
            </a:pPr>
            <a:r>
              <a:rPr lang="en-US" dirty="0" smtClean="0"/>
              <a:t>Learning complex categories</a:t>
            </a:r>
            <a:endParaRPr lang="en-US" dirty="0"/>
          </a:p>
        </p:txBody>
      </p:sp>
      <p:sp>
        <p:nvSpPr>
          <p:cNvPr id="2" name="Symbol zastępczy zawartości 1"/>
          <p:cNvSpPr>
            <a:spLocks noGrp="1"/>
          </p:cNvSpPr>
          <p:nvPr>
            <p:ph sz="quarter" idx="10"/>
          </p:nvPr>
        </p:nvSpPr>
        <p:spPr>
          <a:xfrm>
            <a:off x="593560" y="2668304"/>
            <a:ext cx="8370928" cy="4001056"/>
          </a:xfrm>
        </p:spPr>
        <p:txBody>
          <a:bodyPr/>
          <a:lstStyle/>
          <a:p>
            <a:pPr eaLnBrk="1" hangingPunct="1">
              <a:spcAft>
                <a:spcPts val="600"/>
              </a:spcAft>
            </a:pPr>
            <a:r>
              <a:rPr lang="en-US" dirty="0"/>
              <a:t>Problems of increasing complexity; results determined by logical rules. </a:t>
            </a:r>
          </a:p>
          <a:p>
            <a:pPr eaLnBrk="1" hangingPunct="1">
              <a:spcAft>
                <a:spcPts val="600"/>
              </a:spcAft>
            </a:pPr>
            <a:r>
              <a:rPr lang="en-US" dirty="0"/>
              <a:t>3 binary-valued dimensions: </a:t>
            </a:r>
            <a:r>
              <a:rPr lang="en-US" dirty="0" smtClean="0"/>
              <a:t> shape </a:t>
            </a:r>
            <a:r>
              <a:rPr lang="en-US" dirty="0"/>
              <a:t>(square/triangle), color (black/white</a:t>
            </a:r>
            <a:r>
              <a:rPr lang="en-US" dirty="0" smtClean="0"/>
              <a:t>)  and size </a:t>
            </a:r>
            <a:r>
              <a:rPr lang="en-US" dirty="0"/>
              <a:t>(large/small</a:t>
            </a:r>
            <a:r>
              <a:rPr lang="en-US" dirty="0" smtClean="0"/>
              <a:t>), with 4 </a:t>
            </a:r>
            <a:r>
              <a:rPr lang="en-US" dirty="0"/>
              <a:t>objects in each </a:t>
            </a:r>
            <a:r>
              <a:rPr lang="en-US" dirty="0" smtClean="0"/>
              <a:t>category.</a:t>
            </a:r>
            <a:endParaRPr lang="en-US" sz="900" dirty="0"/>
          </a:p>
          <a:p>
            <a:pPr eaLnBrk="1" hangingPunct="1">
              <a:spcAft>
                <a:spcPts val="600"/>
              </a:spcAft>
            </a:pPr>
            <a:r>
              <a:rPr lang="en-US" dirty="0">
                <a:solidFill>
                  <a:srgbClr val="FFC000"/>
                </a:solidFill>
              </a:rPr>
              <a:t>Type  I</a:t>
            </a:r>
            <a:r>
              <a:rPr lang="en-US" dirty="0"/>
              <a:t> - categorization using one dimension only. </a:t>
            </a:r>
          </a:p>
          <a:p>
            <a:pPr eaLnBrk="1" hangingPunct="1">
              <a:spcAft>
                <a:spcPts val="600"/>
              </a:spcAft>
            </a:pPr>
            <a:r>
              <a:rPr lang="en-US" dirty="0">
                <a:solidFill>
                  <a:srgbClr val="FFC000"/>
                </a:solidFill>
              </a:rPr>
              <a:t>Type II</a:t>
            </a:r>
            <a:r>
              <a:rPr lang="en-US" dirty="0"/>
              <a:t> - two dim. are relevant, including exclusive or (XOR) problem.  </a:t>
            </a:r>
          </a:p>
          <a:p>
            <a:pPr eaLnBrk="1" hangingPunct="1">
              <a:spcAft>
                <a:spcPts val="600"/>
              </a:spcAft>
            </a:pPr>
            <a:r>
              <a:rPr lang="en-US" dirty="0">
                <a:solidFill>
                  <a:srgbClr val="FFC000"/>
                </a:solidFill>
              </a:rPr>
              <a:t>Types III, IV, and V</a:t>
            </a:r>
            <a:r>
              <a:rPr lang="en-US" dirty="0"/>
              <a:t> - intermediate complexity between Type II - VI. </a:t>
            </a:r>
            <a:br>
              <a:rPr lang="en-US" dirty="0"/>
            </a:br>
            <a:r>
              <a:rPr lang="en-US" dirty="0"/>
              <a:t>All 3 dimensions relevant, "single dimension plus exception" type.</a:t>
            </a:r>
          </a:p>
          <a:p>
            <a:pPr eaLnBrk="1" hangingPunct="1">
              <a:spcAft>
                <a:spcPts val="600"/>
              </a:spcAft>
            </a:pPr>
            <a:r>
              <a:rPr lang="en-US" dirty="0">
                <a:solidFill>
                  <a:srgbClr val="FFC000"/>
                </a:solidFill>
              </a:rPr>
              <a:t>Type VI</a:t>
            </a:r>
            <a:r>
              <a:rPr lang="en-US" dirty="0"/>
              <a:t> - most complex, 3 dimensions relevant, enumerate, no simple rule</a:t>
            </a:r>
            <a:r>
              <a:rPr lang="en-US" dirty="0" smtClean="0"/>
              <a:t>.</a:t>
            </a:r>
            <a:endParaRPr lang="en-US" sz="900" dirty="0"/>
          </a:p>
          <a:p>
            <a:pPr eaLnBrk="1" hangingPunct="1">
              <a:spcAft>
                <a:spcPts val="600"/>
              </a:spcAft>
            </a:pPr>
            <a:r>
              <a:rPr lang="en-US" dirty="0"/>
              <a:t>Difficulty (number of errors made): Type I &lt; II &lt; III ~ IV ~ V &lt; VI</a:t>
            </a:r>
          </a:p>
          <a:p>
            <a:pPr eaLnBrk="1" hangingPunct="1">
              <a:spcAft>
                <a:spcPts val="600"/>
              </a:spcAft>
            </a:pPr>
            <a:r>
              <a:rPr lang="en-US" dirty="0"/>
              <a:t>For </a:t>
            </a:r>
            <a:r>
              <a:rPr lang="en-US" dirty="0">
                <a:solidFill>
                  <a:srgbClr val="FFFF00"/>
                </a:solidFill>
              </a:rPr>
              <a:t>n</a:t>
            </a:r>
            <a:r>
              <a:rPr lang="en-US" dirty="0"/>
              <a:t> bits there are </a:t>
            </a:r>
            <a:r>
              <a:rPr lang="en-US" dirty="0">
                <a:solidFill>
                  <a:srgbClr val="FFFF00"/>
                </a:solidFill>
              </a:rPr>
              <a:t>2</a:t>
            </a:r>
            <a:r>
              <a:rPr lang="en-US" baseline="30000" dirty="0">
                <a:solidFill>
                  <a:srgbClr val="FFFF00"/>
                </a:solidFill>
              </a:rPr>
              <a:t>n</a:t>
            </a:r>
            <a:r>
              <a:rPr lang="en-US" dirty="0"/>
              <a:t> binary strings 0011…01; how complex are the rules (logical categories) that human/animal brains still can learn? </a:t>
            </a:r>
          </a:p>
        </p:txBody>
      </p:sp>
      <p:pic>
        <p:nvPicPr>
          <p:cNvPr id="573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938" y="0"/>
            <a:ext cx="11350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672" y="2540000"/>
            <a:ext cx="523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zawartości 2"/>
          <p:cNvSpPr>
            <a:spLocks noGrp="1"/>
          </p:cNvSpPr>
          <p:nvPr>
            <p:ph idx="1"/>
          </p:nvPr>
        </p:nvSpPr>
        <p:spPr>
          <a:xfrm>
            <a:off x="698500" y="1066197"/>
            <a:ext cx="8121650" cy="1512515"/>
          </a:xfrm>
        </p:spPr>
        <p:txBody>
          <a:bodyPr/>
          <a:lstStyle/>
          <a:p>
            <a:pPr marL="0" indent="0">
              <a:buNone/>
            </a:pPr>
            <a:r>
              <a:rPr lang="en-US" dirty="0"/>
              <a:t>Categorization is quite basic, many psychological models/experiments. </a:t>
            </a:r>
          </a:p>
          <a:p>
            <a:pPr marL="0" indent="0">
              <a:buNone/>
            </a:pPr>
            <a:r>
              <a:rPr lang="en-US" dirty="0"/>
              <a:t>Multiple brain areas involved in different categorization tasks.</a:t>
            </a:r>
          </a:p>
          <a:p>
            <a:pPr marL="0" indent="0">
              <a:buNone/>
            </a:pPr>
            <a:r>
              <a:rPr lang="en-US" dirty="0"/>
              <a:t>Classical experiments on rule-based category learning: </a:t>
            </a:r>
            <a:br>
              <a:rPr lang="en-US" dirty="0"/>
            </a:br>
            <a:r>
              <a:rPr lang="en-US" dirty="0"/>
              <a:t>Shepard, </a:t>
            </a:r>
            <a:r>
              <a:rPr lang="en-US" dirty="0" err="1"/>
              <a:t>Hovland</a:t>
            </a:r>
            <a:r>
              <a:rPr lang="en-US" dirty="0"/>
              <a:t> and Jenkins (1961), replicated by </a:t>
            </a:r>
            <a:r>
              <a:rPr lang="en-US" dirty="0" err="1"/>
              <a:t>Nosofsky</a:t>
            </a:r>
            <a:r>
              <a:rPr lang="en-US" dirty="0"/>
              <a:t> </a:t>
            </a:r>
            <a:r>
              <a:rPr lang="en-US" i="1" dirty="0"/>
              <a:t>et al. </a:t>
            </a:r>
            <a:r>
              <a:rPr lang="en-US" dirty="0"/>
              <a:t>(1994</a:t>
            </a:r>
            <a:r>
              <a:rPr lang="en-US" dirty="0" smtClean="0"/>
              <a:t>).</a:t>
            </a:r>
            <a:endParaRPr lang="en-US" dirty="0"/>
          </a:p>
        </p:txBody>
      </p:sp>
    </p:spTree>
    <p:extLst>
      <p:ext uri="{BB962C8B-B14F-4D97-AF65-F5344CB8AC3E}">
        <p14:creationId xmlns:p14="http://schemas.microsoft.com/office/powerpoint/2010/main" val="3373814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a:defRPr/>
            </a:pPr>
            <a:r>
              <a:rPr lang="en-US" dirty="0"/>
              <a:t>Canonical neurodynamics.</a:t>
            </a:r>
          </a:p>
        </p:txBody>
      </p:sp>
      <p:sp>
        <p:nvSpPr>
          <p:cNvPr id="58371" name="Rectangle 3"/>
          <p:cNvSpPr>
            <a:spLocks noGrp="1" noChangeArrowheads="1"/>
          </p:cNvSpPr>
          <p:nvPr>
            <p:ph type="body" idx="1"/>
          </p:nvPr>
        </p:nvSpPr>
        <p:spPr>
          <a:xfrm>
            <a:off x="381000" y="1219200"/>
            <a:ext cx="8305800" cy="1066800"/>
          </a:xfrm>
        </p:spPr>
        <p:txBody>
          <a:bodyPr/>
          <a:lstStyle/>
          <a:p>
            <a:pPr marL="0" indent="0">
              <a:spcBef>
                <a:spcPct val="0"/>
              </a:spcBef>
              <a:spcAft>
                <a:spcPts val="600"/>
              </a:spcAft>
              <a:buFontTx/>
              <a:buNone/>
            </a:pPr>
            <a:r>
              <a:rPr lang="en-US" sz="2000" dirty="0" smtClean="0"/>
              <a:t>What happens in the brain during category learning?  </a:t>
            </a:r>
          </a:p>
          <a:p>
            <a:pPr marL="0" indent="0">
              <a:spcBef>
                <a:spcPct val="0"/>
              </a:spcBef>
              <a:spcAft>
                <a:spcPts val="600"/>
              </a:spcAft>
              <a:buFontTx/>
              <a:buNone/>
            </a:pPr>
            <a:r>
              <a:rPr lang="en-US" sz="2000" dirty="0" smtClean="0"/>
              <a:t>Complex neurodynamics &lt;=&gt; simplest, canonical dynamics. </a:t>
            </a:r>
          </a:p>
          <a:p>
            <a:pPr marL="0" indent="0">
              <a:spcBef>
                <a:spcPct val="0"/>
              </a:spcBef>
              <a:spcAft>
                <a:spcPts val="600"/>
              </a:spcAft>
              <a:buFontTx/>
              <a:buNone/>
            </a:pPr>
            <a:r>
              <a:rPr lang="en-US" sz="2000" dirty="0" smtClean="0"/>
              <a:t>For all logical functions one may write corresponding equations. </a:t>
            </a:r>
          </a:p>
        </p:txBody>
      </p:sp>
      <p:sp>
        <p:nvSpPr>
          <p:cNvPr id="58372" name="Text Box 4"/>
          <p:cNvSpPr txBox="1">
            <a:spLocks noChangeArrowheads="1"/>
          </p:cNvSpPr>
          <p:nvPr/>
        </p:nvSpPr>
        <p:spPr bwMode="auto">
          <a:xfrm>
            <a:off x="381000" y="2514600"/>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dirty="0">
                <a:solidFill>
                  <a:srgbClr val="EAEAEA"/>
                </a:solidFill>
                <a:latin typeface="Calibri"/>
              </a:rPr>
              <a:t>For XOR (type II problems) equations are:</a:t>
            </a:r>
          </a:p>
        </p:txBody>
      </p:sp>
      <p:pic>
        <p:nvPicPr>
          <p:cNvPr id="583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834" y="2424236"/>
            <a:ext cx="27527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665663"/>
            <a:ext cx="2266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5" name="Object 2"/>
          <p:cNvGraphicFramePr>
            <a:graphicFrameLocks noChangeAspect="1"/>
          </p:cNvGraphicFramePr>
          <p:nvPr/>
        </p:nvGraphicFramePr>
        <p:xfrm>
          <a:off x="468313" y="2997200"/>
          <a:ext cx="3624262" cy="2667000"/>
        </p:xfrm>
        <a:graphic>
          <a:graphicData uri="http://schemas.openxmlformats.org/presentationml/2006/ole">
            <mc:AlternateContent xmlns:mc="http://schemas.openxmlformats.org/markup-compatibility/2006">
              <mc:Choice xmlns:v="urn:schemas-microsoft-com:vml" Requires="v">
                <p:oleObj spid="_x0000_s17420" name="Equation" r:id="rId6" imgW="2247900" imgH="1651000" progId="Equation.DSMT4">
                  <p:embed/>
                </p:oleObj>
              </mc:Choice>
              <mc:Fallback>
                <p:oleObj name="Equation" r:id="rId6" imgW="2247900" imgH="1651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2997200"/>
                        <a:ext cx="3624262"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6" name="Text Box 8"/>
          <p:cNvSpPr txBox="1">
            <a:spLocks noChangeArrowheads="1"/>
          </p:cNvSpPr>
          <p:nvPr/>
        </p:nvSpPr>
        <p:spPr bwMode="auto">
          <a:xfrm>
            <a:off x="381000" y="5791200"/>
            <a:ext cx="5715834"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dirty="0">
                <a:solidFill>
                  <a:srgbClr val="EAEAEA"/>
                </a:solidFill>
                <a:latin typeface="Calibri"/>
              </a:rPr>
              <a:t>Corresponding feature space for relevant dimensions A, </a:t>
            </a:r>
            <a:r>
              <a:rPr lang="en-US" dirty="0" smtClean="0">
                <a:solidFill>
                  <a:srgbClr val="EAEAEA"/>
                </a:solidFill>
                <a:latin typeface="Calibri"/>
              </a:rPr>
              <a:t>B has 3 dimensions and 4 attractors. </a:t>
            </a:r>
            <a:endParaRPr lang="en-US" dirty="0">
              <a:solidFill>
                <a:srgbClr val="EAEAEA"/>
              </a:solidFill>
              <a:latin typeface="Calibri"/>
            </a:endParaRPr>
          </a:p>
        </p:txBody>
      </p:sp>
    </p:spTree>
    <p:extLst>
      <p:ext uri="{BB962C8B-B14F-4D97-AF65-F5344CB8AC3E}">
        <p14:creationId xmlns:p14="http://schemas.microsoft.com/office/powerpoint/2010/main" val="105942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Podstawy biologiczne</a:t>
            </a:r>
            <a:endParaRPr lang="en-US" sz="3200" smtClean="0"/>
          </a:p>
        </p:txBody>
      </p:sp>
      <p:sp>
        <p:nvSpPr>
          <p:cNvPr id="5123" name="Rectangle 4"/>
          <p:cNvSpPr>
            <a:spLocks noChangeArrowheads="1"/>
          </p:cNvSpPr>
          <p:nvPr/>
        </p:nvSpPr>
        <p:spPr bwMode="auto">
          <a:xfrm>
            <a:off x="468313" y="4076700"/>
            <a:ext cx="85677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algn="l">
              <a:lnSpc>
                <a:spcPct val="120000"/>
              </a:lnSpc>
            </a:pPr>
            <a:r>
              <a:rPr lang="pl-PL" sz="2000" dirty="0">
                <a:solidFill>
                  <a:srgbClr val="FFFFFF"/>
                </a:solidFill>
                <a:latin typeface="Calibri" pitchFamily="34" charset="0"/>
              </a:rPr>
              <a:t> Uszkodzenia kory przedczołowej (PFC) jak i kory zakrętu obręczy (CC)  wpływają na planowanie, rozumowanie, podejmowanie decyzji, interakcje społeczne, samoświadomość, działania intencjonalne.</a:t>
            </a:r>
          </a:p>
          <a:p>
            <a:pPr marL="180975" indent="-180975" algn="l">
              <a:lnSpc>
                <a:spcPct val="120000"/>
              </a:lnSpc>
            </a:pPr>
            <a:r>
              <a:rPr lang="pl-PL" sz="2000" dirty="0">
                <a:solidFill>
                  <a:srgbClr val="FFFFFF"/>
                </a:solidFill>
                <a:latin typeface="Calibri" pitchFamily="34" charset="0"/>
              </a:rPr>
              <a:t>Kora PFC i CC nie działa jednak w izolacji od reszty!</a:t>
            </a:r>
            <a:br>
              <a:rPr lang="pl-PL" sz="2000" dirty="0">
                <a:solidFill>
                  <a:srgbClr val="FFFFFF"/>
                </a:solidFill>
                <a:latin typeface="Calibri" pitchFamily="34" charset="0"/>
              </a:rPr>
            </a:br>
            <a:endParaRPr lang="pl-PL" sz="2000" dirty="0">
              <a:solidFill>
                <a:srgbClr val="FFFFFF"/>
              </a:solidFill>
              <a:latin typeface="Calibri" pitchFamily="34" charset="0"/>
            </a:endParaRPr>
          </a:p>
          <a:p>
            <a:pPr marL="180975" indent="-180975" algn="l">
              <a:lnSpc>
                <a:spcPct val="120000"/>
              </a:lnSpc>
            </a:pPr>
            <a:r>
              <a:rPr lang="pl-PL" sz="2000" dirty="0">
                <a:solidFill>
                  <a:srgbClr val="FFFFFF"/>
                </a:solidFill>
                <a:latin typeface="Calibri" pitchFamily="34" charset="0"/>
                <a:hlinkClick r:id="rId3"/>
              </a:rPr>
              <a:t>Czy jesteśmy automatami?</a:t>
            </a:r>
            <a:r>
              <a:rPr lang="pl-PL" sz="2000" dirty="0">
                <a:solidFill>
                  <a:srgbClr val="FFFFFF"/>
                </a:solidFill>
                <a:latin typeface="Calibri" pitchFamily="34" charset="0"/>
              </a:rPr>
              <a:t> Wolna wola, podmiotowość i mózg </a:t>
            </a:r>
            <a:br>
              <a:rPr lang="pl-PL" sz="2000" dirty="0">
                <a:solidFill>
                  <a:srgbClr val="FFFFFF"/>
                </a:solidFill>
                <a:latin typeface="Calibri" pitchFamily="34" charset="0"/>
              </a:rPr>
            </a:br>
            <a:r>
              <a:rPr lang="pl-PL" sz="2000" dirty="0">
                <a:solidFill>
                  <a:srgbClr val="FFFFFF"/>
                </a:solidFill>
                <a:latin typeface="Calibri" pitchFamily="34" charset="0"/>
              </a:rPr>
              <a:t>(referat 3/2007).</a:t>
            </a:r>
          </a:p>
        </p:txBody>
      </p:sp>
      <p:pic>
        <p:nvPicPr>
          <p:cNvPr id="51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052513"/>
            <a:ext cx="7192963"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03971940"/>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609600" y="304800"/>
            <a:ext cx="5330552" cy="715963"/>
          </a:xfrm>
          <a:effectLst>
            <a:outerShdw dist="35921" dir="2700000" algn="ctr" rotWithShape="0">
              <a:schemeClr val="bg2"/>
            </a:outerShdw>
          </a:effectLst>
        </p:spPr>
        <p:txBody>
          <a:bodyPr lIns="92075" tIns="46038" rIns="92075" bIns="46038"/>
          <a:lstStyle/>
          <a:p>
            <a:pPr>
              <a:defRPr/>
            </a:pPr>
            <a:r>
              <a:rPr lang="en-US" dirty="0"/>
              <a:t>Inverse based rates</a:t>
            </a:r>
          </a:p>
        </p:txBody>
      </p:sp>
      <p:sp>
        <p:nvSpPr>
          <p:cNvPr id="59395" name="Rectangle 3"/>
          <p:cNvSpPr>
            <a:spLocks noGrp="1" noChangeArrowheads="1"/>
          </p:cNvSpPr>
          <p:nvPr>
            <p:ph type="body" idx="1"/>
          </p:nvPr>
        </p:nvSpPr>
        <p:spPr>
          <a:xfrm>
            <a:off x="381000" y="1219200"/>
            <a:ext cx="4876800" cy="3865984"/>
          </a:xfrm>
        </p:spPr>
        <p:txBody>
          <a:bodyPr/>
          <a:lstStyle/>
          <a:p>
            <a:pPr marL="0" indent="0">
              <a:spcBef>
                <a:spcPct val="0"/>
              </a:spcBef>
              <a:buFontTx/>
              <a:buNone/>
            </a:pPr>
            <a:r>
              <a:rPr lang="en-US" sz="2000" dirty="0" smtClean="0"/>
              <a:t>Relative frequencies (base rates) of categories are used for classification: </a:t>
            </a:r>
          </a:p>
          <a:p>
            <a:pPr marL="0" indent="0">
              <a:spcBef>
                <a:spcPct val="0"/>
              </a:spcBef>
              <a:buFontTx/>
              <a:buNone/>
            </a:pPr>
            <a:r>
              <a:rPr lang="en-US" sz="2000" dirty="0" smtClean="0"/>
              <a:t>if on a list of disease and symptoms disease </a:t>
            </a:r>
            <a:br>
              <a:rPr lang="en-US" sz="2000" dirty="0" smtClean="0"/>
            </a:br>
            <a:r>
              <a:rPr lang="en-US" sz="2000" dirty="0" smtClean="0"/>
              <a:t>C associated with (PC, I) symptoms is 3 times more common as R,  then symptoms </a:t>
            </a:r>
            <a:br>
              <a:rPr lang="en-US" sz="2000" dirty="0" smtClean="0"/>
            </a:br>
            <a:r>
              <a:rPr lang="en-US" sz="2000" dirty="0" smtClean="0"/>
              <a:t>PC =&gt; C, I =&gt; C (base rate effect). </a:t>
            </a:r>
          </a:p>
          <a:p>
            <a:pPr marL="0" indent="0">
              <a:spcBef>
                <a:spcPct val="0"/>
              </a:spcBef>
              <a:buFontTx/>
              <a:buNone/>
            </a:pPr>
            <a:r>
              <a:rPr lang="en-US" sz="2000" dirty="0" smtClean="0"/>
              <a:t>Predictions contrary to the base: </a:t>
            </a:r>
            <a:br>
              <a:rPr lang="en-US" sz="2000" dirty="0" smtClean="0"/>
            </a:br>
            <a:r>
              <a:rPr lang="en-US" sz="2000" dirty="0" smtClean="0"/>
              <a:t>inverse base rate effects (</a:t>
            </a:r>
            <a:r>
              <a:rPr lang="en-US" sz="2000" dirty="0" err="1" smtClean="0"/>
              <a:t>Medin</a:t>
            </a:r>
            <a:r>
              <a:rPr lang="en-US" sz="2000" dirty="0" smtClean="0"/>
              <a:t>, </a:t>
            </a:r>
            <a:r>
              <a:rPr lang="en-US" sz="2000" dirty="0" err="1" smtClean="0"/>
              <a:t>Edelson</a:t>
            </a:r>
            <a:r>
              <a:rPr lang="en-US" sz="2000" dirty="0" smtClean="0"/>
              <a:t>).</a:t>
            </a:r>
            <a:br>
              <a:rPr lang="en-US" sz="2000" dirty="0" smtClean="0"/>
            </a:br>
            <a:r>
              <a:rPr lang="en-US" sz="1400" dirty="0" smtClean="0"/>
              <a:t/>
            </a:r>
            <a:br>
              <a:rPr lang="en-US" sz="1400" dirty="0" smtClean="0"/>
            </a:br>
            <a:r>
              <a:rPr lang="en-US" sz="2000" dirty="0" smtClean="0"/>
              <a:t>Although  </a:t>
            </a:r>
            <a:r>
              <a:rPr lang="en-US" sz="2000" dirty="0" smtClean="0">
                <a:solidFill>
                  <a:schemeClr val="tx2"/>
                </a:solidFill>
              </a:rPr>
              <a:t>PC + I + PR =&gt; C</a:t>
            </a:r>
            <a:r>
              <a:rPr lang="en-US" sz="2000" dirty="0" smtClean="0"/>
              <a:t> (60% answers) </a:t>
            </a:r>
          </a:p>
          <a:p>
            <a:pPr marL="0" indent="0">
              <a:spcBef>
                <a:spcPct val="0"/>
              </a:spcBef>
              <a:buFontTx/>
              <a:buNone/>
            </a:pPr>
            <a:r>
              <a:rPr lang="en-US" sz="2000" dirty="0" smtClean="0"/>
              <a:t>	   </a:t>
            </a:r>
            <a:r>
              <a:rPr lang="en-US" sz="2000" dirty="0" smtClean="0">
                <a:solidFill>
                  <a:schemeClr val="tx2"/>
                </a:solidFill>
              </a:rPr>
              <a:t>PC + PR =&gt; R</a:t>
            </a:r>
            <a:r>
              <a:rPr lang="en-US" sz="2000" dirty="0" smtClean="0"/>
              <a:t>      (60% answers)</a:t>
            </a:r>
          </a:p>
        </p:txBody>
      </p:sp>
      <p:pic>
        <p:nvPicPr>
          <p:cNvPr id="593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784" y="4066168"/>
            <a:ext cx="2428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2"/>
          <p:cNvSpPr>
            <a:spLocks noChangeArrowheads="1"/>
          </p:cNvSpPr>
          <p:nvPr/>
        </p:nvSpPr>
        <p:spPr bwMode="auto">
          <a:xfrm>
            <a:off x="468313" y="5085184"/>
            <a:ext cx="6239471"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a:solidFill>
                  <a:srgbClr val="EAEAEA"/>
                </a:solidFill>
                <a:latin typeface="Calibri"/>
              </a:rPr>
              <a:t>Why </a:t>
            </a:r>
            <a:r>
              <a:rPr lang="en-US" sz="2000" dirty="0" smtClean="0">
                <a:solidFill>
                  <a:srgbClr val="EAEAEA"/>
                </a:solidFill>
                <a:latin typeface="Calibri"/>
              </a:rPr>
              <a:t>irrelevant symptoms make such difference? </a:t>
            </a:r>
            <a:r>
              <a:rPr lang="en-US" sz="2000" dirty="0">
                <a:solidFill>
                  <a:srgbClr val="EAEAEA"/>
                </a:solidFill>
                <a:latin typeface="Calibri"/>
              </a:rPr>
              <a:t/>
            </a:r>
            <a:br>
              <a:rPr lang="en-US" sz="2000" dirty="0">
                <a:solidFill>
                  <a:srgbClr val="EAEAEA"/>
                </a:solidFill>
                <a:latin typeface="Calibri"/>
              </a:rPr>
            </a:br>
            <a:r>
              <a:rPr lang="en-US" sz="2000" dirty="0">
                <a:solidFill>
                  <a:srgbClr val="EAEAEA"/>
                </a:solidFill>
                <a:latin typeface="Calibri"/>
              </a:rPr>
              <a:t>Psychological explanations are not convincing</a:t>
            </a:r>
            <a:r>
              <a:rPr lang="en-US" sz="2000" dirty="0" smtClean="0">
                <a:solidFill>
                  <a:srgbClr val="EAEAEA"/>
                </a:solidFill>
                <a:latin typeface="Calibri"/>
              </a:rPr>
              <a:t>. Thinking is brain state evolution. Strange effects may result from the </a:t>
            </a:r>
            <a:r>
              <a:rPr lang="en-US" sz="2000" dirty="0">
                <a:solidFill>
                  <a:srgbClr val="EAEAEA"/>
                </a:solidFill>
                <a:latin typeface="Calibri"/>
              </a:rPr>
              <a:t>neurodynamics of </a:t>
            </a:r>
            <a:r>
              <a:rPr lang="en-US" sz="2000" dirty="0" smtClean="0">
                <a:solidFill>
                  <a:srgbClr val="EAEAEA"/>
                </a:solidFill>
                <a:latin typeface="Calibri"/>
              </a:rPr>
              <a:t>learning.</a:t>
            </a:r>
            <a:endParaRPr lang="en-US" sz="2000" dirty="0">
              <a:solidFill>
                <a:srgbClr val="EAEAEA"/>
              </a:solidFill>
              <a:latin typeface="Calibri"/>
            </a:endParaRPr>
          </a:p>
          <a:p>
            <a:pPr algn="l"/>
            <a:r>
              <a:rPr lang="en-US" sz="2000" dirty="0" smtClean="0">
                <a:solidFill>
                  <a:srgbClr val="EAEAEA"/>
                </a:solidFill>
                <a:latin typeface="Calibri"/>
              </a:rPr>
              <a:t>So far there are no dynamical </a:t>
            </a:r>
            <a:r>
              <a:rPr lang="en-US" sz="2000" dirty="0">
                <a:solidFill>
                  <a:srgbClr val="EAEAEA"/>
                </a:solidFill>
                <a:latin typeface="Calibri"/>
              </a:rPr>
              <a:t>models of such effects. </a:t>
            </a:r>
          </a:p>
        </p:txBody>
      </p:sp>
      <p:pic>
        <p:nvPicPr>
          <p:cNvPr id="5314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0"/>
            <a:ext cx="38862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66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1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a:defRPr/>
            </a:pPr>
            <a:r>
              <a:rPr lang="en-US" dirty="0"/>
              <a:t>IBR neurocognitive explanation</a:t>
            </a:r>
          </a:p>
        </p:txBody>
      </p:sp>
      <p:sp>
        <p:nvSpPr>
          <p:cNvPr id="60419" name="Rectangle 3"/>
          <p:cNvSpPr>
            <a:spLocks noGrp="1" noChangeArrowheads="1"/>
          </p:cNvSpPr>
          <p:nvPr>
            <p:ph type="body" idx="1"/>
          </p:nvPr>
        </p:nvSpPr>
        <p:spPr>
          <a:xfrm>
            <a:off x="468313" y="1196975"/>
            <a:ext cx="8367712" cy="1417638"/>
          </a:xfrm>
        </p:spPr>
        <p:txBody>
          <a:bodyPr/>
          <a:lstStyle/>
          <a:p>
            <a:pPr marL="0" indent="0">
              <a:spcBef>
                <a:spcPct val="0"/>
              </a:spcBef>
              <a:buFontTx/>
              <a:buNone/>
            </a:pPr>
            <a:r>
              <a:rPr lang="en-US" sz="2000" dirty="0" smtClean="0"/>
              <a:t>Psychological explanation: </a:t>
            </a:r>
            <a:br>
              <a:rPr lang="en-US" sz="2000" dirty="0" smtClean="0"/>
            </a:br>
            <a:r>
              <a:rPr lang="en-US" sz="2000" dirty="0" smtClean="0"/>
              <a:t>J. </a:t>
            </a:r>
            <a:r>
              <a:rPr lang="en-US" sz="2000" dirty="0" err="1" smtClean="0"/>
              <a:t>Kruschke</a:t>
            </a:r>
            <a:r>
              <a:rPr lang="en-US" sz="2000" dirty="0" smtClean="0"/>
              <a:t>, Base Rates in Category Learning (1996).</a:t>
            </a:r>
          </a:p>
          <a:p>
            <a:pPr marL="0" indent="0">
              <a:spcBef>
                <a:spcPct val="0"/>
              </a:spcBef>
              <a:buFontTx/>
              <a:buNone/>
            </a:pPr>
            <a:r>
              <a:rPr lang="en-US" sz="2000" dirty="0" smtClean="0"/>
              <a:t>PR is attended to because it is a distinct symptom, although PC is more common.</a:t>
            </a:r>
          </a:p>
        </p:txBody>
      </p:sp>
      <p:sp>
        <p:nvSpPr>
          <p:cNvPr id="60420" name="Text Box 4"/>
          <p:cNvSpPr txBox="1">
            <a:spLocks noChangeArrowheads="1"/>
          </p:cNvSpPr>
          <p:nvPr/>
        </p:nvSpPr>
        <p:spPr bwMode="auto">
          <a:xfrm>
            <a:off x="468313" y="2662112"/>
            <a:ext cx="48069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spcAft>
                <a:spcPts val="1200"/>
              </a:spcAft>
            </a:pPr>
            <a:r>
              <a:rPr lang="en-US" dirty="0">
                <a:solidFill>
                  <a:srgbClr val="EAEAEA"/>
                </a:solidFill>
                <a:latin typeface="Calibri"/>
              </a:rPr>
              <a:t>Basins of attractors </a:t>
            </a:r>
            <a:r>
              <a:rPr lang="en-US" dirty="0" smtClean="0">
                <a:solidFill>
                  <a:srgbClr val="EAEAEA"/>
                </a:solidFill>
                <a:latin typeface="Calibri"/>
              </a:rPr>
              <a:t>result from neurodynamics defined in high-D space. </a:t>
            </a:r>
            <a:endParaRPr lang="en-US" dirty="0">
              <a:solidFill>
                <a:srgbClr val="EAEAEA"/>
              </a:solidFill>
              <a:latin typeface="Calibri"/>
            </a:endParaRPr>
          </a:p>
          <a:p>
            <a:pPr algn="l" eaLnBrk="1" hangingPunct="1">
              <a:spcAft>
                <a:spcPts val="1200"/>
              </a:spcAft>
            </a:pPr>
            <a:r>
              <a:rPr lang="en-US" dirty="0" smtClean="0">
                <a:solidFill>
                  <a:srgbClr val="EAEAEA"/>
                </a:solidFill>
                <a:latin typeface="Calibri"/>
              </a:rPr>
              <a:t>Consider PDFs </a:t>
            </a:r>
            <a:r>
              <a:rPr lang="en-US" dirty="0">
                <a:solidFill>
                  <a:srgbClr val="EAEAEA"/>
                </a:solidFill>
                <a:latin typeface="Calibri"/>
              </a:rPr>
              <a:t>in P-space {C, R, I, PC, PR}. </a:t>
            </a:r>
          </a:p>
          <a:p>
            <a:pPr algn="l" eaLnBrk="1" hangingPunct="1">
              <a:spcAft>
                <a:spcPts val="1200"/>
              </a:spcAft>
            </a:pPr>
            <a:r>
              <a:rPr lang="en-US" dirty="0" smtClean="0">
                <a:solidFill>
                  <a:srgbClr val="EAEAEA"/>
                </a:solidFill>
                <a:latin typeface="Calibri"/>
              </a:rPr>
              <a:t>If PR </a:t>
            </a:r>
            <a:r>
              <a:rPr lang="en-US" dirty="0">
                <a:solidFill>
                  <a:srgbClr val="EAEAEA"/>
                </a:solidFill>
                <a:latin typeface="Calibri"/>
              </a:rPr>
              <a:t>+ PC activation leads more frequently to R </a:t>
            </a:r>
            <a:r>
              <a:rPr lang="en-US" dirty="0" smtClean="0">
                <a:solidFill>
                  <a:srgbClr val="EAEAEA"/>
                </a:solidFill>
                <a:latin typeface="Calibri"/>
              </a:rPr>
              <a:t>the </a:t>
            </a:r>
            <a:r>
              <a:rPr lang="en-US" dirty="0">
                <a:solidFill>
                  <a:srgbClr val="EAEAEA"/>
                </a:solidFill>
                <a:latin typeface="Calibri"/>
              </a:rPr>
              <a:t>basin of attractor for R is deeper. </a:t>
            </a:r>
          </a:p>
          <a:p>
            <a:pPr algn="l" eaLnBrk="1" hangingPunct="1">
              <a:spcAft>
                <a:spcPts val="1200"/>
              </a:spcAft>
            </a:pPr>
            <a:r>
              <a:rPr lang="en-US" dirty="0">
                <a:solidFill>
                  <a:srgbClr val="EAEAEA"/>
                </a:solidFill>
                <a:latin typeface="Calibri"/>
              </a:rPr>
              <a:t>Construct neurodynamics, get PDFs. </a:t>
            </a:r>
          </a:p>
          <a:p>
            <a:pPr algn="l" eaLnBrk="1" hangingPunct="1">
              <a:spcAft>
                <a:spcPts val="1200"/>
              </a:spcAft>
            </a:pPr>
            <a:r>
              <a:rPr lang="en-US" dirty="0">
                <a:solidFill>
                  <a:srgbClr val="EAEAEA"/>
                </a:solidFill>
                <a:latin typeface="Calibri"/>
              </a:rPr>
              <a:t>Unfortunately these processes are in 5D. </a:t>
            </a:r>
          </a:p>
        </p:txBody>
      </p:sp>
      <p:pic>
        <p:nvPicPr>
          <p:cNvPr id="604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2717185"/>
            <a:ext cx="36004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7"/>
          <p:cNvSpPr>
            <a:spLocks noChangeArrowheads="1"/>
          </p:cNvSpPr>
          <p:nvPr/>
        </p:nvSpPr>
        <p:spPr bwMode="auto">
          <a:xfrm>
            <a:off x="468312" y="5589588"/>
            <a:ext cx="8352159" cy="10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a:solidFill>
                  <a:srgbClr val="EAEAEA"/>
                </a:solidFill>
                <a:latin typeface="Calibri"/>
              </a:rPr>
              <a:t>Prediction: weak effects due to order and timing of presentation </a:t>
            </a:r>
            <a:br>
              <a:rPr lang="en-US" sz="2000" dirty="0">
                <a:solidFill>
                  <a:srgbClr val="EAEAEA"/>
                </a:solidFill>
                <a:latin typeface="Calibri"/>
              </a:rPr>
            </a:br>
            <a:r>
              <a:rPr lang="en-US" sz="2000" dirty="0">
                <a:solidFill>
                  <a:srgbClr val="EAEAEA"/>
                </a:solidFill>
                <a:latin typeface="Calibri"/>
              </a:rPr>
              <a:t>(PC, PR) and (PR, PC), due to trapping of the mind state by different attractors.</a:t>
            </a:r>
          </a:p>
        </p:txBody>
      </p:sp>
    </p:spTree>
    <p:extLst>
      <p:ext uri="{BB962C8B-B14F-4D97-AF65-F5344CB8AC3E}">
        <p14:creationId xmlns:p14="http://schemas.microsoft.com/office/powerpoint/2010/main" val="3850030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685800" y="350838"/>
            <a:ext cx="7772400" cy="630237"/>
          </a:xfrm>
          <a:effectLst>
            <a:outerShdw dist="35921" dir="2700000" algn="ctr" rotWithShape="0">
              <a:schemeClr val="bg2"/>
            </a:outerShdw>
          </a:effectLst>
        </p:spPr>
        <p:txBody>
          <a:bodyPr lIns="92075" tIns="46038" rIns="92075" bIns="46038"/>
          <a:lstStyle/>
          <a:p>
            <a:pPr>
              <a:defRPr/>
            </a:pPr>
            <a:r>
              <a:rPr lang="en-US" dirty="0"/>
              <a:t>Learning</a:t>
            </a:r>
          </a:p>
        </p:txBody>
      </p:sp>
      <p:sp>
        <p:nvSpPr>
          <p:cNvPr id="61443" name="Rectangle 3"/>
          <p:cNvSpPr>
            <a:spLocks noGrp="1" noChangeArrowheads="1"/>
          </p:cNvSpPr>
          <p:nvPr>
            <p:ph type="body" sz="half" idx="1"/>
          </p:nvPr>
        </p:nvSpPr>
        <p:spPr>
          <a:xfrm>
            <a:off x="683568" y="1700808"/>
            <a:ext cx="8121650" cy="468312"/>
          </a:xfrm>
        </p:spPr>
        <p:txBody>
          <a:bodyPr/>
          <a:lstStyle/>
          <a:p>
            <a:pPr marL="0" indent="0">
              <a:spcBef>
                <a:spcPct val="0"/>
              </a:spcBef>
              <a:buFontTx/>
              <a:buNone/>
            </a:pPr>
            <a:r>
              <a:rPr lang="en-US" dirty="0" smtClean="0"/>
              <a:t>Neurocognitive 		                	Psychology</a:t>
            </a:r>
          </a:p>
        </p:txBody>
      </p:sp>
      <p:graphicFrame>
        <p:nvGraphicFramePr>
          <p:cNvPr id="546888" name="Group 72"/>
          <p:cNvGraphicFramePr>
            <a:graphicFrameLocks noGrp="1"/>
          </p:cNvGraphicFramePr>
          <p:nvPr>
            <p:ph sz="quarter" idx="2"/>
            <p:extLst>
              <p:ext uri="{D42A27DB-BD31-4B8C-83A1-F6EECF244321}">
                <p14:modId xmlns:p14="http://schemas.microsoft.com/office/powerpoint/2010/main" val="3639220189"/>
              </p:ext>
            </p:extLst>
          </p:nvPr>
        </p:nvGraphicFramePr>
        <p:xfrm>
          <a:off x="611188" y="2492375"/>
          <a:ext cx="8064500" cy="2463800"/>
        </p:xfrm>
        <a:graphic>
          <a:graphicData uri="http://schemas.openxmlformats.org/drawingml/2006/table">
            <a:tbl>
              <a:tblPr/>
              <a:tblGrid>
                <a:gridCol w="4033837"/>
                <a:gridCol w="4030663"/>
              </a:tblGrid>
              <a:tr h="11528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dirty="0" smtClean="0">
                          <a:ln>
                            <a:noFill/>
                          </a:ln>
                          <a:solidFill>
                            <a:schemeClr val="tx1"/>
                          </a:solidFill>
                          <a:effectLst/>
                          <a:latin typeface="+mn-lt"/>
                        </a:rPr>
                        <a:t>I+PC more frequent =&gt; stronger synaptic connections, larger and deeper basins of attractors.</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Symptoms I, PC are typical for C because they appear more often.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9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To avoid attractor around I+PC leading to C, deeper, more localized attractor around I+PR  </a:t>
                      </a:r>
                      <a:br>
                        <a:rPr kumimoji="0" lang="en-US" sz="2000" b="0" i="0" u="none" strike="noStrike" cap="none" normalizeH="0" baseline="0" smtClean="0">
                          <a:ln>
                            <a:noFill/>
                          </a:ln>
                          <a:solidFill>
                            <a:schemeClr val="tx1"/>
                          </a:solidFill>
                          <a:effectLst/>
                          <a:latin typeface="+mn-lt"/>
                        </a:rPr>
                      </a:br>
                      <a:r>
                        <a:rPr kumimoji="0" lang="en-US" sz="2000" b="0" i="0" u="none" strike="noStrike" cap="none" normalizeH="0" baseline="0" smtClean="0">
                          <a:ln>
                            <a:noFill/>
                          </a:ln>
                          <a:solidFill>
                            <a:schemeClr val="tx1"/>
                          </a:solidFill>
                          <a:effectLst/>
                          <a:latin typeface="+mn-lt"/>
                        </a:rPr>
                        <a:t>is created.</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dirty="0" smtClean="0">
                          <a:ln>
                            <a:noFill/>
                          </a:ln>
                          <a:solidFill>
                            <a:schemeClr val="tx1"/>
                          </a:solidFill>
                          <a:effectLst/>
                          <a:latin typeface="+mn-lt"/>
                        </a:rPr>
                        <a:t>Rare disease R - symptom I is misleading, attention shifted to PR associated with R.</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55" name="Text Box 4"/>
          <p:cNvSpPr txBox="1">
            <a:spLocks noChangeArrowheads="1"/>
          </p:cNvSpPr>
          <p:nvPr/>
        </p:nvSpPr>
        <p:spPr bwMode="auto">
          <a:xfrm>
            <a:off x="3059113" y="1125538"/>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EAEAEA"/>
                </a:solidFill>
                <a:latin typeface="Calibri"/>
              </a:rPr>
              <a:t>Point</a:t>
            </a:r>
            <a:r>
              <a:rPr lang="en-US" dirty="0">
                <a:solidFill>
                  <a:srgbClr val="EAEAEA"/>
                </a:solidFill>
              </a:rPr>
              <a:t> of view</a:t>
            </a:r>
          </a:p>
        </p:txBody>
      </p:sp>
    </p:spTree>
    <p:extLst>
      <p:ext uri="{BB962C8B-B14F-4D97-AF65-F5344CB8AC3E}">
        <p14:creationId xmlns:p14="http://schemas.microsoft.com/office/powerpoint/2010/main" val="949525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685800" y="350838"/>
            <a:ext cx="7772400" cy="630237"/>
          </a:xfrm>
          <a:effectLst>
            <a:outerShdw dist="35921" dir="2700000" algn="ctr" rotWithShape="0">
              <a:schemeClr val="bg2"/>
            </a:outerShdw>
          </a:effectLst>
        </p:spPr>
        <p:txBody>
          <a:bodyPr lIns="92075" tIns="46038" rIns="92075" bIns="46038"/>
          <a:lstStyle/>
          <a:p>
            <a:pPr>
              <a:defRPr/>
            </a:pPr>
            <a:r>
              <a:rPr lang="en-US" dirty="0"/>
              <a:t>Probing</a:t>
            </a:r>
          </a:p>
        </p:txBody>
      </p:sp>
      <p:sp>
        <p:nvSpPr>
          <p:cNvPr id="62467" name="Rectangle 3"/>
          <p:cNvSpPr>
            <a:spLocks noGrp="1" noChangeArrowheads="1"/>
          </p:cNvSpPr>
          <p:nvPr>
            <p:ph type="body" sz="half" idx="1"/>
          </p:nvPr>
        </p:nvSpPr>
        <p:spPr>
          <a:xfrm>
            <a:off x="684213" y="1557338"/>
            <a:ext cx="8121650" cy="468312"/>
          </a:xfrm>
        </p:spPr>
        <p:txBody>
          <a:bodyPr/>
          <a:lstStyle/>
          <a:p>
            <a:pPr marL="0" indent="0">
              <a:spcBef>
                <a:spcPct val="0"/>
              </a:spcBef>
              <a:buFontTx/>
              <a:buNone/>
            </a:pPr>
            <a:r>
              <a:rPr lang="en-US" dirty="0" smtClean="0"/>
              <a:t>Neurocognitive 			        Psychology</a:t>
            </a:r>
          </a:p>
        </p:txBody>
      </p:sp>
      <p:sp>
        <p:nvSpPr>
          <p:cNvPr id="62468" name="Text Box 15"/>
          <p:cNvSpPr txBox="1">
            <a:spLocks noChangeArrowheads="1"/>
          </p:cNvSpPr>
          <p:nvPr/>
        </p:nvSpPr>
        <p:spPr bwMode="auto">
          <a:xfrm>
            <a:off x="3059113" y="1125538"/>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dirty="0">
                <a:solidFill>
                  <a:srgbClr val="EAEAEA"/>
                </a:solidFill>
                <a:latin typeface="Calibri"/>
              </a:rPr>
              <a:t>Point of view</a:t>
            </a:r>
          </a:p>
        </p:txBody>
      </p:sp>
      <p:graphicFrame>
        <p:nvGraphicFramePr>
          <p:cNvPr id="551996" name="Group 60"/>
          <p:cNvGraphicFramePr>
            <a:graphicFrameLocks noGrp="1"/>
          </p:cNvGraphicFramePr>
          <p:nvPr>
            <p:ph sz="quarter" idx="3"/>
            <p:extLst>
              <p:ext uri="{D42A27DB-BD31-4B8C-83A1-F6EECF244321}">
                <p14:modId xmlns:p14="http://schemas.microsoft.com/office/powerpoint/2010/main" val="1213400684"/>
              </p:ext>
            </p:extLst>
          </p:nvPr>
        </p:nvGraphicFramePr>
        <p:xfrm>
          <a:off x="611188" y="2276475"/>
          <a:ext cx="8208962" cy="3994173"/>
        </p:xfrm>
        <a:graphic>
          <a:graphicData uri="http://schemas.openxmlformats.org/drawingml/2006/table">
            <a:tbl>
              <a:tblPr/>
              <a:tblGrid>
                <a:gridCol w="4105275"/>
                <a:gridCol w="4103687"/>
              </a:tblGrid>
              <a:tr h="10681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dirty="0" smtClean="0">
                          <a:ln>
                            <a:noFill/>
                          </a:ln>
                          <a:solidFill>
                            <a:schemeClr val="tx1"/>
                          </a:solidFill>
                          <a:effectLst/>
                          <a:latin typeface="+mn-lt"/>
                        </a:rPr>
                        <a:t>Activation by I leads to C because longer training on I+PC creates larger common basin than I+PR.</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I =&gt; C, in agreement with base rates, more frequent stimuli I+PC are recalled more often.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4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Activation by I+PC+PR leads frequently to C, because I+PC puts the system in the middle of the large C basin and even for PR geadients still lead to C.</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I+PC+PR =&gt; C because all symptoms are present and C is more frequent (base rates again).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1060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smtClean="0">
                          <a:ln>
                            <a:noFill/>
                          </a:ln>
                          <a:solidFill>
                            <a:schemeClr val="tx1"/>
                          </a:solidFill>
                          <a:effectLst/>
                          <a:latin typeface="+mn-lt"/>
                        </a:rPr>
                        <a:t>Activation by PR+PC leads more frequently to R because the basin of attractor for R is deeper, and the gradient at (PR,PC) leads to R. </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n-US" sz="2000" b="0" i="0" u="none" strike="noStrike" cap="none" normalizeH="0" baseline="0" dirty="0" smtClean="0">
                          <a:ln>
                            <a:noFill/>
                          </a:ln>
                          <a:solidFill>
                            <a:schemeClr val="tx1"/>
                          </a:solidFill>
                          <a:effectLst/>
                          <a:latin typeface="+mn-lt"/>
                        </a:rPr>
                        <a:t>PC+PR =&gt; R because R is distinct symptom, although PC is more common.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45406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609600" y="304800"/>
            <a:ext cx="7772400" cy="715963"/>
          </a:xfrm>
          <a:effectLst>
            <a:outerShdw dist="35921" dir="2700000" algn="ctr" rotWithShape="0">
              <a:schemeClr val="bg2"/>
            </a:outerShdw>
          </a:effectLst>
        </p:spPr>
        <p:txBody>
          <a:bodyPr lIns="92075" tIns="46038" rIns="92075" bIns="46038"/>
          <a:lstStyle/>
          <a:p>
            <a:pPr>
              <a:defRPr/>
            </a:pPr>
            <a:r>
              <a:rPr lang="en-US" dirty="0" smtClean="0"/>
              <a:t>Mental model dynamics</a:t>
            </a:r>
            <a:endParaRPr lang="en-US" dirty="0"/>
          </a:p>
        </p:txBody>
      </p:sp>
      <p:sp>
        <p:nvSpPr>
          <p:cNvPr id="50179" name="Rectangle 3"/>
          <p:cNvSpPr>
            <a:spLocks noGrp="1" noChangeArrowheads="1"/>
          </p:cNvSpPr>
          <p:nvPr>
            <p:ph type="body" idx="1"/>
          </p:nvPr>
        </p:nvSpPr>
        <p:spPr>
          <a:xfrm>
            <a:off x="468313" y="1196975"/>
            <a:ext cx="8367712" cy="1223913"/>
          </a:xfrm>
        </p:spPr>
        <p:txBody>
          <a:bodyPr/>
          <a:lstStyle/>
          <a:p>
            <a:pPr marL="0" indent="0">
              <a:lnSpc>
                <a:spcPct val="80000"/>
              </a:lnSpc>
              <a:spcBef>
                <a:spcPct val="0"/>
              </a:spcBef>
              <a:buFontTx/>
              <a:buNone/>
              <a:defRPr/>
            </a:pPr>
            <a:r>
              <a:rPr lang="en-US" sz="2000" dirty="0" smtClean="0"/>
              <a:t>Why is it so hard to draw conclusions from:</a:t>
            </a:r>
          </a:p>
          <a:p>
            <a:pPr marL="355600" indent="-355600" eaLnBrk="1" hangingPunct="1">
              <a:lnSpc>
                <a:spcPct val="90000"/>
              </a:lnSpc>
              <a:defRPr/>
            </a:pPr>
            <a:r>
              <a:rPr lang="en-US" sz="2000" dirty="0" smtClean="0"/>
              <a:t>All academics are scientist.</a:t>
            </a:r>
          </a:p>
          <a:p>
            <a:pPr marL="355600" indent="-355600" eaLnBrk="1" hangingPunct="1">
              <a:lnSpc>
                <a:spcPct val="90000"/>
              </a:lnSpc>
              <a:defRPr/>
            </a:pPr>
            <a:r>
              <a:rPr lang="en-US" sz="2000" dirty="0" smtClean="0"/>
              <a:t>No wise men is an academic.</a:t>
            </a:r>
          </a:p>
          <a:p>
            <a:pPr marL="355600" indent="-355600" eaLnBrk="1" hangingPunct="1">
              <a:lnSpc>
                <a:spcPct val="90000"/>
              </a:lnSpc>
              <a:defRPr/>
            </a:pPr>
            <a:r>
              <a:rPr lang="en-US" sz="2000" dirty="0" smtClean="0"/>
              <a:t>What can we say about wise men and scientists? </a:t>
            </a:r>
          </a:p>
        </p:txBody>
      </p:sp>
      <p:sp>
        <p:nvSpPr>
          <p:cNvPr id="63492" name="Text Box 4"/>
          <p:cNvSpPr txBox="1">
            <a:spLocks noChangeArrowheads="1"/>
          </p:cNvSpPr>
          <p:nvPr/>
        </p:nvSpPr>
        <p:spPr bwMode="auto">
          <a:xfrm>
            <a:off x="403225" y="2787151"/>
            <a:ext cx="84693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dirty="0" smtClean="0">
                <a:solidFill>
                  <a:srgbClr val="EAEAEA"/>
                </a:solidFill>
                <a:latin typeface="Calibri"/>
              </a:rPr>
              <a:t>       All </a:t>
            </a:r>
            <a:r>
              <a:rPr lang="en-US" dirty="0">
                <a:solidFill>
                  <a:srgbClr val="EAEAEA"/>
                </a:solidFill>
                <a:latin typeface="Calibri"/>
              </a:rPr>
              <a:t>A’s are S,  ~ W is A;   relation S &lt;=&gt; W ? </a:t>
            </a:r>
          </a:p>
          <a:p>
            <a:pPr algn="l" eaLnBrk="1" hangingPunct="1"/>
            <a:endParaRPr lang="en-US" dirty="0">
              <a:solidFill>
                <a:srgbClr val="EAEAEA"/>
              </a:solidFill>
              <a:latin typeface="Calibri"/>
            </a:endParaRPr>
          </a:p>
          <a:p>
            <a:pPr algn="l" eaLnBrk="1" hangingPunct="1"/>
            <a:r>
              <a:rPr lang="en-US" dirty="0">
                <a:solidFill>
                  <a:srgbClr val="EAEAEA"/>
                </a:solidFill>
                <a:latin typeface="Calibri"/>
              </a:rPr>
              <a:t>What happens with neural dynamics? </a:t>
            </a:r>
          </a:p>
          <a:p>
            <a:pPr algn="l" eaLnBrk="1" hangingPunct="1"/>
            <a:r>
              <a:rPr lang="en-US" dirty="0">
                <a:solidFill>
                  <a:srgbClr val="EAEAEA"/>
                </a:solidFill>
                <a:latin typeface="Calibri"/>
              </a:rPr>
              <a:t>Basins of A is larger than B, as B is a subtype of A, and thus has to inherit most properties that are associated with A.</a:t>
            </a:r>
          </a:p>
          <a:p>
            <a:pPr algn="l" eaLnBrk="1" hangingPunct="1"/>
            <a:r>
              <a:rPr lang="en-US" dirty="0">
                <a:solidFill>
                  <a:srgbClr val="EAEAEA"/>
                </a:solidFill>
                <a:latin typeface="Calibri"/>
              </a:rPr>
              <a:t>Attractor for B has to be within A. </a:t>
            </a:r>
          </a:p>
          <a:p>
            <a:pPr algn="l" eaLnBrk="1" hangingPunct="1"/>
            <a:r>
              <a:rPr lang="en-US" dirty="0">
                <a:solidFill>
                  <a:srgbClr val="EAEAEA"/>
                </a:solidFill>
                <a:latin typeface="Calibri"/>
              </a:rPr>
              <a:t>Thinking of B makes it hard to think of A, as the</a:t>
            </a:r>
          </a:p>
        </p:txBody>
      </p:sp>
      <p:sp>
        <p:nvSpPr>
          <p:cNvPr id="63493" name="Rectangle 7"/>
          <p:cNvSpPr>
            <a:spLocks noChangeArrowheads="1"/>
          </p:cNvSpPr>
          <p:nvPr/>
        </p:nvSpPr>
        <p:spPr bwMode="auto">
          <a:xfrm>
            <a:off x="457200" y="5342719"/>
            <a:ext cx="4473575" cy="132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EAEAEA"/>
                </a:solidFill>
                <a:latin typeface="Calibri"/>
              </a:rPr>
              <a:t>Basins of attractors for the </a:t>
            </a:r>
            <a:br>
              <a:rPr lang="en-US" sz="2000" dirty="0" smtClean="0">
                <a:solidFill>
                  <a:srgbClr val="EAEAEA"/>
                </a:solidFill>
                <a:latin typeface="Calibri"/>
              </a:rPr>
            </a:br>
            <a:r>
              <a:rPr lang="en-US" sz="2000" dirty="0" smtClean="0">
                <a:solidFill>
                  <a:srgbClr val="EAEAEA"/>
                </a:solidFill>
                <a:latin typeface="Calibri"/>
              </a:rPr>
              <a:t>3 concepts involved; </a:t>
            </a:r>
          </a:p>
          <a:p>
            <a:pPr algn="l"/>
            <a:r>
              <a:rPr lang="en-US" sz="2000" dirty="0" smtClean="0">
                <a:solidFill>
                  <a:srgbClr val="EAEAEA"/>
                </a:solidFill>
                <a:latin typeface="Calibri"/>
              </a:rPr>
              <a:t>basin for “Wise men” has unknown relation to the other basins. </a:t>
            </a:r>
            <a:endParaRPr lang="en-US" sz="2000" dirty="0">
              <a:solidFill>
                <a:srgbClr val="EAEAEA"/>
              </a:solidFill>
              <a:latin typeface="Calibri"/>
            </a:endParaRPr>
          </a:p>
        </p:txBody>
      </p:sp>
      <p:grpSp>
        <p:nvGrpSpPr>
          <p:cNvPr id="63494" name="Grupa 9"/>
          <p:cNvGrpSpPr>
            <a:grpSpLocks/>
          </p:cNvGrpSpPr>
          <p:nvPr/>
        </p:nvGrpSpPr>
        <p:grpSpPr bwMode="auto">
          <a:xfrm>
            <a:off x="4919663" y="4833938"/>
            <a:ext cx="4224337" cy="1871662"/>
            <a:chOff x="4920343" y="4833258"/>
            <a:chExt cx="4223657" cy="1872342"/>
          </a:xfrm>
        </p:grpSpPr>
        <p:sp>
          <p:nvSpPr>
            <p:cNvPr id="63495" name="Dowolny kształt 5"/>
            <p:cNvSpPr>
              <a:spLocks noChangeArrowheads="1"/>
            </p:cNvSpPr>
            <p:nvPr/>
          </p:nvSpPr>
          <p:spPr bwMode="auto">
            <a:xfrm>
              <a:off x="4920343" y="5285015"/>
              <a:ext cx="4114800" cy="1420585"/>
            </a:xfrm>
            <a:custGeom>
              <a:avLst/>
              <a:gdLst>
                <a:gd name="T0" fmla="*/ 0 w 4114800"/>
                <a:gd name="T1" fmla="*/ 114299 h 1420585"/>
                <a:gd name="T2" fmla="*/ 816428 w 4114800"/>
                <a:gd name="T3" fmla="*/ 255814 h 1420585"/>
                <a:gd name="T4" fmla="*/ 1186543 w 4114800"/>
                <a:gd name="T5" fmla="*/ 854528 h 1420585"/>
                <a:gd name="T6" fmla="*/ 1709057 w 4114800"/>
                <a:gd name="T7" fmla="*/ 952499 h 1420585"/>
                <a:gd name="T8" fmla="*/ 1915886 w 4114800"/>
                <a:gd name="T9" fmla="*/ 1159328 h 1420585"/>
                <a:gd name="T10" fmla="*/ 1970314 w 4114800"/>
                <a:gd name="T11" fmla="*/ 1366156 h 1420585"/>
                <a:gd name="T12" fmla="*/ 2307770 w 4114800"/>
                <a:gd name="T13" fmla="*/ 1355271 h 1420585"/>
                <a:gd name="T14" fmla="*/ 2318656 w 4114800"/>
                <a:gd name="T15" fmla="*/ 974271 h 1420585"/>
                <a:gd name="T16" fmla="*/ 3058886 w 4114800"/>
                <a:gd name="T17" fmla="*/ 963385 h 1420585"/>
                <a:gd name="T18" fmla="*/ 3233056 w 4114800"/>
                <a:gd name="T19" fmla="*/ 103414 h 1420585"/>
                <a:gd name="T20" fmla="*/ 3592286 w 4114800"/>
                <a:gd name="T21" fmla="*/ 342899 h 1420585"/>
                <a:gd name="T22" fmla="*/ 3690256 w 4114800"/>
                <a:gd name="T23" fmla="*/ 451756 h 1420585"/>
                <a:gd name="T24" fmla="*/ 3842656 w 4114800"/>
                <a:gd name="T25" fmla="*/ 125185 h 1420585"/>
                <a:gd name="T26" fmla="*/ 4038600 w 4114800"/>
                <a:gd name="T27" fmla="*/ 48985 h 1420585"/>
                <a:gd name="T28" fmla="*/ 4114800 w 4114800"/>
                <a:gd name="T29" fmla="*/ 70756 h 14205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14800"/>
                <a:gd name="T46" fmla="*/ 0 h 1420585"/>
                <a:gd name="T47" fmla="*/ 4114800 w 4114800"/>
                <a:gd name="T48" fmla="*/ 1420585 h 14205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14800" h="1420585">
                  <a:moveTo>
                    <a:pt x="0" y="114299"/>
                  </a:moveTo>
                  <a:cubicBezTo>
                    <a:pt x="309335" y="123371"/>
                    <a:pt x="618671" y="132443"/>
                    <a:pt x="816428" y="255814"/>
                  </a:cubicBezTo>
                  <a:cubicBezTo>
                    <a:pt x="1014185" y="379185"/>
                    <a:pt x="1037771" y="738414"/>
                    <a:pt x="1186543" y="854528"/>
                  </a:cubicBezTo>
                  <a:cubicBezTo>
                    <a:pt x="1335315" y="970642"/>
                    <a:pt x="1587500" y="901699"/>
                    <a:pt x="1709057" y="952499"/>
                  </a:cubicBezTo>
                  <a:cubicBezTo>
                    <a:pt x="1830614" y="1003299"/>
                    <a:pt x="1872343" y="1090385"/>
                    <a:pt x="1915886" y="1159328"/>
                  </a:cubicBezTo>
                  <a:cubicBezTo>
                    <a:pt x="1959429" y="1228271"/>
                    <a:pt x="1905000" y="1333499"/>
                    <a:pt x="1970314" y="1366156"/>
                  </a:cubicBezTo>
                  <a:cubicBezTo>
                    <a:pt x="2035628" y="1398813"/>
                    <a:pt x="2249714" y="1420585"/>
                    <a:pt x="2307771" y="1355271"/>
                  </a:cubicBezTo>
                  <a:cubicBezTo>
                    <a:pt x="2365828" y="1289957"/>
                    <a:pt x="2193471" y="1039585"/>
                    <a:pt x="2318657" y="974271"/>
                  </a:cubicBezTo>
                  <a:cubicBezTo>
                    <a:pt x="2443843" y="908957"/>
                    <a:pt x="2906486" y="1108528"/>
                    <a:pt x="3058886" y="963385"/>
                  </a:cubicBezTo>
                  <a:cubicBezTo>
                    <a:pt x="3211286" y="818242"/>
                    <a:pt x="3144157" y="206828"/>
                    <a:pt x="3233057" y="103414"/>
                  </a:cubicBezTo>
                  <a:cubicBezTo>
                    <a:pt x="3321957" y="0"/>
                    <a:pt x="3516086" y="284842"/>
                    <a:pt x="3592286" y="342899"/>
                  </a:cubicBezTo>
                  <a:cubicBezTo>
                    <a:pt x="3668486" y="400956"/>
                    <a:pt x="3648529" y="488042"/>
                    <a:pt x="3690257" y="451756"/>
                  </a:cubicBezTo>
                  <a:cubicBezTo>
                    <a:pt x="3731985" y="415470"/>
                    <a:pt x="3784600" y="192313"/>
                    <a:pt x="3842657" y="125185"/>
                  </a:cubicBezTo>
                  <a:cubicBezTo>
                    <a:pt x="3900714" y="58057"/>
                    <a:pt x="3993243" y="58057"/>
                    <a:pt x="4038600" y="48985"/>
                  </a:cubicBezTo>
                  <a:cubicBezTo>
                    <a:pt x="4083957" y="39914"/>
                    <a:pt x="4099378" y="55335"/>
                    <a:pt x="4114800" y="70756"/>
                  </a:cubicBezTo>
                </a:path>
              </a:pathLst>
            </a:custGeom>
            <a:solidFill>
              <a:schemeClr val="hlink"/>
            </a:solidFill>
            <a:ln w="9525" algn="ctr">
              <a:solidFill>
                <a:schemeClr val="tx1"/>
              </a:solidFill>
              <a:round/>
              <a:headEnd/>
              <a:tailEnd/>
            </a:ln>
          </p:spPr>
          <p:txBody>
            <a:bodyPr wrap="none" anchor="ctr"/>
            <a:lstStyle/>
            <a:p>
              <a:endParaRPr lang="en-US">
                <a:solidFill>
                  <a:srgbClr val="EAEAEA"/>
                </a:solidFill>
              </a:endParaRPr>
            </a:p>
          </p:txBody>
        </p:sp>
        <p:sp>
          <p:nvSpPr>
            <p:cNvPr id="63496" name="pole tekstowe 6"/>
            <p:cNvSpPr txBox="1">
              <a:spLocks noChangeArrowheads="1"/>
            </p:cNvSpPr>
            <p:nvPr/>
          </p:nvSpPr>
          <p:spPr bwMode="auto">
            <a:xfrm>
              <a:off x="5954486" y="4942114"/>
              <a:ext cx="13280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EAEAEA"/>
                  </a:solidFill>
                </a:rPr>
                <a:t>Scientists</a:t>
              </a:r>
              <a:endParaRPr lang="pl-PL">
                <a:solidFill>
                  <a:srgbClr val="EAEAEA"/>
                </a:solidFill>
              </a:endParaRPr>
            </a:p>
          </p:txBody>
        </p:sp>
        <p:sp>
          <p:nvSpPr>
            <p:cNvPr id="63497" name="pole tekstowe 7"/>
            <p:cNvSpPr txBox="1">
              <a:spLocks noChangeArrowheads="1"/>
            </p:cNvSpPr>
            <p:nvPr/>
          </p:nvSpPr>
          <p:spPr bwMode="auto">
            <a:xfrm>
              <a:off x="7326084" y="6302828"/>
              <a:ext cx="1556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EAEAEA"/>
                  </a:solidFill>
                </a:rPr>
                <a:t>Academics</a:t>
              </a:r>
              <a:endParaRPr lang="pl-PL">
                <a:solidFill>
                  <a:srgbClr val="EAEAEA"/>
                </a:solidFill>
              </a:endParaRPr>
            </a:p>
          </p:txBody>
        </p:sp>
        <p:sp>
          <p:nvSpPr>
            <p:cNvPr id="63498" name="pole tekstowe 8"/>
            <p:cNvSpPr txBox="1">
              <a:spLocks noChangeArrowheads="1"/>
            </p:cNvSpPr>
            <p:nvPr/>
          </p:nvSpPr>
          <p:spPr bwMode="auto">
            <a:xfrm>
              <a:off x="7783286" y="4833258"/>
              <a:ext cx="13607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solidFill>
                    <a:srgbClr val="EAEAEA"/>
                  </a:solidFill>
                </a:rPr>
                <a:t>Wise men</a:t>
              </a:r>
              <a:endParaRPr lang="pl-PL">
                <a:solidFill>
                  <a:srgbClr val="EAEAEA"/>
                </a:solidFill>
              </a:endParaRPr>
            </a:p>
          </p:txBody>
        </p:sp>
      </p:grpSp>
    </p:spTree>
    <p:extLst>
      <p:ext uri="{BB962C8B-B14F-4D97-AF65-F5344CB8AC3E}">
        <p14:creationId xmlns:p14="http://schemas.microsoft.com/office/powerpoint/2010/main" val="353853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Funkcje PFC</a:t>
            </a:r>
            <a:endParaRPr lang="en-US" sz="3200" smtClean="0"/>
          </a:p>
        </p:txBody>
      </p:sp>
      <p:sp>
        <p:nvSpPr>
          <p:cNvPr id="6147" name="Rectangle 3"/>
          <p:cNvSpPr>
            <a:spLocks noGrp="1" noChangeArrowheads="1"/>
          </p:cNvSpPr>
          <p:nvPr>
            <p:ph type="body" sz="half" idx="1"/>
          </p:nvPr>
        </p:nvSpPr>
        <p:spPr>
          <a:xfrm>
            <a:off x="539750" y="1700213"/>
            <a:ext cx="3168650" cy="2233612"/>
          </a:xfrm>
          <a:noFill/>
        </p:spPr>
        <p:txBody>
          <a:bodyPr/>
          <a:lstStyle/>
          <a:p>
            <a:pPr marL="0" indent="0" eaLnBrk="1" hangingPunct="1">
              <a:lnSpc>
                <a:spcPct val="120000"/>
              </a:lnSpc>
              <a:spcBef>
                <a:spcPct val="0"/>
              </a:spcBef>
              <a:buClrTx/>
              <a:buSzTx/>
              <a:buFontTx/>
              <a:buNone/>
            </a:pPr>
            <a:r>
              <a:rPr lang="pl-PL" sz="2000" smtClean="0">
                <a:solidFill>
                  <a:srgbClr val="FFFFFF"/>
                </a:solidFill>
              </a:rPr>
              <a:t>Pamięć robocza, dynamiczne aktywacje nie ulegające rozproszeniu. </a:t>
            </a:r>
          </a:p>
        </p:txBody>
      </p:sp>
      <p:sp>
        <p:nvSpPr>
          <p:cNvPr id="6148" name="Rectangle 4"/>
          <p:cNvSpPr>
            <a:spLocks noChangeArrowheads="1"/>
          </p:cNvSpPr>
          <p:nvPr/>
        </p:nvSpPr>
        <p:spPr bwMode="auto">
          <a:xfrm>
            <a:off x="395288" y="4005263"/>
            <a:ext cx="85693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algn="l">
              <a:lnSpc>
                <a:spcPct val="120000"/>
              </a:lnSpc>
            </a:pPr>
            <a:r>
              <a:rPr lang="pl-PL" sz="2000" dirty="0">
                <a:solidFill>
                  <a:srgbClr val="FFFFFF"/>
                </a:solidFill>
                <a:latin typeface="Calibri" pitchFamily="34" charset="0"/>
              </a:rPr>
              <a:t>Doświadczenia z opóźnionym dopasowywaniem wzorców.</a:t>
            </a:r>
          </a:p>
          <a:p>
            <a:pPr marL="180975" indent="-180975" algn="l">
              <a:lnSpc>
                <a:spcPct val="120000"/>
              </a:lnSpc>
            </a:pPr>
            <a:endParaRPr lang="pl-PL" sz="2000" dirty="0">
              <a:solidFill>
                <a:srgbClr val="FFFFFF"/>
              </a:solidFill>
              <a:latin typeface="Calibri" pitchFamily="34" charset="0"/>
            </a:endParaRPr>
          </a:p>
          <a:p>
            <a:pPr marL="180975" indent="-180975" algn="l">
              <a:lnSpc>
                <a:spcPct val="120000"/>
              </a:lnSpc>
            </a:pPr>
            <a:r>
              <a:rPr lang="pl-PL" sz="2000" dirty="0">
                <a:solidFill>
                  <a:srgbClr val="FFFFFF"/>
                </a:solidFill>
                <a:latin typeface="Calibri" pitchFamily="34" charset="0"/>
              </a:rPr>
              <a:t>PFC utrzymuje przez pewien czas informacje aktywując „pamięć roboczą”, umożliwia to powracanie do wykonywanych zadań pomimo konieczności wykonania innych działań, monitorowanie błędów, koordynację działań celowych, planów, generowanie różnorodnych działań. </a:t>
            </a:r>
          </a:p>
        </p:txBody>
      </p:sp>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268413"/>
            <a:ext cx="52578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94920970"/>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Stroop</a:t>
            </a:r>
            <a:endParaRPr lang="en-US" sz="3200" smtClean="0"/>
          </a:p>
        </p:txBody>
      </p:sp>
      <p:sp>
        <p:nvSpPr>
          <p:cNvPr id="7171" name="Rectangle 10"/>
          <p:cNvSpPr>
            <a:spLocks noGrp="1" noChangeArrowheads="1"/>
          </p:cNvSpPr>
          <p:nvPr>
            <p:ph type="body" sz="half" idx="1"/>
          </p:nvPr>
        </p:nvSpPr>
        <p:spPr>
          <a:xfrm>
            <a:off x="539750" y="1125538"/>
            <a:ext cx="8424863" cy="1366837"/>
          </a:xfrm>
          <a:noFill/>
        </p:spPr>
        <p:txBody>
          <a:bodyPr/>
          <a:lstStyle/>
          <a:p>
            <a:pPr marL="180975" indent="-180975" eaLnBrk="1" hangingPunct="1">
              <a:buFontTx/>
              <a:buNone/>
            </a:pPr>
            <a:r>
              <a:rPr lang="pl-PL" sz="2000" smtClean="0"/>
              <a:t>Trudno jest wyhamować dobrze wytrenowane procesy rozpoznawania czy działania (taniec, muzyka), np. w efekcie Stroopa: mamy podać kolor kolejnych wyrazów, ale robimy to wolniej niż dla wyrazów nie związanych z kolorami.</a:t>
            </a:r>
          </a:p>
        </p:txBody>
      </p:sp>
      <p:pic>
        <p:nvPicPr>
          <p:cNvPr id="71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636838"/>
            <a:ext cx="31543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781300"/>
            <a:ext cx="4122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00362153"/>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685800" y="350838"/>
            <a:ext cx="7772400" cy="563562"/>
          </a:xfrm>
        </p:spPr>
        <p:txBody>
          <a:bodyPr/>
          <a:lstStyle/>
          <a:p>
            <a:pPr eaLnBrk="1" hangingPunct="1">
              <a:defRPr/>
            </a:pPr>
            <a:r>
              <a:rPr lang="pl-PL" sz="3200" smtClean="0"/>
              <a:t>Model Stroopa</a:t>
            </a:r>
            <a:endParaRPr lang="en-US" sz="3200" smtClean="0"/>
          </a:p>
        </p:txBody>
      </p:sp>
      <p:sp>
        <p:nvSpPr>
          <p:cNvPr id="8195" name="Rectangle 3"/>
          <p:cNvSpPr>
            <a:spLocks noGrp="1" noChangeArrowheads="1"/>
          </p:cNvSpPr>
          <p:nvPr>
            <p:ph type="body" sz="half" idx="1"/>
          </p:nvPr>
        </p:nvSpPr>
        <p:spPr>
          <a:xfrm>
            <a:off x="539750" y="1196975"/>
            <a:ext cx="4537075" cy="1079500"/>
          </a:xfrm>
          <a:noFill/>
        </p:spPr>
        <p:txBody>
          <a:bodyPr/>
          <a:lstStyle/>
          <a:p>
            <a:pPr marL="0" indent="0" eaLnBrk="1" hangingPunct="1">
              <a:lnSpc>
                <a:spcPct val="120000"/>
              </a:lnSpc>
              <a:spcBef>
                <a:spcPct val="0"/>
              </a:spcBef>
              <a:buClrTx/>
              <a:buSzTx/>
              <a:buFontTx/>
              <a:buNone/>
            </a:pPr>
            <a:r>
              <a:rPr lang="pl-PL" sz="2000" smtClean="0">
                <a:solidFill>
                  <a:srgbClr val="FFFFFF"/>
                </a:solidFill>
              </a:rPr>
              <a:t>Rozpoznawanie słów bądź kolorów.</a:t>
            </a:r>
          </a:p>
        </p:txBody>
      </p:sp>
      <p:sp>
        <p:nvSpPr>
          <p:cNvPr id="8196" name="Rectangle 6"/>
          <p:cNvSpPr>
            <a:spLocks noChangeArrowheads="1"/>
          </p:cNvSpPr>
          <p:nvPr/>
        </p:nvSpPr>
        <p:spPr bwMode="auto">
          <a:xfrm>
            <a:off x="539750" y="5157788"/>
            <a:ext cx="8424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Wyniki są całkiem zgodne z doświadczeniem.</a:t>
            </a:r>
          </a:p>
          <a:p>
            <a:pPr algn="l">
              <a:lnSpc>
                <a:spcPct val="120000"/>
              </a:lnSpc>
            </a:pPr>
            <a:r>
              <a:rPr lang="pl-PL" sz="2000" dirty="0">
                <a:solidFill>
                  <a:srgbClr val="FFFFFF"/>
                </a:solidFill>
                <a:latin typeface="Calibri" pitchFamily="34" charset="0"/>
              </a:rPr>
              <a:t>Jest sporo wariantów tego doświadczenia i możliwości śledzenia zmian w czasie wielokrotnego powtarzania. </a:t>
            </a:r>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349500"/>
            <a:ext cx="39465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1643063"/>
            <a:ext cx="37719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1839078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685800" y="350838"/>
            <a:ext cx="5172075" cy="563562"/>
          </a:xfrm>
        </p:spPr>
        <p:txBody>
          <a:bodyPr/>
          <a:lstStyle/>
          <a:p>
            <a:pPr eaLnBrk="1" hangingPunct="1">
              <a:defRPr/>
            </a:pPr>
            <a:r>
              <a:rPr lang="pl-PL" sz="3200" dirty="0" smtClean="0"/>
              <a:t>Stroop: kształty</a:t>
            </a:r>
            <a:endParaRPr lang="en-US" sz="3200" dirty="0" smtClean="0"/>
          </a:p>
        </p:txBody>
      </p:sp>
      <p:sp>
        <p:nvSpPr>
          <p:cNvPr id="9219" name="Rectangle 3"/>
          <p:cNvSpPr>
            <a:spLocks noGrp="1" noChangeArrowheads="1"/>
          </p:cNvSpPr>
          <p:nvPr>
            <p:ph type="body" sz="half" idx="1"/>
          </p:nvPr>
        </p:nvSpPr>
        <p:spPr>
          <a:xfrm>
            <a:off x="539750" y="1196975"/>
            <a:ext cx="4246563" cy="2232025"/>
          </a:xfrm>
          <a:noFill/>
        </p:spPr>
        <p:txBody>
          <a:bodyPr/>
          <a:lstStyle/>
          <a:p>
            <a:pPr marL="0" indent="0" eaLnBrk="1" hangingPunct="1">
              <a:lnSpc>
                <a:spcPct val="120000"/>
              </a:lnSpc>
              <a:spcBef>
                <a:spcPct val="0"/>
              </a:spcBef>
              <a:buClrTx/>
              <a:buSzTx/>
              <a:buFontTx/>
              <a:buNone/>
            </a:pPr>
            <a:r>
              <a:rPr lang="pl-PL" sz="2000" smtClean="0">
                <a:solidFill>
                  <a:srgbClr val="FFFFFF"/>
                </a:solidFill>
              </a:rPr>
              <a:t>Poziom fonologiczny: nieistniejące słowa nie wzbudzają głębszych obszarów.</a:t>
            </a:r>
          </a:p>
          <a:p>
            <a:pPr marL="0" indent="0" eaLnBrk="1" hangingPunct="1">
              <a:lnSpc>
                <a:spcPct val="120000"/>
              </a:lnSpc>
              <a:spcBef>
                <a:spcPct val="0"/>
              </a:spcBef>
              <a:buClrTx/>
              <a:buSzTx/>
              <a:buFontTx/>
              <a:buNone/>
            </a:pPr>
            <a:r>
              <a:rPr lang="pl-PL" sz="2000" smtClean="0">
                <a:solidFill>
                  <a:srgbClr val="FFFFFF"/>
                </a:solidFill>
              </a:rPr>
              <a:t>Poziom głęboki: błędy fonologiczne i semantyczne (kąt – kot, kot - pies), </a:t>
            </a:r>
          </a:p>
          <a:p>
            <a:pPr marL="0" indent="0" eaLnBrk="1" hangingPunct="1">
              <a:lnSpc>
                <a:spcPct val="120000"/>
              </a:lnSpc>
              <a:spcBef>
                <a:spcPct val="0"/>
              </a:spcBef>
              <a:buClrTx/>
              <a:buSzTx/>
              <a:buFontTx/>
              <a:buNone/>
            </a:pPr>
            <a:r>
              <a:rPr lang="pl-PL" sz="2000" smtClean="0">
                <a:solidFill>
                  <a:srgbClr val="FFFFFF"/>
                </a:solidFill>
              </a:rPr>
              <a:t>pomyłki w rozpoznawaniu znaków.</a:t>
            </a:r>
          </a:p>
        </p:txBody>
      </p:sp>
      <p:sp>
        <p:nvSpPr>
          <p:cNvPr id="9220" name="Rectangle 4"/>
          <p:cNvSpPr>
            <a:spLocks noChangeArrowheads="1"/>
          </p:cNvSpPr>
          <p:nvPr/>
        </p:nvSpPr>
        <p:spPr bwMode="auto">
          <a:xfrm>
            <a:off x="539750" y="3786188"/>
            <a:ext cx="48895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Kolory i słowa prezentowane z przesunięciem czasowym </a:t>
            </a:r>
            <a:r>
              <a:rPr lang="en-US" sz="2000" dirty="0">
                <a:solidFill>
                  <a:srgbClr val="FFFFFF"/>
                </a:solidFill>
                <a:latin typeface="Calibri" pitchFamily="34" charset="0"/>
              </a:rPr>
              <a:t>(stimulus onset asynchrony, SOA)</a:t>
            </a:r>
            <a:r>
              <a:rPr lang="pl-PL" sz="2000" dirty="0">
                <a:solidFill>
                  <a:srgbClr val="FFFFFF"/>
                </a:solidFill>
                <a:latin typeface="Calibri" pitchFamily="34" charset="0"/>
              </a:rPr>
              <a:t>, minus dla czytania słów = kolor przed słowami, dla nazywania kolorów słowa przed kolorem.</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428625"/>
            <a:ext cx="40989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275" y="2857500"/>
            <a:ext cx="36417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67097120"/>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685800" y="350838"/>
            <a:ext cx="7772400" cy="563562"/>
          </a:xfrm>
        </p:spPr>
        <p:txBody>
          <a:bodyPr/>
          <a:lstStyle/>
          <a:p>
            <a:pPr eaLnBrk="1" hangingPunct="1">
              <a:defRPr/>
            </a:pPr>
            <a:r>
              <a:rPr lang="pl-PL" sz="3200" dirty="0" smtClean="0"/>
              <a:t>Stroop: wyniki SOA</a:t>
            </a:r>
            <a:endParaRPr lang="en-US" sz="3200" dirty="0" smtClean="0"/>
          </a:p>
        </p:txBody>
      </p:sp>
      <p:sp>
        <p:nvSpPr>
          <p:cNvPr id="10243" name="Rectangle 4"/>
          <p:cNvSpPr>
            <a:spLocks noChangeArrowheads="1"/>
          </p:cNvSpPr>
          <p:nvPr/>
        </p:nvSpPr>
        <p:spPr bwMode="auto">
          <a:xfrm>
            <a:off x="500063" y="4714875"/>
            <a:ext cx="8424862"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pl-PL" sz="2000" dirty="0">
                <a:solidFill>
                  <a:srgbClr val="FFFFFF"/>
                </a:solidFill>
                <a:latin typeface="Calibri" pitchFamily="34" charset="0"/>
              </a:rPr>
              <a:t>Kolory słabo zaburzają czytanie słów </a:t>
            </a:r>
            <a:r>
              <a:rPr lang="en-US" sz="2000" dirty="0">
                <a:solidFill>
                  <a:srgbClr val="FFFFFF"/>
                </a:solidFill>
                <a:latin typeface="Calibri" pitchFamily="34" charset="0"/>
              </a:rPr>
              <a:t>(conﬂict vs. congruent), </a:t>
            </a:r>
            <a:r>
              <a:rPr lang="pl-PL" sz="2000" dirty="0" err="1">
                <a:solidFill>
                  <a:srgbClr val="FFFFFF"/>
                </a:solidFill>
                <a:latin typeface="Calibri" pitchFamily="34" charset="0"/>
              </a:rPr>
              <a:t>nawt</a:t>
            </a:r>
            <a:r>
              <a:rPr lang="pl-PL" sz="2000" dirty="0">
                <a:solidFill>
                  <a:srgbClr val="FFFFFF"/>
                </a:solidFill>
                <a:latin typeface="Calibri" pitchFamily="34" charset="0"/>
              </a:rPr>
              <a:t> jeśli kolory pojawiają się przed słowami =&gt; zwykle nie nazywamy kolorów! </a:t>
            </a:r>
            <a:endParaRPr lang="en-US" sz="2000" dirty="0">
              <a:solidFill>
                <a:srgbClr val="FFFFFF"/>
              </a:solidFill>
              <a:latin typeface="Calibri" pitchFamily="34" charset="0"/>
            </a:endParaRPr>
          </a:p>
          <a:p>
            <a:pPr algn="l">
              <a:lnSpc>
                <a:spcPct val="120000"/>
              </a:lnSpc>
            </a:pPr>
            <a:r>
              <a:rPr lang="pl-PL" sz="2000" dirty="0">
                <a:solidFill>
                  <a:srgbClr val="FFFFFF"/>
                </a:solidFill>
                <a:latin typeface="Calibri" pitchFamily="34" charset="0"/>
              </a:rPr>
              <a:t>Efekt interferencji zanika jeśli słowa pojawiają się sporo po kolorze.  </a:t>
            </a:r>
          </a:p>
          <a:p>
            <a:pPr algn="l">
              <a:lnSpc>
                <a:spcPct val="120000"/>
              </a:lnSpc>
            </a:pPr>
            <a:r>
              <a:rPr lang="pl-PL" sz="2000" dirty="0">
                <a:solidFill>
                  <a:srgbClr val="FFFFFF"/>
                </a:solidFill>
                <a:latin typeface="Calibri" pitchFamily="34" charset="0"/>
              </a:rPr>
              <a:t>Nie wychodzi zwolnienie przy jednoczesnej prezentacji (garb po lewej), zapewne bierze się to z konkurencji; wzrost w modelu dla SOA&lt;0 też zły.</a:t>
            </a:r>
            <a:endParaRPr lang="en-US" sz="2000" dirty="0">
              <a:solidFill>
                <a:srgbClr val="FFFFFF"/>
              </a:solidFill>
              <a:latin typeface="Calibri" pitchFamily="34" charset="0"/>
            </a:endParaRPr>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28688"/>
            <a:ext cx="36417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00125"/>
            <a:ext cx="368776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02857379"/>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spcAft>
            <a:spcPts val="1200"/>
          </a:spcAft>
          <a:defRPr sz="2000" dirty="0">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l">
          <a:defRPr sz="2000" dirty="0" smtClean="0">
            <a:latin typeface="+mn-lt"/>
          </a:defRPr>
        </a:defPPr>
      </a:lstStyle>
    </a:tx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20973</TotalTime>
  <Words>2736</Words>
  <Application>Microsoft Office PowerPoint</Application>
  <PresentationFormat>Pokaz na ekranie (4:3)</PresentationFormat>
  <Paragraphs>371</Paragraphs>
  <Slides>44</Slides>
  <Notes>43</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44</vt:i4>
      </vt:variant>
    </vt:vector>
  </HeadingPairs>
  <TitlesOfParts>
    <vt:vector size="47" baseType="lpstr">
      <vt:lpstr>Dark Green</vt:lpstr>
      <vt:lpstr>1_Dark Green</vt:lpstr>
      <vt:lpstr>Equation</vt:lpstr>
      <vt:lpstr>Advanced Topic in Cognitive  Neuroscience and Embodied Intelligence</vt:lpstr>
      <vt:lpstr>What it will be about</vt:lpstr>
      <vt:lpstr>Wyższe czynności</vt:lpstr>
      <vt:lpstr>Podstawy biologiczne</vt:lpstr>
      <vt:lpstr>Funkcje PFC</vt:lpstr>
      <vt:lpstr>Stroop</vt:lpstr>
      <vt:lpstr>Model Stroopa</vt:lpstr>
      <vt:lpstr>Stroop: kształty</vt:lpstr>
      <vt:lpstr>Stroop: wyniki SOA</vt:lpstr>
      <vt:lpstr>Dynamiczna kategoryzacja: WCS</vt:lpstr>
      <vt:lpstr>WCS</vt:lpstr>
      <vt:lpstr>Dynamiczna kategoryzacja</vt:lpstr>
      <vt:lpstr>Wpływ uszkodzeń PFC</vt:lpstr>
      <vt:lpstr>Działania synaptyczne i dynamiczne</vt:lpstr>
      <vt:lpstr>Kategoryzacja dynamiczna</vt:lpstr>
      <vt:lpstr>Kategoryzacja dynamiczna</vt:lpstr>
      <vt:lpstr>Model IDE/ED</vt:lpstr>
      <vt:lpstr>IDR/EDS w modelu</vt:lpstr>
      <vt:lpstr>Model i doświadczenie</vt:lpstr>
      <vt:lpstr>Mechanizmy PFC</vt:lpstr>
      <vt:lpstr>Automatyzmy i kontrola</vt:lpstr>
      <vt:lpstr>Podsumowanie</vt:lpstr>
      <vt:lpstr>Imagery and brains</vt:lpstr>
      <vt:lpstr>What is needed for imagery?</vt:lpstr>
      <vt:lpstr>Hidden concepts</vt:lpstr>
      <vt:lpstr>Problems requiring insights</vt:lpstr>
      <vt:lpstr>Insights and brains</vt:lpstr>
      <vt:lpstr>Insight interpreted</vt:lpstr>
      <vt:lpstr>Solving problems with insight</vt:lpstr>
      <vt:lpstr>Dog breeds</vt:lpstr>
      <vt:lpstr>Dog behavior</vt:lpstr>
      <vt:lpstr>Energies of trajectories</vt:lpstr>
      <vt:lpstr>Prezentacja programu PowerPoint</vt:lpstr>
      <vt:lpstr>How to become an expert?</vt:lpstr>
      <vt:lpstr>Mental models</vt:lpstr>
      <vt:lpstr>Mental models summary</vt:lpstr>
      <vt:lpstr>Mental models</vt:lpstr>
      <vt:lpstr>Learning complex categories</vt:lpstr>
      <vt:lpstr>Canonical neurodynamics.</vt:lpstr>
      <vt:lpstr>Inverse based rates</vt:lpstr>
      <vt:lpstr>IBR neurocognitive explanation</vt:lpstr>
      <vt:lpstr>Learning</vt:lpstr>
      <vt:lpstr>Probing</vt:lpstr>
      <vt:lpstr>Mental model dynamics</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Memory</dc:subject>
  <dc:creator>Włodzisław Duch</dc:creator>
  <cp:lastModifiedBy>W Duch</cp:lastModifiedBy>
  <cp:revision>705</cp:revision>
  <cp:lastPrinted>1999-08-21T07:27:07Z</cp:lastPrinted>
  <dcterms:created xsi:type="dcterms:W3CDTF">1998-04-11T13:46:18Z</dcterms:created>
  <dcterms:modified xsi:type="dcterms:W3CDTF">2011-10-03T01:19:43Z</dcterms:modified>
</cp:coreProperties>
</file>