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7" r:id="rId2"/>
  </p:sldMasterIdLst>
  <p:notesMasterIdLst>
    <p:notesMasterId r:id="rId18"/>
  </p:notesMasterIdLst>
  <p:handoutMasterIdLst>
    <p:handoutMasterId r:id="rId19"/>
  </p:handoutMasterIdLst>
  <p:sldIdLst>
    <p:sldId id="256" r:id="rId3"/>
    <p:sldId id="295" r:id="rId4"/>
    <p:sldId id="296" r:id="rId5"/>
    <p:sldId id="297" r:id="rId6"/>
    <p:sldId id="298" r:id="rId7"/>
    <p:sldId id="299" r:id="rId8"/>
    <p:sldId id="300" r:id="rId9"/>
    <p:sldId id="301" r:id="rId10"/>
    <p:sldId id="302" r:id="rId11"/>
    <p:sldId id="303" r:id="rId12"/>
    <p:sldId id="304" r:id="rId13"/>
    <p:sldId id="305" r:id="rId14"/>
    <p:sldId id="294" r:id="rId15"/>
    <p:sldId id="306" r:id="rId16"/>
    <p:sldId id="307" r:id="rId17"/>
  </p:sldIdLst>
  <p:sldSz cx="9144000" cy="6858000" type="screen4x3"/>
  <p:notesSz cx="6883400" cy="99060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8F8F8"/>
    <a:srgbClr val="006600"/>
    <a:srgbClr val="336600"/>
    <a:srgbClr val="CCFFFF"/>
    <a:srgbClr val="000066"/>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0" autoAdjust="0"/>
    <p:restoredTop sz="98192" autoAdjust="0"/>
  </p:normalViewPr>
  <p:slideViewPr>
    <p:cSldViewPr>
      <p:cViewPr>
        <p:scale>
          <a:sx n="100" d="100"/>
          <a:sy n="100" d="100"/>
        </p:scale>
        <p:origin x="-1950"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70" y="-108"/>
      </p:cViewPr>
      <p:guideLst>
        <p:guide orient="horz" pos="3119"/>
        <p:guide pos="21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82913" cy="495300"/>
          </a:xfrm>
          <a:prstGeom prst="rect">
            <a:avLst/>
          </a:prstGeom>
          <a:noFill/>
          <a:ln w="9525">
            <a:noFill/>
            <a:miter lim="800000"/>
            <a:headEnd/>
            <a:tailEnd/>
          </a:ln>
          <a:effectLst/>
        </p:spPr>
        <p:txBody>
          <a:bodyPr vert="horz" wrap="square" lIns="92039" tIns="46019" rIns="92039" bIns="46019" numCol="1" anchor="t" anchorCtr="0" compatLnSpc="1">
            <a:prstTxWarp prst="textNoShape">
              <a:avLst/>
            </a:prstTxWarp>
          </a:bodyPr>
          <a:lstStyle>
            <a:lvl1pPr algn="l" defTabSz="920750" eaLnBrk="0" hangingPunct="0">
              <a:defRPr sz="1300">
                <a:effectLst>
                  <a:outerShdw blurRad="38100" dist="38100" dir="2700000" algn="tl">
                    <a:srgbClr val="C0C0C0"/>
                  </a:outerShdw>
                </a:effectLst>
              </a:defRPr>
            </a:lvl1pPr>
          </a:lstStyle>
          <a:p>
            <a:pPr>
              <a:defRPr/>
            </a:pPr>
            <a:endParaRPr lang="en-US" dirty="0">
              <a:latin typeface="Calibri" pitchFamily="34" charset="0"/>
            </a:endParaRPr>
          </a:p>
        </p:txBody>
      </p:sp>
      <p:sp>
        <p:nvSpPr>
          <p:cNvPr id="8195" name="Rectangle 3"/>
          <p:cNvSpPr>
            <a:spLocks noGrp="1" noChangeArrowheads="1"/>
          </p:cNvSpPr>
          <p:nvPr>
            <p:ph type="dt" sz="quarter" idx="1"/>
          </p:nvPr>
        </p:nvSpPr>
        <p:spPr bwMode="auto">
          <a:xfrm>
            <a:off x="3900488" y="0"/>
            <a:ext cx="2982912" cy="495300"/>
          </a:xfrm>
          <a:prstGeom prst="rect">
            <a:avLst/>
          </a:prstGeom>
          <a:noFill/>
          <a:ln w="9525">
            <a:noFill/>
            <a:miter lim="800000"/>
            <a:headEnd/>
            <a:tailEnd/>
          </a:ln>
          <a:effectLst/>
        </p:spPr>
        <p:txBody>
          <a:bodyPr vert="horz" wrap="square" lIns="92039" tIns="46019" rIns="92039" bIns="46019" numCol="1" anchor="t" anchorCtr="0" compatLnSpc="1">
            <a:prstTxWarp prst="textNoShape">
              <a:avLst/>
            </a:prstTxWarp>
          </a:bodyPr>
          <a:lstStyle>
            <a:lvl1pPr algn="r" defTabSz="920750" eaLnBrk="0" hangingPunct="0">
              <a:defRPr sz="1300">
                <a:effectLst>
                  <a:outerShdw blurRad="38100" dist="38100" dir="2700000" algn="tl">
                    <a:srgbClr val="C0C0C0"/>
                  </a:outerShdw>
                </a:effectLst>
              </a:defRPr>
            </a:lvl1pPr>
          </a:lstStyle>
          <a:p>
            <a:pPr>
              <a:defRPr/>
            </a:pPr>
            <a:endParaRPr lang="en-US" dirty="0">
              <a:latin typeface="Calibri" pitchFamily="34" charset="0"/>
            </a:endParaRPr>
          </a:p>
        </p:txBody>
      </p:sp>
      <p:sp>
        <p:nvSpPr>
          <p:cNvPr id="8196" name="Rectangle 4"/>
          <p:cNvSpPr>
            <a:spLocks noGrp="1" noChangeArrowheads="1"/>
          </p:cNvSpPr>
          <p:nvPr>
            <p:ph type="ftr" sz="quarter" idx="2"/>
          </p:nvPr>
        </p:nvSpPr>
        <p:spPr bwMode="auto">
          <a:xfrm>
            <a:off x="0" y="9410700"/>
            <a:ext cx="2982913" cy="495300"/>
          </a:xfrm>
          <a:prstGeom prst="rect">
            <a:avLst/>
          </a:prstGeom>
          <a:noFill/>
          <a:ln w="9525">
            <a:noFill/>
            <a:miter lim="800000"/>
            <a:headEnd/>
            <a:tailEnd/>
          </a:ln>
          <a:effectLst/>
        </p:spPr>
        <p:txBody>
          <a:bodyPr vert="horz" wrap="square" lIns="92039" tIns="46019" rIns="92039" bIns="46019" numCol="1" anchor="b" anchorCtr="0" compatLnSpc="1">
            <a:prstTxWarp prst="textNoShape">
              <a:avLst/>
            </a:prstTxWarp>
          </a:bodyPr>
          <a:lstStyle>
            <a:lvl1pPr algn="l" defTabSz="920750" eaLnBrk="0" hangingPunct="0">
              <a:defRPr sz="1300">
                <a:effectLst>
                  <a:outerShdw blurRad="38100" dist="38100" dir="2700000" algn="tl">
                    <a:srgbClr val="C0C0C0"/>
                  </a:outerShdw>
                </a:effectLst>
              </a:defRPr>
            </a:lvl1pPr>
          </a:lstStyle>
          <a:p>
            <a:pPr>
              <a:defRPr/>
            </a:pPr>
            <a:r>
              <a:rPr lang="en-US" dirty="0">
                <a:latin typeface="Calibri" pitchFamily="34" charset="0"/>
              </a:rPr>
              <a:t>(c) 1999. </a:t>
            </a:r>
            <a:r>
              <a:rPr lang="en-US" dirty="0" err="1">
                <a:latin typeface="Calibri" pitchFamily="34" charset="0"/>
              </a:rPr>
              <a:t>Tralvex</a:t>
            </a:r>
            <a:r>
              <a:rPr lang="en-US" dirty="0">
                <a:latin typeface="Calibri" pitchFamily="34" charset="0"/>
              </a:rPr>
              <a:t> </a:t>
            </a:r>
            <a:r>
              <a:rPr lang="en-US" dirty="0" err="1">
                <a:latin typeface="Calibri" pitchFamily="34" charset="0"/>
              </a:rPr>
              <a:t>Yeap</a:t>
            </a:r>
            <a:r>
              <a:rPr lang="en-US" dirty="0">
                <a:latin typeface="Calibri" pitchFamily="34" charset="0"/>
              </a:rPr>
              <a:t>. All Rights Reserved</a:t>
            </a:r>
          </a:p>
        </p:txBody>
      </p:sp>
      <p:sp>
        <p:nvSpPr>
          <p:cNvPr id="8197" name="Rectangle 5"/>
          <p:cNvSpPr>
            <a:spLocks noGrp="1" noChangeArrowheads="1"/>
          </p:cNvSpPr>
          <p:nvPr>
            <p:ph type="sldNum" sz="quarter" idx="3"/>
          </p:nvPr>
        </p:nvSpPr>
        <p:spPr bwMode="auto">
          <a:xfrm>
            <a:off x="3900488" y="9410700"/>
            <a:ext cx="2982912" cy="495300"/>
          </a:xfrm>
          <a:prstGeom prst="rect">
            <a:avLst/>
          </a:prstGeom>
          <a:noFill/>
          <a:ln w="9525">
            <a:noFill/>
            <a:miter lim="800000"/>
            <a:headEnd/>
            <a:tailEnd/>
          </a:ln>
          <a:effectLst/>
        </p:spPr>
        <p:txBody>
          <a:bodyPr vert="horz" wrap="square" lIns="92039" tIns="46019" rIns="92039" bIns="46019" numCol="1" anchor="b" anchorCtr="0" compatLnSpc="1">
            <a:prstTxWarp prst="textNoShape">
              <a:avLst/>
            </a:prstTxWarp>
          </a:bodyPr>
          <a:lstStyle>
            <a:lvl1pPr algn="r" defTabSz="920750" eaLnBrk="0" hangingPunct="0">
              <a:defRPr sz="1300">
                <a:effectLst>
                  <a:outerShdw blurRad="38100" dist="38100" dir="2700000" algn="tl">
                    <a:srgbClr val="C0C0C0"/>
                  </a:outerShdw>
                </a:effectLst>
              </a:defRPr>
            </a:lvl1pPr>
          </a:lstStyle>
          <a:p>
            <a:pPr>
              <a:defRPr/>
            </a:pPr>
            <a:fld id="{6E738B78-C70B-4EE8-B217-88CCC4886CBD}" type="slidenum">
              <a:rPr lang="en-US">
                <a:latin typeface="Calibri" pitchFamily="34" charset="0"/>
              </a:rPr>
              <a:pPr>
                <a:defRPr/>
              </a:pPr>
              <a:t>‹#›</a:t>
            </a:fld>
            <a:endParaRPr lang="en-US" dirty="0">
              <a:latin typeface="Calibri" pitchFamily="34" charset="0"/>
            </a:endParaRPr>
          </a:p>
        </p:txBody>
      </p:sp>
    </p:spTree>
    <p:extLst>
      <p:ext uri="{BB962C8B-B14F-4D97-AF65-F5344CB8AC3E}">
        <p14:creationId xmlns:p14="http://schemas.microsoft.com/office/powerpoint/2010/main" val="2246923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82913" cy="495300"/>
          </a:xfrm>
          <a:prstGeom prst="rect">
            <a:avLst/>
          </a:prstGeom>
          <a:noFill/>
          <a:ln w="9525">
            <a:noFill/>
            <a:miter lim="800000"/>
            <a:headEnd/>
            <a:tailEnd/>
          </a:ln>
          <a:effectLst/>
        </p:spPr>
        <p:txBody>
          <a:bodyPr vert="horz" wrap="square" lIns="92039" tIns="46019" rIns="92039" bIns="46019" numCol="1" anchor="t" anchorCtr="0" compatLnSpc="1">
            <a:prstTxWarp prst="textNoShape">
              <a:avLst/>
            </a:prstTxWarp>
          </a:bodyPr>
          <a:lstStyle>
            <a:lvl1pPr algn="l" defTabSz="920750" eaLnBrk="0" hangingPunct="0">
              <a:defRPr sz="1300">
                <a:effectLst>
                  <a:outerShdw blurRad="38100" dist="38100" dir="2700000" algn="tl">
                    <a:srgbClr val="C0C0C0"/>
                  </a:outerShdw>
                </a:effectLst>
                <a:latin typeface="Calibri" pitchFamily="34" charset="0"/>
              </a:defRPr>
            </a:lvl1pPr>
          </a:lstStyle>
          <a:p>
            <a:pPr>
              <a:defRPr/>
            </a:pPr>
            <a:endParaRPr lang="en-US" dirty="0"/>
          </a:p>
        </p:txBody>
      </p:sp>
      <p:sp>
        <p:nvSpPr>
          <p:cNvPr id="6147" name="Rectangle 3"/>
          <p:cNvSpPr>
            <a:spLocks noGrp="1" noChangeArrowheads="1"/>
          </p:cNvSpPr>
          <p:nvPr>
            <p:ph type="dt" idx="1"/>
          </p:nvPr>
        </p:nvSpPr>
        <p:spPr bwMode="auto">
          <a:xfrm>
            <a:off x="3900488" y="0"/>
            <a:ext cx="2982912" cy="495300"/>
          </a:xfrm>
          <a:prstGeom prst="rect">
            <a:avLst/>
          </a:prstGeom>
          <a:noFill/>
          <a:ln w="9525">
            <a:noFill/>
            <a:miter lim="800000"/>
            <a:headEnd/>
            <a:tailEnd/>
          </a:ln>
          <a:effectLst/>
        </p:spPr>
        <p:txBody>
          <a:bodyPr vert="horz" wrap="square" lIns="92039" tIns="46019" rIns="92039" bIns="46019" numCol="1" anchor="t" anchorCtr="0" compatLnSpc="1">
            <a:prstTxWarp prst="textNoShape">
              <a:avLst/>
            </a:prstTxWarp>
          </a:bodyPr>
          <a:lstStyle>
            <a:lvl1pPr algn="r" defTabSz="920750" eaLnBrk="0" hangingPunct="0">
              <a:defRPr sz="1300">
                <a:effectLst>
                  <a:outerShdw blurRad="38100" dist="38100" dir="2700000" algn="tl">
                    <a:srgbClr val="C0C0C0"/>
                  </a:outerShdw>
                </a:effectLst>
                <a:latin typeface="Calibri" pitchFamily="34" charset="0"/>
              </a:defRPr>
            </a:lvl1pPr>
          </a:lstStyle>
          <a:p>
            <a:pPr>
              <a:defRPr/>
            </a:pPr>
            <a:endParaRPr lang="en-US" dirty="0"/>
          </a:p>
        </p:txBody>
      </p:sp>
      <p:sp>
        <p:nvSpPr>
          <p:cNvPr id="21508" name="Rectangle 4"/>
          <p:cNvSpPr>
            <a:spLocks noGrp="1" noRot="1" noChangeAspect="1" noChangeArrowheads="1" noTextEdit="1"/>
          </p:cNvSpPr>
          <p:nvPr>
            <p:ph type="sldImg" idx="2"/>
          </p:nvPr>
        </p:nvSpPr>
        <p:spPr bwMode="auto">
          <a:xfrm>
            <a:off x="966788" y="742950"/>
            <a:ext cx="4951412" cy="3713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915988" y="4703763"/>
            <a:ext cx="5051425" cy="4459287"/>
          </a:xfrm>
          <a:prstGeom prst="rect">
            <a:avLst/>
          </a:prstGeom>
          <a:noFill/>
          <a:ln w="9525">
            <a:noFill/>
            <a:miter lim="800000"/>
            <a:headEnd/>
            <a:tailEnd/>
          </a:ln>
          <a:effectLst/>
        </p:spPr>
        <p:txBody>
          <a:bodyPr vert="horz" wrap="square" lIns="92039" tIns="46019" rIns="92039" bIns="46019"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150" name="Rectangle 6"/>
          <p:cNvSpPr>
            <a:spLocks noGrp="1" noChangeArrowheads="1"/>
          </p:cNvSpPr>
          <p:nvPr>
            <p:ph type="ftr" sz="quarter" idx="4"/>
          </p:nvPr>
        </p:nvSpPr>
        <p:spPr bwMode="auto">
          <a:xfrm>
            <a:off x="0" y="9410700"/>
            <a:ext cx="2982913" cy="495300"/>
          </a:xfrm>
          <a:prstGeom prst="rect">
            <a:avLst/>
          </a:prstGeom>
          <a:noFill/>
          <a:ln w="9525">
            <a:noFill/>
            <a:miter lim="800000"/>
            <a:headEnd/>
            <a:tailEnd/>
          </a:ln>
          <a:effectLst/>
        </p:spPr>
        <p:txBody>
          <a:bodyPr vert="horz" wrap="square" lIns="92039" tIns="46019" rIns="92039" bIns="46019" numCol="1" anchor="b" anchorCtr="0" compatLnSpc="1">
            <a:prstTxWarp prst="textNoShape">
              <a:avLst/>
            </a:prstTxWarp>
          </a:bodyPr>
          <a:lstStyle>
            <a:lvl1pPr algn="l" defTabSz="920750" eaLnBrk="0" hangingPunct="0">
              <a:defRPr sz="1300">
                <a:effectLst>
                  <a:outerShdw blurRad="38100" dist="38100" dir="2700000" algn="tl">
                    <a:srgbClr val="C0C0C0"/>
                  </a:outerShdw>
                </a:effectLst>
                <a:latin typeface="Calibri" pitchFamily="34" charset="0"/>
              </a:defRPr>
            </a:lvl1pPr>
          </a:lstStyle>
          <a:p>
            <a:pPr>
              <a:defRPr/>
            </a:pPr>
            <a:r>
              <a:rPr lang="en-US" dirty="0" smtClean="0"/>
              <a:t>(c) 1999. </a:t>
            </a:r>
            <a:r>
              <a:rPr lang="en-US" dirty="0" err="1" smtClean="0"/>
              <a:t>Tralvex</a:t>
            </a:r>
            <a:r>
              <a:rPr lang="en-US" dirty="0" smtClean="0"/>
              <a:t> </a:t>
            </a:r>
            <a:r>
              <a:rPr lang="en-US" dirty="0" err="1" smtClean="0"/>
              <a:t>Yeap</a:t>
            </a:r>
            <a:r>
              <a:rPr lang="en-US" dirty="0" smtClean="0"/>
              <a:t>. All Rights Reserved</a:t>
            </a:r>
            <a:endParaRPr lang="en-US" dirty="0"/>
          </a:p>
        </p:txBody>
      </p:sp>
      <p:sp>
        <p:nvSpPr>
          <p:cNvPr id="6151" name="Rectangle 7"/>
          <p:cNvSpPr>
            <a:spLocks noGrp="1" noChangeArrowheads="1"/>
          </p:cNvSpPr>
          <p:nvPr>
            <p:ph type="sldNum" sz="quarter" idx="5"/>
          </p:nvPr>
        </p:nvSpPr>
        <p:spPr bwMode="auto">
          <a:xfrm>
            <a:off x="3900488" y="9410700"/>
            <a:ext cx="2982912" cy="495300"/>
          </a:xfrm>
          <a:prstGeom prst="rect">
            <a:avLst/>
          </a:prstGeom>
          <a:noFill/>
          <a:ln w="9525">
            <a:noFill/>
            <a:miter lim="800000"/>
            <a:headEnd/>
            <a:tailEnd/>
          </a:ln>
          <a:effectLst/>
        </p:spPr>
        <p:txBody>
          <a:bodyPr vert="horz" wrap="square" lIns="92039" tIns="46019" rIns="92039" bIns="46019" numCol="1" anchor="b" anchorCtr="0" compatLnSpc="1">
            <a:prstTxWarp prst="textNoShape">
              <a:avLst/>
            </a:prstTxWarp>
          </a:bodyPr>
          <a:lstStyle>
            <a:lvl1pPr algn="r" defTabSz="920750" eaLnBrk="0" hangingPunct="0">
              <a:defRPr sz="1300">
                <a:effectLst>
                  <a:outerShdw blurRad="38100" dist="38100" dir="2700000" algn="tl">
                    <a:srgbClr val="C0C0C0"/>
                  </a:outerShdw>
                </a:effectLst>
                <a:latin typeface="Calibri" pitchFamily="34" charset="0"/>
              </a:defRPr>
            </a:lvl1pPr>
          </a:lstStyle>
          <a:p>
            <a:pPr>
              <a:defRPr/>
            </a:pPr>
            <a:fld id="{D1D595E2-A7B7-4601-A5C6-C15DED3B7754}" type="slidenum">
              <a:rPr lang="en-US" smtClean="0"/>
              <a:pPr>
                <a:defRPr/>
              </a:pPr>
              <a:t>‹#›</a:t>
            </a:fld>
            <a:endParaRPr lang="en-US" dirty="0"/>
          </a:p>
        </p:txBody>
      </p:sp>
    </p:spTree>
    <p:extLst>
      <p:ext uri="{BB962C8B-B14F-4D97-AF65-F5344CB8AC3E}">
        <p14:creationId xmlns:p14="http://schemas.microsoft.com/office/powerpoint/2010/main" val="49528944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kumimoji="1"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dirty="0"/>
              <a:t>(c) 1999. </a:t>
            </a:r>
            <a:r>
              <a:rPr lang="en-US" dirty="0" err="1"/>
              <a:t>Tralvex</a:t>
            </a:r>
            <a:r>
              <a:rPr lang="en-US"/>
              <a:t> Yeap. All Rights Reserved</a:t>
            </a:r>
          </a:p>
        </p:txBody>
      </p:sp>
      <p:sp>
        <p:nvSpPr>
          <p:cNvPr id="6" name="Rectangle 7"/>
          <p:cNvSpPr>
            <a:spLocks noGrp="1" noChangeArrowheads="1"/>
          </p:cNvSpPr>
          <p:nvPr>
            <p:ph type="sldNum" sz="quarter" idx="5"/>
          </p:nvPr>
        </p:nvSpPr>
        <p:spPr/>
        <p:txBody>
          <a:bodyPr/>
          <a:lstStyle/>
          <a:p>
            <a:pPr>
              <a:defRPr/>
            </a:pPr>
            <a:fld id="{085DCA3F-1727-424D-A1CA-70661B3042D6}" type="slidenum">
              <a:rPr lang="en-US"/>
              <a:pPr>
                <a:defRPr/>
              </a:pPr>
              <a:t>1</a:t>
            </a:fld>
            <a:endParaRPr lang="en-US"/>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40226525-2217-421D-8A9C-CD632E10E7CF}" type="slidenum">
              <a:rPr lang="en-US">
                <a:solidFill>
                  <a:prstClr val="black"/>
                </a:solidFill>
              </a:rPr>
              <a:pPr>
                <a:defRPr/>
              </a:pPr>
              <a:t>10</a:t>
            </a:fld>
            <a:endParaRPr lang="en-US">
              <a:solidFill>
                <a:prstClr val="black"/>
              </a:solidFill>
            </a:endParaRPr>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p:txBody>
          <a:bodyPr/>
          <a:lstStyle/>
          <a:p>
            <a:pPr>
              <a:defRPr/>
            </a:pPr>
            <a:fld id="{10631F3F-3902-4BD0-A667-CC639C4EE5F2}" type="slidenum">
              <a:rPr lang="en-US">
                <a:solidFill>
                  <a:prstClr val="black"/>
                </a:solidFill>
              </a:rPr>
              <a:pPr>
                <a:defRPr/>
              </a:pPr>
              <a:t>11</a:t>
            </a:fld>
            <a:endParaRPr lang="en-US" dirty="0">
              <a:solidFill>
                <a:prstClr val="black"/>
              </a:solidFill>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601355CA-9E1B-4417-8570-5F58FC0AE274}" type="slidenum">
              <a:rPr lang="en-US">
                <a:solidFill>
                  <a:prstClr val="black"/>
                </a:solidFill>
              </a:rPr>
              <a:pPr>
                <a:defRPr/>
              </a:pPr>
              <a:t>12</a:t>
            </a:fld>
            <a:endParaRPr lang="en-US">
              <a:solidFill>
                <a:prstClr val="black"/>
              </a:solidFill>
            </a:endParaRPr>
          </a:p>
        </p:txBody>
      </p:sp>
      <p:sp>
        <p:nvSpPr>
          <p:cNvPr id="61444" name="Rectangle 2"/>
          <p:cNvSpPr>
            <a:spLocks noGrp="1" noRot="1" noChangeAspect="1" noChangeArrowheads="1" noTextEdit="1"/>
          </p:cNvSpPr>
          <p:nvPr>
            <p:ph type="sldImg"/>
          </p:nvPr>
        </p:nvSpPr>
        <p:spPr>
          <a:ln/>
        </p:spPr>
      </p:sp>
      <p:sp>
        <p:nvSpPr>
          <p:cNvPr id="614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t>(c) 1999. Tralvex Yeap. All Rights Reserved</a:t>
            </a:r>
          </a:p>
        </p:txBody>
      </p:sp>
      <p:sp>
        <p:nvSpPr>
          <p:cNvPr id="6" name="Rectangle 7"/>
          <p:cNvSpPr>
            <a:spLocks noGrp="1" noChangeArrowheads="1"/>
          </p:cNvSpPr>
          <p:nvPr>
            <p:ph type="sldNum" sz="quarter" idx="5"/>
          </p:nvPr>
        </p:nvSpPr>
        <p:spPr/>
        <p:txBody>
          <a:bodyPr/>
          <a:lstStyle/>
          <a:p>
            <a:pPr>
              <a:defRPr/>
            </a:pPr>
            <a:fld id="{235949A2-F901-4A32-8D9E-8A5022B8828E}" type="slidenum">
              <a:rPr lang="en-US"/>
              <a:pPr>
                <a:defRPr/>
              </a:pPr>
              <a:t>2</a:t>
            </a:fld>
            <a:endParaRPr lang="en-US"/>
          </a:p>
        </p:txBody>
      </p:sp>
      <p:sp>
        <p:nvSpPr>
          <p:cNvPr id="41988" name="Rectangle 2"/>
          <p:cNvSpPr>
            <a:spLocks noGrp="1" noRot="1" noChangeAspect="1" noChangeArrowheads="1" noTextEdit="1"/>
          </p:cNvSpPr>
          <p:nvPr>
            <p:ph type="sldImg"/>
          </p:nvPr>
        </p:nvSpPr>
        <p:spPr>
          <a:ln/>
        </p:spPr>
      </p:sp>
      <p:sp>
        <p:nvSpPr>
          <p:cNvPr id="419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p:txBody>
          <a:bodyPr/>
          <a:lstStyle/>
          <a:p>
            <a:pPr>
              <a:defRPr/>
            </a:pPr>
            <a:fld id="{5DE8E1A1-65A3-4BB0-B83A-2BBDB7974728}" type="slidenum">
              <a:rPr lang="en-US"/>
              <a:pPr>
                <a:defRPr/>
              </a:pPr>
              <a:t>3</a:t>
            </a:fld>
            <a:endParaRPr lang="en-US"/>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t>(c) 1999. Tralvex Yeap. All Rights Reserved</a:t>
            </a:r>
          </a:p>
        </p:txBody>
      </p:sp>
      <p:sp>
        <p:nvSpPr>
          <p:cNvPr id="6" name="Rectangle 7"/>
          <p:cNvSpPr>
            <a:spLocks noGrp="1" noChangeArrowheads="1"/>
          </p:cNvSpPr>
          <p:nvPr>
            <p:ph type="sldNum" sz="quarter" idx="5"/>
          </p:nvPr>
        </p:nvSpPr>
        <p:spPr/>
        <p:txBody>
          <a:bodyPr/>
          <a:lstStyle/>
          <a:p>
            <a:pPr>
              <a:defRPr/>
            </a:pPr>
            <a:fld id="{52BA466E-6FE2-4708-9289-5267D2B92250}" type="slidenum">
              <a:rPr lang="en-US"/>
              <a:pPr>
                <a:defRPr/>
              </a:pPr>
              <a:t>4</a:t>
            </a:fld>
            <a:endParaRPr lang="en-US"/>
          </a:p>
        </p:txBody>
      </p:sp>
      <p:sp>
        <p:nvSpPr>
          <p:cNvPr id="40964" name="Rectangle 2"/>
          <p:cNvSpPr>
            <a:spLocks noGrp="1" noRot="1" noChangeAspect="1" noChangeArrowheads="1" noTextEdit="1"/>
          </p:cNvSpPr>
          <p:nvPr>
            <p:ph type="sldImg"/>
          </p:nvPr>
        </p:nvSpPr>
        <p:spPr>
          <a:ln/>
        </p:spPr>
      </p:sp>
      <p:sp>
        <p:nvSpPr>
          <p:cNvPr id="4096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t>(c) 1999. Tralvex Yeap. All Rights Reserved</a:t>
            </a:r>
          </a:p>
        </p:txBody>
      </p:sp>
      <p:sp>
        <p:nvSpPr>
          <p:cNvPr id="6" name="Rectangle 7"/>
          <p:cNvSpPr>
            <a:spLocks noGrp="1" noChangeArrowheads="1"/>
          </p:cNvSpPr>
          <p:nvPr>
            <p:ph type="sldNum" sz="quarter" idx="5"/>
          </p:nvPr>
        </p:nvSpPr>
        <p:spPr/>
        <p:txBody>
          <a:bodyPr/>
          <a:lstStyle/>
          <a:p>
            <a:pPr>
              <a:defRPr/>
            </a:pPr>
            <a:fld id="{83D3D1D8-E050-4CA4-8808-33BC0ED219C2}" type="slidenum">
              <a:rPr lang="en-US"/>
              <a:pPr>
                <a:defRPr/>
              </a:pPr>
              <a:t>5</a:t>
            </a:fld>
            <a:endParaRPr lang="en-US"/>
          </a:p>
        </p:txBody>
      </p:sp>
      <p:sp>
        <p:nvSpPr>
          <p:cNvPr id="47108" name="Rectangle 2"/>
          <p:cNvSpPr>
            <a:spLocks noGrp="1" noRot="1" noChangeAspect="1" noChangeArrowheads="1" noTextEdit="1"/>
          </p:cNvSpPr>
          <p:nvPr>
            <p:ph type="sldImg"/>
          </p:nvPr>
        </p:nvSpPr>
        <p:spPr>
          <a:ln/>
        </p:spPr>
      </p:sp>
      <p:sp>
        <p:nvSpPr>
          <p:cNvPr id="4710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t>(c) 1999. Tralvex Yeap. All Rights Reserved</a:t>
            </a:r>
          </a:p>
        </p:txBody>
      </p:sp>
      <p:sp>
        <p:nvSpPr>
          <p:cNvPr id="6" name="Rectangle 7"/>
          <p:cNvSpPr>
            <a:spLocks noGrp="1" noChangeArrowheads="1"/>
          </p:cNvSpPr>
          <p:nvPr>
            <p:ph type="sldNum" sz="quarter" idx="5"/>
          </p:nvPr>
        </p:nvSpPr>
        <p:spPr/>
        <p:txBody>
          <a:bodyPr/>
          <a:lstStyle/>
          <a:p>
            <a:pPr>
              <a:defRPr/>
            </a:pPr>
            <a:fld id="{ED42929B-6E07-4590-93F4-A7EB3265C97A}" type="slidenum">
              <a:rPr lang="en-US"/>
              <a:pPr>
                <a:defRPr/>
              </a:pPr>
              <a:t>6</a:t>
            </a:fld>
            <a:endParaRPr lang="en-US"/>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t>(c) 1999. Tralvex Yeap. All Rights Reserved</a:t>
            </a:r>
          </a:p>
        </p:txBody>
      </p:sp>
      <p:sp>
        <p:nvSpPr>
          <p:cNvPr id="6" name="Rectangle 7"/>
          <p:cNvSpPr>
            <a:spLocks noGrp="1" noChangeArrowheads="1"/>
          </p:cNvSpPr>
          <p:nvPr>
            <p:ph type="sldNum" sz="quarter" idx="5"/>
          </p:nvPr>
        </p:nvSpPr>
        <p:spPr/>
        <p:txBody>
          <a:bodyPr/>
          <a:lstStyle/>
          <a:p>
            <a:pPr>
              <a:defRPr/>
            </a:pPr>
            <a:fld id="{7A7FB3DB-67DF-40D6-9534-66252DBB397C}" type="slidenum">
              <a:rPr lang="en-US"/>
              <a:pPr>
                <a:defRPr/>
              </a:pPr>
              <a:t>7</a:t>
            </a:fld>
            <a:endParaRPr lang="en-US"/>
          </a:p>
        </p:txBody>
      </p:sp>
      <p:sp>
        <p:nvSpPr>
          <p:cNvPr id="46084" name="Rectangle 2"/>
          <p:cNvSpPr>
            <a:spLocks noGrp="1" noRot="1" noChangeAspect="1" noChangeArrowheads="1" noTextEdit="1"/>
          </p:cNvSpPr>
          <p:nvPr>
            <p:ph type="sldImg"/>
          </p:nvPr>
        </p:nvSpPr>
        <p:spPr>
          <a:ln/>
        </p:spPr>
      </p:sp>
      <p:sp>
        <p:nvSpPr>
          <p:cNvPr id="460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D4CC9046-9166-436E-B49C-AD90E96C842D}" type="slidenum">
              <a:rPr lang="en-US">
                <a:solidFill>
                  <a:prstClr val="black"/>
                </a:solidFill>
              </a:rPr>
              <a:pPr>
                <a:defRPr/>
              </a:pPr>
              <a:t>8</a:t>
            </a:fld>
            <a:endParaRPr lang="en-US">
              <a:solidFill>
                <a:prstClr val="black"/>
              </a:solidFill>
            </a:endParaRPr>
          </a:p>
        </p:txBody>
      </p:sp>
      <p:sp>
        <p:nvSpPr>
          <p:cNvPr id="49156" name="Rectangle 2"/>
          <p:cNvSpPr>
            <a:spLocks noGrp="1" noRot="1" noChangeAspect="1" noChangeArrowheads="1" noTextEdit="1"/>
          </p:cNvSpPr>
          <p:nvPr>
            <p:ph type="sldImg"/>
          </p:nvPr>
        </p:nvSpPr>
        <p:spPr>
          <a:ln/>
        </p:spPr>
      </p:sp>
      <p:sp>
        <p:nvSpPr>
          <p:cNvPr id="4915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p:txBody>
          <a:bodyPr/>
          <a:lstStyle/>
          <a:p>
            <a:pPr>
              <a:defRPr/>
            </a:pPr>
            <a:r>
              <a:rPr lang="en-US">
                <a:solidFill>
                  <a:prstClr val="black"/>
                </a:solidFill>
              </a:rPr>
              <a:t>(c) 1999. Tralvex Yeap. All Rights Reserved</a:t>
            </a:r>
          </a:p>
        </p:txBody>
      </p:sp>
      <p:sp>
        <p:nvSpPr>
          <p:cNvPr id="6" name="Rectangle 7"/>
          <p:cNvSpPr>
            <a:spLocks noGrp="1" noChangeArrowheads="1"/>
          </p:cNvSpPr>
          <p:nvPr>
            <p:ph type="sldNum" sz="quarter" idx="5"/>
          </p:nvPr>
        </p:nvSpPr>
        <p:spPr/>
        <p:txBody>
          <a:bodyPr/>
          <a:lstStyle/>
          <a:p>
            <a:pPr>
              <a:defRPr/>
            </a:pPr>
            <a:fld id="{983D82E5-1DE2-403C-95FA-2A342CB1647F}" type="slidenum">
              <a:rPr lang="en-US">
                <a:solidFill>
                  <a:prstClr val="black"/>
                </a:solidFill>
              </a:rPr>
              <a:pPr>
                <a:defRPr/>
              </a:pPr>
              <a:t>9</a:t>
            </a:fld>
            <a:endParaRPr lang="en-US">
              <a:solidFill>
                <a:prstClr val="black"/>
              </a:solidFill>
            </a:endParaRPr>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http://www.google.com/search?q=Wlodzislaw+Duch"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google.com/search?q=Wlodzislaw+Duch" TargetMode="External"/><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391176" name="Rectangle 8"/>
          <p:cNvSpPr>
            <a:spLocks noGrp="1" noChangeArrowheads="1"/>
          </p:cNvSpPr>
          <p:nvPr>
            <p:ph type="ctrTitle"/>
          </p:nvPr>
        </p:nvSpPr>
        <p:spPr>
          <a:xfrm>
            <a:off x="755576" y="404664"/>
            <a:ext cx="7772400" cy="1143000"/>
          </a:xfrm>
          <a:ln>
            <a:noFill/>
          </a:ln>
          <a:effectLst>
            <a:innerShdw blurRad="63500" dist="50800" dir="18900000">
              <a:prstClr val="black">
                <a:alpha val="50000"/>
              </a:prstClr>
            </a:innerShdw>
          </a:effectLst>
        </p:spPr>
        <p:txBody>
          <a:bodyPr/>
          <a:lstStyle>
            <a:lvl1pPr>
              <a:defRPr sz="4000">
                <a:latin typeface="Calibri" pitchFamily="34" charset="0"/>
                <a:cs typeface="Calibri" pitchFamily="34" charset="0"/>
              </a:defRPr>
            </a:lvl1pPr>
          </a:lstStyle>
          <a:p>
            <a:r>
              <a:rPr lang="pl-PL" dirty="0"/>
              <a:t>Kliknij, aby edytować styl wzorca tytułu</a:t>
            </a:r>
          </a:p>
        </p:txBody>
      </p:sp>
      <p:sp>
        <p:nvSpPr>
          <p:cNvPr id="391177" name="Rectangle 9"/>
          <p:cNvSpPr>
            <a:spLocks noGrp="1" noChangeArrowheads="1"/>
          </p:cNvSpPr>
          <p:nvPr>
            <p:ph type="subTitle" idx="1"/>
          </p:nvPr>
        </p:nvSpPr>
        <p:spPr>
          <a:xfrm>
            <a:off x="827584" y="1772816"/>
            <a:ext cx="3816424" cy="3240360"/>
          </a:xfrm>
        </p:spPr>
        <p:txBody>
          <a:bodyPr/>
          <a:lstStyle>
            <a:lvl1pPr marL="0" indent="0" algn="ctr">
              <a:buFontTx/>
              <a:buNone/>
              <a:defRPr>
                <a:solidFill>
                  <a:schemeClr val="tx2"/>
                </a:solidFill>
                <a:latin typeface="Calibri" pitchFamily="34" charset="0"/>
                <a:cs typeface="Calibri" pitchFamily="34" charset="0"/>
              </a:defRPr>
            </a:lvl1pPr>
          </a:lstStyle>
          <a:p>
            <a:endParaRPr lang="pl-PL" dirty="0"/>
          </a:p>
        </p:txBody>
      </p:sp>
      <p:sp>
        <p:nvSpPr>
          <p:cNvPr id="4" name="Rectangle 9"/>
          <p:cNvSpPr txBox="1">
            <a:spLocks noChangeArrowheads="1"/>
          </p:cNvSpPr>
          <p:nvPr userDrawn="1"/>
        </p:nvSpPr>
        <p:spPr bwMode="auto">
          <a:xfrm>
            <a:off x="827584" y="5157192"/>
            <a:ext cx="7920880"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0"/>
              </a:spcBef>
              <a:spcAft>
                <a:spcPts val="1200"/>
              </a:spcAft>
              <a:buClr>
                <a:schemeClr val="tx2"/>
              </a:buClr>
              <a:buSzPct val="115000"/>
              <a:buFontTx/>
              <a:buNone/>
              <a:defRPr sz="2400">
                <a:solidFill>
                  <a:schemeClr val="tx1"/>
                </a:solidFill>
                <a:latin typeface="+mn-lt"/>
                <a:ea typeface="+mn-ea"/>
                <a:cs typeface="+mn-cs"/>
              </a:defRPr>
            </a:lvl1pPr>
            <a:lvl2pPr marL="742950" indent="-285750" algn="l" rtl="0" eaLnBrk="0" fontAlgn="base" hangingPunct="0">
              <a:spcBef>
                <a:spcPts val="600"/>
              </a:spcBef>
              <a:spcAft>
                <a:spcPct val="0"/>
              </a:spcAft>
              <a:buChar char="–"/>
              <a:defRPr sz="2000">
                <a:solidFill>
                  <a:schemeClr val="tx1"/>
                </a:solidFill>
                <a:latin typeface="+mn-lt"/>
              </a:defRPr>
            </a:lvl2pPr>
            <a:lvl3pPr marL="1143000" indent="-228600" algn="l" rtl="0" eaLnBrk="0" fontAlgn="base" hangingPunct="0">
              <a:spcBef>
                <a:spcPts val="600"/>
              </a:spcBef>
              <a:spcAft>
                <a:spcPct val="0"/>
              </a:spcAft>
              <a:buClr>
                <a:schemeClr val="tx2"/>
              </a:buClr>
              <a:buSzPct val="115000"/>
              <a:buChar char="•"/>
              <a:defRPr>
                <a:solidFill>
                  <a:schemeClr val="tx1"/>
                </a:solidFill>
                <a:latin typeface="+mn-lt"/>
              </a:defRPr>
            </a:lvl3pPr>
            <a:lvl4pPr marL="1600200" indent="-228600" algn="l" rtl="0" eaLnBrk="0" fontAlgn="base" hangingPunct="0">
              <a:spcBef>
                <a:spcPct val="0"/>
              </a:spcBef>
              <a:spcAft>
                <a:spcPts val="300"/>
              </a:spcAft>
              <a:buChar char="–"/>
              <a:defRPr sz="1600">
                <a:solidFill>
                  <a:schemeClr val="tx1"/>
                </a:solidFill>
                <a:latin typeface="+mn-lt"/>
              </a:defRPr>
            </a:lvl4pPr>
            <a:lvl5pPr marL="2057400" indent="-228600" algn="l" rtl="0" eaLnBrk="0" fontAlgn="base" hangingPunct="0">
              <a:spcBef>
                <a:spcPct val="0"/>
              </a:spcBef>
              <a:spcAft>
                <a:spcPts val="300"/>
              </a:spcAft>
              <a:buClr>
                <a:schemeClr val="tx2"/>
              </a:buClr>
              <a:buSzPct val="110000"/>
              <a:buChar char="•"/>
              <a:defRPr sz="1600">
                <a:solidFill>
                  <a:schemeClr val="tx1"/>
                </a:solidFill>
                <a:latin typeface="+mn-lt"/>
              </a:defRPr>
            </a:lvl5pPr>
            <a:lvl6pPr marL="2514600" indent="-228600" algn="l" rtl="0" fontAlgn="base">
              <a:spcBef>
                <a:spcPct val="20000"/>
              </a:spcBef>
              <a:spcAft>
                <a:spcPct val="0"/>
              </a:spcAft>
              <a:buClr>
                <a:schemeClr val="tx2"/>
              </a:buClr>
              <a:buSzPct val="110000"/>
              <a:buChar char="•"/>
              <a:defRPr sz="1600">
                <a:solidFill>
                  <a:schemeClr val="tx1"/>
                </a:solidFill>
                <a:latin typeface="+mn-lt"/>
              </a:defRPr>
            </a:lvl6pPr>
            <a:lvl7pPr marL="2971800" indent="-228600" algn="l" rtl="0" fontAlgn="base">
              <a:spcBef>
                <a:spcPct val="20000"/>
              </a:spcBef>
              <a:spcAft>
                <a:spcPct val="0"/>
              </a:spcAft>
              <a:buClr>
                <a:schemeClr val="tx2"/>
              </a:buClr>
              <a:buSzPct val="110000"/>
              <a:buChar char="•"/>
              <a:defRPr sz="1600">
                <a:solidFill>
                  <a:schemeClr val="tx1"/>
                </a:solidFill>
                <a:latin typeface="+mn-lt"/>
              </a:defRPr>
            </a:lvl7pPr>
            <a:lvl8pPr marL="3429000" indent="-228600" algn="l" rtl="0" fontAlgn="base">
              <a:spcBef>
                <a:spcPct val="20000"/>
              </a:spcBef>
              <a:spcAft>
                <a:spcPct val="0"/>
              </a:spcAft>
              <a:buClr>
                <a:schemeClr val="tx2"/>
              </a:buClr>
              <a:buSzPct val="110000"/>
              <a:buChar char="•"/>
              <a:defRPr sz="1600">
                <a:solidFill>
                  <a:schemeClr val="tx1"/>
                </a:solidFill>
                <a:latin typeface="+mn-lt"/>
              </a:defRPr>
            </a:lvl8pPr>
            <a:lvl9pPr marL="3886200" indent="-228600" algn="l" rtl="0" fontAlgn="base">
              <a:spcBef>
                <a:spcPct val="20000"/>
              </a:spcBef>
              <a:spcAft>
                <a:spcPct val="0"/>
              </a:spcAft>
              <a:buClr>
                <a:schemeClr val="tx2"/>
              </a:buClr>
              <a:buSzPct val="110000"/>
              <a:buChar char="•"/>
              <a:defRPr sz="1600">
                <a:solidFill>
                  <a:schemeClr val="tx1"/>
                </a:solidFill>
                <a:latin typeface="+mn-lt"/>
              </a:defRPr>
            </a:lvl9pPr>
          </a:lstStyle>
          <a:p>
            <a:pPr eaLnBrk="1" hangingPunct="1">
              <a:lnSpc>
                <a:spcPct val="90000"/>
              </a:lnSpc>
              <a:spcAft>
                <a:spcPts val="1200"/>
              </a:spcAft>
              <a:buClr>
                <a:schemeClr val="tx2"/>
              </a:buClr>
              <a:buSzPct val="115000"/>
            </a:pPr>
            <a:r>
              <a:rPr lang="pl-PL" sz="2800" dirty="0" smtClean="0">
                <a:solidFill>
                  <a:schemeClr val="tx2"/>
                </a:solidFill>
              </a:rPr>
              <a:t>Włodzisław Duch</a:t>
            </a:r>
            <a:endParaRPr lang="en-US" sz="2800" dirty="0" smtClean="0">
              <a:solidFill>
                <a:schemeClr val="tx2"/>
              </a:solidFill>
            </a:endParaRPr>
          </a:p>
          <a:p>
            <a:pPr eaLnBrk="1" hangingPunct="1">
              <a:lnSpc>
                <a:spcPct val="90000"/>
              </a:lnSpc>
              <a:spcAft>
                <a:spcPts val="1200"/>
              </a:spcAft>
              <a:buClr>
                <a:schemeClr val="tx2"/>
              </a:buClr>
              <a:buSzPct val="115000"/>
            </a:pPr>
            <a:r>
              <a:rPr lang="pl-PL" sz="2800" dirty="0" smtClean="0">
                <a:solidFill>
                  <a:schemeClr val="tx2"/>
                </a:solidFill>
              </a:rPr>
              <a:t>UMK Toruń</a:t>
            </a:r>
            <a:r>
              <a:rPr lang="en-US" sz="2800" dirty="0" smtClean="0">
                <a:solidFill>
                  <a:schemeClr val="tx2"/>
                </a:solidFill>
              </a:rPr>
              <a:t>, Poland/NTU Singapore</a:t>
            </a:r>
          </a:p>
          <a:p>
            <a:pPr eaLnBrk="1" hangingPunct="1">
              <a:lnSpc>
                <a:spcPct val="90000"/>
              </a:lnSpc>
              <a:spcAft>
                <a:spcPts val="1200"/>
              </a:spcAft>
              <a:buClr>
                <a:schemeClr val="tx2"/>
              </a:buClr>
              <a:buSzPct val="115000"/>
            </a:pPr>
            <a:r>
              <a:rPr lang="pl-PL" sz="2800" dirty="0" smtClean="0">
                <a:solidFill>
                  <a:schemeClr val="tx2"/>
                </a:solidFill>
                <a:hlinkClick r:id="rId2"/>
              </a:rPr>
              <a:t>Google: </a:t>
            </a:r>
            <a:r>
              <a:rPr lang="en-US" sz="2800" dirty="0" smtClean="0">
                <a:solidFill>
                  <a:schemeClr val="tx2"/>
                </a:solidFill>
                <a:hlinkClick r:id="rId2"/>
              </a:rPr>
              <a:t>W. </a:t>
            </a:r>
            <a:r>
              <a:rPr lang="pl-PL" sz="2800" dirty="0" smtClean="0">
                <a:solidFill>
                  <a:schemeClr val="tx2"/>
                </a:solidFill>
                <a:hlinkClick r:id="rId2"/>
              </a:rPr>
              <a:t>Duch</a:t>
            </a:r>
            <a:endParaRPr lang="en-US" sz="2800" dirty="0">
              <a:solidFill>
                <a:schemeClr val="tx2"/>
              </a:solidFill>
            </a:endParaRPr>
          </a:p>
        </p:txBody>
      </p:sp>
    </p:spTree>
    <p:extLst>
      <p:ext uri="{BB962C8B-B14F-4D97-AF65-F5344CB8AC3E}">
        <p14:creationId xmlns:p14="http://schemas.microsoft.com/office/powerpoint/2010/main" val="54031700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47375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Tree>
    <p:extLst>
      <p:ext uri="{BB962C8B-B14F-4D97-AF65-F5344CB8AC3E}">
        <p14:creationId xmlns:p14="http://schemas.microsoft.com/office/powerpoint/2010/main" val="4620892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ytuł, tekst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685800" y="350838"/>
            <a:ext cx="7772400" cy="1143000"/>
          </a:xfrm>
        </p:spPr>
        <p:txBody>
          <a:bodyPr/>
          <a:lstStyle/>
          <a:p>
            <a:r>
              <a:rPr lang="pl-PL" smtClean="0"/>
              <a:t>Kliknij, aby edytować styl</a:t>
            </a:r>
            <a:endParaRPr lang="en-US"/>
          </a:p>
        </p:txBody>
      </p:sp>
      <p:sp>
        <p:nvSpPr>
          <p:cNvPr id="3" name="Symbol zastępczy tekstu 2"/>
          <p:cNvSpPr>
            <a:spLocks noGrp="1"/>
          </p:cNvSpPr>
          <p:nvPr>
            <p:ph type="body" sz="half" idx="1"/>
          </p:nvPr>
        </p:nvSpPr>
        <p:spPr>
          <a:xfrm>
            <a:off x="684213" y="1700213"/>
            <a:ext cx="3810000" cy="4681537"/>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4646613" y="1700213"/>
            <a:ext cx="3810000" cy="4681537"/>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Tree>
    <p:extLst>
      <p:ext uri="{BB962C8B-B14F-4D97-AF65-F5344CB8AC3E}">
        <p14:creationId xmlns:p14="http://schemas.microsoft.com/office/powerpoint/2010/main" val="1113721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sz="4000" baseline="0">
                <a:latin typeface="Calibri" pitchFamily="34" charset="0"/>
              </a:defRPr>
            </a:lvl1pPr>
          </a:lstStyle>
          <a:p>
            <a:r>
              <a:rPr lang="pl-PL" dirty="0" smtClean="0"/>
              <a:t>Kliknij, aby edytować styl</a:t>
            </a:r>
            <a:endParaRPr lang="en-US" dirty="0"/>
          </a:p>
        </p:txBody>
      </p:sp>
      <p:sp>
        <p:nvSpPr>
          <p:cNvPr id="3" name="Symbol zastępczy zawartości 2"/>
          <p:cNvSpPr>
            <a:spLocks noGrp="1"/>
          </p:cNvSpPr>
          <p:nvPr>
            <p:ph idx="1"/>
          </p:nvPr>
        </p:nvSpPr>
        <p:spPr/>
        <p:txBody>
          <a:bodyPr/>
          <a:lstStyle>
            <a:lvl1pPr>
              <a:spcAft>
                <a:spcPts val="600"/>
              </a:spcAft>
              <a:defRPr sz="2000">
                <a:solidFill>
                  <a:srgbClr val="FFFFFF"/>
                </a:solidFill>
                <a:latin typeface="Calibri" pitchFamily="34" charset="0"/>
              </a:defRPr>
            </a:lvl1pPr>
            <a:lvl2pPr>
              <a:defRPr sz="1800" baseline="0">
                <a:solidFill>
                  <a:srgbClr val="FFFFFF"/>
                </a:solidFill>
                <a:latin typeface="Calibri" pitchFamily="34" charset="0"/>
              </a:defRPr>
            </a:lvl2pPr>
            <a:lvl3pPr>
              <a:defRPr sz="1600">
                <a:solidFill>
                  <a:srgbClr val="FFFFFF"/>
                </a:solidFill>
              </a:defRPr>
            </a:lvl3pPr>
            <a:lvl4pPr>
              <a:defRPr sz="1400">
                <a:solidFill>
                  <a:srgbClr val="FFFFFF"/>
                </a:solidFill>
              </a:defRPr>
            </a:lvl4pPr>
            <a:lvl5pPr>
              <a:defRPr sz="1400">
                <a:solidFill>
                  <a:srgbClr val="FFFFFF"/>
                </a:solidFill>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Tree>
    <p:extLst>
      <p:ext uri="{BB962C8B-B14F-4D97-AF65-F5344CB8AC3E}">
        <p14:creationId xmlns:p14="http://schemas.microsoft.com/office/powerpoint/2010/main" val="356731824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sz="4000" baseline="0">
                <a:latin typeface="Calibri" pitchFamily="34" charset="0"/>
              </a:defRPr>
            </a:lvl1pPr>
          </a:lstStyle>
          <a:p>
            <a:r>
              <a:rPr lang="pl-PL" dirty="0" smtClean="0"/>
              <a:t>Kliknij, aby edytować styl</a:t>
            </a:r>
            <a:endParaRPr lang="en-US" dirty="0"/>
          </a:p>
        </p:txBody>
      </p:sp>
      <p:sp>
        <p:nvSpPr>
          <p:cNvPr id="3" name="Symbol zastępczy zawartości 2"/>
          <p:cNvSpPr>
            <a:spLocks noGrp="1"/>
          </p:cNvSpPr>
          <p:nvPr>
            <p:ph sz="half" idx="1"/>
          </p:nvPr>
        </p:nvSpPr>
        <p:spPr>
          <a:xfrm>
            <a:off x="698500" y="1268413"/>
            <a:ext cx="3984625" cy="5400675"/>
          </a:xfrm>
        </p:spPr>
        <p:txBody>
          <a:bodyPr/>
          <a:lstStyle>
            <a:lvl1pPr>
              <a:spcBef>
                <a:spcPts val="0"/>
              </a:spcBef>
              <a:spcAft>
                <a:spcPts val="600"/>
              </a:spcAft>
              <a:defRPr sz="2000" baseline="0">
                <a:latin typeface="Calibri" pitchFamily="34" charset="0"/>
              </a:defRPr>
            </a:lvl1pPr>
            <a:lvl2pPr>
              <a:spcBef>
                <a:spcPts val="1200"/>
              </a:spcBef>
              <a:defRPr sz="1800" baseline="0">
                <a:latin typeface="Calibri" pitchFamily="34" charset="0"/>
              </a:defRPr>
            </a:lvl2pPr>
            <a:lvl3pPr>
              <a:spcBef>
                <a:spcPts val="600"/>
              </a:spcBef>
              <a:defRPr sz="1600" baseline="0">
                <a:latin typeface="Calibri" pitchFamily="34" charset="0"/>
              </a:defRPr>
            </a:lvl3pPr>
            <a:lvl4pPr>
              <a:defRPr sz="1400" baseline="0">
                <a:latin typeface="Calibri" pitchFamily="34" charset="0"/>
              </a:defRPr>
            </a:lvl4pPr>
            <a:lvl5pPr>
              <a:defRPr sz="1400" baseline="0">
                <a:latin typeface="Calibri" pitchFamily="34" charset="0"/>
              </a:defRPr>
            </a:lvl5pPr>
            <a:lvl6pPr>
              <a:defRPr sz="1800"/>
            </a:lvl6pPr>
            <a:lvl7pPr>
              <a:defRPr sz="1800"/>
            </a:lvl7pPr>
            <a:lvl8pPr>
              <a:defRPr sz="1800"/>
            </a:lvl8pPr>
            <a:lvl9pPr>
              <a:defRPr sz="18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
        <p:nvSpPr>
          <p:cNvPr id="4" name="Symbol zastępczy zawartości 3"/>
          <p:cNvSpPr>
            <a:spLocks noGrp="1"/>
          </p:cNvSpPr>
          <p:nvPr>
            <p:ph sz="half" idx="2"/>
          </p:nvPr>
        </p:nvSpPr>
        <p:spPr>
          <a:xfrm>
            <a:off x="4835525" y="1268413"/>
            <a:ext cx="3984625" cy="5400675"/>
          </a:xfrm>
        </p:spPr>
        <p:txBody>
          <a:bodyPr/>
          <a:lstStyle>
            <a:lvl1pPr>
              <a:spcBef>
                <a:spcPts val="1200"/>
              </a:spcBef>
              <a:defRPr sz="2000" baseline="0">
                <a:latin typeface="Calibri" pitchFamily="34" charset="0"/>
              </a:defRPr>
            </a:lvl1pPr>
            <a:lvl2pPr>
              <a:spcBef>
                <a:spcPts val="1200"/>
              </a:spcBef>
              <a:defRPr sz="1800" baseline="0">
                <a:latin typeface="Calibri" pitchFamily="34" charset="0"/>
              </a:defRPr>
            </a:lvl2pPr>
            <a:lvl3pPr>
              <a:spcBef>
                <a:spcPts val="600"/>
              </a:spcBef>
              <a:defRPr sz="1600" baseline="0">
                <a:latin typeface="Calibri" pitchFamily="34" charset="0"/>
              </a:defRPr>
            </a:lvl3pPr>
            <a:lvl4pPr>
              <a:defRPr sz="1400" baseline="0">
                <a:latin typeface="Calibri" pitchFamily="34" charset="0"/>
              </a:defRPr>
            </a:lvl4pPr>
            <a:lvl5pPr>
              <a:defRPr sz="1400" baseline="0">
                <a:latin typeface="Calibri" pitchFamily="34" charset="0"/>
              </a:defRPr>
            </a:lvl5pPr>
            <a:lvl6pPr>
              <a:defRPr sz="1800"/>
            </a:lvl6pPr>
            <a:lvl7pPr>
              <a:defRPr sz="1800"/>
            </a:lvl7pPr>
            <a:lvl8pPr>
              <a:defRPr sz="1800"/>
            </a:lvl8pPr>
            <a:lvl9pPr>
              <a:defRPr sz="18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Tree>
    <p:extLst>
      <p:ext uri="{BB962C8B-B14F-4D97-AF65-F5344CB8AC3E}">
        <p14:creationId xmlns:p14="http://schemas.microsoft.com/office/powerpoint/2010/main" val="9517489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Kliknij, aby edytować styl</a:t>
            </a:r>
            <a:endParaRPr lang="en-US" dirty="0"/>
          </a:p>
        </p:txBody>
      </p:sp>
    </p:spTree>
    <p:extLst>
      <p:ext uri="{BB962C8B-B14F-4D97-AF65-F5344CB8AC3E}">
        <p14:creationId xmlns:p14="http://schemas.microsoft.com/office/powerpoint/2010/main" val="3303671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extLst>
      <p:ext uri="{BB962C8B-B14F-4D97-AF65-F5344CB8AC3E}">
        <p14:creationId xmlns:p14="http://schemas.microsoft.com/office/powerpoint/2010/main" val="566103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391176" name="Rectangle 8"/>
          <p:cNvSpPr>
            <a:spLocks noGrp="1" noChangeArrowheads="1"/>
          </p:cNvSpPr>
          <p:nvPr>
            <p:ph type="ctrTitle"/>
          </p:nvPr>
        </p:nvSpPr>
        <p:spPr>
          <a:xfrm>
            <a:off x="755576" y="404664"/>
            <a:ext cx="7772400" cy="1143000"/>
          </a:xfrm>
          <a:ln>
            <a:noFill/>
          </a:ln>
          <a:effectLst>
            <a:innerShdw blurRad="63500" dist="50800" dir="18900000">
              <a:prstClr val="black">
                <a:alpha val="50000"/>
              </a:prstClr>
            </a:innerShdw>
          </a:effectLst>
        </p:spPr>
        <p:txBody>
          <a:bodyPr/>
          <a:lstStyle>
            <a:lvl1pPr>
              <a:defRPr sz="4000">
                <a:latin typeface="Calibri" pitchFamily="34" charset="0"/>
                <a:cs typeface="Calibri" pitchFamily="34" charset="0"/>
              </a:defRPr>
            </a:lvl1pPr>
          </a:lstStyle>
          <a:p>
            <a:r>
              <a:rPr lang="pl-PL" dirty="0"/>
              <a:t>Kliknij, aby edytować styl wzorca tytułu</a:t>
            </a:r>
          </a:p>
        </p:txBody>
      </p:sp>
      <p:sp>
        <p:nvSpPr>
          <p:cNvPr id="391177" name="Rectangle 9"/>
          <p:cNvSpPr>
            <a:spLocks noGrp="1" noChangeArrowheads="1"/>
          </p:cNvSpPr>
          <p:nvPr>
            <p:ph type="subTitle" idx="1"/>
          </p:nvPr>
        </p:nvSpPr>
        <p:spPr>
          <a:xfrm>
            <a:off x="827584" y="1772816"/>
            <a:ext cx="3816424" cy="3240360"/>
          </a:xfrm>
        </p:spPr>
        <p:txBody>
          <a:bodyPr/>
          <a:lstStyle>
            <a:lvl1pPr marL="0" indent="0" algn="ctr">
              <a:buFontTx/>
              <a:buNone/>
              <a:defRPr>
                <a:solidFill>
                  <a:schemeClr val="tx2"/>
                </a:solidFill>
                <a:latin typeface="Calibri" pitchFamily="34" charset="0"/>
                <a:cs typeface="Calibri" pitchFamily="34" charset="0"/>
              </a:defRPr>
            </a:lvl1pPr>
          </a:lstStyle>
          <a:p>
            <a:endParaRPr lang="pl-PL" dirty="0"/>
          </a:p>
        </p:txBody>
      </p:sp>
      <p:sp>
        <p:nvSpPr>
          <p:cNvPr id="4" name="Rectangle 9"/>
          <p:cNvSpPr txBox="1">
            <a:spLocks noChangeArrowheads="1"/>
          </p:cNvSpPr>
          <p:nvPr userDrawn="1"/>
        </p:nvSpPr>
        <p:spPr bwMode="auto">
          <a:xfrm>
            <a:off x="827584" y="5157192"/>
            <a:ext cx="7920880"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0"/>
              </a:spcBef>
              <a:spcAft>
                <a:spcPts val="1200"/>
              </a:spcAft>
              <a:buClr>
                <a:schemeClr val="tx2"/>
              </a:buClr>
              <a:buSzPct val="115000"/>
              <a:buFontTx/>
              <a:buNone/>
              <a:defRPr sz="2400">
                <a:solidFill>
                  <a:schemeClr val="tx1"/>
                </a:solidFill>
                <a:latin typeface="+mn-lt"/>
                <a:ea typeface="+mn-ea"/>
                <a:cs typeface="+mn-cs"/>
              </a:defRPr>
            </a:lvl1pPr>
            <a:lvl2pPr marL="742950" indent="-285750" algn="l" rtl="0" eaLnBrk="0" fontAlgn="base" hangingPunct="0">
              <a:spcBef>
                <a:spcPts val="600"/>
              </a:spcBef>
              <a:spcAft>
                <a:spcPct val="0"/>
              </a:spcAft>
              <a:buChar char="–"/>
              <a:defRPr sz="2000">
                <a:solidFill>
                  <a:schemeClr val="tx1"/>
                </a:solidFill>
                <a:latin typeface="+mn-lt"/>
              </a:defRPr>
            </a:lvl2pPr>
            <a:lvl3pPr marL="1143000" indent="-228600" algn="l" rtl="0" eaLnBrk="0" fontAlgn="base" hangingPunct="0">
              <a:spcBef>
                <a:spcPts val="600"/>
              </a:spcBef>
              <a:spcAft>
                <a:spcPct val="0"/>
              </a:spcAft>
              <a:buClr>
                <a:schemeClr val="tx2"/>
              </a:buClr>
              <a:buSzPct val="115000"/>
              <a:buChar char="•"/>
              <a:defRPr>
                <a:solidFill>
                  <a:schemeClr val="tx1"/>
                </a:solidFill>
                <a:latin typeface="+mn-lt"/>
              </a:defRPr>
            </a:lvl3pPr>
            <a:lvl4pPr marL="1600200" indent="-228600" algn="l" rtl="0" eaLnBrk="0" fontAlgn="base" hangingPunct="0">
              <a:spcBef>
                <a:spcPct val="0"/>
              </a:spcBef>
              <a:spcAft>
                <a:spcPts val="300"/>
              </a:spcAft>
              <a:buChar char="–"/>
              <a:defRPr sz="1600">
                <a:solidFill>
                  <a:schemeClr val="tx1"/>
                </a:solidFill>
                <a:latin typeface="+mn-lt"/>
              </a:defRPr>
            </a:lvl4pPr>
            <a:lvl5pPr marL="2057400" indent="-228600" algn="l" rtl="0" eaLnBrk="0" fontAlgn="base" hangingPunct="0">
              <a:spcBef>
                <a:spcPct val="0"/>
              </a:spcBef>
              <a:spcAft>
                <a:spcPts val="300"/>
              </a:spcAft>
              <a:buClr>
                <a:schemeClr val="tx2"/>
              </a:buClr>
              <a:buSzPct val="110000"/>
              <a:buChar char="•"/>
              <a:defRPr sz="1600">
                <a:solidFill>
                  <a:schemeClr val="tx1"/>
                </a:solidFill>
                <a:latin typeface="+mn-lt"/>
              </a:defRPr>
            </a:lvl5pPr>
            <a:lvl6pPr marL="2514600" indent="-228600" algn="l" rtl="0" fontAlgn="base">
              <a:spcBef>
                <a:spcPct val="20000"/>
              </a:spcBef>
              <a:spcAft>
                <a:spcPct val="0"/>
              </a:spcAft>
              <a:buClr>
                <a:schemeClr val="tx2"/>
              </a:buClr>
              <a:buSzPct val="110000"/>
              <a:buChar char="•"/>
              <a:defRPr sz="1600">
                <a:solidFill>
                  <a:schemeClr val="tx1"/>
                </a:solidFill>
                <a:latin typeface="+mn-lt"/>
              </a:defRPr>
            </a:lvl6pPr>
            <a:lvl7pPr marL="2971800" indent="-228600" algn="l" rtl="0" fontAlgn="base">
              <a:spcBef>
                <a:spcPct val="20000"/>
              </a:spcBef>
              <a:spcAft>
                <a:spcPct val="0"/>
              </a:spcAft>
              <a:buClr>
                <a:schemeClr val="tx2"/>
              </a:buClr>
              <a:buSzPct val="110000"/>
              <a:buChar char="•"/>
              <a:defRPr sz="1600">
                <a:solidFill>
                  <a:schemeClr val="tx1"/>
                </a:solidFill>
                <a:latin typeface="+mn-lt"/>
              </a:defRPr>
            </a:lvl7pPr>
            <a:lvl8pPr marL="3429000" indent="-228600" algn="l" rtl="0" fontAlgn="base">
              <a:spcBef>
                <a:spcPct val="20000"/>
              </a:spcBef>
              <a:spcAft>
                <a:spcPct val="0"/>
              </a:spcAft>
              <a:buClr>
                <a:schemeClr val="tx2"/>
              </a:buClr>
              <a:buSzPct val="110000"/>
              <a:buChar char="•"/>
              <a:defRPr sz="1600">
                <a:solidFill>
                  <a:schemeClr val="tx1"/>
                </a:solidFill>
                <a:latin typeface="+mn-lt"/>
              </a:defRPr>
            </a:lvl8pPr>
            <a:lvl9pPr marL="3886200" indent="-228600" algn="l" rtl="0" fontAlgn="base">
              <a:spcBef>
                <a:spcPct val="20000"/>
              </a:spcBef>
              <a:spcAft>
                <a:spcPct val="0"/>
              </a:spcAft>
              <a:buClr>
                <a:schemeClr val="tx2"/>
              </a:buClr>
              <a:buSzPct val="110000"/>
              <a:buChar char="•"/>
              <a:defRPr sz="1600">
                <a:solidFill>
                  <a:schemeClr val="tx1"/>
                </a:solidFill>
                <a:latin typeface="+mn-lt"/>
              </a:defRPr>
            </a:lvl9pPr>
          </a:lstStyle>
          <a:p>
            <a:pPr eaLnBrk="1" hangingPunct="1">
              <a:lnSpc>
                <a:spcPct val="90000"/>
              </a:lnSpc>
              <a:buClr>
                <a:srgbClr val="FFCC66"/>
              </a:buClr>
            </a:pPr>
            <a:r>
              <a:rPr lang="pl-PL" sz="2800" dirty="0" smtClean="0">
                <a:solidFill>
                  <a:srgbClr val="FFCC66"/>
                </a:solidFill>
              </a:rPr>
              <a:t>Włodzisław Duch</a:t>
            </a:r>
            <a:endParaRPr lang="en-US" sz="2800" dirty="0" smtClean="0">
              <a:solidFill>
                <a:srgbClr val="FFCC66"/>
              </a:solidFill>
            </a:endParaRPr>
          </a:p>
          <a:p>
            <a:pPr eaLnBrk="1" hangingPunct="1">
              <a:lnSpc>
                <a:spcPct val="90000"/>
              </a:lnSpc>
              <a:buClr>
                <a:srgbClr val="FFCC66"/>
              </a:buClr>
            </a:pPr>
            <a:r>
              <a:rPr lang="pl-PL" sz="2800" dirty="0" smtClean="0">
                <a:solidFill>
                  <a:srgbClr val="FFCC66"/>
                </a:solidFill>
              </a:rPr>
              <a:t>UMK Toruń</a:t>
            </a:r>
            <a:r>
              <a:rPr lang="en-US" sz="2800" dirty="0" smtClean="0">
                <a:solidFill>
                  <a:srgbClr val="FFCC66"/>
                </a:solidFill>
              </a:rPr>
              <a:t>, Poland/NTU Singapore</a:t>
            </a:r>
          </a:p>
          <a:p>
            <a:pPr eaLnBrk="1" hangingPunct="1">
              <a:lnSpc>
                <a:spcPct val="90000"/>
              </a:lnSpc>
              <a:buClr>
                <a:srgbClr val="FFCC66"/>
              </a:buClr>
            </a:pPr>
            <a:r>
              <a:rPr lang="pl-PL" sz="2800" dirty="0" smtClean="0">
                <a:solidFill>
                  <a:srgbClr val="FFCC66"/>
                </a:solidFill>
                <a:hlinkClick r:id="rId2"/>
              </a:rPr>
              <a:t>Google: </a:t>
            </a:r>
            <a:r>
              <a:rPr lang="en-US" sz="2800" dirty="0" smtClean="0">
                <a:solidFill>
                  <a:srgbClr val="FFCC66"/>
                </a:solidFill>
                <a:hlinkClick r:id="rId2"/>
              </a:rPr>
              <a:t>W. </a:t>
            </a:r>
            <a:r>
              <a:rPr lang="pl-PL" sz="2800" dirty="0" smtClean="0">
                <a:solidFill>
                  <a:srgbClr val="FFCC66"/>
                </a:solidFill>
                <a:hlinkClick r:id="rId2"/>
              </a:rPr>
              <a:t>Duch</a:t>
            </a:r>
            <a:endParaRPr lang="en-US" sz="2800" dirty="0">
              <a:solidFill>
                <a:srgbClr val="FFCC66"/>
              </a:solidFill>
            </a:endParaRPr>
          </a:p>
        </p:txBody>
      </p:sp>
    </p:spTree>
    <p:extLst>
      <p:ext uri="{BB962C8B-B14F-4D97-AF65-F5344CB8AC3E}">
        <p14:creationId xmlns:p14="http://schemas.microsoft.com/office/powerpoint/2010/main" val="106985335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sz="4000" baseline="0">
                <a:latin typeface="Calibri" pitchFamily="34" charset="0"/>
              </a:defRPr>
            </a:lvl1pPr>
          </a:lstStyle>
          <a:p>
            <a:r>
              <a:rPr lang="pl-PL" dirty="0" smtClean="0"/>
              <a:t>Kliknij, aby edytować styl</a:t>
            </a:r>
            <a:endParaRPr lang="en-US" dirty="0"/>
          </a:p>
        </p:txBody>
      </p:sp>
      <p:sp>
        <p:nvSpPr>
          <p:cNvPr id="3" name="Symbol zastępczy zawartości 2"/>
          <p:cNvSpPr>
            <a:spLocks noGrp="1"/>
          </p:cNvSpPr>
          <p:nvPr>
            <p:ph idx="1"/>
          </p:nvPr>
        </p:nvSpPr>
        <p:spPr>
          <a:xfrm>
            <a:off x="698500" y="1268413"/>
            <a:ext cx="8121650" cy="1944563"/>
          </a:xfrm>
        </p:spPr>
        <p:txBody>
          <a:bodyPr/>
          <a:lstStyle>
            <a:lvl1pPr>
              <a:spcAft>
                <a:spcPts val="600"/>
              </a:spcAft>
              <a:defRPr sz="2000">
                <a:solidFill>
                  <a:srgbClr val="FFFFFF"/>
                </a:solidFill>
                <a:latin typeface="Calibri" pitchFamily="34" charset="0"/>
              </a:defRPr>
            </a:lvl1pPr>
            <a:lvl2pPr>
              <a:defRPr sz="1800" baseline="0">
                <a:solidFill>
                  <a:srgbClr val="FFFFFF"/>
                </a:solidFill>
                <a:latin typeface="Calibri" pitchFamily="34" charset="0"/>
              </a:defRPr>
            </a:lvl2pPr>
            <a:lvl3pPr>
              <a:defRPr sz="1600">
                <a:solidFill>
                  <a:srgbClr val="FFFFFF"/>
                </a:solidFill>
              </a:defRPr>
            </a:lvl3pPr>
            <a:lvl4pPr>
              <a:defRPr sz="1400">
                <a:solidFill>
                  <a:srgbClr val="FFFFFF"/>
                </a:solidFill>
              </a:defRPr>
            </a:lvl4pPr>
            <a:lvl5pPr>
              <a:defRPr sz="1400">
                <a:solidFill>
                  <a:srgbClr val="FFFFFF"/>
                </a:solidFill>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
        <p:nvSpPr>
          <p:cNvPr id="5" name="Symbol zastępczy zawartości 4"/>
          <p:cNvSpPr>
            <a:spLocks noGrp="1"/>
          </p:cNvSpPr>
          <p:nvPr>
            <p:ph sz="quarter" idx="10"/>
          </p:nvPr>
        </p:nvSpPr>
        <p:spPr>
          <a:xfrm>
            <a:off x="755650" y="3644900"/>
            <a:ext cx="8136830" cy="2952452"/>
          </a:xfrm>
        </p:spPr>
        <p:txBody>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Tree>
    <p:extLst>
      <p:ext uri="{BB962C8B-B14F-4D97-AF65-F5344CB8AC3E}">
        <p14:creationId xmlns:p14="http://schemas.microsoft.com/office/powerpoint/2010/main" val="33808750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sz="4000" baseline="0">
                <a:latin typeface="Calibri" pitchFamily="34" charset="0"/>
              </a:defRPr>
            </a:lvl1pPr>
          </a:lstStyle>
          <a:p>
            <a:r>
              <a:rPr lang="pl-PL" dirty="0" smtClean="0"/>
              <a:t>Kliknij, aby edytować styl</a:t>
            </a:r>
            <a:endParaRPr lang="en-US" dirty="0"/>
          </a:p>
        </p:txBody>
      </p:sp>
      <p:sp>
        <p:nvSpPr>
          <p:cNvPr id="3" name="Symbol zastępczy zawartości 2"/>
          <p:cNvSpPr>
            <a:spLocks noGrp="1"/>
          </p:cNvSpPr>
          <p:nvPr>
            <p:ph sz="half" idx="1"/>
          </p:nvPr>
        </p:nvSpPr>
        <p:spPr>
          <a:xfrm>
            <a:off x="698500" y="1268413"/>
            <a:ext cx="3984625" cy="5400675"/>
          </a:xfrm>
        </p:spPr>
        <p:txBody>
          <a:bodyPr/>
          <a:lstStyle>
            <a:lvl1pPr>
              <a:spcBef>
                <a:spcPts val="0"/>
              </a:spcBef>
              <a:spcAft>
                <a:spcPts val="600"/>
              </a:spcAft>
              <a:defRPr sz="2000" baseline="0">
                <a:latin typeface="Calibri" pitchFamily="34" charset="0"/>
              </a:defRPr>
            </a:lvl1pPr>
            <a:lvl2pPr>
              <a:spcBef>
                <a:spcPts val="1200"/>
              </a:spcBef>
              <a:defRPr sz="1800" baseline="0">
                <a:latin typeface="Calibri" pitchFamily="34" charset="0"/>
              </a:defRPr>
            </a:lvl2pPr>
            <a:lvl3pPr>
              <a:spcBef>
                <a:spcPts val="600"/>
              </a:spcBef>
              <a:defRPr sz="1600" baseline="0">
                <a:latin typeface="Calibri" pitchFamily="34" charset="0"/>
              </a:defRPr>
            </a:lvl3pPr>
            <a:lvl4pPr>
              <a:defRPr sz="1400" baseline="0">
                <a:latin typeface="Calibri" pitchFamily="34" charset="0"/>
              </a:defRPr>
            </a:lvl4pPr>
            <a:lvl5pPr>
              <a:defRPr sz="1400" baseline="0">
                <a:latin typeface="Calibri" pitchFamily="34" charset="0"/>
              </a:defRPr>
            </a:lvl5pPr>
            <a:lvl6pPr>
              <a:defRPr sz="1800"/>
            </a:lvl6pPr>
            <a:lvl7pPr>
              <a:defRPr sz="1800"/>
            </a:lvl7pPr>
            <a:lvl8pPr>
              <a:defRPr sz="1800"/>
            </a:lvl8pPr>
            <a:lvl9pPr>
              <a:defRPr sz="18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
        <p:nvSpPr>
          <p:cNvPr id="4" name="Symbol zastępczy zawartości 3"/>
          <p:cNvSpPr>
            <a:spLocks noGrp="1"/>
          </p:cNvSpPr>
          <p:nvPr>
            <p:ph sz="half" idx="2"/>
          </p:nvPr>
        </p:nvSpPr>
        <p:spPr>
          <a:xfrm>
            <a:off x="4835525" y="1268413"/>
            <a:ext cx="3984625" cy="5400675"/>
          </a:xfrm>
        </p:spPr>
        <p:txBody>
          <a:bodyPr/>
          <a:lstStyle>
            <a:lvl1pPr>
              <a:spcBef>
                <a:spcPts val="1200"/>
              </a:spcBef>
              <a:defRPr sz="2000" baseline="0">
                <a:latin typeface="Calibri" pitchFamily="34" charset="0"/>
              </a:defRPr>
            </a:lvl1pPr>
            <a:lvl2pPr>
              <a:spcBef>
                <a:spcPts val="1200"/>
              </a:spcBef>
              <a:defRPr sz="1800" baseline="0">
                <a:latin typeface="Calibri" pitchFamily="34" charset="0"/>
              </a:defRPr>
            </a:lvl2pPr>
            <a:lvl3pPr>
              <a:spcBef>
                <a:spcPts val="600"/>
              </a:spcBef>
              <a:defRPr sz="1600" baseline="0">
                <a:latin typeface="Calibri" pitchFamily="34" charset="0"/>
              </a:defRPr>
            </a:lvl3pPr>
            <a:lvl4pPr>
              <a:defRPr sz="1400" baseline="0">
                <a:latin typeface="Calibri" pitchFamily="34" charset="0"/>
              </a:defRPr>
            </a:lvl4pPr>
            <a:lvl5pPr>
              <a:defRPr sz="1400" baseline="0">
                <a:latin typeface="Calibri" pitchFamily="34" charset="0"/>
              </a:defRPr>
            </a:lvl5pPr>
            <a:lvl6pPr>
              <a:defRPr sz="1800"/>
            </a:lvl6pPr>
            <a:lvl7pPr>
              <a:defRPr sz="1800"/>
            </a:lvl7pPr>
            <a:lvl8pPr>
              <a:defRPr sz="1800"/>
            </a:lvl8pPr>
            <a:lvl9pPr>
              <a:defRPr sz="18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en-US" dirty="0"/>
          </a:p>
        </p:txBody>
      </p:sp>
    </p:spTree>
    <p:extLst>
      <p:ext uri="{BB962C8B-B14F-4D97-AF65-F5344CB8AC3E}">
        <p14:creationId xmlns:p14="http://schemas.microsoft.com/office/powerpoint/2010/main" val="38606382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baseline="0">
                <a:latin typeface="Calibri" pitchFamily="34" charset="0"/>
              </a:defRPr>
            </a:lvl1pPr>
          </a:lstStyle>
          <a:p>
            <a:r>
              <a:rPr lang="pl-PL" dirty="0" smtClean="0"/>
              <a:t>Kliknij, aby edytować styl</a:t>
            </a:r>
            <a:endParaRPr lang="en-US" dirty="0"/>
          </a:p>
        </p:txBody>
      </p:sp>
    </p:spTree>
    <p:extLst>
      <p:ext uri="{BB962C8B-B14F-4D97-AF65-F5344CB8AC3E}">
        <p14:creationId xmlns:p14="http://schemas.microsoft.com/office/powerpoint/2010/main" val="8176660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390152" name="Rectangle 8"/>
          <p:cNvSpPr>
            <a:spLocks noGrp="1" noChangeArrowheads="1"/>
          </p:cNvSpPr>
          <p:nvPr>
            <p:ph type="title"/>
          </p:nvPr>
        </p:nvSpPr>
        <p:spPr bwMode="auto">
          <a:xfrm>
            <a:off x="685800" y="350838"/>
            <a:ext cx="7772400" cy="701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l-PL" dirty="0" smtClean="0"/>
              <a:t>Kliknij, aby edytować wzorzec</a:t>
            </a:r>
          </a:p>
        </p:txBody>
      </p:sp>
      <p:sp>
        <p:nvSpPr>
          <p:cNvPr id="1027" name="Rectangle 9"/>
          <p:cNvSpPr>
            <a:spLocks noGrp="1" noChangeArrowheads="1"/>
          </p:cNvSpPr>
          <p:nvPr>
            <p:ph type="body" idx="1"/>
          </p:nvPr>
        </p:nvSpPr>
        <p:spPr bwMode="auto">
          <a:xfrm>
            <a:off x="698500" y="1268413"/>
            <a:ext cx="812165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noProof="0" dirty="0" err="1" smtClean="0"/>
              <a:t>Kliknij</a:t>
            </a:r>
            <a:r>
              <a:rPr lang="pl-PL" dirty="0" smtClean="0"/>
              <a:t>,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Lst>
  <p:timing>
    <p:tnLst>
      <p:par>
        <p:cTn id="1" dur="indefinite" restart="never" nodeType="tmRoot"/>
      </p:par>
    </p:tnLst>
  </p:timing>
  <p:txStyles>
    <p:titleStyle>
      <a:lvl1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36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36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36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36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0"/>
        </a:spcBef>
        <a:spcAft>
          <a:spcPts val="1200"/>
        </a:spcAft>
        <a:buClr>
          <a:schemeClr val="tx2"/>
        </a:buClr>
        <a:buSzPct val="115000"/>
        <a:buChar char="•"/>
        <a:defRPr sz="2000">
          <a:solidFill>
            <a:srgbClr val="FFFFFF"/>
          </a:solidFill>
          <a:latin typeface="+mn-lt"/>
          <a:ea typeface="+mn-ea"/>
          <a:cs typeface="+mn-cs"/>
        </a:defRPr>
      </a:lvl1pPr>
      <a:lvl2pPr marL="742950" indent="-285750" algn="l" rtl="0" eaLnBrk="0" fontAlgn="base" hangingPunct="0">
        <a:spcBef>
          <a:spcPts val="600"/>
        </a:spcBef>
        <a:spcAft>
          <a:spcPct val="0"/>
        </a:spcAft>
        <a:buChar char="–"/>
        <a:defRPr sz="1800">
          <a:solidFill>
            <a:srgbClr val="FFFFFF"/>
          </a:solidFill>
          <a:latin typeface="+mn-lt"/>
        </a:defRPr>
      </a:lvl2pPr>
      <a:lvl3pPr marL="1143000" indent="-228600" algn="l" rtl="0" eaLnBrk="0" fontAlgn="base" hangingPunct="0">
        <a:spcBef>
          <a:spcPts val="600"/>
        </a:spcBef>
        <a:spcAft>
          <a:spcPct val="0"/>
        </a:spcAft>
        <a:buClr>
          <a:schemeClr val="tx2"/>
        </a:buClr>
        <a:buSzPct val="115000"/>
        <a:buChar char="•"/>
        <a:defRPr sz="1600">
          <a:solidFill>
            <a:srgbClr val="FFFFFF"/>
          </a:solidFill>
          <a:latin typeface="+mn-lt"/>
        </a:defRPr>
      </a:lvl3pPr>
      <a:lvl4pPr marL="1600200" indent="-228600" algn="l" rtl="0" eaLnBrk="0" fontAlgn="base" hangingPunct="0">
        <a:spcBef>
          <a:spcPct val="0"/>
        </a:spcBef>
        <a:spcAft>
          <a:spcPts val="300"/>
        </a:spcAft>
        <a:buChar char="–"/>
        <a:defRPr sz="1400">
          <a:solidFill>
            <a:srgbClr val="FFFFFF"/>
          </a:solidFill>
          <a:latin typeface="+mn-lt"/>
        </a:defRPr>
      </a:lvl4pPr>
      <a:lvl5pPr marL="2057400" indent="-228600" algn="l" rtl="0" eaLnBrk="0" fontAlgn="base" hangingPunct="0">
        <a:spcBef>
          <a:spcPct val="0"/>
        </a:spcBef>
        <a:spcAft>
          <a:spcPts val="300"/>
        </a:spcAft>
        <a:buClr>
          <a:schemeClr val="tx2"/>
        </a:buClr>
        <a:buSzPct val="110000"/>
        <a:buChar char="•"/>
        <a:defRPr sz="1400">
          <a:solidFill>
            <a:srgbClr val="FFFFFF"/>
          </a:solidFill>
          <a:latin typeface="+mn-lt"/>
        </a:defRPr>
      </a:lvl5pPr>
      <a:lvl6pPr marL="2514600" indent="-228600" algn="l" rtl="0" fontAlgn="base">
        <a:spcBef>
          <a:spcPct val="20000"/>
        </a:spcBef>
        <a:spcAft>
          <a:spcPct val="0"/>
        </a:spcAft>
        <a:buClr>
          <a:schemeClr val="tx2"/>
        </a:buClr>
        <a:buSzPct val="110000"/>
        <a:buChar char="•"/>
        <a:defRPr sz="1600">
          <a:solidFill>
            <a:schemeClr val="tx1"/>
          </a:solidFill>
          <a:latin typeface="+mn-lt"/>
        </a:defRPr>
      </a:lvl6pPr>
      <a:lvl7pPr marL="2971800" indent="-228600" algn="l" rtl="0" fontAlgn="base">
        <a:spcBef>
          <a:spcPct val="20000"/>
        </a:spcBef>
        <a:spcAft>
          <a:spcPct val="0"/>
        </a:spcAft>
        <a:buClr>
          <a:schemeClr val="tx2"/>
        </a:buClr>
        <a:buSzPct val="110000"/>
        <a:buChar char="•"/>
        <a:defRPr sz="1600">
          <a:solidFill>
            <a:schemeClr val="tx1"/>
          </a:solidFill>
          <a:latin typeface="+mn-lt"/>
        </a:defRPr>
      </a:lvl7pPr>
      <a:lvl8pPr marL="3429000" indent="-228600" algn="l" rtl="0" fontAlgn="base">
        <a:spcBef>
          <a:spcPct val="20000"/>
        </a:spcBef>
        <a:spcAft>
          <a:spcPct val="0"/>
        </a:spcAft>
        <a:buClr>
          <a:schemeClr val="tx2"/>
        </a:buClr>
        <a:buSzPct val="110000"/>
        <a:buChar char="•"/>
        <a:defRPr sz="1600">
          <a:solidFill>
            <a:schemeClr val="tx1"/>
          </a:solidFill>
          <a:latin typeface="+mn-lt"/>
        </a:defRPr>
      </a:lvl8pPr>
      <a:lvl9pPr marL="3886200" indent="-228600" algn="l" rtl="0" fontAlgn="base">
        <a:spcBef>
          <a:spcPct val="20000"/>
        </a:spcBef>
        <a:spcAft>
          <a:spcPct val="0"/>
        </a:spcAft>
        <a:buClr>
          <a:schemeClr val="tx2"/>
        </a:buClr>
        <a:buSzPct val="110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390152" name="Rectangle 8"/>
          <p:cNvSpPr>
            <a:spLocks noGrp="1" noChangeArrowheads="1"/>
          </p:cNvSpPr>
          <p:nvPr>
            <p:ph type="title"/>
          </p:nvPr>
        </p:nvSpPr>
        <p:spPr bwMode="auto">
          <a:xfrm>
            <a:off x="685800" y="350838"/>
            <a:ext cx="7772400" cy="701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l-PL" dirty="0" smtClean="0"/>
              <a:t>Kliknij, aby edytować wzorzec</a:t>
            </a:r>
          </a:p>
        </p:txBody>
      </p:sp>
      <p:sp>
        <p:nvSpPr>
          <p:cNvPr id="1027" name="Rectangle 9"/>
          <p:cNvSpPr>
            <a:spLocks noGrp="1" noChangeArrowheads="1"/>
          </p:cNvSpPr>
          <p:nvPr>
            <p:ph type="body" idx="1"/>
          </p:nvPr>
        </p:nvSpPr>
        <p:spPr bwMode="auto">
          <a:xfrm>
            <a:off x="698500" y="1268413"/>
            <a:ext cx="8121650"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noProof="0" dirty="0" err="1" smtClean="0"/>
              <a:t>Kliknij</a:t>
            </a:r>
            <a:r>
              <a:rPr lang="pl-PL" dirty="0" smtClean="0"/>
              <a:t>,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p>
        </p:txBody>
      </p:sp>
    </p:spTree>
    <p:extLst>
      <p:ext uri="{BB962C8B-B14F-4D97-AF65-F5344CB8AC3E}">
        <p14:creationId xmlns:p14="http://schemas.microsoft.com/office/powerpoint/2010/main" val="3113572318"/>
      </p:ext>
    </p:extLst>
  </p:cSld>
  <p:clrMap bg1="dk2" tx1="lt1" bg2="dk1"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Lst>
  <p:timing>
    <p:tnLst>
      <p:par>
        <p:cTn id="1" dur="indefinite" restart="never" nodeType="tmRoot"/>
      </p:par>
    </p:tnLst>
  </p:timing>
  <p:txStyles>
    <p:titleStyle>
      <a:lvl1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36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36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36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36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0"/>
        </a:spcBef>
        <a:spcAft>
          <a:spcPts val="1200"/>
        </a:spcAft>
        <a:buClr>
          <a:schemeClr val="tx2"/>
        </a:buClr>
        <a:buSzPct val="115000"/>
        <a:buChar char="•"/>
        <a:defRPr sz="2000">
          <a:solidFill>
            <a:srgbClr val="FFFFFF"/>
          </a:solidFill>
          <a:latin typeface="+mn-lt"/>
          <a:ea typeface="+mn-ea"/>
          <a:cs typeface="+mn-cs"/>
        </a:defRPr>
      </a:lvl1pPr>
      <a:lvl2pPr marL="742950" indent="-285750" algn="l" rtl="0" eaLnBrk="0" fontAlgn="base" hangingPunct="0">
        <a:spcBef>
          <a:spcPts val="600"/>
        </a:spcBef>
        <a:spcAft>
          <a:spcPct val="0"/>
        </a:spcAft>
        <a:buChar char="–"/>
        <a:defRPr sz="1800">
          <a:solidFill>
            <a:srgbClr val="FFFFFF"/>
          </a:solidFill>
          <a:latin typeface="+mn-lt"/>
        </a:defRPr>
      </a:lvl2pPr>
      <a:lvl3pPr marL="1143000" indent="-228600" algn="l" rtl="0" eaLnBrk="0" fontAlgn="base" hangingPunct="0">
        <a:spcBef>
          <a:spcPts val="600"/>
        </a:spcBef>
        <a:spcAft>
          <a:spcPct val="0"/>
        </a:spcAft>
        <a:buClr>
          <a:schemeClr val="tx2"/>
        </a:buClr>
        <a:buSzPct val="115000"/>
        <a:buChar char="•"/>
        <a:defRPr sz="1600">
          <a:solidFill>
            <a:srgbClr val="FFFFFF"/>
          </a:solidFill>
          <a:latin typeface="+mn-lt"/>
        </a:defRPr>
      </a:lvl3pPr>
      <a:lvl4pPr marL="1600200" indent="-228600" algn="l" rtl="0" eaLnBrk="0" fontAlgn="base" hangingPunct="0">
        <a:spcBef>
          <a:spcPct val="0"/>
        </a:spcBef>
        <a:spcAft>
          <a:spcPts val="300"/>
        </a:spcAft>
        <a:buChar char="–"/>
        <a:defRPr sz="1400">
          <a:solidFill>
            <a:srgbClr val="FFFFFF"/>
          </a:solidFill>
          <a:latin typeface="+mn-lt"/>
        </a:defRPr>
      </a:lvl4pPr>
      <a:lvl5pPr marL="2057400" indent="-228600" algn="l" rtl="0" eaLnBrk="0" fontAlgn="base" hangingPunct="0">
        <a:spcBef>
          <a:spcPct val="0"/>
        </a:spcBef>
        <a:spcAft>
          <a:spcPts val="300"/>
        </a:spcAft>
        <a:buClr>
          <a:schemeClr val="tx2"/>
        </a:buClr>
        <a:buSzPct val="110000"/>
        <a:buChar char="•"/>
        <a:defRPr sz="1400">
          <a:solidFill>
            <a:srgbClr val="FFFFFF"/>
          </a:solidFill>
          <a:latin typeface="+mn-lt"/>
        </a:defRPr>
      </a:lvl5pPr>
      <a:lvl6pPr marL="2514600" indent="-228600" algn="l" rtl="0" fontAlgn="base">
        <a:spcBef>
          <a:spcPct val="20000"/>
        </a:spcBef>
        <a:spcAft>
          <a:spcPct val="0"/>
        </a:spcAft>
        <a:buClr>
          <a:schemeClr val="tx2"/>
        </a:buClr>
        <a:buSzPct val="110000"/>
        <a:buChar char="•"/>
        <a:defRPr sz="1600">
          <a:solidFill>
            <a:schemeClr val="tx1"/>
          </a:solidFill>
          <a:latin typeface="+mn-lt"/>
        </a:defRPr>
      </a:lvl6pPr>
      <a:lvl7pPr marL="2971800" indent="-228600" algn="l" rtl="0" fontAlgn="base">
        <a:spcBef>
          <a:spcPct val="20000"/>
        </a:spcBef>
        <a:spcAft>
          <a:spcPct val="0"/>
        </a:spcAft>
        <a:buClr>
          <a:schemeClr val="tx2"/>
        </a:buClr>
        <a:buSzPct val="110000"/>
        <a:buChar char="•"/>
        <a:defRPr sz="1600">
          <a:solidFill>
            <a:schemeClr val="tx1"/>
          </a:solidFill>
          <a:latin typeface="+mn-lt"/>
        </a:defRPr>
      </a:lvl7pPr>
      <a:lvl8pPr marL="3429000" indent="-228600" algn="l" rtl="0" fontAlgn="base">
        <a:spcBef>
          <a:spcPct val="20000"/>
        </a:spcBef>
        <a:spcAft>
          <a:spcPct val="0"/>
        </a:spcAft>
        <a:buClr>
          <a:schemeClr val="tx2"/>
        </a:buClr>
        <a:buSzPct val="110000"/>
        <a:buChar char="•"/>
        <a:defRPr sz="1600">
          <a:solidFill>
            <a:schemeClr val="tx1"/>
          </a:solidFill>
          <a:latin typeface="+mn-lt"/>
        </a:defRPr>
      </a:lvl8pPr>
      <a:lvl9pPr marL="3886200" indent="-228600" algn="l" rtl="0" fontAlgn="base">
        <a:spcBef>
          <a:spcPct val="20000"/>
        </a:spcBef>
        <a:spcAft>
          <a:spcPct val="0"/>
        </a:spcAft>
        <a:buClr>
          <a:schemeClr val="tx2"/>
        </a:buClr>
        <a:buSzPct val="110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grey.colorado.edu/CompCogNeuro/index.php/CECN1_Dyslexi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grey.colorado.edu/CompCogNeuro/index.php/CECN1_Semantic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grey.colorado.edu/CompCogNeuro/index.php/CECN1_Sentence_Gestal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4213" y="133648"/>
            <a:ext cx="7772400" cy="1656184"/>
          </a:xfrm>
        </p:spPr>
        <p:txBody>
          <a:bodyPr/>
          <a:lstStyle/>
          <a:p>
            <a:pPr eaLnBrk="1" hangingPunct="1">
              <a:defRPr/>
            </a:pPr>
            <a:r>
              <a:rPr lang="en-US" sz="3200" dirty="0" smtClean="0">
                <a:effectLst/>
              </a:rPr>
              <a:t>Advanced </a:t>
            </a:r>
            <a:r>
              <a:rPr lang="en-US" sz="3200" dirty="0">
                <a:effectLst/>
              </a:rPr>
              <a:t>Topic in Cognitive </a:t>
            </a:r>
            <a:r>
              <a:rPr lang="en-US" sz="3200" dirty="0" smtClean="0">
                <a:effectLst/>
              </a:rPr>
              <a:t/>
            </a:r>
            <a:br>
              <a:rPr lang="en-US" sz="3200" dirty="0" smtClean="0">
                <a:effectLst/>
              </a:rPr>
            </a:br>
            <a:r>
              <a:rPr lang="en-US" sz="3200" dirty="0" smtClean="0">
                <a:effectLst/>
              </a:rPr>
              <a:t>Neuroscience and </a:t>
            </a:r>
            <a:r>
              <a:rPr lang="en-US" sz="3200" dirty="0">
                <a:effectLst/>
              </a:rPr>
              <a:t>Embodied </a:t>
            </a:r>
            <a:r>
              <a:rPr lang="en-US" sz="3200" dirty="0" smtClean="0">
                <a:effectLst/>
              </a:rPr>
              <a:t>Intelligence</a:t>
            </a:r>
            <a:endParaRPr lang="en-US" sz="4000" dirty="0"/>
          </a:p>
        </p:txBody>
      </p:sp>
      <p:sp>
        <p:nvSpPr>
          <p:cNvPr id="2051" name="Rectangle 3"/>
          <p:cNvSpPr>
            <a:spLocks noGrp="1" noChangeArrowheads="1"/>
          </p:cNvSpPr>
          <p:nvPr>
            <p:ph type="subTitle" idx="1"/>
          </p:nvPr>
        </p:nvSpPr>
        <p:spPr>
          <a:xfrm>
            <a:off x="1187624" y="2420888"/>
            <a:ext cx="4040075" cy="2160240"/>
          </a:xfrm>
          <a:noFill/>
        </p:spPr>
        <p:txBody>
          <a:bodyPr/>
          <a:lstStyle/>
          <a:p>
            <a:pPr eaLnBrk="1" hangingPunct="1">
              <a:lnSpc>
                <a:spcPct val="90000"/>
              </a:lnSpc>
            </a:pPr>
            <a:r>
              <a:rPr lang="en-US" sz="3600" dirty="0" smtClean="0">
                <a:solidFill>
                  <a:schemeClr val="tx2"/>
                </a:solidFill>
              </a:rPr>
              <a:t>Lab 8 </a:t>
            </a:r>
          </a:p>
          <a:p>
            <a:pPr eaLnBrk="1" hangingPunct="1">
              <a:lnSpc>
                <a:spcPct val="90000"/>
              </a:lnSpc>
            </a:pPr>
            <a:r>
              <a:rPr lang="en-US" sz="3600" dirty="0" smtClean="0"/>
              <a:t>Language</a:t>
            </a:r>
            <a:endParaRPr lang="en-US" sz="3600" dirty="0"/>
          </a:p>
        </p:txBody>
      </p:sp>
      <p:sp>
        <p:nvSpPr>
          <p:cNvPr id="2054" name="pole tekstowe 1"/>
          <p:cNvSpPr txBox="1">
            <a:spLocks noChangeArrowheads="1"/>
          </p:cNvSpPr>
          <p:nvPr/>
        </p:nvSpPr>
        <p:spPr bwMode="auto">
          <a:xfrm>
            <a:off x="6721288" y="6317969"/>
            <a:ext cx="230346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eaLnBrk="1" hangingPunct="1"/>
            <a:r>
              <a:rPr lang="en-US" dirty="0">
                <a:solidFill>
                  <a:srgbClr val="FFC000"/>
                </a:solidFill>
                <a:latin typeface="Calibri" pitchFamily="34" charset="0"/>
              </a:rPr>
              <a:t>CE7427</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2276872"/>
            <a:ext cx="3048000"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trips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1186" name="Rectangle 2"/>
          <p:cNvSpPr>
            <a:spLocks noGrp="1" noChangeArrowheads="1"/>
          </p:cNvSpPr>
          <p:nvPr>
            <p:ph type="title"/>
          </p:nvPr>
        </p:nvSpPr>
        <p:spPr>
          <a:xfrm>
            <a:off x="685800" y="350838"/>
            <a:ext cx="7772400" cy="563562"/>
          </a:xfrm>
        </p:spPr>
        <p:txBody>
          <a:bodyPr/>
          <a:lstStyle/>
          <a:p>
            <a:pPr eaLnBrk="1" hangingPunct="1">
              <a:defRPr/>
            </a:pPr>
            <a:r>
              <a:rPr lang="pl-PL" sz="3600" dirty="0" err="1" smtClean="0"/>
              <a:t>Leabra</a:t>
            </a:r>
            <a:r>
              <a:rPr lang="en-US" sz="3600" dirty="0" smtClean="0"/>
              <a:t> model results</a:t>
            </a:r>
          </a:p>
        </p:txBody>
      </p:sp>
      <p:sp>
        <p:nvSpPr>
          <p:cNvPr id="21507" name="Rectangle 3"/>
          <p:cNvSpPr>
            <a:spLocks noGrp="1" noChangeArrowheads="1"/>
          </p:cNvSpPr>
          <p:nvPr>
            <p:ph type="body" sz="half" idx="1"/>
          </p:nvPr>
        </p:nvSpPr>
        <p:spPr>
          <a:xfrm>
            <a:off x="539750" y="1052513"/>
            <a:ext cx="5256213" cy="2952551"/>
          </a:xfrm>
          <a:noFill/>
        </p:spPr>
        <p:txBody>
          <a:bodyPr/>
          <a:lstStyle/>
          <a:p>
            <a:pPr marL="0" indent="0">
              <a:spcAft>
                <a:spcPts val="1200"/>
              </a:spcAft>
              <a:buFontTx/>
              <a:buNone/>
            </a:pPr>
            <a:r>
              <a:rPr lang="en-US" sz="2000" dirty="0" smtClean="0"/>
              <a:t>At the beginning of learning all exceptions are remembered but later an attempt to regularize many words is observed</a:t>
            </a:r>
            <a:r>
              <a:rPr lang="pl-PL" sz="2000" dirty="0" smtClean="0"/>
              <a:t>, </a:t>
            </a:r>
            <a:r>
              <a:rPr lang="en-US" sz="2000" dirty="0" smtClean="0"/>
              <a:t>with final correct behavior</a:t>
            </a:r>
            <a:r>
              <a:rPr lang="pl-PL" sz="2000" dirty="0" smtClean="0"/>
              <a:t>. </a:t>
            </a:r>
            <a:endParaRPr lang="pl-PL" sz="1000" dirty="0" smtClean="0"/>
          </a:p>
          <a:p>
            <a:pPr marL="0" indent="0">
              <a:spcAft>
                <a:spcPts val="1200"/>
              </a:spcAft>
              <a:buFontTx/>
              <a:buNone/>
            </a:pPr>
            <a:r>
              <a:rPr lang="en-US" sz="2000" dirty="0" smtClean="0"/>
              <a:t>Tendency to over-regularize persist relatively long</a:t>
            </a:r>
            <a:r>
              <a:rPr lang="pl-PL" sz="2000" dirty="0" smtClean="0"/>
              <a:t>, BP </a:t>
            </a:r>
            <a:r>
              <a:rPr lang="en-US" sz="2000" dirty="0" smtClean="0"/>
              <a:t>networks do not show correct </a:t>
            </a:r>
            <a:r>
              <a:rPr lang="en-US" sz="2000" dirty="0" err="1" smtClean="0"/>
              <a:t>beahvior</a:t>
            </a:r>
            <a:r>
              <a:rPr lang="en-US" sz="2000" dirty="0" smtClean="0"/>
              <a:t> here</a:t>
            </a:r>
            <a:r>
              <a:rPr lang="pl-PL" sz="2000" dirty="0" smtClean="0"/>
              <a:t>. </a:t>
            </a:r>
            <a:endParaRPr lang="pl-PL" sz="1000" dirty="0" smtClean="0"/>
          </a:p>
          <a:p>
            <a:pPr marL="0" indent="0">
              <a:spcAft>
                <a:spcPts val="1200"/>
              </a:spcAft>
              <a:buFontTx/>
              <a:buNone/>
            </a:pPr>
            <a:r>
              <a:rPr lang="en-US" sz="2000" dirty="0" smtClean="0"/>
              <a:t>Responses = % of correct phonology</a:t>
            </a:r>
            <a:r>
              <a:rPr lang="pl-PL" sz="2000" dirty="0" smtClean="0"/>
              <a:t>.</a:t>
            </a:r>
            <a:endParaRPr lang="en-US" sz="2000" dirty="0" smtClean="0"/>
          </a:p>
        </p:txBody>
      </p:sp>
      <p:pic>
        <p:nvPicPr>
          <p:cNvPr id="2150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1268413"/>
            <a:ext cx="3146425" cy="447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2150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581" y="4054040"/>
            <a:ext cx="5349875"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2535158952"/>
      </p:ext>
    </p:extLst>
  </p:cSld>
  <p:clrMapOvr>
    <a:masterClrMapping/>
  </p:clrMapOvr>
  <p:transition>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350838"/>
            <a:ext cx="7772400" cy="563562"/>
          </a:xfrm>
        </p:spPr>
        <p:txBody>
          <a:bodyPr/>
          <a:lstStyle/>
          <a:p>
            <a:pPr eaLnBrk="1" hangingPunct="1"/>
            <a:r>
              <a:rPr lang="en-US" sz="3600" dirty="0" smtClean="0"/>
              <a:t>Simple mindless network</a:t>
            </a:r>
          </a:p>
        </p:txBody>
      </p:sp>
      <p:sp>
        <p:nvSpPr>
          <p:cNvPr id="30723" name="Rectangle 3"/>
          <p:cNvSpPr>
            <a:spLocks noGrp="1" noChangeArrowheads="1"/>
          </p:cNvSpPr>
          <p:nvPr>
            <p:ph type="body" sz="half" idx="1"/>
          </p:nvPr>
        </p:nvSpPr>
        <p:spPr>
          <a:xfrm>
            <a:off x="539750" y="1125538"/>
            <a:ext cx="4446588" cy="3375025"/>
          </a:xfrm>
          <a:noFill/>
        </p:spPr>
        <p:txBody>
          <a:bodyPr/>
          <a:lstStyle/>
          <a:p>
            <a:pPr marL="0" indent="0" eaLnBrk="1" hangingPunct="1">
              <a:spcBef>
                <a:spcPct val="0"/>
              </a:spcBef>
              <a:spcAft>
                <a:spcPts val="1200"/>
              </a:spcAft>
              <a:buClrTx/>
              <a:buSzTx/>
              <a:buFontTx/>
              <a:buNone/>
            </a:pPr>
            <a:r>
              <a:rPr lang="en-US" sz="2000" dirty="0" smtClean="0">
                <a:solidFill>
                  <a:srgbClr val="FFFFFF"/>
                </a:solidFill>
              </a:rPr>
              <a:t>Inputs = </a:t>
            </a:r>
            <a:r>
              <a:rPr lang="en-US" dirty="0" smtClean="0"/>
              <a:t>1920 </a:t>
            </a:r>
            <a:r>
              <a:rPr lang="en-US" dirty="0"/>
              <a:t>specific words, selected </a:t>
            </a:r>
            <a:r>
              <a:rPr lang="en-US" sz="2000" dirty="0" smtClean="0">
                <a:solidFill>
                  <a:srgbClr val="FFFFFF"/>
                </a:solidFill>
              </a:rPr>
              <a:t>from a  500 pages book (O'Reilly, </a:t>
            </a:r>
            <a:r>
              <a:rPr lang="en-US" sz="2000" dirty="0" err="1" smtClean="0">
                <a:solidFill>
                  <a:srgbClr val="FFFFFF"/>
                </a:solidFill>
              </a:rPr>
              <a:t>Munakata</a:t>
            </a:r>
            <a:r>
              <a:rPr lang="en-US" sz="2000" dirty="0" smtClean="0">
                <a:solidFill>
                  <a:srgbClr val="FFFFFF"/>
                </a:solidFill>
              </a:rPr>
              <a:t>, Explorations book, this example is in Chap. 10).  </a:t>
            </a:r>
          </a:p>
          <a:p>
            <a:pPr marL="0" indent="0" eaLnBrk="1" hangingPunct="1">
              <a:spcBef>
                <a:spcPct val="0"/>
              </a:spcBef>
              <a:spcAft>
                <a:spcPts val="1200"/>
              </a:spcAft>
              <a:buClrTx/>
              <a:buSzTx/>
              <a:buFontTx/>
              <a:buNone/>
            </a:pPr>
            <a:r>
              <a:rPr lang="en-US" sz="2000" dirty="0" smtClean="0">
                <a:solidFill>
                  <a:srgbClr val="FFFFFF"/>
                </a:solidFill>
              </a:rPr>
              <a:t>20x20=400 hidden elements, with sparse connections to inputs, each hidden unit trained using </a:t>
            </a:r>
            <a:r>
              <a:rPr lang="en-US" sz="2000" dirty="0" err="1" smtClean="0">
                <a:solidFill>
                  <a:srgbClr val="FFFFFF"/>
                </a:solidFill>
              </a:rPr>
              <a:t>Hebb</a:t>
            </a:r>
            <a:r>
              <a:rPr lang="en-US" sz="2000" dirty="0" smtClean="0">
                <a:solidFill>
                  <a:srgbClr val="FFFFFF"/>
                </a:solidFill>
              </a:rPr>
              <a:t> principle, learns to react to correlated lexical items. </a:t>
            </a:r>
            <a:br>
              <a:rPr lang="en-US" sz="2000" dirty="0" smtClean="0">
                <a:solidFill>
                  <a:srgbClr val="FFFFFF"/>
                </a:solidFill>
              </a:rPr>
            </a:br>
            <a:r>
              <a:rPr lang="en-US" sz="2000" dirty="0" smtClean="0">
                <a:solidFill>
                  <a:srgbClr val="FFFFFF"/>
                </a:solidFill>
              </a:rPr>
              <a:t>For example, a unit may point to synonyms: </a:t>
            </a:r>
            <a:r>
              <a:rPr lang="en-US" sz="2000" dirty="0" smtClean="0"/>
              <a:t>act, activation, activations. </a:t>
            </a:r>
            <a:endParaRPr lang="en-US" sz="2000" dirty="0" smtClean="0">
              <a:solidFill>
                <a:srgbClr val="FFFFFF"/>
              </a:solidFill>
            </a:endParaRPr>
          </a:p>
        </p:txBody>
      </p:sp>
      <p:sp>
        <p:nvSpPr>
          <p:cNvPr id="24580" name="Rectangle 4"/>
          <p:cNvSpPr>
            <a:spLocks noChangeArrowheads="1"/>
          </p:cNvSpPr>
          <p:nvPr/>
        </p:nvSpPr>
        <p:spPr bwMode="auto">
          <a:xfrm>
            <a:off x="539750" y="4572000"/>
            <a:ext cx="8604250" cy="217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lnSpc>
                <a:spcPct val="120000"/>
              </a:lnSpc>
              <a:defRPr/>
            </a:pPr>
            <a:r>
              <a:rPr lang="en-US" sz="2000" dirty="0" smtClean="0">
                <a:solidFill>
                  <a:srgbClr val="FFFFFF"/>
                </a:solidFill>
                <a:latin typeface="Calibri"/>
              </a:rPr>
              <a:t>Compare distribution of activities of hidden elements for two words </a:t>
            </a:r>
            <a:r>
              <a:rPr lang="en-US" sz="2000" dirty="0" smtClean="0">
                <a:solidFill>
                  <a:srgbClr val="FFC000"/>
                </a:solidFill>
                <a:latin typeface="Calibri"/>
              </a:rPr>
              <a:t>A, B</a:t>
            </a:r>
            <a:r>
              <a:rPr lang="en-US" sz="2000" dirty="0" smtClean="0">
                <a:solidFill>
                  <a:srgbClr val="FFFFFF"/>
                </a:solidFill>
                <a:latin typeface="Calibri"/>
              </a:rPr>
              <a:t>, calculating    </a:t>
            </a:r>
            <a:r>
              <a:rPr lang="en-US" sz="2000" dirty="0" err="1" smtClean="0">
                <a:solidFill>
                  <a:srgbClr val="FFC000"/>
                </a:solidFill>
                <a:latin typeface="Calibri"/>
              </a:rPr>
              <a:t>cos</a:t>
            </a:r>
            <a:r>
              <a:rPr lang="en-US" sz="2000" dirty="0" smtClean="0">
                <a:solidFill>
                  <a:srgbClr val="FFC000"/>
                </a:solidFill>
                <a:latin typeface="Calibri"/>
              </a:rPr>
              <a:t>(A,B) = A*B/|A||B|.</a:t>
            </a:r>
          </a:p>
          <a:p>
            <a:pPr algn="l">
              <a:defRPr/>
            </a:pPr>
            <a:r>
              <a:rPr lang="en-US" sz="2000" dirty="0" smtClean="0">
                <a:solidFill>
                  <a:srgbClr val="EAEAEA"/>
                </a:solidFill>
                <a:latin typeface="Calibri"/>
              </a:rPr>
              <a:t>Activation of units corresponding to several words: </a:t>
            </a:r>
            <a:br>
              <a:rPr lang="en-US" sz="2000" dirty="0" smtClean="0">
                <a:solidFill>
                  <a:srgbClr val="EAEAEA"/>
                </a:solidFill>
                <a:latin typeface="Calibri"/>
              </a:rPr>
            </a:br>
            <a:r>
              <a:rPr lang="en-US" sz="2000" dirty="0" smtClean="0">
                <a:solidFill>
                  <a:srgbClr val="EAEAEA"/>
                </a:solidFill>
                <a:latin typeface="Calibri"/>
              </a:rPr>
              <a:t>A=“attention”, B=“competition”, gives </a:t>
            </a:r>
            <a:r>
              <a:rPr lang="en-US" sz="2000" dirty="0" err="1" smtClean="0">
                <a:solidFill>
                  <a:srgbClr val="FFC000"/>
                </a:solidFill>
                <a:latin typeface="Calibri"/>
              </a:rPr>
              <a:t>cos</a:t>
            </a:r>
            <a:r>
              <a:rPr lang="en-US" sz="2000" dirty="0" smtClean="0">
                <a:solidFill>
                  <a:srgbClr val="FFC000"/>
                </a:solidFill>
                <a:latin typeface="Calibri"/>
              </a:rPr>
              <a:t>(A,B)=0.37</a:t>
            </a:r>
            <a:r>
              <a:rPr lang="en-US" sz="2000" dirty="0" smtClean="0">
                <a:solidFill>
                  <a:srgbClr val="EAEAEA"/>
                </a:solidFill>
                <a:latin typeface="Calibri"/>
              </a:rPr>
              <a:t>. </a:t>
            </a:r>
            <a:br>
              <a:rPr lang="en-US" sz="2000" dirty="0" smtClean="0">
                <a:solidFill>
                  <a:srgbClr val="EAEAEA"/>
                </a:solidFill>
                <a:latin typeface="Calibri"/>
              </a:rPr>
            </a:br>
            <a:r>
              <a:rPr lang="en-US" sz="2000" dirty="0" smtClean="0">
                <a:solidFill>
                  <a:srgbClr val="EAEAEA"/>
                </a:solidFill>
                <a:latin typeface="Calibri"/>
              </a:rPr>
              <a:t>Collocation A=“binding attention” gives </a:t>
            </a:r>
            <a:r>
              <a:rPr lang="en-US" sz="2000" dirty="0" err="1" smtClean="0">
                <a:solidFill>
                  <a:srgbClr val="FFC000"/>
                </a:solidFill>
                <a:latin typeface="Calibri"/>
              </a:rPr>
              <a:t>cos</a:t>
            </a:r>
            <a:r>
              <a:rPr lang="en-US" sz="2000" dirty="0" smtClean="0">
                <a:solidFill>
                  <a:srgbClr val="FFC000"/>
                </a:solidFill>
                <a:latin typeface="Calibri"/>
              </a:rPr>
              <a:t>(A+C,B)=0.49</a:t>
            </a:r>
            <a:r>
              <a:rPr lang="en-US" sz="2000" dirty="0" smtClean="0">
                <a:solidFill>
                  <a:srgbClr val="EAEAEA"/>
                </a:solidFill>
                <a:latin typeface="Calibri"/>
              </a:rPr>
              <a:t>. </a:t>
            </a:r>
          </a:p>
          <a:p>
            <a:pPr algn="l">
              <a:defRPr/>
            </a:pPr>
            <a:r>
              <a:rPr lang="en-US" sz="2000" dirty="0" smtClean="0">
                <a:solidFill>
                  <a:srgbClr val="EAEAEA"/>
                </a:solidFill>
                <a:latin typeface="Calibri"/>
              </a:rPr>
              <a:t>This network used to answer multiple choice test gets 60-80% correct answers!</a:t>
            </a:r>
            <a:endParaRPr lang="en-US" sz="2000" dirty="0">
              <a:solidFill>
                <a:srgbClr val="EAEAEA"/>
              </a:solidFill>
              <a:latin typeface="Calibri"/>
            </a:endParaRPr>
          </a:p>
        </p:txBody>
      </p:sp>
      <p:pic>
        <p:nvPicPr>
          <p:cNvPr id="3072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9525" y="1136650"/>
            <a:ext cx="4054475" cy="318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036328340"/>
      </p:ext>
    </p:extLst>
  </p:cSld>
  <p:clrMapOvr>
    <a:masterClrMapping/>
  </p:clrMapOvr>
  <p:transition>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9378" name="Rectangle 2"/>
          <p:cNvSpPr>
            <a:spLocks noGrp="1" noChangeArrowheads="1"/>
          </p:cNvSpPr>
          <p:nvPr>
            <p:ph type="title"/>
          </p:nvPr>
        </p:nvSpPr>
        <p:spPr/>
        <p:txBody>
          <a:bodyPr/>
          <a:lstStyle/>
          <a:p>
            <a:pPr eaLnBrk="1" hangingPunct="1">
              <a:defRPr/>
            </a:pPr>
            <a:r>
              <a:rPr lang="en-US" sz="3600" dirty="0" smtClean="0"/>
              <a:t>Network for sentences</a:t>
            </a:r>
          </a:p>
        </p:txBody>
      </p:sp>
      <p:sp>
        <p:nvSpPr>
          <p:cNvPr id="2" name="Symbol zastępczy zawartości 1"/>
          <p:cNvSpPr>
            <a:spLocks noGrp="1"/>
          </p:cNvSpPr>
          <p:nvPr>
            <p:ph idx="1"/>
          </p:nvPr>
        </p:nvSpPr>
        <p:spPr>
          <a:xfrm>
            <a:off x="698500" y="1268413"/>
            <a:ext cx="3801492" cy="4464843"/>
          </a:xfrm>
        </p:spPr>
        <p:txBody>
          <a:bodyPr/>
          <a:lstStyle/>
          <a:p>
            <a:pPr marL="0" indent="0" eaLnBrk="1" hangingPunct="1">
              <a:lnSpc>
                <a:spcPct val="120000"/>
              </a:lnSpc>
              <a:buClrTx/>
              <a:buSzTx/>
              <a:buNone/>
            </a:pPr>
            <a:r>
              <a:rPr lang="en-US" dirty="0" smtClean="0">
                <a:solidFill>
                  <a:srgbClr val="FFC000"/>
                </a:solidFill>
              </a:rPr>
              <a:t>Project </a:t>
            </a:r>
            <a:r>
              <a:rPr lang="en-US" dirty="0" err="1" smtClean="0">
                <a:solidFill>
                  <a:srgbClr val="FFC000"/>
                </a:solidFill>
              </a:rPr>
              <a:t>sg.proj</a:t>
            </a:r>
            <a:r>
              <a:rPr lang="en-US" dirty="0" smtClean="0"/>
              <a:t>, chapter 10.7.2</a:t>
            </a:r>
          </a:p>
          <a:p>
            <a:pPr marL="0" indent="0" eaLnBrk="1" hangingPunct="1">
              <a:lnSpc>
                <a:spcPct val="120000"/>
              </a:lnSpc>
              <a:buClrTx/>
              <a:buSzTx/>
              <a:buNone/>
            </a:pPr>
            <a:r>
              <a:rPr lang="en-US" dirty="0" smtClean="0"/>
              <a:t>Input represents words, localized representations, in the Encode layers reps are distributed, integrated in time as the words come in, and in the Gestalt +  </a:t>
            </a:r>
            <a:r>
              <a:rPr lang="en-US" dirty="0" err="1" smtClean="0"/>
              <a:t>Gestalt_Context</a:t>
            </a:r>
            <a:r>
              <a:rPr lang="en-US" dirty="0" smtClean="0"/>
              <a:t> layer questions are linked to roles (agent, patient, instrument ...), network is decoding these representations providing output in the Filler layer.</a:t>
            </a:r>
            <a:endParaRPr lang="en-US" dirty="0"/>
          </a:p>
        </p:txBody>
      </p:sp>
      <p:sp>
        <p:nvSpPr>
          <p:cNvPr id="3" name="Symbol zastępczy zawartości 2"/>
          <p:cNvSpPr>
            <a:spLocks noGrp="1"/>
          </p:cNvSpPr>
          <p:nvPr>
            <p:ph sz="quarter" idx="10"/>
          </p:nvPr>
        </p:nvSpPr>
        <p:spPr>
          <a:xfrm>
            <a:off x="755576" y="5661248"/>
            <a:ext cx="8136830" cy="432048"/>
          </a:xfrm>
        </p:spPr>
        <p:txBody>
          <a:bodyPr/>
          <a:lstStyle/>
          <a:p>
            <a:r>
              <a:rPr lang="en-US" dirty="0" smtClean="0">
                <a:latin typeface="Calibri" pitchFamily="34" charset="0"/>
              </a:rPr>
              <a:t>Ex. bat (animal) and bat (baseball) need to be distinguished. </a:t>
            </a:r>
            <a:endParaRPr lang="en-US" dirty="0">
              <a:latin typeface="Calibri" pitchFamily="34" charset="0"/>
            </a:endParaRPr>
          </a:p>
        </p:txBody>
      </p:sp>
      <p:pic>
        <p:nvPicPr>
          <p:cNvPr id="286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000125"/>
            <a:ext cx="4572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786419794"/>
      </p:ext>
    </p:extLst>
  </p:cSld>
  <p:clrMapOvr>
    <a:masterClrMapping/>
  </p:clrMapOvr>
  <p:transition>
    <p:strips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7"/>
          <p:cNvSpPr>
            <a:spLocks noGrp="1"/>
          </p:cNvSpPr>
          <p:nvPr>
            <p:ph type="title"/>
          </p:nvPr>
        </p:nvSpPr>
        <p:spPr/>
        <p:txBody>
          <a:bodyPr/>
          <a:lstStyle/>
          <a:p>
            <a:r>
              <a:rPr lang="en-US" dirty="0" smtClean="0"/>
              <a:t>Q8.</a:t>
            </a:r>
            <a:r>
              <a:rPr lang="pl-PL" dirty="0" smtClean="0"/>
              <a:t>1</a:t>
            </a:r>
            <a:endParaRPr lang="en-US" dirty="0"/>
          </a:p>
        </p:txBody>
      </p:sp>
      <p:sp>
        <p:nvSpPr>
          <p:cNvPr id="9" name="Symbol zastępczy zawartości 8"/>
          <p:cNvSpPr>
            <a:spLocks noGrp="1"/>
          </p:cNvSpPr>
          <p:nvPr>
            <p:ph idx="1"/>
          </p:nvPr>
        </p:nvSpPr>
        <p:spPr>
          <a:xfrm>
            <a:off x="698500" y="1241519"/>
            <a:ext cx="8121650" cy="5400675"/>
          </a:xfrm>
        </p:spPr>
        <p:txBody>
          <a:bodyPr/>
          <a:lstStyle/>
          <a:p>
            <a:pPr marL="0" indent="0">
              <a:buNone/>
            </a:pPr>
            <a:r>
              <a:rPr lang="en-US" dirty="0"/>
              <a:t>Please answer </a:t>
            </a:r>
            <a:r>
              <a:rPr lang="en-US" dirty="0" smtClean="0"/>
              <a:t>these questions </a:t>
            </a:r>
            <a:r>
              <a:rPr lang="en-US" dirty="0"/>
              <a:t>given here for each </a:t>
            </a:r>
            <a:r>
              <a:rPr lang="en-US" dirty="0" smtClean="0"/>
              <a:t>unit.</a:t>
            </a:r>
          </a:p>
          <a:p>
            <a:pPr marL="0" indent="0">
              <a:buNone/>
            </a:pPr>
            <a:r>
              <a:rPr lang="en-US" dirty="0">
                <a:hlinkClick r:id="rId2"/>
              </a:rPr>
              <a:t>Dyslexia: Normal and Disordered Reading</a:t>
            </a:r>
            <a:r>
              <a:rPr lang="en-US" dirty="0"/>
              <a:t>  </a:t>
            </a:r>
            <a:br>
              <a:rPr lang="en-US" dirty="0"/>
            </a:br>
            <a:endParaRPr lang="en-US" dirty="0" smtClean="0"/>
          </a:p>
          <a:p>
            <a:r>
              <a:rPr lang="en-US" dirty="0"/>
              <a:t>Question 10.6 </a:t>
            </a:r>
            <a:r>
              <a:rPr lang="en-US" dirty="0" smtClean="0"/>
              <a:t/>
            </a:r>
            <a:br>
              <a:rPr lang="en-US" dirty="0" smtClean="0"/>
            </a:br>
            <a:r>
              <a:rPr lang="en-US" dirty="0" smtClean="0"/>
              <a:t>(</a:t>
            </a:r>
            <a:r>
              <a:rPr lang="en-US" dirty="0"/>
              <a:t>a) Is there evidence in the model for a difference between concrete and abstract words in the number of semantic errors made? </a:t>
            </a:r>
            <a:r>
              <a:rPr lang="en-US" dirty="0" smtClean="0"/>
              <a:t/>
            </a:r>
            <a:br>
              <a:rPr lang="en-US" dirty="0" smtClean="0"/>
            </a:br>
            <a:r>
              <a:rPr lang="en-US" dirty="0" smtClean="0"/>
              <a:t>(</a:t>
            </a:r>
            <a:r>
              <a:rPr lang="en-US" dirty="0"/>
              <a:t>b) Explain why this occurs in terms of the nature of the semantic representations in the model for these two types of words (recall that concrete words have richer semantics with more overall units).</a:t>
            </a:r>
            <a:endParaRPr lang="en-US" dirty="0" smtClean="0"/>
          </a:p>
        </p:txBody>
      </p:sp>
    </p:spTree>
    <p:extLst>
      <p:ext uri="{BB962C8B-B14F-4D97-AF65-F5344CB8AC3E}">
        <p14:creationId xmlns:p14="http://schemas.microsoft.com/office/powerpoint/2010/main" val="30104850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7"/>
          <p:cNvSpPr>
            <a:spLocks noGrp="1"/>
          </p:cNvSpPr>
          <p:nvPr>
            <p:ph type="title"/>
          </p:nvPr>
        </p:nvSpPr>
        <p:spPr/>
        <p:txBody>
          <a:bodyPr/>
          <a:lstStyle/>
          <a:p>
            <a:r>
              <a:rPr lang="en-US" dirty="0" smtClean="0"/>
              <a:t>Q8.2</a:t>
            </a:r>
            <a:endParaRPr lang="en-US" dirty="0"/>
          </a:p>
        </p:txBody>
      </p:sp>
      <p:sp>
        <p:nvSpPr>
          <p:cNvPr id="9" name="Symbol zastępczy zawartości 8"/>
          <p:cNvSpPr>
            <a:spLocks noGrp="1"/>
          </p:cNvSpPr>
          <p:nvPr>
            <p:ph idx="1"/>
          </p:nvPr>
        </p:nvSpPr>
        <p:spPr>
          <a:xfrm>
            <a:off x="698500" y="1241519"/>
            <a:ext cx="8121650" cy="5400675"/>
          </a:xfrm>
        </p:spPr>
        <p:txBody>
          <a:bodyPr/>
          <a:lstStyle/>
          <a:p>
            <a:pPr marL="0" indent="0">
              <a:buNone/>
            </a:pPr>
            <a:r>
              <a:rPr lang="en-US" dirty="0"/>
              <a:t>Please answer </a:t>
            </a:r>
            <a:r>
              <a:rPr lang="en-US" dirty="0" smtClean="0"/>
              <a:t>these questions </a:t>
            </a:r>
            <a:r>
              <a:rPr lang="en-US" dirty="0"/>
              <a:t>given here for each </a:t>
            </a:r>
            <a:r>
              <a:rPr lang="en-US" dirty="0" smtClean="0"/>
              <a:t>unit.</a:t>
            </a:r>
          </a:p>
          <a:p>
            <a:pPr marL="0" indent="0">
              <a:buNone/>
            </a:pPr>
            <a:r>
              <a:rPr lang="en-US" dirty="0">
                <a:hlinkClick r:id="rId2"/>
              </a:rPr>
              <a:t>Semantic Representations</a:t>
            </a:r>
            <a:r>
              <a:rPr lang="en-US" dirty="0"/>
              <a:t> from Word Co-Occurrences and </a:t>
            </a:r>
            <a:r>
              <a:rPr lang="en-US" dirty="0" err="1"/>
              <a:t>Hebbian</a:t>
            </a:r>
            <a:r>
              <a:rPr lang="en-US" dirty="0"/>
              <a:t> Learning</a:t>
            </a:r>
            <a:br>
              <a:rPr lang="en-US" dirty="0"/>
            </a:br>
            <a:endParaRPr lang="en-US" dirty="0" smtClean="0"/>
          </a:p>
          <a:p>
            <a:pPr marL="0" indent="0">
              <a:buNone/>
            </a:pPr>
            <a:r>
              <a:rPr lang="en-US" dirty="0"/>
              <a:t>Do the “Distributed Representations of Multiple </a:t>
            </a:r>
            <a:r>
              <a:rPr lang="en-US" dirty="0" smtClean="0"/>
              <a:t>Words: exercise and answer the question: </a:t>
            </a:r>
          </a:p>
          <a:p>
            <a:r>
              <a:rPr lang="en-US" dirty="0"/>
              <a:t>Question </a:t>
            </a:r>
            <a:r>
              <a:rPr lang="en-US" dirty="0" smtClean="0"/>
              <a:t>10.12 </a:t>
            </a:r>
            <a:r>
              <a:rPr lang="en-US" dirty="0"/>
              <a:t/>
            </a:r>
            <a:br>
              <a:rPr lang="en-US" dirty="0"/>
            </a:br>
            <a:r>
              <a:rPr lang="en-US" dirty="0" smtClean="0"/>
              <a:t>Think </a:t>
            </a:r>
            <a:r>
              <a:rPr lang="en-US" dirty="0"/>
              <a:t>of another example of a word that has different senses (that is well represented in this textbook), and perform an experiment similar to the one we just performed to manipulate these different senses. </a:t>
            </a:r>
            <a:r>
              <a:rPr lang="en-US" dirty="0" smtClean="0"/>
              <a:t/>
            </a:r>
            <a:br>
              <a:rPr lang="en-US" dirty="0" smtClean="0"/>
            </a:br>
            <a:r>
              <a:rPr lang="en-US" dirty="0" smtClean="0"/>
              <a:t>Document </a:t>
            </a:r>
            <a:r>
              <a:rPr lang="en-US" dirty="0"/>
              <a:t>and discuss your results.</a:t>
            </a:r>
            <a:endParaRPr lang="en-US" dirty="0" smtClean="0"/>
          </a:p>
        </p:txBody>
      </p:sp>
    </p:spTree>
    <p:extLst>
      <p:ext uri="{BB962C8B-B14F-4D97-AF65-F5344CB8AC3E}">
        <p14:creationId xmlns:p14="http://schemas.microsoft.com/office/powerpoint/2010/main" val="10362815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7"/>
          <p:cNvSpPr>
            <a:spLocks noGrp="1"/>
          </p:cNvSpPr>
          <p:nvPr>
            <p:ph type="title"/>
          </p:nvPr>
        </p:nvSpPr>
        <p:spPr/>
        <p:txBody>
          <a:bodyPr/>
          <a:lstStyle/>
          <a:p>
            <a:r>
              <a:rPr lang="en-US" dirty="0" smtClean="0"/>
              <a:t>Q8.3</a:t>
            </a:r>
            <a:endParaRPr lang="en-US" dirty="0"/>
          </a:p>
        </p:txBody>
      </p:sp>
      <p:sp>
        <p:nvSpPr>
          <p:cNvPr id="9" name="Symbol zastępczy zawartości 8"/>
          <p:cNvSpPr>
            <a:spLocks noGrp="1"/>
          </p:cNvSpPr>
          <p:nvPr>
            <p:ph idx="1"/>
          </p:nvPr>
        </p:nvSpPr>
        <p:spPr>
          <a:xfrm>
            <a:off x="698500" y="1241519"/>
            <a:ext cx="8121650" cy="5400675"/>
          </a:xfrm>
        </p:spPr>
        <p:txBody>
          <a:bodyPr/>
          <a:lstStyle/>
          <a:p>
            <a:pPr marL="0" indent="0">
              <a:buNone/>
            </a:pPr>
            <a:r>
              <a:rPr lang="en-US" dirty="0"/>
              <a:t>Please answer </a:t>
            </a:r>
            <a:r>
              <a:rPr lang="en-US" dirty="0" smtClean="0"/>
              <a:t>these questions </a:t>
            </a:r>
            <a:r>
              <a:rPr lang="en-US" dirty="0"/>
              <a:t>given here for each </a:t>
            </a:r>
            <a:r>
              <a:rPr lang="en-US" dirty="0" smtClean="0"/>
              <a:t>unit.</a:t>
            </a:r>
          </a:p>
          <a:p>
            <a:pPr marL="0" indent="0">
              <a:buNone/>
            </a:pPr>
            <a:r>
              <a:rPr lang="en-US" dirty="0">
                <a:hlinkClick r:id="rId2"/>
              </a:rPr>
              <a:t>The Sentence Gestalt Model</a:t>
            </a:r>
            <a:r>
              <a:rPr lang="en-US" dirty="0"/>
              <a:t/>
            </a:r>
            <a:br>
              <a:rPr lang="en-US" dirty="0"/>
            </a:br>
            <a:endParaRPr lang="en-US" dirty="0" smtClean="0"/>
          </a:p>
          <a:p>
            <a:r>
              <a:rPr lang="en-US" dirty="0" smtClean="0"/>
              <a:t>Question 10.13</a:t>
            </a:r>
            <a:r>
              <a:rPr lang="en-US" dirty="0"/>
              <a:t/>
            </a:r>
            <a:br>
              <a:rPr lang="en-US" dirty="0"/>
            </a:br>
            <a:r>
              <a:rPr lang="en-US" dirty="0" smtClean="0"/>
              <a:t>We have discussed </a:t>
            </a:r>
            <a:r>
              <a:rPr lang="en-US" dirty="0"/>
              <a:t>a mechanism for using partial cues to retrieve an original stored memory. </a:t>
            </a:r>
            <a:r>
              <a:rPr lang="en-US" dirty="0" smtClean="0"/>
              <a:t/>
            </a:r>
            <a:br>
              <a:rPr lang="en-US" dirty="0" smtClean="0"/>
            </a:br>
            <a:r>
              <a:rPr lang="en-US" dirty="0" smtClean="0"/>
              <a:t>Explain </a:t>
            </a:r>
            <a:r>
              <a:rPr lang="en-US" dirty="0"/>
              <a:t>the network's role elaboration performance in terms of this mechanism.</a:t>
            </a:r>
            <a:endParaRPr lang="en-US" dirty="0" smtClean="0"/>
          </a:p>
        </p:txBody>
      </p:sp>
    </p:spTree>
    <p:extLst>
      <p:ext uri="{BB962C8B-B14F-4D97-AF65-F5344CB8AC3E}">
        <p14:creationId xmlns:p14="http://schemas.microsoft.com/office/powerpoint/2010/main" val="21319553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title"/>
          </p:nvPr>
        </p:nvSpPr>
        <p:spPr>
          <a:xfrm>
            <a:off x="685800" y="350838"/>
            <a:ext cx="7772400" cy="563562"/>
          </a:xfrm>
        </p:spPr>
        <p:txBody>
          <a:bodyPr/>
          <a:lstStyle/>
          <a:p>
            <a:pPr eaLnBrk="1" hangingPunct="1">
              <a:defRPr/>
            </a:pPr>
            <a:r>
              <a:rPr lang="en-US" sz="3600" dirty="0" smtClean="0"/>
              <a:t>Dyslexia project</a:t>
            </a:r>
          </a:p>
        </p:txBody>
      </p:sp>
      <p:sp>
        <p:nvSpPr>
          <p:cNvPr id="9219" name="Rectangle 3"/>
          <p:cNvSpPr>
            <a:spLocks noGrp="1" noChangeArrowheads="1"/>
          </p:cNvSpPr>
          <p:nvPr>
            <p:ph type="body" sz="half" idx="1"/>
          </p:nvPr>
        </p:nvSpPr>
        <p:spPr>
          <a:xfrm>
            <a:off x="619980" y="4975836"/>
            <a:ext cx="8250237" cy="1597025"/>
          </a:xfrm>
          <a:noFill/>
        </p:spPr>
        <p:txBody>
          <a:bodyPr/>
          <a:lstStyle/>
          <a:p>
            <a:pPr marL="0" indent="0" eaLnBrk="1" hangingPunct="1">
              <a:lnSpc>
                <a:spcPct val="120000"/>
              </a:lnSpc>
              <a:spcBef>
                <a:spcPct val="0"/>
              </a:spcBef>
              <a:buClrTx/>
              <a:buSzTx/>
              <a:buFontTx/>
              <a:buNone/>
            </a:pPr>
            <a:r>
              <a:rPr lang="en-US" sz="2000" dirty="0" smtClean="0">
                <a:solidFill>
                  <a:srgbClr val="FFFFFF"/>
                </a:solidFill>
              </a:rPr>
              <a:t>first is </a:t>
            </a:r>
            <a:r>
              <a:rPr lang="pl-PL" sz="2000" i="1" dirty="0" err="1" smtClean="0">
                <a:solidFill>
                  <a:srgbClr val="FFFFFF"/>
                </a:solidFill>
              </a:rPr>
              <a:t>tart</a:t>
            </a:r>
            <a:r>
              <a:rPr lang="pl-PL" sz="2000" dirty="0" smtClean="0">
                <a:solidFill>
                  <a:srgbClr val="FFFFFF"/>
                </a:solidFill>
              </a:rPr>
              <a:t> – </a:t>
            </a:r>
            <a:r>
              <a:rPr lang="en-US" sz="2000" dirty="0" smtClean="0">
                <a:solidFill>
                  <a:srgbClr val="FFFFFF"/>
                </a:solidFill>
              </a:rPr>
              <a:t>should read from the camera and pronounce loud</a:t>
            </a:r>
            <a:r>
              <a:rPr lang="pl-PL" sz="2000" dirty="0" smtClean="0">
                <a:solidFill>
                  <a:srgbClr val="FFFFFF"/>
                </a:solidFill>
              </a:rPr>
              <a:t> … </a:t>
            </a:r>
          </a:p>
          <a:p>
            <a:pPr marL="0" indent="0" eaLnBrk="1" hangingPunct="1">
              <a:lnSpc>
                <a:spcPct val="120000"/>
              </a:lnSpc>
              <a:spcBef>
                <a:spcPct val="0"/>
              </a:spcBef>
              <a:buClrTx/>
              <a:buSzTx/>
              <a:buFontTx/>
              <a:buNone/>
            </a:pPr>
            <a:r>
              <a:rPr lang="pl-PL" sz="2000" dirty="0" err="1" smtClean="0">
                <a:solidFill>
                  <a:srgbClr val="FFFFFF"/>
                </a:solidFill>
              </a:rPr>
              <a:t>LeabraCycleTest</a:t>
            </a:r>
            <a:r>
              <a:rPr lang="pl-PL" sz="2000" dirty="0" smtClean="0">
                <a:solidFill>
                  <a:srgbClr val="FFFFFF"/>
                </a:solidFill>
              </a:rPr>
              <a:t>: </a:t>
            </a:r>
            <a:r>
              <a:rPr lang="en-US" sz="2000" dirty="0" smtClean="0">
                <a:solidFill>
                  <a:srgbClr val="FFFFFF"/>
                </a:solidFill>
              </a:rPr>
              <a:t>step shows how the activation flows in the network</a:t>
            </a:r>
            <a:r>
              <a:rPr lang="pl-PL" sz="2000" dirty="0" smtClean="0">
                <a:solidFill>
                  <a:srgbClr val="FFFFFF"/>
                </a:solidFill>
              </a:rPr>
              <a:t>.</a:t>
            </a:r>
          </a:p>
          <a:p>
            <a:pPr marL="0" indent="0" eaLnBrk="1" hangingPunct="1">
              <a:lnSpc>
                <a:spcPct val="120000"/>
              </a:lnSpc>
              <a:spcBef>
                <a:spcPct val="0"/>
              </a:spcBef>
              <a:buClrTx/>
              <a:buSzTx/>
              <a:buFontTx/>
              <a:buNone/>
            </a:pPr>
            <a:r>
              <a:rPr lang="pl-PL" sz="2000" dirty="0" err="1" smtClean="0">
                <a:solidFill>
                  <a:srgbClr val="FFFFFF"/>
                </a:solidFill>
              </a:rPr>
              <a:t>BatchTestOutDat</a:t>
            </a:r>
            <a:r>
              <a:rPr lang="pl-PL" sz="2000" dirty="0" smtClean="0">
                <a:solidFill>
                  <a:srgbClr val="FFFFFF"/>
                </a:solidFill>
              </a:rPr>
              <a:t>: </a:t>
            </a:r>
            <a:r>
              <a:rPr lang="en-US" sz="2000" dirty="0" smtClean="0"/>
              <a:t>concrete (Con) and abstract (Abs) words.</a:t>
            </a:r>
            <a:br>
              <a:rPr lang="en-US" sz="2000" dirty="0" smtClean="0"/>
            </a:br>
            <a:r>
              <a:rPr lang="en-US" sz="2000" dirty="0" smtClean="0"/>
              <a:t>Displays </a:t>
            </a:r>
            <a:r>
              <a:rPr lang="en-US" sz="2000" dirty="0" err="1" smtClean="0"/>
              <a:t>trial_name</a:t>
            </a:r>
            <a:r>
              <a:rPr lang="en-US" sz="2000" dirty="0" smtClean="0"/>
              <a:t> </a:t>
            </a:r>
            <a:r>
              <a:rPr lang="pl-PL" sz="2000" dirty="0" smtClean="0"/>
              <a:t>= </a:t>
            </a:r>
            <a:r>
              <a:rPr lang="en-US" sz="2000" dirty="0" smtClean="0"/>
              <a:t>input, </a:t>
            </a:r>
            <a:r>
              <a:rPr lang="en-US" sz="2000" dirty="0" err="1" smtClean="0"/>
              <a:t>closest_name</a:t>
            </a:r>
            <a:r>
              <a:rPr lang="pl-PL" sz="2000" dirty="0" smtClean="0"/>
              <a:t>, </a:t>
            </a:r>
            <a:r>
              <a:rPr lang="en-US" sz="2000" dirty="0" smtClean="0"/>
              <a:t>type of error. </a:t>
            </a:r>
            <a:endParaRPr lang="pl-PL" sz="2000" dirty="0" smtClean="0">
              <a:solidFill>
                <a:srgbClr val="FFFFFF"/>
              </a:solidFill>
            </a:endParaRPr>
          </a:p>
        </p:txBody>
      </p:sp>
      <p:sp>
        <p:nvSpPr>
          <p:cNvPr id="9220" name="Rectangle 7"/>
          <p:cNvSpPr>
            <a:spLocks noChangeArrowheads="1"/>
          </p:cNvSpPr>
          <p:nvPr/>
        </p:nvSpPr>
        <p:spPr bwMode="auto">
          <a:xfrm>
            <a:off x="611188" y="1196975"/>
            <a:ext cx="4032250" cy="387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spcAft>
                <a:spcPts val="1200"/>
              </a:spcAft>
            </a:pPr>
            <a:r>
              <a:rPr lang="en-US" sz="2000" dirty="0" smtClean="0">
                <a:solidFill>
                  <a:srgbClr val="FFC000"/>
                </a:solidFill>
                <a:latin typeface="Calibri" pitchFamily="34" charset="0"/>
              </a:rPr>
              <a:t>Project </a:t>
            </a:r>
            <a:r>
              <a:rPr lang="en-US" sz="2000" dirty="0" err="1" smtClean="0">
                <a:solidFill>
                  <a:srgbClr val="FFC000"/>
                </a:solidFill>
                <a:latin typeface="Calibri" pitchFamily="34" charset="0"/>
              </a:rPr>
              <a:t>dyslex.proj</a:t>
            </a:r>
            <a:endParaRPr lang="en-US" sz="2000" dirty="0" smtClean="0">
              <a:solidFill>
                <a:srgbClr val="FFC000"/>
              </a:solidFill>
              <a:latin typeface="Calibri" pitchFamily="34" charset="0"/>
            </a:endParaRPr>
          </a:p>
          <a:p>
            <a:pPr algn="l">
              <a:spcAft>
                <a:spcPts val="1200"/>
              </a:spcAft>
            </a:pPr>
            <a:r>
              <a:rPr lang="en-US" sz="2000" dirty="0" smtClean="0">
                <a:solidFill>
                  <a:srgbClr val="FFFFFF"/>
                </a:solidFill>
                <a:latin typeface="Calibri" pitchFamily="34" charset="0"/>
              </a:rPr>
              <a:t>This network has been trained for 250 epochs on 40 words.</a:t>
            </a:r>
            <a:endParaRPr lang="en-US" sz="1000" dirty="0" smtClean="0">
              <a:solidFill>
                <a:srgbClr val="FFFFFF"/>
              </a:solidFill>
              <a:latin typeface="Calibri" pitchFamily="34" charset="0"/>
            </a:endParaRPr>
          </a:p>
          <a:p>
            <a:pPr algn="l">
              <a:spcAft>
                <a:spcPts val="1200"/>
              </a:spcAft>
            </a:pPr>
            <a:r>
              <a:rPr lang="en-US" sz="2000" dirty="0" smtClean="0">
                <a:solidFill>
                  <a:srgbClr val="FFFFFF"/>
                </a:solidFill>
                <a:latin typeface="Calibri" pitchFamily="34" charset="0"/>
              </a:rPr>
              <a:t>Training: randomly select one of the 3 layers (O, P, S) for input, use the remaining two layers as outputs, 1=&gt;2 mapping. </a:t>
            </a:r>
          </a:p>
          <a:p>
            <a:pPr algn="l">
              <a:spcAft>
                <a:spcPts val="1200"/>
              </a:spcAft>
            </a:pPr>
            <a:r>
              <a:rPr lang="en-US" sz="2000" dirty="0" err="1" smtClean="0">
                <a:solidFill>
                  <a:srgbClr val="FFFFFF"/>
                </a:solidFill>
                <a:latin typeface="Calibri" pitchFamily="34" charset="0"/>
              </a:rPr>
              <a:t>kWTA</a:t>
            </a:r>
            <a:r>
              <a:rPr lang="en-US" sz="2000" dirty="0" smtClean="0">
                <a:solidFill>
                  <a:srgbClr val="FFFFFF"/>
                </a:solidFill>
                <a:latin typeface="Calibri" pitchFamily="34" charset="0"/>
              </a:rPr>
              <a:t> = 25% for the hidden layers.</a:t>
            </a:r>
          </a:p>
          <a:p>
            <a:pPr algn="l">
              <a:spcAft>
                <a:spcPts val="1200"/>
              </a:spcAft>
            </a:pPr>
            <a:r>
              <a:rPr lang="en-US" sz="2000" dirty="0" smtClean="0">
                <a:solidFill>
                  <a:srgbClr val="FFFFFF"/>
                </a:solidFill>
                <a:latin typeface="Calibri" pitchFamily="34" charset="0"/>
              </a:rPr>
              <a:t>40 words for training.</a:t>
            </a:r>
            <a:r>
              <a:rPr lang="en-US" sz="2000" dirty="0">
                <a:solidFill>
                  <a:srgbClr val="FFFFFF"/>
                </a:solidFill>
                <a:latin typeface="Calibri" pitchFamily="34" charset="0"/>
              </a:rPr>
              <a:t/>
            </a:r>
            <a:br>
              <a:rPr lang="en-US" sz="2000" dirty="0">
                <a:solidFill>
                  <a:srgbClr val="FFFFFF"/>
                </a:solidFill>
                <a:latin typeface="Calibri" pitchFamily="34" charset="0"/>
              </a:rPr>
            </a:br>
            <a:r>
              <a:rPr lang="en-US" sz="2000" dirty="0">
                <a:solidFill>
                  <a:srgbClr val="FFFFFF"/>
                </a:solidFill>
                <a:latin typeface="Calibri" pitchFamily="34" charset="0"/>
              </a:rPr>
              <a:t>Step: selects consecutive words</a:t>
            </a:r>
          </a:p>
        </p:txBody>
      </p:sp>
      <p:pic>
        <p:nvPicPr>
          <p:cNvPr id="922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044404"/>
            <a:ext cx="4572000" cy="403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2890519197"/>
      </p:ext>
    </p:extLst>
  </p:cSld>
  <p:clrMapOvr>
    <a:masterClrMapping/>
  </p:clrMapOvr>
  <p:transition>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8178" name="Rectangle 2"/>
          <p:cNvSpPr>
            <a:spLocks noGrp="1" noChangeArrowheads="1"/>
          </p:cNvSpPr>
          <p:nvPr>
            <p:ph type="title"/>
          </p:nvPr>
        </p:nvSpPr>
        <p:spPr>
          <a:xfrm>
            <a:off x="685800" y="350838"/>
            <a:ext cx="7772400" cy="563562"/>
          </a:xfrm>
        </p:spPr>
        <p:txBody>
          <a:bodyPr/>
          <a:lstStyle/>
          <a:p>
            <a:pPr eaLnBrk="1" hangingPunct="1">
              <a:defRPr/>
            </a:pPr>
            <a:r>
              <a:rPr lang="en-US" sz="3600" dirty="0" smtClean="0"/>
              <a:t>Words to read</a:t>
            </a:r>
          </a:p>
        </p:txBody>
      </p:sp>
      <p:sp>
        <p:nvSpPr>
          <p:cNvPr id="34819" name="Rectangle 3"/>
          <p:cNvSpPr>
            <a:spLocks noGrp="1" noChangeArrowheads="1"/>
          </p:cNvSpPr>
          <p:nvPr>
            <p:ph type="body" sz="half" idx="1"/>
          </p:nvPr>
        </p:nvSpPr>
        <p:spPr>
          <a:xfrm>
            <a:off x="539750" y="5661025"/>
            <a:ext cx="8353425" cy="1008063"/>
          </a:xfrm>
          <a:noFill/>
        </p:spPr>
        <p:txBody>
          <a:bodyPr/>
          <a:lstStyle/>
          <a:p>
            <a:pPr marL="0" indent="0" eaLnBrk="1" hangingPunct="1">
              <a:spcBef>
                <a:spcPct val="0"/>
              </a:spcBef>
              <a:buClrTx/>
              <a:buSzTx/>
              <a:buFontTx/>
              <a:buNone/>
            </a:pPr>
            <a:r>
              <a:rPr lang="en-US" sz="2000" dirty="0" smtClean="0">
                <a:solidFill>
                  <a:srgbClr val="FFFFFF"/>
                </a:solidFill>
                <a:latin typeface="Calibri" pitchFamily="34" charset="0"/>
                <a:cs typeface="Calibri" pitchFamily="34" charset="0"/>
              </a:rPr>
              <a:t>40 words, 20 abstract &amp; 20 concrete; </a:t>
            </a:r>
            <a:r>
              <a:rPr lang="en-US" sz="2000" dirty="0" err="1" smtClean="0">
                <a:solidFill>
                  <a:srgbClr val="FFFFFF"/>
                </a:solidFill>
                <a:latin typeface="Calibri" pitchFamily="34" charset="0"/>
                <a:cs typeface="Calibri" pitchFamily="34" charset="0"/>
              </a:rPr>
              <a:t>dendrogram</a:t>
            </a:r>
            <a:r>
              <a:rPr lang="en-US" sz="2000" dirty="0" smtClean="0">
                <a:solidFill>
                  <a:srgbClr val="FFFFFF"/>
                </a:solidFill>
                <a:latin typeface="Calibri" pitchFamily="34" charset="0"/>
                <a:cs typeface="Calibri" pitchFamily="34" charset="0"/>
              </a:rPr>
              <a:t> shows similarity in phonological and semantic layers after training. </a:t>
            </a:r>
            <a:br>
              <a:rPr lang="en-US" sz="2000" dirty="0" smtClean="0">
                <a:solidFill>
                  <a:srgbClr val="FFFFFF"/>
                </a:solidFill>
                <a:latin typeface="Calibri" pitchFamily="34" charset="0"/>
                <a:cs typeface="Calibri" pitchFamily="34" charset="0"/>
              </a:rPr>
            </a:br>
            <a:r>
              <a:rPr lang="en-US" sz="2000" dirty="0" smtClean="0">
                <a:solidFill>
                  <a:srgbClr val="FFFFFF"/>
                </a:solidFill>
                <a:latin typeface="Calibri" pitchFamily="34" charset="0"/>
                <a:cs typeface="Calibri" pitchFamily="34" charset="0"/>
              </a:rPr>
              <a:t>All phonological reps activate 7 input units. </a:t>
            </a:r>
          </a:p>
        </p:txBody>
      </p:sp>
      <p:pic>
        <p:nvPicPr>
          <p:cNvPr id="3482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0563" y="1412875"/>
            <a:ext cx="4511675"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482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1125538"/>
            <a:ext cx="3322637" cy="451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277384764"/>
      </p:ext>
    </p:extLst>
  </p:cSld>
  <p:clrMapOvr>
    <a:masterClrMapping/>
  </p:clrMapOvr>
  <p:transition>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6130" name="Rectangle 2"/>
          <p:cNvSpPr>
            <a:spLocks noGrp="1" noChangeArrowheads="1"/>
          </p:cNvSpPr>
          <p:nvPr>
            <p:ph type="title"/>
          </p:nvPr>
        </p:nvSpPr>
        <p:spPr>
          <a:xfrm>
            <a:off x="685800" y="350838"/>
            <a:ext cx="7772400" cy="563562"/>
          </a:xfrm>
        </p:spPr>
        <p:txBody>
          <a:bodyPr/>
          <a:lstStyle/>
          <a:p>
            <a:pPr eaLnBrk="1" hangingPunct="1">
              <a:defRPr/>
            </a:pPr>
            <a:r>
              <a:rPr lang="en-US" sz="3600" dirty="0" smtClean="0"/>
              <a:t>Dyslexia in the model</a:t>
            </a:r>
          </a:p>
        </p:txBody>
      </p:sp>
      <p:sp>
        <p:nvSpPr>
          <p:cNvPr id="8195" name="Rectangle 3"/>
          <p:cNvSpPr>
            <a:spLocks noGrp="1" noChangeArrowheads="1"/>
          </p:cNvSpPr>
          <p:nvPr>
            <p:ph type="body" sz="half" idx="1"/>
          </p:nvPr>
        </p:nvSpPr>
        <p:spPr>
          <a:xfrm>
            <a:off x="539750" y="1196975"/>
            <a:ext cx="4537075" cy="2663825"/>
          </a:xfrm>
          <a:noFill/>
        </p:spPr>
        <p:txBody>
          <a:bodyPr/>
          <a:lstStyle/>
          <a:p>
            <a:pPr marL="0" indent="0" eaLnBrk="1" hangingPunct="1">
              <a:spcBef>
                <a:spcPct val="0"/>
              </a:spcBef>
              <a:buClrTx/>
              <a:buSzTx/>
              <a:buFontTx/>
              <a:buNone/>
            </a:pPr>
            <a:r>
              <a:rPr lang="en-US" dirty="0" smtClean="0">
                <a:solidFill>
                  <a:schemeClr val="tx2"/>
                </a:solidFill>
              </a:rPr>
              <a:t>Phonological dyslexia</a:t>
            </a:r>
            <a:r>
              <a:rPr lang="en-US" dirty="0" smtClean="0"/>
              <a:t>: difficulty </a:t>
            </a:r>
            <a:r>
              <a:rPr lang="en-US" dirty="0"/>
              <a:t>reading </a:t>
            </a:r>
            <a:r>
              <a:rPr lang="en-US" dirty="0" err="1"/>
              <a:t>nonwords</a:t>
            </a:r>
            <a:r>
              <a:rPr lang="en-US" dirty="0"/>
              <a:t> </a:t>
            </a:r>
            <a:r>
              <a:rPr lang="en-US" dirty="0" smtClean="0"/>
              <a:t>(</a:t>
            </a:r>
            <a:r>
              <a:rPr lang="en-US" dirty="0" err="1" smtClean="0"/>
              <a:t>nust</a:t>
            </a:r>
            <a:r>
              <a:rPr lang="en-US" dirty="0" smtClean="0"/>
              <a:t> </a:t>
            </a:r>
            <a:r>
              <a:rPr lang="en-US" dirty="0"/>
              <a:t>or </a:t>
            </a:r>
            <a:r>
              <a:rPr lang="en-US" dirty="0" err="1" smtClean="0"/>
              <a:t>mave</a:t>
            </a:r>
            <a:r>
              <a:rPr lang="en-US" dirty="0" smtClean="0"/>
              <a:t>). </a:t>
            </a:r>
            <a:r>
              <a:rPr lang="en-US" dirty="0"/>
              <a:t>D</a:t>
            </a:r>
            <a:r>
              <a:rPr lang="en-US" dirty="0" smtClean="0"/>
              <a:t>amage </a:t>
            </a:r>
            <a:r>
              <a:rPr lang="en-US" dirty="0"/>
              <a:t>to the direct </a:t>
            </a:r>
            <a:r>
              <a:rPr lang="en-US" dirty="0" smtClean="0"/>
              <a:t>O-P pathway creates difficulty for mapping </a:t>
            </a:r>
            <a:r>
              <a:rPr lang="en-US" dirty="0"/>
              <a:t>spelling to sound according to learned regularities that can be applied to </a:t>
            </a:r>
            <a:r>
              <a:rPr lang="en-US" dirty="0" err="1"/>
              <a:t>nonwords</a:t>
            </a:r>
            <a:r>
              <a:rPr lang="en-US" dirty="0"/>
              <a:t>. </a:t>
            </a:r>
            <a:r>
              <a:rPr lang="en-US" dirty="0" smtClean="0"/>
              <a:t>No activation of </a:t>
            </a:r>
            <a:r>
              <a:rPr lang="en-US" sz="2000" dirty="0" smtClean="0">
                <a:solidFill>
                  <a:srgbClr val="FFFFFF"/>
                </a:solidFill>
              </a:rPr>
              <a:t>semantics</a:t>
            </a:r>
            <a:r>
              <a:rPr lang="pl-PL" sz="2000" dirty="0" smtClean="0">
                <a:solidFill>
                  <a:srgbClr val="FFFFFF"/>
                </a:solidFill>
              </a:rPr>
              <a:t>.</a:t>
            </a:r>
            <a:r>
              <a:rPr lang="en-US" dirty="0">
                <a:solidFill>
                  <a:schemeClr val="tx2"/>
                </a:solidFill>
                <a:latin typeface="+mn-lt"/>
              </a:rPr>
              <a:t> </a:t>
            </a:r>
            <a:endParaRPr lang="en-US" dirty="0" smtClean="0">
              <a:solidFill>
                <a:schemeClr val="tx2"/>
              </a:solidFill>
              <a:latin typeface="+mn-lt"/>
            </a:endParaRPr>
          </a:p>
          <a:p>
            <a:pPr marL="0" indent="0" eaLnBrk="1" hangingPunct="1">
              <a:spcBef>
                <a:spcPct val="0"/>
              </a:spcBef>
              <a:buClrTx/>
              <a:buSzTx/>
              <a:buFontTx/>
              <a:buNone/>
            </a:pPr>
            <a:r>
              <a:rPr lang="en-US" dirty="0" smtClean="0">
                <a:solidFill>
                  <a:schemeClr val="tx2"/>
                </a:solidFill>
                <a:latin typeface="+mn-lt"/>
              </a:rPr>
              <a:t>Deep dyslexia</a:t>
            </a:r>
            <a:r>
              <a:rPr lang="en-US" dirty="0" smtClean="0">
                <a:latin typeface="+mn-lt"/>
              </a:rPr>
              <a:t>: a more </a:t>
            </a:r>
            <a:r>
              <a:rPr lang="en-US" dirty="0">
                <a:latin typeface="+mn-lt"/>
              </a:rPr>
              <a:t>severe form of phonological </a:t>
            </a:r>
            <a:r>
              <a:rPr lang="en-US" dirty="0" smtClean="0">
                <a:latin typeface="+mn-lt"/>
              </a:rPr>
              <a:t>dyslexia, visual errors</a:t>
            </a:r>
            <a:endParaRPr lang="en-US" sz="2000" dirty="0" smtClean="0">
              <a:solidFill>
                <a:srgbClr val="FFFFFF"/>
              </a:solidFill>
            </a:endParaRPr>
          </a:p>
          <a:p>
            <a:pPr marL="0" indent="0" eaLnBrk="1" hangingPunct="1">
              <a:spcBef>
                <a:spcPct val="0"/>
              </a:spcBef>
              <a:buClrTx/>
              <a:buSzTx/>
              <a:buFontTx/>
              <a:buNone/>
            </a:pPr>
            <a:endParaRPr lang="pl-PL" sz="1000" dirty="0" smtClean="0">
              <a:solidFill>
                <a:srgbClr val="FFFFFF"/>
              </a:solidFill>
            </a:endParaRPr>
          </a:p>
        </p:txBody>
      </p:sp>
      <p:pic>
        <p:nvPicPr>
          <p:cNvPr id="819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263" y="1125538"/>
            <a:ext cx="3619500" cy="268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8197" name="Rectangle 6"/>
          <p:cNvSpPr>
            <a:spLocks noChangeArrowheads="1"/>
          </p:cNvSpPr>
          <p:nvPr/>
        </p:nvSpPr>
        <p:spPr bwMode="auto">
          <a:xfrm>
            <a:off x="539750" y="3808413"/>
            <a:ext cx="8424863" cy="278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spcAft>
                <a:spcPts val="600"/>
              </a:spcAft>
            </a:pPr>
            <a:r>
              <a:rPr lang="en-US" sz="2000" dirty="0" smtClean="0">
                <a:solidFill>
                  <a:srgbClr val="FFFFFF"/>
                </a:solidFill>
                <a:latin typeface="+mn-lt"/>
              </a:rPr>
              <a:t>reflecting misperception of the word inputs (</a:t>
            </a:r>
            <a:r>
              <a:rPr lang="en-US" sz="2000" dirty="0" err="1" smtClean="0">
                <a:solidFill>
                  <a:srgbClr val="FFFFFF"/>
                </a:solidFill>
                <a:latin typeface="+mn-lt"/>
              </a:rPr>
              <a:t>e.g</a:t>
            </a:r>
            <a:r>
              <a:rPr lang="en-US" sz="2000" dirty="0" smtClean="0">
                <a:solidFill>
                  <a:srgbClr val="FFFFFF"/>
                </a:solidFill>
                <a:latin typeface="+mn-lt"/>
              </a:rPr>
              <a:t>, </a:t>
            </a:r>
            <a:r>
              <a:rPr lang="en-US" sz="2000" i="1" dirty="0" smtClean="0">
                <a:solidFill>
                  <a:srgbClr val="FFFFFF"/>
                </a:solidFill>
                <a:latin typeface="+mn-lt"/>
              </a:rPr>
              <a:t>dog</a:t>
            </a:r>
            <a:r>
              <a:rPr lang="en-US" sz="2000" dirty="0" smtClean="0">
                <a:solidFill>
                  <a:srgbClr val="FFFFFF"/>
                </a:solidFill>
                <a:latin typeface="+mn-lt"/>
              </a:rPr>
              <a:t> as </a:t>
            </a:r>
            <a:r>
              <a:rPr lang="en-US" sz="2000" i="1" dirty="0" smtClean="0">
                <a:solidFill>
                  <a:srgbClr val="FFFFFF"/>
                </a:solidFill>
                <a:latin typeface="+mn-lt"/>
              </a:rPr>
              <a:t>dot</a:t>
            </a:r>
            <a:r>
              <a:rPr lang="en-US" sz="2000" dirty="0" smtClean="0">
                <a:solidFill>
                  <a:srgbClr val="FFFFFF"/>
                </a:solidFill>
                <a:latin typeface="+mn-lt"/>
              </a:rPr>
              <a:t>); may also lead to semantic </a:t>
            </a:r>
            <a:r>
              <a:rPr lang="en-US" sz="2000" dirty="0">
                <a:solidFill>
                  <a:srgbClr val="FFFFFF"/>
                </a:solidFill>
                <a:latin typeface="+mn-lt"/>
              </a:rPr>
              <a:t>substitutions for words, </a:t>
            </a:r>
            <a:r>
              <a:rPr lang="en-US" sz="2000" dirty="0" smtClean="0">
                <a:solidFill>
                  <a:srgbClr val="FFFFFF"/>
                </a:solidFill>
                <a:latin typeface="+mn-lt"/>
              </a:rPr>
              <a:t>ex. </a:t>
            </a:r>
            <a:r>
              <a:rPr lang="en-US" sz="2000" i="1" dirty="0" smtClean="0">
                <a:solidFill>
                  <a:srgbClr val="FFFFFF"/>
                </a:solidFill>
                <a:latin typeface="+mn-lt"/>
              </a:rPr>
              <a:t>orchestra</a:t>
            </a:r>
            <a:r>
              <a:rPr lang="en-US" sz="2000" dirty="0" smtClean="0">
                <a:solidFill>
                  <a:srgbClr val="FFFFFF"/>
                </a:solidFill>
                <a:latin typeface="+mn-lt"/>
              </a:rPr>
              <a:t> as </a:t>
            </a:r>
            <a:r>
              <a:rPr lang="en-US" sz="2000" i="1" dirty="0" smtClean="0">
                <a:solidFill>
                  <a:srgbClr val="FFFFFF"/>
                </a:solidFill>
                <a:latin typeface="+mn-lt"/>
              </a:rPr>
              <a:t>symphony</a:t>
            </a:r>
            <a:r>
              <a:rPr lang="en-US" sz="2000" dirty="0" smtClean="0">
                <a:solidFill>
                  <a:srgbClr val="FFFFFF"/>
                </a:solidFill>
                <a:latin typeface="+mn-lt"/>
              </a:rPr>
              <a:t>. </a:t>
            </a:r>
          </a:p>
          <a:p>
            <a:pPr algn="l">
              <a:spcAft>
                <a:spcPts val="600"/>
              </a:spcAft>
            </a:pPr>
            <a:r>
              <a:rPr lang="en-US" sz="2000" dirty="0" smtClean="0">
                <a:solidFill>
                  <a:srgbClr val="FFFFFF"/>
                </a:solidFill>
                <a:latin typeface="+mn-lt"/>
              </a:rPr>
              <a:t>Severe damage </a:t>
            </a:r>
            <a:r>
              <a:rPr lang="en-US" sz="2000" dirty="0">
                <a:solidFill>
                  <a:srgbClr val="FFFFFF"/>
                </a:solidFill>
                <a:latin typeface="+mn-lt"/>
              </a:rPr>
              <a:t>to </a:t>
            </a:r>
            <a:r>
              <a:rPr lang="en-US" sz="2000" dirty="0" smtClean="0">
                <a:solidFill>
                  <a:srgbClr val="FFFFFF"/>
                </a:solidFill>
                <a:latin typeface="+mn-lt"/>
              </a:rPr>
              <a:t>O-P =&gt; semantic layer has stronger activations spreading to associated representations and semantically </a:t>
            </a:r>
            <a:r>
              <a:rPr lang="en-US" sz="2000" dirty="0">
                <a:solidFill>
                  <a:srgbClr val="FFFFFF"/>
                </a:solidFill>
                <a:latin typeface="+mn-lt"/>
              </a:rPr>
              <a:t>related word </a:t>
            </a:r>
            <a:r>
              <a:rPr lang="en-US" sz="2000" dirty="0" smtClean="0">
                <a:solidFill>
                  <a:srgbClr val="FFFFFF"/>
                </a:solidFill>
                <a:latin typeface="+mn-lt"/>
              </a:rPr>
              <a:t>=&gt; P, liked </a:t>
            </a:r>
            <a:r>
              <a:rPr lang="en-US" sz="2000" i="1" dirty="0" smtClean="0">
                <a:solidFill>
                  <a:srgbClr val="FFFFFF"/>
                </a:solidFill>
                <a:latin typeface="+mn-lt"/>
              </a:rPr>
              <a:t>dog </a:t>
            </a:r>
            <a:r>
              <a:rPr lang="en-US" sz="2000" dirty="0" smtClean="0">
                <a:solidFill>
                  <a:srgbClr val="FFFFFF"/>
                </a:solidFill>
                <a:latin typeface="+mn-lt"/>
              </a:rPr>
              <a:t>as </a:t>
            </a:r>
            <a:r>
              <a:rPr lang="en-US" sz="2000" i="1" dirty="0" smtClean="0">
                <a:solidFill>
                  <a:srgbClr val="FFFFFF"/>
                </a:solidFill>
                <a:latin typeface="+mn-lt"/>
              </a:rPr>
              <a:t>cat</a:t>
            </a:r>
            <a:r>
              <a:rPr lang="en-US" sz="2000" dirty="0" smtClean="0">
                <a:solidFill>
                  <a:srgbClr val="FFFFFF"/>
                </a:solidFill>
                <a:latin typeface="+mn-lt"/>
              </a:rPr>
              <a:t>.</a:t>
            </a:r>
          </a:p>
          <a:p>
            <a:pPr algn="l">
              <a:spcAft>
                <a:spcPts val="600"/>
              </a:spcAft>
            </a:pPr>
            <a:r>
              <a:rPr lang="en-US" sz="2000" dirty="0">
                <a:solidFill>
                  <a:schemeClr val="tx2"/>
                </a:solidFill>
                <a:latin typeface="+mn-lt"/>
              </a:rPr>
              <a:t>Surface </a:t>
            </a:r>
            <a:r>
              <a:rPr lang="en-US" sz="2000" dirty="0" smtClean="0">
                <a:solidFill>
                  <a:schemeClr val="tx2"/>
                </a:solidFill>
                <a:latin typeface="+mn-lt"/>
              </a:rPr>
              <a:t>dyslexia</a:t>
            </a:r>
            <a:r>
              <a:rPr lang="en-US" sz="2000" dirty="0" smtClean="0">
                <a:solidFill>
                  <a:srgbClr val="FFFFFF"/>
                </a:solidFill>
                <a:latin typeface="+mn-lt"/>
              </a:rPr>
              <a:t>: access </a:t>
            </a:r>
            <a:r>
              <a:rPr lang="en-US" sz="2000" dirty="0">
                <a:solidFill>
                  <a:srgbClr val="FFFFFF"/>
                </a:solidFill>
                <a:latin typeface="+mn-lt"/>
              </a:rPr>
              <a:t>to semantics is impaired </a:t>
            </a:r>
            <a:r>
              <a:rPr lang="en-US" sz="2000" dirty="0" smtClean="0">
                <a:solidFill>
                  <a:srgbClr val="FFFFFF"/>
                </a:solidFill>
                <a:latin typeface="+mn-lt"/>
              </a:rPr>
              <a:t>(Wernicke's </a:t>
            </a:r>
            <a:r>
              <a:rPr lang="en-US" sz="2000" dirty="0">
                <a:solidFill>
                  <a:srgbClr val="FFFFFF"/>
                </a:solidFill>
                <a:latin typeface="+mn-lt"/>
              </a:rPr>
              <a:t>aphasia), </a:t>
            </a:r>
            <a:r>
              <a:rPr lang="en-US" sz="2000" dirty="0" err="1">
                <a:solidFill>
                  <a:srgbClr val="FFFFFF"/>
                </a:solidFill>
                <a:latin typeface="+mn-lt"/>
              </a:rPr>
              <a:t>nonword</a:t>
            </a:r>
            <a:r>
              <a:rPr lang="en-US" sz="2000" dirty="0">
                <a:solidFill>
                  <a:srgbClr val="FFFFFF"/>
                </a:solidFill>
                <a:latin typeface="+mn-lt"/>
              </a:rPr>
              <a:t> reading is </a:t>
            </a:r>
            <a:r>
              <a:rPr lang="en-US" sz="2000" dirty="0" smtClean="0">
                <a:solidFill>
                  <a:srgbClr val="FFFFFF"/>
                </a:solidFill>
                <a:latin typeface="+mn-lt"/>
              </a:rPr>
              <a:t>intact; resulting from a </a:t>
            </a:r>
            <a:r>
              <a:rPr lang="en-US" sz="2000" dirty="0">
                <a:solidFill>
                  <a:srgbClr val="FFFFFF"/>
                </a:solidFill>
                <a:latin typeface="+mn-lt"/>
              </a:rPr>
              <a:t>lesion in the semantics </a:t>
            </a:r>
            <a:r>
              <a:rPr lang="en-US" sz="2000" dirty="0" smtClean="0">
                <a:solidFill>
                  <a:srgbClr val="FFFFFF"/>
                </a:solidFill>
                <a:latin typeface="+mn-lt"/>
              </a:rPr>
              <a:t>pathway. Pronunciation </a:t>
            </a:r>
            <a:r>
              <a:rPr lang="en-US" sz="2000" dirty="0">
                <a:solidFill>
                  <a:srgbClr val="FFFFFF"/>
                </a:solidFill>
                <a:latin typeface="+mn-lt"/>
              </a:rPr>
              <a:t>of exception words (e.g., "yacht") is impaired. </a:t>
            </a:r>
            <a:r>
              <a:rPr lang="en-US" sz="2000" dirty="0" smtClean="0">
                <a:solidFill>
                  <a:srgbClr val="FFFFFF"/>
                </a:solidFill>
                <a:latin typeface="+mn-lt"/>
              </a:rPr>
              <a:t>Semantic </a:t>
            </a:r>
            <a:r>
              <a:rPr lang="en-US" sz="2000" dirty="0">
                <a:solidFill>
                  <a:srgbClr val="FFFFFF"/>
                </a:solidFill>
                <a:latin typeface="+mn-lt"/>
              </a:rPr>
              <a:t>pathway </a:t>
            </a:r>
            <a:r>
              <a:rPr lang="en-US" sz="2000" dirty="0" smtClean="0">
                <a:solidFill>
                  <a:srgbClr val="FFFFFF"/>
                </a:solidFill>
                <a:latin typeface="+mn-lt"/>
              </a:rPr>
              <a:t>helps to </a:t>
            </a:r>
            <a:r>
              <a:rPr lang="en-US" sz="2000" dirty="0">
                <a:solidFill>
                  <a:srgbClr val="FFFFFF"/>
                </a:solidFill>
                <a:latin typeface="+mn-lt"/>
              </a:rPr>
              <a:t>pronounce </a:t>
            </a:r>
            <a:r>
              <a:rPr lang="en-US" sz="2000" dirty="0" smtClean="0">
                <a:solidFill>
                  <a:srgbClr val="FFFFFF"/>
                </a:solidFill>
                <a:latin typeface="+mn-lt"/>
              </a:rPr>
              <a:t>rare words </a:t>
            </a:r>
            <a:r>
              <a:rPr lang="en-US" sz="2000" dirty="0">
                <a:solidFill>
                  <a:srgbClr val="FFFFFF"/>
                </a:solidFill>
                <a:latin typeface="+mn-lt"/>
              </a:rPr>
              <a:t>like yacht, </a:t>
            </a:r>
            <a:r>
              <a:rPr lang="en-US" sz="2000" dirty="0" smtClean="0">
                <a:solidFill>
                  <a:srgbClr val="FFFFFF"/>
                </a:solidFill>
                <a:latin typeface="+mn-lt"/>
              </a:rPr>
              <a:t>direct path is </a:t>
            </a:r>
            <a:r>
              <a:rPr lang="en-US" sz="2000" dirty="0">
                <a:solidFill>
                  <a:srgbClr val="FFFFFF"/>
                </a:solidFill>
                <a:latin typeface="+mn-lt"/>
              </a:rPr>
              <a:t>used </a:t>
            </a:r>
            <a:r>
              <a:rPr lang="en-US" sz="2000" dirty="0" smtClean="0">
                <a:solidFill>
                  <a:srgbClr val="FFFFFF"/>
                </a:solidFill>
                <a:latin typeface="+mn-lt"/>
              </a:rPr>
              <a:t>for regular </a:t>
            </a:r>
            <a:r>
              <a:rPr lang="en-US" sz="2000" dirty="0">
                <a:solidFill>
                  <a:srgbClr val="FFFFFF"/>
                </a:solidFill>
                <a:latin typeface="+mn-lt"/>
              </a:rPr>
              <a:t>words</a:t>
            </a:r>
            <a:r>
              <a:rPr lang="en-US" sz="2000" dirty="0" smtClean="0">
                <a:solidFill>
                  <a:srgbClr val="FFFFFF"/>
                </a:solidFill>
                <a:latin typeface="+mn-lt"/>
              </a:rPr>
              <a:t>. </a:t>
            </a:r>
            <a:endParaRPr lang="pl-PL" sz="2000" dirty="0">
              <a:solidFill>
                <a:srgbClr val="FFFFFF"/>
              </a:solidFill>
              <a:latin typeface="+mn-lt"/>
            </a:endParaRPr>
          </a:p>
        </p:txBody>
      </p:sp>
    </p:spTree>
    <p:extLst>
      <p:ext uri="{BB962C8B-B14F-4D97-AF65-F5344CB8AC3E}">
        <p14:creationId xmlns:p14="http://schemas.microsoft.com/office/powerpoint/2010/main" val="1439078164"/>
      </p:ext>
    </p:extLst>
  </p:cSld>
  <p:clrMapOvr>
    <a:masterClrMapping/>
  </p:clrMapOvr>
  <p:transition>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4" name="Rectangle 2"/>
          <p:cNvSpPr>
            <a:spLocks noGrp="1" noChangeArrowheads="1"/>
          </p:cNvSpPr>
          <p:nvPr>
            <p:ph type="title"/>
          </p:nvPr>
        </p:nvSpPr>
        <p:spPr>
          <a:xfrm>
            <a:off x="685800" y="350838"/>
            <a:ext cx="7772400" cy="563562"/>
          </a:xfrm>
        </p:spPr>
        <p:txBody>
          <a:bodyPr/>
          <a:lstStyle/>
          <a:p>
            <a:pPr eaLnBrk="1" hangingPunct="1">
              <a:defRPr/>
            </a:pPr>
            <a:r>
              <a:rPr lang="en-US" sz="3600" dirty="0" smtClean="0"/>
              <a:t>Direct pathways lesions</a:t>
            </a:r>
          </a:p>
        </p:txBody>
      </p:sp>
      <p:sp>
        <p:nvSpPr>
          <p:cNvPr id="14339" name="Rectangle 3"/>
          <p:cNvSpPr>
            <a:spLocks noChangeArrowheads="1"/>
          </p:cNvSpPr>
          <p:nvPr/>
        </p:nvSpPr>
        <p:spPr bwMode="auto">
          <a:xfrm>
            <a:off x="428625" y="5429250"/>
            <a:ext cx="8715375"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sz="1800" dirty="0">
                <a:solidFill>
                  <a:srgbClr val="FFFFFF"/>
                </a:solidFill>
                <a:latin typeface="Calibri" pitchFamily="34" charset="0"/>
              </a:rPr>
              <a:t>Partial direct pathway lesions in the dyslexia model, either with or without an intact semantic pathway (Full </a:t>
            </a:r>
            <a:r>
              <a:rPr lang="en-US" sz="1800" dirty="0" err="1">
                <a:solidFill>
                  <a:srgbClr val="FFFFFF"/>
                </a:solidFill>
                <a:latin typeface="Calibri" pitchFamily="34" charset="0"/>
              </a:rPr>
              <a:t>Sem</a:t>
            </a:r>
            <a:r>
              <a:rPr lang="en-US" sz="1800" dirty="0">
                <a:solidFill>
                  <a:srgbClr val="FFFFFF"/>
                </a:solidFill>
                <a:latin typeface="Calibri" pitchFamily="34" charset="0"/>
              </a:rPr>
              <a:t> vs. No </a:t>
            </a:r>
            <a:r>
              <a:rPr lang="en-US" sz="1800" dirty="0" err="1">
                <a:solidFill>
                  <a:srgbClr val="FFFFFF"/>
                </a:solidFill>
                <a:latin typeface="Calibri" pitchFamily="34" charset="0"/>
              </a:rPr>
              <a:t>Sem</a:t>
            </a:r>
            <a:r>
              <a:rPr lang="en-US" sz="1800" dirty="0">
                <a:solidFill>
                  <a:srgbClr val="FFFFFF"/>
                </a:solidFill>
                <a:latin typeface="Calibri" pitchFamily="34" charset="0"/>
              </a:rPr>
              <a:t>, respectively). The highest levels of semantic errors (i.e., deep dyslexia) are shown with Full </a:t>
            </a:r>
            <a:r>
              <a:rPr lang="en-US" sz="1800" dirty="0" err="1">
                <a:solidFill>
                  <a:srgbClr val="FFFFFF"/>
                </a:solidFill>
                <a:latin typeface="Calibri" pitchFamily="34" charset="0"/>
              </a:rPr>
              <a:t>Sem</a:t>
            </a:r>
            <a:r>
              <a:rPr lang="en-US" sz="1800" dirty="0">
                <a:solidFill>
                  <a:srgbClr val="FFFFFF"/>
                </a:solidFill>
                <a:latin typeface="Calibri" pitchFamily="34" charset="0"/>
              </a:rPr>
              <a:t> in the abstract words, consistent with the simpler results </a:t>
            </a:r>
            <a:r>
              <a:rPr lang="en-US" sz="1800" dirty="0" err="1">
                <a:solidFill>
                  <a:srgbClr val="FFFFFF"/>
                </a:solidFill>
                <a:latin typeface="Calibri" pitchFamily="34" charset="0"/>
              </a:rPr>
              <a:t>showning</a:t>
            </a:r>
            <a:r>
              <a:rPr lang="en-US" sz="1800" dirty="0">
                <a:solidFill>
                  <a:srgbClr val="FFFFFF"/>
                </a:solidFill>
                <a:latin typeface="Calibri" pitchFamily="34" charset="0"/>
              </a:rPr>
              <a:t> this pattern with a full lesion of the direct pathway.</a:t>
            </a:r>
            <a:endParaRPr lang="pl-PL" sz="1800" dirty="0">
              <a:solidFill>
                <a:srgbClr val="FFFFFF"/>
              </a:solidFill>
              <a:latin typeface="Calibri" pitchFamily="34" charset="0"/>
            </a:endParaRPr>
          </a:p>
        </p:txBody>
      </p:sp>
      <p:pic>
        <p:nvPicPr>
          <p:cNvPr id="1434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1563" y="946717"/>
            <a:ext cx="7094537" cy="451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341678840"/>
      </p:ext>
    </p:extLst>
  </p:cSld>
  <p:clrMapOvr>
    <a:masterClrMapping/>
  </p:clrMapOvr>
  <p:transition>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2274" name="Rectangle 2"/>
          <p:cNvSpPr>
            <a:spLocks noGrp="1" noChangeArrowheads="1"/>
          </p:cNvSpPr>
          <p:nvPr>
            <p:ph type="title"/>
          </p:nvPr>
        </p:nvSpPr>
        <p:spPr>
          <a:xfrm>
            <a:off x="685800" y="350838"/>
            <a:ext cx="7772400" cy="563562"/>
          </a:xfrm>
        </p:spPr>
        <p:txBody>
          <a:bodyPr/>
          <a:lstStyle/>
          <a:p>
            <a:pPr eaLnBrk="1" hangingPunct="1">
              <a:defRPr/>
            </a:pPr>
            <a:r>
              <a:rPr lang="en-US" sz="3600" dirty="0" smtClean="0"/>
              <a:t>Semantic pathway lesions</a:t>
            </a:r>
          </a:p>
        </p:txBody>
      </p:sp>
      <p:sp>
        <p:nvSpPr>
          <p:cNvPr id="12291" name="Rectangle 6"/>
          <p:cNvSpPr>
            <a:spLocks noChangeArrowheads="1"/>
          </p:cNvSpPr>
          <p:nvPr/>
        </p:nvSpPr>
        <p:spPr bwMode="auto">
          <a:xfrm>
            <a:off x="611188" y="5429250"/>
            <a:ext cx="8353425"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sz="1800" dirty="0">
                <a:solidFill>
                  <a:srgbClr val="FFFFFF"/>
                </a:solidFill>
                <a:latin typeface="Calibri" pitchFamily="34" charset="0"/>
              </a:rPr>
              <a:t>Partial semantic pathway lesions in the dyslexia model, with an intact direct pathway. Only visual errors are observed, </a:t>
            </a:r>
            <a:r>
              <a:rPr lang="pl-PL" sz="1800" dirty="0" err="1">
                <a:solidFill>
                  <a:srgbClr val="FFFFFF"/>
                </a:solidFill>
                <a:latin typeface="Calibri" pitchFamily="34" charset="0"/>
              </a:rPr>
              <a:t>deed</a:t>
            </a:r>
            <a:r>
              <a:rPr lang="pl-PL" sz="1800" dirty="0">
                <a:solidFill>
                  <a:srgbClr val="FFFFFF"/>
                </a:solidFill>
                <a:latin typeface="Calibri" pitchFamily="34" charset="0"/>
              </a:rPr>
              <a:t>=&gt;</a:t>
            </a:r>
            <a:r>
              <a:rPr lang="pl-PL" sz="1800" dirty="0" err="1">
                <a:solidFill>
                  <a:srgbClr val="FFFFFF"/>
                </a:solidFill>
                <a:latin typeface="Calibri" pitchFamily="34" charset="0"/>
              </a:rPr>
              <a:t>need</a:t>
            </a:r>
            <a:r>
              <a:rPr lang="pl-PL" sz="1800" dirty="0">
                <a:solidFill>
                  <a:srgbClr val="FFFFFF"/>
                </a:solidFill>
                <a:latin typeface="Calibri" pitchFamily="34" charset="0"/>
              </a:rPr>
              <a:t>, </a:t>
            </a:r>
            <a:r>
              <a:rPr lang="pl-PL" sz="1800" dirty="0" err="1">
                <a:solidFill>
                  <a:srgbClr val="FFFFFF"/>
                </a:solidFill>
                <a:latin typeface="Calibri" pitchFamily="34" charset="0"/>
              </a:rPr>
              <a:t>hire</a:t>
            </a:r>
            <a:r>
              <a:rPr lang="pl-PL" sz="1800" dirty="0">
                <a:solidFill>
                  <a:srgbClr val="FFFFFF"/>
                </a:solidFill>
                <a:latin typeface="Calibri" pitchFamily="34" charset="0"/>
              </a:rPr>
              <a:t>=&gt;</a:t>
            </a:r>
            <a:r>
              <a:rPr lang="pl-PL" sz="1800" dirty="0" err="1">
                <a:solidFill>
                  <a:srgbClr val="FFFFFF"/>
                </a:solidFill>
                <a:latin typeface="Calibri" pitchFamily="34" charset="0"/>
              </a:rPr>
              <a:t>hare</a:t>
            </a:r>
            <a:r>
              <a:rPr lang="pl-PL" sz="1800" dirty="0">
                <a:solidFill>
                  <a:srgbClr val="FFFFFF"/>
                </a:solidFill>
                <a:latin typeface="Calibri" pitchFamily="34" charset="0"/>
              </a:rPr>
              <a:t>, </a:t>
            </a:r>
            <a:r>
              <a:rPr lang="pl-PL" sz="1800" dirty="0" err="1">
                <a:solidFill>
                  <a:srgbClr val="FFFFFF"/>
                </a:solidFill>
                <a:latin typeface="Calibri" pitchFamily="34" charset="0"/>
              </a:rPr>
              <a:t>plea</a:t>
            </a:r>
            <a:r>
              <a:rPr lang="pl-PL" sz="1800" dirty="0">
                <a:solidFill>
                  <a:srgbClr val="FFFFFF"/>
                </a:solidFill>
                <a:latin typeface="Calibri" pitchFamily="34" charset="0"/>
              </a:rPr>
              <a:t>=&gt;</a:t>
            </a:r>
            <a:r>
              <a:rPr lang="pl-PL" sz="1800" dirty="0" err="1" smtClean="0">
                <a:solidFill>
                  <a:srgbClr val="FFFFFF"/>
                </a:solidFill>
                <a:latin typeface="Calibri" pitchFamily="34" charset="0"/>
              </a:rPr>
              <a:t>flea</a:t>
            </a:r>
            <a:r>
              <a:rPr lang="en-US" sz="1800" dirty="0" smtClean="0">
                <a:solidFill>
                  <a:srgbClr val="FFFFFF"/>
                </a:solidFill>
                <a:latin typeface="Calibri" pitchFamily="34" charset="0"/>
              </a:rPr>
              <a:t>.</a:t>
            </a:r>
            <a:r>
              <a:rPr lang="pl-PL" sz="1800" dirty="0" smtClean="0">
                <a:solidFill>
                  <a:srgbClr val="FFFFFF"/>
                </a:solidFill>
                <a:latin typeface="Calibri" pitchFamily="34" charset="0"/>
              </a:rPr>
              <a:t> </a:t>
            </a:r>
            <a:r>
              <a:rPr lang="en-US" sz="1800" dirty="0" smtClean="0">
                <a:solidFill>
                  <a:srgbClr val="FFFFFF"/>
                </a:solidFill>
                <a:latin typeface="Calibri" pitchFamily="34" charset="0"/>
              </a:rPr>
              <a:t/>
            </a:r>
            <a:br>
              <a:rPr lang="en-US" sz="1800" dirty="0" smtClean="0">
                <a:solidFill>
                  <a:srgbClr val="FFFFFF"/>
                </a:solidFill>
                <a:latin typeface="Calibri" pitchFamily="34" charset="0"/>
              </a:rPr>
            </a:br>
            <a:r>
              <a:rPr lang="en-US" sz="1800" dirty="0" smtClean="0">
                <a:solidFill>
                  <a:srgbClr val="FFFFFF"/>
                </a:solidFill>
                <a:latin typeface="Calibri" pitchFamily="34" charset="0"/>
              </a:rPr>
              <a:t>Damage </a:t>
            </a:r>
            <a:r>
              <a:rPr lang="en-US" sz="1800" dirty="0">
                <a:solidFill>
                  <a:srgbClr val="FFFFFF"/>
                </a:solidFill>
                <a:latin typeface="Calibri" pitchFamily="34" charset="0"/>
              </a:rPr>
              <a:t>to the orthography to semantics hidden layer (</a:t>
            </a:r>
            <a:r>
              <a:rPr lang="en-US" sz="1800" dirty="0" err="1">
                <a:solidFill>
                  <a:srgbClr val="FFFFFF"/>
                </a:solidFill>
                <a:latin typeface="Calibri" pitchFamily="34" charset="0"/>
              </a:rPr>
              <a:t>OS_Hid</a:t>
            </a:r>
            <a:r>
              <a:rPr lang="en-US" sz="1800" dirty="0">
                <a:solidFill>
                  <a:srgbClr val="FFFFFF"/>
                </a:solidFill>
                <a:latin typeface="Calibri" pitchFamily="34" charset="0"/>
              </a:rPr>
              <a:t>) </a:t>
            </a:r>
            <a:r>
              <a:rPr lang="en-US" sz="1800" dirty="0" smtClean="0">
                <a:solidFill>
                  <a:srgbClr val="FFFFFF"/>
                </a:solidFill>
                <a:latin typeface="Calibri" pitchFamily="34" charset="0"/>
              </a:rPr>
              <a:t>have more impact than </a:t>
            </a:r>
            <a:r>
              <a:rPr lang="en-US" sz="1800" dirty="0">
                <a:solidFill>
                  <a:srgbClr val="FFFFFF"/>
                </a:solidFill>
                <a:latin typeface="Calibri" pitchFamily="34" charset="0"/>
              </a:rPr>
              <a:t>the semantics to phonology (</a:t>
            </a:r>
            <a:r>
              <a:rPr lang="en-US" sz="1800" dirty="0" err="1">
                <a:solidFill>
                  <a:srgbClr val="FFFFFF"/>
                </a:solidFill>
                <a:latin typeface="Calibri" pitchFamily="34" charset="0"/>
              </a:rPr>
              <a:t>SP_Hid</a:t>
            </a:r>
            <a:r>
              <a:rPr lang="en-US" sz="1800" dirty="0">
                <a:solidFill>
                  <a:srgbClr val="FFFFFF"/>
                </a:solidFill>
                <a:latin typeface="Calibri" pitchFamily="34" charset="0"/>
              </a:rPr>
              <a:t>) </a:t>
            </a:r>
            <a:r>
              <a:rPr lang="en-US" sz="1800" dirty="0" smtClean="0">
                <a:solidFill>
                  <a:srgbClr val="FFFFFF"/>
                </a:solidFill>
                <a:latin typeface="Calibri" pitchFamily="34" charset="0"/>
              </a:rPr>
              <a:t>layer,</a:t>
            </a:r>
            <a:r>
              <a:rPr lang="pl-PL" sz="1800" dirty="0" smtClean="0">
                <a:solidFill>
                  <a:srgbClr val="FFFFFF"/>
                </a:solidFill>
                <a:latin typeface="Calibri" pitchFamily="34" charset="0"/>
              </a:rPr>
              <a:t>. </a:t>
            </a:r>
            <a:endParaRPr lang="pl-PL" sz="1800" dirty="0">
              <a:solidFill>
                <a:srgbClr val="FFFFFF"/>
              </a:solidFill>
              <a:latin typeface="Calibri" pitchFamily="34" charset="0"/>
            </a:endParaRPr>
          </a:p>
        </p:txBody>
      </p:sp>
      <p:pic>
        <p:nvPicPr>
          <p:cNvPr id="1229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1563" y="928688"/>
            <a:ext cx="7116762" cy="444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315743347"/>
      </p:ext>
    </p:extLst>
  </p:cSld>
  <p:clrMapOvr>
    <a:masterClrMapping/>
  </p:clrMapOvr>
  <p:transition>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946" name="Rectangle 2"/>
          <p:cNvSpPr>
            <a:spLocks noGrp="1" noChangeArrowheads="1"/>
          </p:cNvSpPr>
          <p:nvPr>
            <p:ph type="title"/>
          </p:nvPr>
        </p:nvSpPr>
        <p:spPr>
          <a:xfrm>
            <a:off x="685800" y="350838"/>
            <a:ext cx="7772400" cy="563562"/>
          </a:xfrm>
        </p:spPr>
        <p:txBody>
          <a:bodyPr/>
          <a:lstStyle/>
          <a:p>
            <a:pPr eaLnBrk="1" hangingPunct="1">
              <a:defRPr/>
            </a:pPr>
            <a:r>
              <a:rPr lang="en-US" sz="3600" dirty="0">
                <a:effectLst>
                  <a:outerShdw blurRad="38100" dist="38100" dir="2700000" algn="tl">
                    <a:srgbClr val="000000">
                      <a:alpha val="43137"/>
                    </a:srgbClr>
                  </a:outerShdw>
                </a:effectLst>
              </a:rPr>
              <a:t>Partial semantic pathway lesions</a:t>
            </a:r>
            <a:endParaRPr lang="en-US" sz="3600" dirty="0" smtClean="0">
              <a:effectLst>
                <a:outerShdw blurRad="38100" dist="38100" dir="2700000" algn="tl">
                  <a:srgbClr val="000000">
                    <a:alpha val="43137"/>
                  </a:srgbClr>
                </a:outerShdw>
              </a:effectLst>
            </a:endParaRPr>
          </a:p>
        </p:txBody>
      </p:sp>
      <p:sp>
        <p:nvSpPr>
          <p:cNvPr id="13315" name="Rectangle 3"/>
          <p:cNvSpPr>
            <a:spLocks noChangeArrowheads="1"/>
          </p:cNvSpPr>
          <p:nvPr/>
        </p:nvSpPr>
        <p:spPr bwMode="auto">
          <a:xfrm>
            <a:off x="611188" y="5661248"/>
            <a:ext cx="8353425" cy="936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sz="1800" dirty="0">
                <a:solidFill>
                  <a:srgbClr val="FFFFFF"/>
                </a:solidFill>
                <a:latin typeface="Calibri" pitchFamily="34" charset="0"/>
              </a:rPr>
              <a:t>Partial semantic pathway lesions with complete direct pathway lesions. The 0.0 case shows results for just a pure direct </a:t>
            </a:r>
            <a:r>
              <a:rPr lang="en-US" sz="1800" dirty="0" smtClean="0">
                <a:solidFill>
                  <a:srgbClr val="FFFFFF"/>
                </a:solidFill>
                <a:latin typeface="Calibri" pitchFamily="34" charset="0"/>
              </a:rPr>
              <a:t>O-P lesion</a:t>
            </a:r>
            <a:r>
              <a:rPr lang="en-US" sz="1800" dirty="0">
                <a:solidFill>
                  <a:srgbClr val="FFFFFF"/>
                </a:solidFill>
                <a:latin typeface="Calibri" pitchFamily="34" charset="0"/>
              </a:rPr>
              <a:t>. Relative to this, small levels of additional semantic pathway damage </a:t>
            </a:r>
            <a:r>
              <a:rPr lang="en-US" sz="1800" dirty="0" smtClean="0">
                <a:solidFill>
                  <a:srgbClr val="FFFFFF"/>
                </a:solidFill>
                <a:latin typeface="Calibri" pitchFamily="34" charset="0"/>
              </a:rPr>
              <a:t>produce </a:t>
            </a:r>
            <a:r>
              <a:rPr lang="en-US" sz="1800" dirty="0">
                <a:solidFill>
                  <a:srgbClr val="FFFFFF"/>
                </a:solidFill>
                <a:latin typeface="Calibri" pitchFamily="34" charset="0"/>
              </a:rPr>
              <a:t>slightly higher rates of semantic errors.</a:t>
            </a:r>
            <a:endParaRPr lang="pl-PL" sz="1800" dirty="0">
              <a:solidFill>
                <a:srgbClr val="FFFFFF"/>
              </a:solidFill>
              <a:latin typeface="Calibri" pitchFamily="34" charset="0"/>
            </a:endParaRPr>
          </a:p>
        </p:txBody>
      </p:sp>
      <p:pic>
        <p:nvPicPr>
          <p:cNvPr id="1331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9824" y="980728"/>
            <a:ext cx="6926262" cy="453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1278118727"/>
      </p:ext>
    </p:extLst>
  </p:cSld>
  <p:clrMapOvr>
    <a:masterClrMapping/>
  </p:clrMapOvr>
  <p:transition>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6370" name="Rectangle 2"/>
          <p:cNvSpPr>
            <a:spLocks noGrp="1" noChangeArrowheads="1"/>
          </p:cNvSpPr>
          <p:nvPr>
            <p:ph type="title"/>
          </p:nvPr>
        </p:nvSpPr>
        <p:spPr>
          <a:xfrm>
            <a:off x="714375" y="285750"/>
            <a:ext cx="7772400" cy="563563"/>
          </a:xfrm>
        </p:spPr>
        <p:txBody>
          <a:bodyPr/>
          <a:lstStyle/>
          <a:p>
            <a:pPr eaLnBrk="1" hangingPunct="1">
              <a:defRPr/>
            </a:pPr>
            <a:r>
              <a:rPr lang="en-US" sz="3600" dirty="0" smtClean="0"/>
              <a:t>Spelling to Sound Mappings</a:t>
            </a:r>
          </a:p>
        </p:txBody>
      </p:sp>
      <p:sp>
        <p:nvSpPr>
          <p:cNvPr id="16387" name="Rectangle 3"/>
          <p:cNvSpPr>
            <a:spLocks noGrp="1" noChangeArrowheads="1"/>
          </p:cNvSpPr>
          <p:nvPr>
            <p:ph type="body" sz="half" idx="1"/>
          </p:nvPr>
        </p:nvSpPr>
        <p:spPr>
          <a:xfrm>
            <a:off x="642938" y="857250"/>
            <a:ext cx="3713038" cy="4011910"/>
          </a:xfrm>
          <a:noFill/>
        </p:spPr>
        <p:txBody>
          <a:bodyPr/>
          <a:lstStyle/>
          <a:p>
            <a:pPr marL="0" indent="0" eaLnBrk="1" hangingPunct="1">
              <a:spcBef>
                <a:spcPct val="0"/>
              </a:spcBef>
              <a:spcAft>
                <a:spcPts val="1200"/>
              </a:spcAft>
              <a:buClrTx/>
              <a:buSzTx/>
              <a:buFontTx/>
              <a:buNone/>
            </a:pPr>
            <a:r>
              <a:rPr lang="pl-PL" sz="2000" dirty="0" smtClean="0">
                <a:solidFill>
                  <a:schemeClr val="tx2"/>
                </a:solidFill>
              </a:rPr>
              <a:t>Project </a:t>
            </a:r>
            <a:r>
              <a:rPr lang="pl-PL" sz="2000" dirty="0" err="1" smtClean="0">
                <a:solidFill>
                  <a:schemeClr val="tx2"/>
                </a:solidFill>
              </a:rPr>
              <a:t>ss.proj</a:t>
            </a:r>
            <a:r>
              <a:rPr lang="pl-PL" sz="2000" dirty="0" smtClean="0">
                <a:solidFill>
                  <a:srgbClr val="FFFFFF"/>
                </a:solidFill>
              </a:rPr>
              <a:t>, </a:t>
            </a:r>
            <a:r>
              <a:rPr lang="en-US" sz="2000" dirty="0" smtClean="0">
                <a:solidFill>
                  <a:srgbClr val="FFFFFF"/>
                </a:solidFill>
              </a:rPr>
              <a:t>chap</a:t>
            </a:r>
            <a:r>
              <a:rPr lang="pl-PL" sz="2000" dirty="0" smtClean="0">
                <a:solidFill>
                  <a:srgbClr val="FFFFFF"/>
                </a:solidFill>
              </a:rPr>
              <a:t>. 10.4.2</a:t>
            </a:r>
          </a:p>
          <a:p>
            <a:pPr marL="0" indent="0" eaLnBrk="1" hangingPunct="1">
              <a:spcBef>
                <a:spcPct val="0"/>
              </a:spcBef>
              <a:spcAft>
                <a:spcPts val="1200"/>
              </a:spcAft>
              <a:buClrTx/>
              <a:buSzTx/>
              <a:buFontTx/>
              <a:buNone/>
            </a:pPr>
            <a:r>
              <a:rPr lang="en-US" dirty="0"/>
              <a:t>English </a:t>
            </a:r>
            <a:r>
              <a:rPr lang="en-US" dirty="0" smtClean="0"/>
              <a:t>has few absolute rules for pronunciation, which is determined by a complex context Why hint/hind or mint/mind or anxious, anxiety? </a:t>
            </a:r>
            <a:endParaRPr lang="en-US" dirty="0"/>
          </a:p>
          <a:p>
            <a:pPr marL="0" indent="0" eaLnBrk="1" hangingPunct="1">
              <a:spcBef>
                <a:spcPct val="0"/>
              </a:spcBef>
              <a:spcAft>
                <a:spcPts val="1200"/>
              </a:spcAft>
              <a:buClrTx/>
              <a:buSzTx/>
              <a:buFontTx/>
              <a:buNone/>
            </a:pPr>
            <a:r>
              <a:rPr lang="en-US" sz="2000" dirty="0" smtClean="0">
                <a:solidFill>
                  <a:srgbClr val="FFFFFF"/>
                </a:solidFill>
              </a:rPr>
              <a:t>Net: </a:t>
            </a:r>
            <a:r>
              <a:rPr lang="pl-PL" sz="2000" dirty="0" smtClean="0">
                <a:solidFill>
                  <a:srgbClr val="FFFFFF"/>
                </a:solidFill>
              </a:rPr>
              <a:t>7 </a:t>
            </a:r>
            <a:r>
              <a:rPr lang="en-US" sz="2000" dirty="0" smtClean="0">
                <a:solidFill>
                  <a:srgbClr val="FFFFFF"/>
                </a:solidFill>
              </a:rPr>
              <a:t>blocks </a:t>
            </a:r>
            <a:r>
              <a:rPr lang="pl-PL" sz="2000" dirty="0" smtClean="0">
                <a:solidFill>
                  <a:srgbClr val="FFFFFF"/>
                </a:solidFill>
              </a:rPr>
              <a:t>3*9 = 189 </a:t>
            </a:r>
            <a:r>
              <a:rPr lang="en-US" sz="2000" dirty="0" smtClean="0">
                <a:solidFill>
                  <a:srgbClr val="FFFFFF"/>
                </a:solidFill>
              </a:rPr>
              <a:t>inputs</a:t>
            </a:r>
            <a:r>
              <a:rPr lang="pl-PL" sz="2000" dirty="0" smtClean="0">
                <a:solidFill>
                  <a:srgbClr val="FFFFFF"/>
                </a:solidFill>
              </a:rPr>
              <a:t>, </a:t>
            </a:r>
            <a:r>
              <a:rPr lang="en-US" sz="2000" dirty="0" smtClean="0">
                <a:solidFill>
                  <a:srgbClr val="FFFFFF"/>
                </a:solidFill>
              </a:rPr>
              <a:t/>
            </a:r>
            <a:br>
              <a:rPr lang="en-US" sz="2000" dirty="0" smtClean="0">
                <a:solidFill>
                  <a:srgbClr val="FFFFFF"/>
                </a:solidFill>
              </a:rPr>
            </a:br>
            <a:r>
              <a:rPr lang="pl-PL" sz="2000" dirty="0" smtClean="0">
                <a:solidFill>
                  <a:srgbClr val="FFFFFF"/>
                </a:solidFill>
              </a:rPr>
              <a:t>5*84 = 420 </a:t>
            </a:r>
            <a:r>
              <a:rPr lang="en-US" sz="2000" dirty="0" smtClean="0">
                <a:solidFill>
                  <a:srgbClr val="FFFFFF"/>
                </a:solidFill>
              </a:rPr>
              <a:t>in orthography</a:t>
            </a:r>
            <a:r>
              <a:rPr lang="pl-PL" sz="2000" dirty="0" smtClean="0">
                <a:solidFill>
                  <a:srgbClr val="FFFFFF"/>
                </a:solidFill>
              </a:rPr>
              <a:t>, </a:t>
            </a:r>
            <a:r>
              <a:rPr lang="en-US" sz="2000" dirty="0" smtClean="0">
                <a:solidFill>
                  <a:srgbClr val="FFFFFF"/>
                </a:solidFill>
              </a:rPr>
              <a:t> </a:t>
            </a:r>
            <a:endParaRPr lang="pl-PL" sz="2000" dirty="0" smtClean="0">
              <a:solidFill>
                <a:srgbClr val="FFFFFF"/>
              </a:solidFill>
            </a:endParaRPr>
          </a:p>
          <a:p>
            <a:pPr marL="0" indent="0" eaLnBrk="1" hangingPunct="1">
              <a:spcBef>
                <a:spcPct val="0"/>
              </a:spcBef>
              <a:spcAft>
                <a:spcPts val="1200"/>
              </a:spcAft>
              <a:buClrTx/>
              <a:buSzTx/>
              <a:buFontTx/>
              <a:buNone/>
            </a:pPr>
            <a:r>
              <a:rPr lang="pl-PL" sz="2000" dirty="0" smtClean="0">
                <a:solidFill>
                  <a:srgbClr val="FFFFFF"/>
                </a:solidFill>
              </a:rPr>
              <a:t>600 </a:t>
            </a:r>
            <a:r>
              <a:rPr lang="en-US" sz="2000" dirty="0" smtClean="0">
                <a:solidFill>
                  <a:srgbClr val="FFFFFF"/>
                </a:solidFill>
              </a:rPr>
              <a:t>hidden</a:t>
            </a:r>
            <a:r>
              <a:rPr lang="pl-PL" sz="2000" dirty="0" smtClean="0">
                <a:solidFill>
                  <a:srgbClr val="FFFFFF"/>
                </a:solidFill>
              </a:rPr>
              <a:t>, 7 </a:t>
            </a:r>
            <a:r>
              <a:rPr lang="en-US" sz="2000" dirty="0" smtClean="0">
                <a:solidFill>
                  <a:srgbClr val="FFFFFF"/>
                </a:solidFill>
              </a:rPr>
              <a:t>blocks with </a:t>
            </a:r>
            <a:br>
              <a:rPr lang="en-US" sz="2000" dirty="0" smtClean="0">
                <a:solidFill>
                  <a:srgbClr val="FFFFFF"/>
                </a:solidFill>
              </a:rPr>
            </a:br>
            <a:r>
              <a:rPr lang="pl-PL" sz="2000" dirty="0" smtClean="0">
                <a:solidFill>
                  <a:srgbClr val="FFFFFF"/>
                </a:solidFill>
              </a:rPr>
              <a:t>2*10=140 </a:t>
            </a:r>
            <a:r>
              <a:rPr lang="en-US" sz="2000" dirty="0" smtClean="0">
                <a:solidFill>
                  <a:srgbClr val="FFFFFF"/>
                </a:solidFill>
              </a:rPr>
              <a:t>phonological </a:t>
            </a:r>
            <a:r>
              <a:rPr lang="pl-PL" sz="2000" dirty="0" smtClean="0">
                <a:solidFill>
                  <a:srgbClr val="FFFFFF"/>
                </a:solidFill>
              </a:rPr>
              <a:t>element</a:t>
            </a:r>
            <a:r>
              <a:rPr lang="en-US" sz="2000" dirty="0" smtClean="0">
                <a:solidFill>
                  <a:srgbClr val="FFFFFF"/>
                </a:solidFill>
              </a:rPr>
              <a:t>s</a:t>
            </a:r>
            <a:r>
              <a:rPr lang="pl-PL" sz="2000" dirty="0" smtClean="0">
                <a:solidFill>
                  <a:srgbClr val="FFFFFF"/>
                </a:solidFill>
              </a:rPr>
              <a:t>.</a:t>
            </a:r>
          </a:p>
          <a:p>
            <a:pPr marL="0" indent="0" eaLnBrk="1" hangingPunct="1">
              <a:spcBef>
                <a:spcPct val="0"/>
              </a:spcBef>
              <a:spcAft>
                <a:spcPts val="1200"/>
              </a:spcAft>
              <a:buClrTx/>
              <a:buSzTx/>
              <a:buFontTx/>
              <a:buNone/>
            </a:pPr>
            <a:endParaRPr lang="pl-PL" sz="2000" dirty="0" smtClean="0">
              <a:solidFill>
                <a:srgbClr val="FFFFFF"/>
              </a:solidFill>
            </a:endParaRPr>
          </a:p>
        </p:txBody>
      </p:sp>
      <p:sp>
        <p:nvSpPr>
          <p:cNvPr id="16389" name="Rectangle 9"/>
          <p:cNvSpPr>
            <a:spLocks noChangeArrowheads="1"/>
          </p:cNvSpPr>
          <p:nvPr/>
        </p:nvSpPr>
        <p:spPr bwMode="auto">
          <a:xfrm>
            <a:off x="684875" y="4437112"/>
            <a:ext cx="3311061" cy="2232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spcAft>
                <a:spcPts val="1200"/>
              </a:spcAft>
            </a:pPr>
            <a:r>
              <a:rPr lang="en-US" sz="2000" dirty="0" smtClean="0">
                <a:solidFill>
                  <a:srgbClr val="EAEAEA"/>
                </a:solidFill>
                <a:latin typeface="Calibri" pitchFamily="34" charset="0"/>
              </a:rPr>
              <a:t>Word codes</a:t>
            </a:r>
            <a:r>
              <a:rPr lang="pl-PL" sz="2000" dirty="0" smtClean="0">
                <a:solidFill>
                  <a:srgbClr val="EAEAEA"/>
                </a:solidFill>
                <a:latin typeface="Calibri" pitchFamily="34" charset="0"/>
              </a:rPr>
              <a:t>:</a:t>
            </a:r>
            <a:endParaRPr lang="pl-PL" sz="2000" dirty="0">
              <a:solidFill>
                <a:srgbClr val="EAEAEA"/>
              </a:solidFill>
              <a:latin typeface="Calibri" pitchFamily="34" charset="0"/>
            </a:endParaRPr>
          </a:p>
          <a:p>
            <a:pPr algn="l">
              <a:spcAft>
                <a:spcPts val="1200"/>
              </a:spcAft>
            </a:pPr>
            <a:r>
              <a:rPr lang="pl-PL" sz="2000" dirty="0">
                <a:solidFill>
                  <a:srgbClr val="EAEAEA"/>
                </a:solidFill>
                <a:latin typeface="Calibri" pitchFamily="34" charset="0"/>
              </a:rPr>
              <a:t>H=high </a:t>
            </a:r>
            <a:r>
              <a:rPr lang="pl-PL" sz="2000" dirty="0" err="1" smtClean="0">
                <a:solidFill>
                  <a:srgbClr val="EAEAEA"/>
                </a:solidFill>
                <a:latin typeface="Calibri" pitchFamily="34" charset="0"/>
              </a:rPr>
              <a:t>freq</a:t>
            </a:r>
            <a:r>
              <a:rPr lang="en-US" sz="2000" dirty="0" smtClean="0">
                <a:solidFill>
                  <a:srgbClr val="EAEAEA"/>
                </a:solidFill>
                <a:latin typeface="Calibri" pitchFamily="34" charset="0"/>
              </a:rPr>
              <a:t>; </a:t>
            </a:r>
            <a:r>
              <a:rPr lang="pl-PL" sz="2000" dirty="0" smtClean="0">
                <a:solidFill>
                  <a:srgbClr val="EAEAEA"/>
                </a:solidFill>
                <a:latin typeface="Calibri" pitchFamily="34" charset="0"/>
              </a:rPr>
              <a:t>R=</a:t>
            </a:r>
            <a:r>
              <a:rPr lang="pl-PL" sz="2000" dirty="0" err="1" smtClean="0">
                <a:solidFill>
                  <a:srgbClr val="EAEAEA"/>
                </a:solidFill>
                <a:latin typeface="Calibri" pitchFamily="34" charset="0"/>
              </a:rPr>
              <a:t>regular</a:t>
            </a:r>
            <a:r>
              <a:rPr lang="pl-PL" sz="2000" dirty="0" smtClean="0">
                <a:solidFill>
                  <a:srgbClr val="EAEAEA"/>
                </a:solidFill>
                <a:latin typeface="Calibri" pitchFamily="34" charset="0"/>
              </a:rPr>
              <a:t> </a:t>
            </a:r>
            <a:r>
              <a:rPr lang="pl-PL" sz="2000" dirty="0">
                <a:solidFill>
                  <a:srgbClr val="EAEAEA"/>
                </a:solidFill>
                <a:latin typeface="Calibri" pitchFamily="34" charset="0"/>
              </a:rPr>
              <a:t/>
            </a:r>
            <a:br>
              <a:rPr lang="pl-PL" sz="2000" dirty="0">
                <a:solidFill>
                  <a:srgbClr val="EAEAEA"/>
                </a:solidFill>
                <a:latin typeface="Calibri" pitchFamily="34" charset="0"/>
              </a:rPr>
            </a:br>
            <a:r>
              <a:rPr lang="pl-PL" sz="2000" dirty="0">
                <a:solidFill>
                  <a:srgbClr val="EAEAEA"/>
                </a:solidFill>
                <a:latin typeface="Calibri" pitchFamily="34" charset="0"/>
              </a:rPr>
              <a:t>I=</a:t>
            </a:r>
            <a:r>
              <a:rPr lang="pl-PL" sz="2000" dirty="0" err="1">
                <a:solidFill>
                  <a:srgbClr val="EAEAEA"/>
                </a:solidFill>
                <a:latin typeface="Calibri" pitchFamily="34" charset="0"/>
              </a:rPr>
              <a:t>inconsistent</a:t>
            </a:r>
            <a:r>
              <a:rPr lang="pl-PL" sz="2000" dirty="0">
                <a:solidFill>
                  <a:srgbClr val="EAEAEA"/>
                </a:solidFill>
                <a:latin typeface="Calibri" pitchFamily="34" charset="0"/>
              </a:rPr>
              <a:t> </a:t>
            </a:r>
            <a:r>
              <a:rPr lang="en-US" sz="2000" dirty="0" smtClean="0">
                <a:solidFill>
                  <a:srgbClr val="EAEAEA"/>
                </a:solidFill>
                <a:latin typeface="Calibri" pitchFamily="34" charset="0"/>
              </a:rPr>
              <a:t/>
            </a:r>
            <a:br>
              <a:rPr lang="en-US" sz="2000" dirty="0" smtClean="0">
                <a:solidFill>
                  <a:srgbClr val="EAEAEA"/>
                </a:solidFill>
                <a:latin typeface="Calibri" pitchFamily="34" charset="0"/>
              </a:rPr>
            </a:br>
            <a:r>
              <a:rPr lang="pl-PL" sz="2000" dirty="0" smtClean="0">
                <a:solidFill>
                  <a:srgbClr val="EAEAEA"/>
                </a:solidFill>
                <a:latin typeface="Calibri" pitchFamily="34" charset="0"/>
              </a:rPr>
              <a:t>AM=</a:t>
            </a:r>
            <a:r>
              <a:rPr lang="pl-PL" sz="2000" dirty="0" err="1" smtClean="0">
                <a:solidFill>
                  <a:srgbClr val="EAEAEA"/>
                </a:solidFill>
                <a:latin typeface="Calibri" pitchFamily="34" charset="0"/>
              </a:rPr>
              <a:t>ambiguous</a:t>
            </a:r>
            <a:r>
              <a:rPr lang="pl-PL" sz="2000" dirty="0" smtClean="0">
                <a:solidFill>
                  <a:srgbClr val="EAEAEA"/>
                </a:solidFill>
                <a:latin typeface="Calibri" pitchFamily="34" charset="0"/>
              </a:rPr>
              <a:t> </a:t>
            </a:r>
            <a:r>
              <a:rPr lang="en-US" sz="2000" dirty="0" smtClean="0">
                <a:solidFill>
                  <a:srgbClr val="EAEAEA"/>
                </a:solidFill>
                <a:latin typeface="Calibri" pitchFamily="34" charset="0"/>
              </a:rPr>
              <a:t/>
            </a:r>
            <a:br>
              <a:rPr lang="en-US" sz="2000" dirty="0" smtClean="0">
                <a:solidFill>
                  <a:srgbClr val="EAEAEA"/>
                </a:solidFill>
                <a:latin typeface="Calibri" pitchFamily="34" charset="0"/>
              </a:rPr>
            </a:br>
            <a:r>
              <a:rPr lang="pl-PL" sz="2000" dirty="0" smtClean="0">
                <a:solidFill>
                  <a:srgbClr val="EAEAEA"/>
                </a:solidFill>
                <a:latin typeface="Calibri" pitchFamily="34" charset="0"/>
              </a:rPr>
              <a:t>EX=</a:t>
            </a:r>
            <a:r>
              <a:rPr lang="pl-PL" sz="2000" dirty="0" err="1" smtClean="0">
                <a:solidFill>
                  <a:srgbClr val="EAEAEA"/>
                </a:solidFill>
                <a:latin typeface="Calibri" pitchFamily="34" charset="0"/>
              </a:rPr>
              <a:t>exception</a:t>
            </a:r>
            <a:r>
              <a:rPr lang="en-US" sz="2000" dirty="0" smtClean="0">
                <a:solidFill>
                  <a:srgbClr val="EAEAEA"/>
                </a:solidFill>
                <a:latin typeface="Calibri" pitchFamily="34" charset="0"/>
              </a:rPr>
              <a:t>; </a:t>
            </a:r>
            <a:r>
              <a:rPr lang="pl-PL" sz="2000" dirty="0" smtClean="0">
                <a:solidFill>
                  <a:srgbClr val="EAEAEA"/>
                </a:solidFill>
                <a:latin typeface="Calibri" pitchFamily="34" charset="0"/>
              </a:rPr>
              <a:t>L=</a:t>
            </a:r>
            <a:r>
              <a:rPr lang="pl-PL" sz="2000" dirty="0" err="1" smtClean="0">
                <a:solidFill>
                  <a:srgbClr val="EAEAEA"/>
                </a:solidFill>
                <a:latin typeface="Calibri" pitchFamily="34" charset="0"/>
              </a:rPr>
              <a:t>low</a:t>
            </a:r>
            <a:r>
              <a:rPr lang="pl-PL" sz="2000" dirty="0" smtClean="0">
                <a:solidFill>
                  <a:srgbClr val="EAEAEA"/>
                </a:solidFill>
                <a:latin typeface="Calibri" pitchFamily="34" charset="0"/>
              </a:rPr>
              <a:t> </a:t>
            </a:r>
            <a:r>
              <a:rPr lang="pl-PL" sz="2000" dirty="0" err="1" smtClean="0">
                <a:solidFill>
                  <a:srgbClr val="EAEAEA"/>
                </a:solidFill>
                <a:latin typeface="Calibri" pitchFamily="34" charset="0"/>
              </a:rPr>
              <a:t>freq</a:t>
            </a:r>
            <a:endParaRPr lang="en-US" sz="2000" dirty="0" smtClean="0">
              <a:solidFill>
                <a:srgbClr val="EAEAEA"/>
              </a:solidFill>
              <a:latin typeface="Calibri" pitchFamily="34" charset="0"/>
            </a:endParaRPr>
          </a:p>
          <a:p>
            <a:pPr algn="l">
              <a:spcAft>
                <a:spcPts val="1200"/>
              </a:spcAft>
            </a:pPr>
            <a:r>
              <a:rPr lang="en-US" sz="2000" dirty="0" smtClean="0">
                <a:solidFill>
                  <a:srgbClr val="EAEAEA"/>
                </a:solidFill>
                <a:latin typeface="Calibri" pitchFamily="34" charset="0"/>
              </a:rPr>
              <a:t>ex</a:t>
            </a:r>
            <a:r>
              <a:rPr lang="pl-PL" sz="2000" dirty="0" smtClean="0">
                <a:solidFill>
                  <a:srgbClr val="EAEAEA"/>
                </a:solidFill>
                <a:latin typeface="Calibri" pitchFamily="34" charset="0"/>
              </a:rPr>
              <a:t>: </a:t>
            </a:r>
            <a:r>
              <a:rPr lang="pl-PL" sz="2000" dirty="0">
                <a:solidFill>
                  <a:srgbClr val="EAEAEA"/>
                </a:solidFill>
                <a:latin typeface="Calibri" pitchFamily="34" charset="0"/>
              </a:rPr>
              <a:t>LEX = </a:t>
            </a:r>
            <a:r>
              <a:rPr lang="pl-PL" sz="2000" dirty="0" err="1">
                <a:solidFill>
                  <a:srgbClr val="EAEAEA"/>
                </a:solidFill>
                <a:latin typeface="Calibri" pitchFamily="34" charset="0"/>
              </a:rPr>
              <a:t>Low</a:t>
            </a:r>
            <a:r>
              <a:rPr lang="pl-PL" sz="2000" dirty="0">
                <a:solidFill>
                  <a:srgbClr val="EAEAEA"/>
                </a:solidFill>
                <a:latin typeface="Calibri" pitchFamily="34" charset="0"/>
              </a:rPr>
              <a:t> </a:t>
            </a:r>
            <a:r>
              <a:rPr lang="pl-PL" sz="2000" dirty="0" err="1">
                <a:solidFill>
                  <a:srgbClr val="EAEAEA"/>
                </a:solidFill>
                <a:latin typeface="Calibri" pitchFamily="34" charset="0"/>
              </a:rPr>
              <a:t>freq</a:t>
            </a:r>
            <a:r>
              <a:rPr lang="pl-PL" sz="2000" dirty="0">
                <a:solidFill>
                  <a:srgbClr val="EAEAEA"/>
                </a:solidFill>
                <a:latin typeface="Calibri" pitchFamily="34" charset="0"/>
              </a:rPr>
              <a:t> </a:t>
            </a:r>
            <a:r>
              <a:rPr lang="pl-PL" sz="2000" dirty="0" err="1">
                <a:solidFill>
                  <a:srgbClr val="EAEAEA"/>
                </a:solidFill>
                <a:latin typeface="Calibri" pitchFamily="34" charset="0"/>
              </a:rPr>
              <a:t>exception</a:t>
            </a:r>
            <a:endParaRPr lang="pl-PL" sz="2000" dirty="0">
              <a:solidFill>
                <a:srgbClr val="EAEAEA"/>
              </a:solidFill>
              <a:latin typeface="Calibri" pitchFamily="34" charset="0"/>
            </a:endParaRPr>
          </a:p>
        </p:txBody>
      </p:sp>
      <p:sp>
        <p:nvSpPr>
          <p:cNvPr id="16390" name="Rectangle 9"/>
          <p:cNvSpPr>
            <a:spLocks noChangeArrowheads="1"/>
          </p:cNvSpPr>
          <p:nvPr/>
        </p:nvSpPr>
        <p:spPr bwMode="auto">
          <a:xfrm>
            <a:off x="4572000" y="5214938"/>
            <a:ext cx="4429125"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a:r>
              <a:rPr lang="en-US" sz="2000" dirty="0" smtClean="0">
                <a:solidFill>
                  <a:srgbClr val="FFFFFF"/>
                </a:solidFill>
                <a:latin typeface="Calibri" pitchFamily="34" charset="0"/>
              </a:rPr>
              <a:t>Input</a:t>
            </a:r>
            <a:r>
              <a:rPr lang="pl-PL" sz="2000" dirty="0" smtClean="0">
                <a:solidFill>
                  <a:srgbClr val="FFFFFF"/>
                </a:solidFill>
                <a:latin typeface="Calibri" pitchFamily="34" charset="0"/>
              </a:rPr>
              <a:t>: </a:t>
            </a:r>
            <a:r>
              <a:rPr lang="en-US" sz="2000" dirty="0" smtClean="0">
                <a:solidFill>
                  <a:srgbClr val="FFFFFF"/>
                </a:solidFill>
                <a:latin typeface="Calibri" pitchFamily="34" charset="0"/>
              </a:rPr>
              <a:t>3000 words, each complemented to have </a:t>
            </a:r>
            <a:r>
              <a:rPr lang="pl-PL" sz="2000" dirty="0" smtClean="0">
                <a:solidFill>
                  <a:srgbClr val="FFFFFF"/>
                </a:solidFill>
                <a:latin typeface="Calibri" pitchFamily="34" charset="0"/>
              </a:rPr>
              <a:t>7 </a:t>
            </a:r>
            <a:r>
              <a:rPr lang="en-US" sz="2000" dirty="0" smtClean="0">
                <a:solidFill>
                  <a:srgbClr val="FFFFFF"/>
                </a:solidFill>
                <a:latin typeface="Calibri" pitchFamily="34" charset="0"/>
              </a:rPr>
              <a:t>letters</a:t>
            </a:r>
            <a:r>
              <a:rPr lang="pl-PL" sz="2000" dirty="0" smtClean="0">
                <a:solidFill>
                  <a:srgbClr val="FFFFFF"/>
                </a:solidFill>
                <a:latin typeface="Calibri" pitchFamily="34" charset="0"/>
              </a:rPr>
              <a:t>, </a:t>
            </a:r>
            <a:r>
              <a:rPr lang="en-US" sz="2000" dirty="0" smtClean="0">
                <a:solidFill>
                  <a:srgbClr val="FFFFFF"/>
                </a:solidFill>
                <a:latin typeface="Calibri" pitchFamily="34" charset="0"/>
              </a:rPr>
              <a:t>ex</a:t>
            </a:r>
            <a:r>
              <a:rPr lang="pl-PL" sz="2000" dirty="0" smtClean="0">
                <a:solidFill>
                  <a:srgbClr val="FFFFFF"/>
                </a:solidFill>
                <a:latin typeface="Calibri" pitchFamily="34" charset="0"/>
              </a:rPr>
              <a:t>. </a:t>
            </a:r>
            <a:r>
              <a:rPr lang="pl-PL" sz="2000" dirty="0" err="1">
                <a:solidFill>
                  <a:srgbClr val="FFFFFF"/>
                </a:solidFill>
                <a:latin typeface="Calibri" pitchFamily="34" charset="0"/>
              </a:rPr>
              <a:t>best</a:t>
            </a:r>
            <a:r>
              <a:rPr lang="pl-PL" sz="2000" dirty="0">
                <a:solidFill>
                  <a:srgbClr val="FFFFFF"/>
                </a:solidFill>
                <a:latin typeface="Calibri" pitchFamily="34" charset="0"/>
              </a:rPr>
              <a:t> = </a:t>
            </a:r>
            <a:r>
              <a:rPr lang="pl-PL" sz="2000" dirty="0" err="1">
                <a:solidFill>
                  <a:srgbClr val="FFFFFF"/>
                </a:solidFill>
                <a:latin typeface="Calibri" pitchFamily="34" charset="0"/>
              </a:rPr>
              <a:t>bbbestt</a:t>
            </a:r>
            <a:r>
              <a:rPr lang="pl-PL" sz="2000" dirty="0">
                <a:solidFill>
                  <a:srgbClr val="FFFFFF"/>
                </a:solidFill>
                <a:latin typeface="Calibri" pitchFamily="34" charset="0"/>
              </a:rPr>
              <a:t>. </a:t>
            </a:r>
            <a:br>
              <a:rPr lang="pl-PL" sz="2000" dirty="0">
                <a:solidFill>
                  <a:srgbClr val="FFFFFF"/>
                </a:solidFill>
                <a:latin typeface="Calibri" pitchFamily="34" charset="0"/>
              </a:rPr>
            </a:br>
            <a:r>
              <a:rPr lang="en-US" sz="2000" dirty="0" smtClean="0">
                <a:solidFill>
                  <a:srgbClr val="FFFFFF"/>
                </a:solidFill>
                <a:latin typeface="Calibri" pitchFamily="34" charset="0"/>
              </a:rPr>
              <a:t>This avoids sequences that depend on time. </a:t>
            </a:r>
            <a:endParaRPr lang="pl-PL" sz="2000" dirty="0">
              <a:solidFill>
                <a:srgbClr val="FFFFFF"/>
              </a:solidFill>
              <a:latin typeface="Calibri" pitchFamily="34" charset="0"/>
            </a:endParaRPr>
          </a:p>
        </p:txBody>
      </p:sp>
      <p:pic>
        <p:nvPicPr>
          <p:cNvPr id="16391"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8931" y="1075531"/>
            <a:ext cx="4710112" cy="399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775642"/>
      </p:ext>
    </p:extLst>
  </p:cSld>
  <p:clrMapOvr>
    <a:masterClrMapping/>
  </p:clrMapOvr>
  <p:transition>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0466" name="Rectangle 2"/>
          <p:cNvSpPr>
            <a:spLocks noGrp="1" noChangeArrowheads="1"/>
          </p:cNvSpPr>
          <p:nvPr>
            <p:ph type="title"/>
          </p:nvPr>
        </p:nvSpPr>
        <p:spPr>
          <a:xfrm>
            <a:off x="685800" y="350838"/>
            <a:ext cx="7772400" cy="563562"/>
          </a:xfrm>
        </p:spPr>
        <p:txBody>
          <a:bodyPr/>
          <a:lstStyle/>
          <a:p>
            <a:pPr eaLnBrk="1" hangingPunct="1">
              <a:defRPr/>
            </a:pPr>
            <a:r>
              <a:rPr lang="en-US" sz="3600" dirty="0" smtClean="0"/>
              <a:t>Words regularities</a:t>
            </a:r>
          </a:p>
        </p:txBody>
      </p:sp>
      <p:sp>
        <p:nvSpPr>
          <p:cNvPr id="18435" name="Rectangle 3"/>
          <p:cNvSpPr>
            <a:spLocks noGrp="1" noChangeArrowheads="1"/>
          </p:cNvSpPr>
          <p:nvPr>
            <p:ph type="body" sz="half" idx="1"/>
          </p:nvPr>
        </p:nvSpPr>
        <p:spPr>
          <a:xfrm>
            <a:off x="571500" y="1000125"/>
            <a:ext cx="3286125" cy="5715000"/>
          </a:xfrm>
          <a:noFill/>
        </p:spPr>
        <p:txBody>
          <a:bodyPr/>
          <a:lstStyle/>
          <a:p>
            <a:pPr marL="0" indent="0" eaLnBrk="1" hangingPunct="1">
              <a:spcBef>
                <a:spcPct val="0"/>
              </a:spcBef>
              <a:buClrTx/>
              <a:buSzTx/>
              <a:buFontTx/>
              <a:buNone/>
            </a:pPr>
            <a:r>
              <a:rPr lang="en-US" sz="2000" dirty="0" err="1" smtClean="0">
                <a:solidFill>
                  <a:srgbClr val="FFFFFF"/>
                </a:solidFill>
              </a:rPr>
              <a:t>Gluszko</a:t>
            </a:r>
            <a:r>
              <a:rPr lang="en-US" sz="2000" dirty="0" smtClean="0">
                <a:solidFill>
                  <a:srgbClr val="FFFFFF"/>
                </a:solidFill>
              </a:rPr>
              <a:t> list contains regular non words and exceptions.</a:t>
            </a:r>
          </a:p>
          <a:p>
            <a:pPr marL="0" indent="0" eaLnBrk="1" hangingPunct="1">
              <a:spcBef>
                <a:spcPct val="0"/>
              </a:spcBef>
              <a:buClrTx/>
              <a:buSzTx/>
              <a:buFontTx/>
              <a:buNone/>
            </a:pPr>
            <a:r>
              <a:rPr lang="en-US" sz="2000" dirty="0" smtClean="0">
                <a:solidFill>
                  <a:srgbClr val="FFFFFF"/>
                </a:solidFill>
              </a:rPr>
              <a:t>PMSP = </a:t>
            </a:r>
            <a:r>
              <a:rPr lang="en-US" sz="2000" dirty="0" err="1" smtClean="0">
                <a:solidFill>
                  <a:srgbClr val="FFFFFF"/>
                </a:solidFill>
              </a:rPr>
              <a:t>Plaut</a:t>
            </a:r>
            <a:r>
              <a:rPr lang="en-US" sz="2000" dirty="0" smtClean="0">
                <a:solidFill>
                  <a:srgbClr val="FFFFFF"/>
                </a:solidFill>
              </a:rPr>
              <a:t> </a:t>
            </a:r>
            <a:r>
              <a:rPr lang="en-US" dirty="0" smtClean="0"/>
              <a:t>model results</a:t>
            </a:r>
            <a:r>
              <a:rPr lang="en-US" sz="2000" dirty="0" smtClean="0">
                <a:solidFill>
                  <a:srgbClr val="FFFFFF"/>
                </a:solidFill>
              </a:rPr>
              <a:t>.</a:t>
            </a:r>
          </a:p>
          <a:p>
            <a:pPr marL="0" indent="0" eaLnBrk="1" hangingPunct="1">
              <a:spcBef>
                <a:spcPct val="0"/>
              </a:spcBef>
              <a:buClrTx/>
              <a:buSzTx/>
              <a:buFontTx/>
              <a:buNone/>
            </a:pPr>
            <a:endParaRPr lang="en-US" sz="1000" dirty="0" smtClean="0">
              <a:solidFill>
                <a:srgbClr val="FFFFFF"/>
              </a:solidFill>
            </a:endParaRPr>
          </a:p>
          <a:p>
            <a:pPr marL="0" indent="0" eaLnBrk="1" hangingPunct="1">
              <a:spcBef>
                <a:spcPct val="0"/>
              </a:spcBef>
              <a:buClrTx/>
              <a:buSzTx/>
              <a:buFontTx/>
              <a:buNone/>
            </a:pPr>
            <a:r>
              <a:rPr lang="en-US" sz="2000" dirty="0" smtClean="0">
                <a:solidFill>
                  <a:srgbClr val="FFFFFF"/>
                </a:solidFill>
              </a:rPr>
              <a:t>Pseudo-homophones </a:t>
            </a:r>
            <a:br>
              <a:rPr lang="en-US" sz="2000" dirty="0" smtClean="0">
                <a:solidFill>
                  <a:srgbClr val="FFFFFF"/>
                </a:solidFill>
              </a:rPr>
            </a:br>
            <a:r>
              <a:rPr lang="en-US" sz="2000" dirty="0" err="1" smtClean="0">
                <a:solidFill>
                  <a:srgbClr val="FFFFFF"/>
                </a:solidFill>
              </a:rPr>
              <a:t>phyce</a:t>
            </a:r>
            <a:r>
              <a:rPr lang="en-US" sz="2000" dirty="0" smtClean="0">
                <a:solidFill>
                  <a:srgbClr val="FFFFFF"/>
                </a:solidFill>
              </a:rPr>
              <a:t> =&gt; </a:t>
            </a:r>
            <a:r>
              <a:rPr lang="en-US" sz="2000" dirty="0" err="1" smtClean="0">
                <a:solidFill>
                  <a:srgbClr val="FFFFFF"/>
                </a:solidFill>
              </a:rPr>
              <a:t>Choyce</a:t>
            </a:r>
            <a:endParaRPr lang="en-US" sz="2000" dirty="0" smtClean="0">
              <a:solidFill>
                <a:srgbClr val="FFFFFF"/>
              </a:solidFill>
            </a:endParaRPr>
          </a:p>
          <a:p>
            <a:pPr marL="0" indent="0" eaLnBrk="1" hangingPunct="1">
              <a:spcBef>
                <a:spcPct val="0"/>
              </a:spcBef>
              <a:buClrTx/>
              <a:buSzTx/>
              <a:buFontTx/>
              <a:buNone/>
            </a:pPr>
            <a:endParaRPr lang="en-US" sz="1000" dirty="0" smtClean="0">
              <a:solidFill>
                <a:srgbClr val="FFFFFF"/>
              </a:solidFill>
            </a:endParaRPr>
          </a:p>
          <a:p>
            <a:pPr marL="0" indent="0" eaLnBrk="1" hangingPunct="1">
              <a:spcBef>
                <a:spcPct val="0"/>
              </a:spcBef>
              <a:buClrTx/>
              <a:buSzTx/>
              <a:buFontTx/>
              <a:buNone/>
            </a:pPr>
            <a:r>
              <a:rPr lang="en-US" sz="2000" dirty="0" smtClean="0">
                <a:solidFill>
                  <a:srgbClr val="FFFFFF"/>
                </a:solidFill>
              </a:rPr>
              <a:t>Time required to settle the network  as a function of frequency and typicality of words. </a:t>
            </a:r>
          </a:p>
          <a:p>
            <a:pPr marL="0" indent="0" eaLnBrk="1" hangingPunct="1">
              <a:spcBef>
                <a:spcPct val="0"/>
              </a:spcBef>
              <a:buClrTx/>
              <a:buSzTx/>
              <a:buFontTx/>
              <a:buNone/>
            </a:pPr>
            <a:r>
              <a:rPr lang="en-US" dirty="0" smtClean="0"/>
              <a:t>Quality/speed of reading by the model and by people shows strong similarity. In fact if alternative pronunciation is allowed there are </a:t>
            </a:r>
            <a:r>
              <a:rPr lang="en-US" smtClean="0"/>
              <a:t>no errors!</a:t>
            </a:r>
            <a:endParaRPr lang="en-US" sz="1000" dirty="0" smtClean="0">
              <a:solidFill>
                <a:srgbClr val="FFFFFF"/>
              </a:solidFill>
            </a:endParaRPr>
          </a:p>
        </p:txBody>
      </p:sp>
      <p:pic>
        <p:nvPicPr>
          <p:cNvPr id="1843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981075"/>
            <a:ext cx="518160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8437"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4300" y="2742034"/>
            <a:ext cx="4999038"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555591066"/>
      </p:ext>
    </p:extLst>
  </p:cSld>
  <p:clrMapOvr>
    <a:masterClrMapping/>
  </p:clrMapOvr>
  <p:transition>
    <p:strips dir="rd"/>
  </p:transition>
  <p:timing>
    <p:tnLst>
      <p:par>
        <p:cTn id="1" dur="indefinite" restart="never" nodeType="tmRoot"/>
      </p:par>
    </p:tnLst>
  </p:timing>
</p:sld>
</file>

<file path=ppt/theme/theme1.xml><?xml version="1.0" encoding="utf-8"?>
<a:theme xmlns:a="http://schemas.openxmlformats.org/drawingml/2006/main" name="Dark Green">
  <a:themeElements>
    <a:clrScheme name="Dark Green">
      <a:dk1>
        <a:srgbClr val="000000"/>
      </a:dk1>
      <a:lt1>
        <a:srgbClr val="EAEAEA"/>
      </a:lt1>
      <a:dk2>
        <a:srgbClr val="006600"/>
      </a:dk2>
      <a:lt2>
        <a:srgbClr val="FFCC66"/>
      </a:lt2>
      <a:accent1>
        <a:srgbClr val="3366FF"/>
      </a:accent1>
      <a:accent2>
        <a:srgbClr val="60371C"/>
      </a:accent2>
      <a:accent3>
        <a:srgbClr val="AAB8AA"/>
      </a:accent3>
      <a:accent4>
        <a:srgbClr val="C8C8C8"/>
      </a:accent4>
      <a:accent5>
        <a:srgbClr val="ADB8FF"/>
      </a:accent5>
      <a:accent6>
        <a:srgbClr val="563118"/>
      </a:accent6>
      <a:hlink>
        <a:srgbClr val="FFFF00"/>
      </a:hlink>
      <a:folHlink>
        <a:srgbClr val="FFCC66"/>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Marmur 1">
        <a:dk1>
          <a:srgbClr val="000000"/>
        </a:dk1>
        <a:lt1>
          <a:srgbClr val="EAEAEA"/>
        </a:lt1>
        <a:dk2>
          <a:srgbClr val="006600"/>
        </a:dk2>
        <a:lt2>
          <a:srgbClr val="FFCC66"/>
        </a:lt2>
        <a:accent1>
          <a:srgbClr val="3366FF"/>
        </a:accent1>
        <a:accent2>
          <a:srgbClr val="60371C"/>
        </a:accent2>
        <a:accent3>
          <a:srgbClr val="AAB8AA"/>
        </a:accent3>
        <a:accent4>
          <a:srgbClr val="C8C8C8"/>
        </a:accent4>
        <a:accent5>
          <a:srgbClr val="ADB8FF"/>
        </a:accent5>
        <a:accent6>
          <a:srgbClr val="563118"/>
        </a:accent6>
        <a:hlink>
          <a:srgbClr val="FF0033"/>
        </a:hlink>
        <a:folHlink>
          <a:srgbClr val="CC9967"/>
        </a:folHlink>
      </a:clrScheme>
      <a:clrMap bg1="dk2" tx1="lt1" bg2="dk1" tx2="lt2" accent1="accent1" accent2="accent2" accent3="accent3" accent4="accent4" accent5="accent5" accent6="accent6" hlink="hlink" folHlink="folHlink"/>
    </a:extraClrScheme>
    <a:extraClrScheme>
      <a:clrScheme name="Marmur 2">
        <a:dk1>
          <a:srgbClr val="000000"/>
        </a:dk1>
        <a:lt1>
          <a:srgbClr val="EAEAEA"/>
        </a:lt1>
        <a:dk2>
          <a:srgbClr val="FFCC99"/>
        </a:dk2>
        <a:lt2>
          <a:srgbClr val="FFCC66"/>
        </a:lt2>
        <a:accent1>
          <a:srgbClr val="FF9933"/>
        </a:accent1>
        <a:accent2>
          <a:srgbClr val="996600"/>
        </a:accent2>
        <a:accent3>
          <a:srgbClr val="FFE2CA"/>
        </a:accent3>
        <a:accent4>
          <a:srgbClr val="C8C8C8"/>
        </a:accent4>
        <a:accent5>
          <a:srgbClr val="FFCAAD"/>
        </a:accent5>
        <a:accent6>
          <a:srgbClr val="8A5C00"/>
        </a:accent6>
        <a:hlink>
          <a:srgbClr val="FF5050"/>
        </a:hlink>
        <a:folHlink>
          <a:srgbClr val="FFCC99"/>
        </a:folHlink>
      </a:clrScheme>
      <a:clrMap bg1="dk2" tx1="lt1" bg2="dk1" tx2="lt2" accent1="accent1" accent2="accent2" accent3="accent3" accent4="accent4" accent5="accent5" accent6="accent6" hlink="hlink" folHlink="folHlink"/>
    </a:extraClrScheme>
    <a:extraClrScheme>
      <a:clrScheme name="Marmur 3">
        <a:dk1>
          <a:srgbClr val="000000"/>
        </a:dk1>
        <a:lt1>
          <a:srgbClr val="FFFFFF"/>
        </a:lt1>
        <a:dk2>
          <a:srgbClr val="EAEAEA"/>
        </a:dk2>
        <a:lt2>
          <a:srgbClr val="FFFFFF"/>
        </a:lt2>
        <a:accent1>
          <a:srgbClr val="CBCBCB"/>
        </a:accent1>
        <a:accent2>
          <a:srgbClr val="333333"/>
        </a:accent2>
        <a:accent3>
          <a:srgbClr val="F3F3F3"/>
        </a:accent3>
        <a:accent4>
          <a:srgbClr val="DADADA"/>
        </a:accent4>
        <a:accent5>
          <a:srgbClr val="E2E2E2"/>
        </a:accent5>
        <a:accent6>
          <a:srgbClr val="2D2D2D"/>
        </a:accent6>
        <a:hlink>
          <a:srgbClr val="C0C0C0"/>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ark Green">
  <a:themeElements>
    <a:clrScheme name="Dark Green">
      <a:dk1>
        <a:srgbClr val="000000"/>
      </a:dk1>
      <a:lt1>
        <a:srgbClr val="EAEAEA"/>
      </a:lt1>
      <a:dk2>
        <a:srgbClr val="006600"/>
      </a:dk2>
      <a:lt2>
        <a:srgbClr val="FFCC66"/>
      </a:lt2>
      <a:accent1>
        <a:srgbClr val="3366FF"/>
      </a:accent1>
      <a:accent2>
        <a:srgbClr val="60371C"/>
      </a:accent2>
      <a:accent3>
        <a:srgbClr val="AAB8AA"/>
      </a:accent3>
      <a:accent4>
        <a:srgbClr val="C8C8C8"/>
      </a:accent4>
      <a:accent5>
        <a:srgbClr val="ADB8FF"/>
      </a:accent5>
      <a:accent6>
        <a:srgbClr val="563118"/>
      </a:accent6>
      <a:hlink>
        <a:srgbClr val="FFFF00"/>
      </a:hlink>
      <a:folHlink>
        <a:srgbClr val="FFCC66"/>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a:spPr>
      <a:bodyPr/>
      <a:lstStyle>
        <a:defPPr algn="l">
          <a:spcAft>
            <a:spcPts val="1200"/>
          </a:spcAft>
          <a:defRPr sz="2000" dirty="0">
            <a:latin typeface="Calibr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txDef>
      <a:spPr>
        <a:noFill/>
      </a:spPr>
      <a:bodyPr wrap="square" rtlCol="0">
        <a:spAutoFit/>
      </a:bodyPr>
      <a:lstStyle>
        <a:defPPr algn="l">
          <a:defRPr sz="2000" dirty="0" smtClean="0">
            <a:latin typeface="+mn-lt"/>
          </a:defRPr>
        </a:defPPr>
      </a:lstStyle>
    </a:txDef>
  </a:objectDefaults>
  <a:extraClrSchemeLst>
    <a:extraClrScheme>
      <a:clrScheme name="Marmur 1">
        <a:dk1>
          <a:srgbClr val="000000"/>
        </a:dk1>
        <a:lt1>
          <a:srgbClr val="EAEAEA"/>
        </a:lt1>
        <a:dk2>
          <a:srgbClr val="006600"/>
        </a:dk2>
        <a:lt2>
          <a:srgbClr val="FFCC66"/>
        </a:lt2>
        <a:accent1>
          <a:srgbClr val="3366FF"/>
        </a:accent1>
        <a:accent2>
          <a:srgbClr val="60371C"/>
        </a:accent2>
        <a:accent3>
          <a:srgbClr val="AAB8AA"/>
        </a:accent3>
        <a:accent4>
          <a:srgbClr val="C8C8C8"/>
        </a:accent4>
        <a:accent5>
          <a:srgbClr val="ADB8FF"/>
        </a:accent5>
        <a:accent6>
          <a:srgbClr val="563118"/>
        </a:accent6>
        <a:hlink>
          <a:srgbClr val="FF0033"/>
        </a:hlink>
        <a:folHlink>
          <a:srgbClr val="CC9967"/>
        </a:folHlink>
      </a:clrScheme>
      <a:clrMap bg1="dk2" tx1="lt1" bg2="dk1" tx2="lt2" accent1="accent1" accent2="accent2" accent3="accent3" accent4="accent4" accent5="accent5" accent6="accent6" hlink="hlink" folHlink="folHlink"/>
    </a:extraClrScheme>
    <a:extraClrScheme>
      <a:clrScheme name="Marmur 2">
        <a:dk1>
          <a:srgbClr val="000000"/>
        </a:dk1>
        <a:lt1>
          <a:srgbClr val="EAEAEA"/>
        </a:lt1>
        <a:dk2>
          <a:srgbClr val="FFCC99"/>
        </a:dk2>
        <a:lt2>
          <a:srgbClr val="FFCC66"/>
        </a:lt2>
        <a:accent1>
          <a:srgbClr val="FF9933"/>
        </a:accent1>
        <a:accent2>
          <a:srgbClr val="996600"/>
        </a:accent2>
        <a:accent3>
          <a:srgbClr val="FFE2CA"/>
        </a:accent3>
        <a:accent4>
          <a:srgbClr val="C8C8C8"/>
        </a:accent4>
        <a:accent5>
          <a:srgbClr val="FFCAAD"/>
        </a:accent5>
        <a:accent6>
          <a:srgbClr val="8A5C00"/>
        </a:accent6>
        <a:hlink>
          <a:srgbClr val="FF5050"/>
        </a:hlink>
        <a:folHlink>
          <a:srgbClr val="FFCC99"/>
        </a:folHlink>
      </a:clrScheme>
      <a:clrMap bg1="dk2" tx1="lt1" bg2="dk1" tx2="lt2" accent1="accent1" accent2="accent2" accent3="accent3" accent4="accent4" accent5="accent5" accent6="accent6" hlink="hlink" folHlink="folHlink"/>
    </a:extraClrScheme>
    <a:extraClrScheme>
      <a:clrScheme name="Marmur 3">
        <a:dk1>
          <a:srgbClr val="000000"/>
        </a:dk1>
        <a:lt1>
          <a:srgbClr val="FFFFFF"/>
        </a:lt1>
        <a:dk2>
          <a:srgbClr val="EAEAEA"/>
        </a:dk2>
        <a:lt2>
          <a:srgbClr val="FFFFFF"/>
        </a:lt2>
        <a:accent1>
          <a:srgbClr val="CBCBCB"/>
        </a:accent1>
        <a:accent2>
          <a:srgbClr val="333333"/>
        </a:accent2>
        <a:accent3>
          <a:srgbClr val="F3F3F3"/>
        </a:accent3>
        <a:accent4>
          <a:srgbClr val="DADADA"/>
        </a:accent4>
        <a:accent5>
          <a:srgbClr val="E2E2E2"/>
        </a:accent5>
        <a:accent6>
          <a:srgbClr val="2D2D2D"/>
        </a:accent6>
        <a:hlink>
          <a:srgbClr val="C0C0C0"/>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D:\Microsoft Office\Templates\Presentation Designs\Marmur.pot</Template>
  <TotalTime>16949</TotalTime>
  <Words>929</Words>
  <Application>Microsoft Office PowerPoint</Application>
  <PresentationFormat>Pokaz na ekranie (4:3)</PresentationFormat>
  <Paragraphs>93</Paragraphs>
  <Slides>15</Slides>
  <Notes>12</Notes>
  <HiddenSlides>0</HiddenSlides>
  <MMClips>0</MMClips>
  <ScaleCrop>false</ScaleCrop>
  <HeadingPairs>
    <vt:vector size="4" baseType="variant">
      <vt:variant>
        <vt:lpstr>Motyw</vt:lpstr>
      </vt:variant>
      <vt:variant>
        <vt:i4>2</vt:i4>
      </vt:variant>
      <vt:variant>
        <vt:lpstr>Tytuły slajdów</vt:lpstr>
      </vt:variant>
      <vt:variant>
        <vt:i4>15</vt:i4>
      </vt:variant>
    </vt:vector>
  </HeadingPairs>
  <TitlesOfParts>
    <vt:vector size="17" baseType="lpstr">
      <vt:lpstr>Dark Green</vt:lpstr>
      <vt:lpstr>1_Dark Green</vt:lpstr>
      <vt:lpstr>Advanced Topic in Cognitive  Neuroscience and Embodied Intelligence</vt:lpstr>
      <vt:lpstr>Dyslexia project</vt:lpstr>
      <vt:lpstr>Words to read</vt:lpstr>
      <vt:lpstr>Dyslexia in the model</vt:lpstr>
      <vt:lpstr>Direct pathways lesions</vt:lpstr>
      <vt:lpstr>Semantic pathway lesions</vt:lpstr>
      <vt:lpstr>Partial semantic pathway lesions</vt:lpstr>
      <vt:lpstr>Spelling to Sound Mappings</vt:lpstr>
      <vt:lpstr>Words regularities</vt:lpstr>
      <vt:lpstr>Leabra model results</vt:lpstr>
      <vt:lpstr>Simple mindless network</vt:lpstr>
      <vt:lpstr>Network for sentences</vt:lpstr>
      <vt:lpstr>Q8.1</vt:lpstr>
      <vt:lpstr>Q8.2</vt:lpstr>
      <vt:lpstr>Q8.3</vt:lpstr>
    </vt:vector>
  </TitlesOfParts>
  <Company>Google: Duch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CE7427: Cognitive Neuroscience and Embedded Intelligence</dc:title>
  <dc:subject>Lab 8: Language</dc:subject>
  <dc:creator>Włodzisław Duch</dc:creator>
  <cp:lastModifiedBy>W Duch</cp:lastModifiedBy>
  <cp:revision>541</cp:revision>
  <cp:lastPrinted>1999-08-21T07:27:07Z</cp:lastPrinted>
  <dcterms:created xsi:type="dcterms:W3CDTF">1998-04-11T13:46:18Z</dcterms:created>
  <dcterms:modified xsi:type="dcterms:W3CDTF">2012-07-06T04:20:31Z</dcterms:modified>
</cp:coreProperties>
</file>