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7" r:id="rId2"/>
  </p:sldMasterIdLst>
  <p:notesMasterIdLst>
    <p:notesMasterId r:id="rId27"/>
  </p:notesMasterIdLst>
  <p:handoutMasterIdLst>
    <p:handoutMasterId r:id="rId28"/>
  </p:handoutMasterIdLst>
  <p:sldIdLst>
    <p:sldId id="256" r:id="rId3"/>
    <p:sldId id="295" r:id="rId4"/>
    <p:sldId id="296" r:id="rId5"/>
    <p:sldId id="297" r:id="rId6"/>
    <p:sldId id="298" r:id="rId7"/>
    <p:sldId id="299" r:id="rId8"/>
    <p:sldId id="300" r:id="rId9"/>
    <p:sldId id="301" r:id="rId10"/>
    <p:sldId id="302" r:id="rId11"/>
    <p:sldId id="303" r:id="rId12"/>
    <p:sldId id="304" r:id="rId13"/>
    <p:sldId id="305" r:id="rId14"/>
    <p:sldId id="307" r:id="rId15"/>
    <p:sldId id="308" r:id="rId16"/>
    <p:sldId id="309" r:id="rId17"/>
    <p:sldId id="310" r:id="rId18"/>
    <p:sldId id="311" r:id="rId19"/>
    <p:sldId id="312" r:id="rId20"/>
    <p:sldId id="313" r:id="rId21"/>
    <p:sldId id="314" r:id="rId22"/>
    <p:sldId id="315" r:id="rId23"/>
    <p:sldId id="293" r:id="rId24"/>
    <p:sldId id="316" r:id="rId25"/>
    <p:sldId id="294" r:id="rId26"/>
  </p:sldIdLst>
  <p:sldSz cx="9144000" cy="6858000" type="screen4x3"/>
  <p:notesSz cx="6883400" cy="9906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F8F8"/>
    <a:srgbClr val="006600"/>
    <a:srgbClr val="336600"/>
    <a:srgbClr val="CCFFFF"/>
    <a:srgbClr val="0000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8192" autoAdjust="0"/>
  </p:normalViewPr>
  <p:slideViewPr>
    <p:cSldViewPr>
      <p:cViewPr>
        <p:scale>
          <a:sx n="100" d="100"/>
          <a:sy n="100" d="100"/>
        </p:scale>
        <p:origin x="-1950"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70" y="-108"/>
      </p:cViewPr>
      <p:guideLst>
        <p:guide orient="horz" pos="3119"/>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l" defTabSz="920750" eaLnBrk="0" hangingPunct="0">
              <a:defRPr sz="1300">
                <a:effectLst>
                  <a:outerShdw blurRad="38100" dist="38100" dir="2700000" algn="tl">
                    <a:srgbClr val="C0C0C0"/>
                  </a:outerShdw>
                </a:effectLst>
              </a:defRPr>
            </a:lvl1pPr>
          </a:lstStyle>
          <a:p>
            <a:pPr>
              <a:defRPr/>
            </a:pPr>
            <a:endParaRPr lang="en-US" dirty="0">
              <a:latin typeface="Calibri" pitchFamily="34" charset="0"/>
            </a:endParaRPr>
          </a:p>
        </p:txBody>
      </p:sp>
      <p:sp>
        <p:nvSpPr>
          <p:cNvPr id="8195" name="Rectangle 3"/>
          <p:cNvSpPr>
            <a:spLocks noGrp="1" noChangeArrowheads="1"/>
          </p:cNvSpPr>
          <p:nvPr>
            <p:ph type="dt" sz="quarter" idx="1"/>
          </p:nvPr>
        </p:nvSpPr>
        <p:spPr bwMode="auto">
          <a:xfrm>
            <a:off x="3900488" y="0"/>
            <a:ext cx="2982912"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r" defTabSz="920750" eaLnBrk="0" hangingPunct="0">
              <a:defRPr sz="1300">
                <a:effectLst>
                  <a:outerShdw blurRad="38100" dist="38100" dir="2700000" algn="tl">
                    <a:srgbClr val="C0C0C0"/>
                  </a:outerShdw>
                </a:effectLst>
              </a:defRPr>
            </a:lvl1pPr>
          </a:lstStyle>
          <a:p>
            <a:pPr>
              <a:defRPr/>
            </a:pPr>
            <a:endParaRPr lang="en-US" dirty="0">
              <a:latin typeface="Calibri" pitchFamily="34" charset="0"/>
            </a:endParaRPr>
          </a:p>
        </p:txBody>
      </p:sp>
      <p:sp>
        <p:nvSpPr>
          <p:cNvPr id="8196" name="Rectangle 4"/>
          <p:cNvSpPr>
            <a:spLocks noGrp="1" noChangeArrowheads="1"/>
          </p:cNvSpPr>
          <p:nvPr>
            <p:ph type="ftr" sz="quarter" idx="2"/>
          </p:nvPr>
        </p:nvSpPr>
        <p:spPr bwMode="auto">
          <a:xfrm>
            <a:off x="0" y="9410700"/>
            <a:ext cx="2982913"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l" defTabSz="920750" eaLnBrk="0" hangingPunct="0">
              <a:defRPr sz="1300">
                <a:effectLst>
                  <a:outerShdw blurRad="38100" dist="38100" dir="2700000" algn="tl">
                    <a:srgbClr val="C0C0C0"/>
                  </a:outerShdw>
                </a:effectLst>
              </a:defRPr>
            </a:lvl1pPr>
          </a:lstStyle>
          <a:p>
            <a:pPr>
              <a:defRPr/>
            </a:pPr>
            <a:r>
              <a:rPr lang="en-US" dirty="0">
                <a:latin typeface="Calibri" pitchFamily="34" charset="0"/>
              </a:rPr>
              <a:t>(c) 1999. </a:t>
            </a:r>
            <a:r>
              <a:rPr lang="en-US" dirty="0" err="1">
                <a:latin typeface="Calibri" pitchFamily="34" charset="0"/>
              </a:rPr>
              <a:t>Tralvex</a:t>
            </a:r>
            <a:r>
              <a:rPr lang="en-US" dirty="0">
                <a:latin typeface="Calibri" pitchFamily="34" charset="0"/>
              </a:rPr>
              <a:t> </a:t>
            </a:r>
            <a:r>
              <a:rPr lang="en-US" dirty="0" err="1">
                <a:latin typeface="Calibri" pitchFamily="34" charset="0"/>
              </a:rPr>
              <a:t>Yeap</a:t>
            </a:r>
            <a:r>
              <a:rPr lang="en-US" dirty="0">
                <a:latin typeface="Calibri" pitchFamily="34" charset="0"/>
              </a:rPr>
              <a:t>. All Rights Reserved</a:t>
            </a:r>
          </a:p>
        </p:txBody>
      </p:sp>
      <p:sp>
        <p:nvSpPr>
          <p:cNvPr id="8197" name="Rectangle 5"/>
          <p:cNvSpPr>
            <a:spLocks noGrp="1" noChangeArrowheads="1"/>
          </p:cNvSpPr>
          <p:nvPr>
            <p:ph type="sldNum" sz="quarter" idx="3"/>
          </p:nvPr>
        </p:nvSpPr>
        <p:spPr bwMode="auto">
          <a:xfrm>
            <a:off x="3900488" y="9410700"/>
            <a:ext cx="2982912"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r" defTabSz="920750" eaLnBrk="0" hangingPunct="0">
              <a:defRPr sz="1300">
                <a:effectLst>
                  <a:outerShdw blurRad="38100" dist="38100" dir="2700000" algn="tl">
                    <a:srgbClr val="C0C0C0"/>
                  </a:outerShdw>
                </a:effectLst>
              </a:defRPr>
            </a:lvl1pPr>
          </a:lstStyle>
          <a:p>
            <a:pPr>
              <a:defRPr/>
            </a:pPr>
            <a:fld id="{6E738B78-C70B-4EE8-B217-88CCC4886CBD}" type="slidenum">
              <a:rPr lang="en-US">
                <a:latin typeface="Calibri" pitchFamily="34" charset="0"/>
              </a:rPr>
              <a:pPr>
                <a:defRPr/>
              </a:pPr>
              <a:t>‹#›</a:t>
            </a:fld>
            <a:endParaRPr lang="en-US" dirty="0">
              <a:latin typeface="Calibri" pitchFamily="34" charset="0"/>
            </a:endParaRPr>
          </a:p>
        </p:txBody>
      </p:sp>
    </p:spTree>
    <p:extLst>
      <p:ext uri="{BB962C8B-B14F-4D97-AF65-F5344CB8AC3E}">
        <p14:creationId xmlns:p14="http://schemas.microsoft.com/office/powerpoint/2010/main" val="2246923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l" defTabSz="920750" eaLnBrk="0" hangingPunct="0">
              <a:defRPr sz="1300">
                <a:effectLst>
                  <a:outerShdw blurRad="38100" dist="38100" dir="2700000" algn="tl">
                    <a:srgbClr val="C0C0C0"/>
                  </a:outerShdw>
                </a:effectLst>
                <a:latin typeface="Calibri" pitchFamily="34" charset="0"/>
              </a:defRPr>
            </a:lvl1pPr>
          </a:lstStyle>
          <a:p>
            <a:pPr>
              <a:defRPr/>
            </a:pPr>
            <a:endParaRPr lang="en-US" dirty="0"/>
          </a:p>
        </p:txBody>
      </p:sp>
      <p:sp>
        <p:nvSpPr>
          <p:cNvPr id="6147" name="Rectangle 3"/>
          <p:cNvSpPr>
            <a:spLocks noGrp="1" noChangeArrowheads="1"/>
          </p:cNvSpPr>
          <p:nvPr>
            <p:ph type="dt" idx="1"/>
          </p:nvPr>
        </p:nvSpPr>
        <p:spPr bwMode="auto">
          <a:xfrm>
            <a:off x="3900488" y="0"/>
            <a:ext cx="2982912"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r" defTabSz="920750" eaLnBrk="0" hangingPunct="0">
              <a:defRPr sz="1300">
                <a:effectLst>
                  <a:outerShdw blurRad="38100" dist="38100" dir="2700000" algn="tl">
                    <a:srgbClr val="C0C0C0"/>
                  </a:outerShdw>
                </a:effectLst>
                <a:latin typeface="Calibri" pitchFamily="34" charset="0"/>
              </a:defRPr>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966788" y="742950"/>
            <a:ext cx="4951412" cy="3713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15988" y="4703763"/>
            <a:ext cx="5051425" cy="4459287"/>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150" name="Rectangle 6"/>
          <p:cNvSpPr>
            <a:spLocks noGrp="1" noChangeArrowheads="1"/>
          </p:cNvSpPr>
          <p:nvPr>
            <p:ph type="ftr" sz="quarter" idx="4"/>
          </p:nvPr>
        </p:nvSpPr>
        <p:spPr bwMode="auto">
          <a:xfrm>
            <a:off x="0" y="9410700"/>
            <a:ext cx="2982913"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l" defTabSz="920750" eaLnBrk="0" hangingPunct="0">
              <a:defRPr sz="1300">
                <a:effectLst>
                  <a:outerShdw blurRad="38100" dist="38100" dir="2700000" algn="tl">
                    <a:srgbClr val="C0C0C0"/>
                  </a:outerShdw>
                </a:effectLst>
                <a:latin typeface="Calibri" pitchFamily="34" charset="0"/>
              </a:defRPr>
            </a:lvl1pPr>
          </a:lstStyle>
          <a:p>
            <a:pPr>
              <a:defRPr/>
            </a:pPr>
            <a:r>
              <a:rPr lang="en-US" dirty="0" smtClean="0"/>
              <a:t>(c) 1999. </a:t>
            </a:r>
            <a:r>
              <a:rPr lang="en-US" dirty="0" err="1" smtClean="0"/>
              <a:t>Tralvex</a:t>
            </a:r>
            <a:r>
              <a:rPr lang="en-US" dirty="0" smtClean="0"/>
              <a:t> </a:t>
            </a:r>
            <a:r>
              <a:rPr lang="en-US" dirty="0" err="1" smtClean="0"/>
              <a:t>Yeap</a:t>
            </a:r>
            <a:r>
              <a:rPr lang="en-US" dirty="0" smtClean="0"/>
              <a:t>. All Rights Reserved</a:t>
            </a:r>
            <a:endParaRPr lang="en-US" dirty="0"/>
          </a:p>
        </p:txBody>
      </p:sp>
      <p:sp>
        <p:nvSpPr>
          <p:cNvPr id="6151" name="Rectangle 7"/>
          <p:cNvSpPr>
            <a:spLocks noGrp="1" noChangeArrowheads="1"/>
          </p:cNvSpPr>
          <p:nvPr>
            <p:ph type="sldNum" sz="quarter" idx="5"/>
          </p:nvPr>
        </p:nvSpPr>
        <p:spPr bwMode="auto">
          <a:xfrm>
            <a:off x="3900488" y="9410700"/>
            <a:ext cx="2982912"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r" defTabSz="920750" eaLnBrk="0" hangingPunct="0">
              <a:defRPr sz="1300">
                <a:effectLst>
                  <a:outerShdw blurRad="38100" dist="38100" dir="2700000" algn="tl">
                    <a:srgbClr val="C0C0C0"/>
                  </a:outerShdw>
                </a:effectLst>
                <a:latin typeface="Calibri" pitchFamily="34" charset="0"/>
              </a:defRPr>
            </a:lvl1pPr>
          </a:lstStyle>
          <a:p>
            <a:pPr>
              <a:defRPr/>
            </a:pPr>
            <a:fld id="{D1D595E2-A7B7-4601-A5C6-C15DED3B7754}" type="slidenum">
              <a:rPr lang="en-US" smtClean="0"/>
              <a:pPr>
                <a:defRPr/>
              </a:pPr>
              <a:t>‹#›</a:t>
            </a:fld>
            <a:endParaRPr lang="en-US" dirty="0"/>
          </a:p>
        </p:txBody>
      </p:sp>
    </p:spTree>
    <p:extLst>
      <p:ext uri="{BB962C8B-B14F-4D97-AF65-F5344CB8AC3E}">
        <p14:creationId xmlns:p14="http://schemas.microsoft.com/office/powerpoint/2010/main" val="49528944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dirty="0"/>
              <a:t>(c) 1999. </a:t>
            </a:r>
            <a:r>
              <a:rPr lang="en-US" dirty="0" err="1"/>
              <a:t>Tralvex</a:t>
            </a:r>
            <a:r>
              <a:rPr lang="en-US"/>
              <a:t> Yeap. All Rights Reserved</a:t>
            </a:r>
          </a:p>
        </p:txBody>
      </p:sp>
      <p:sp>
        <p:nvSpPr>
          <p:cNvPr id="6" name="Rectangle 7"/>
          <p:cNvSpPr>
            <a:spLocks noGrp="1" noChangeArrowheads="1"/>
          </p:cNvSpPr>
          <p:nvPr>
            <p:ph type="sldNum" sz="quarter" idx="5"/>
          </p:nvPr>
        </p:nvSpPr>
        <p:spPr/>
        <p:txBody>
          <a:bodyPr/>
          <a:lstStyle/>
          <a:p>
            <a:pPr>
              <a:defRPr/>
            </a:pPr>
            <a:fld id="{085DCA3F-1727-424D-A1CA-70661B3042D6}" type="slidenum">
              <a:rPr lang="en-US"/>
              <a:pPr>
                <a:defRPr/>
              </a:pPr>
              <a:t>1</a:t>
            </a:fld>
            <a:endParaRPr lang="en-US"/>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42C2417F-132F-41FE-9BE5-87D748E021CE}" type="slidenum">
              <a:rPr lang="en-US">
                <a:solidFill>
                  <a:prstClr val="black"/>
                </a:solidFill>
              </a:rPr>
              <a:pPr>
                <a:defRPr/>
              </a:pPr>
              <a:t>10</a:t>
            </a:fld>
            <a:endParaRPr lang="en-US">
              <a:solidFill>
                <a:prstClr val="black"/>
              </a:solidFill>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1E1C4604-4B5B-4FF8-B7CE-F32D0D571F4B}" type="slidenum">
              <a:rPr lang="en-US">
                <a:solidFill>
                  <a:prstClr val="black"/>
                </a:solidFill>
              </a:rPr>
              <a:pPr>
                <a:defRPr/>
              </a:pPr>
              <a:t>11</a:t>
            </a:fld>
            <a:endParaRPr lang="en-US">
              <a:solidFill>
                <a:prstClr val="black"/>
              </a:solidFill>
            </a:endParaRPr>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C81187FA-8444-4F29-B4F6-C32AB0DFBD0E}" type="slidenum">
              <a:rPr lang="en-US">
                <a:solidFill>
                  <a:prstClr val="black"/>
                </a:solidFill>
              </a:rPr>
              <a:pPr>
                <a:defRPr/>
              </a:pPr>
              <a:t>12</a:t>
            </a:fld>
            <a:endParaRPr lang="en-US">
              <a:solidFill>
                <a:prstClr val="black"/>
              </a:solidFill>
            </a:endParaRPr>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D3490A04-2C91-4536-9D04-AFE7EDB7D665}" type="slidenum">
              <a:rPr lang="en-US">
                <a:solidFill>
                  <a:prstClr val="black"/>
                </a:solidFill>
              </a:rPr>
              <a:pPr>
                <a:defRPr/>
              </a:pPr>
              <a:t>13</a:t>
            </a:fld>
            <a:endParaRPr lang="en-US">
              <a:solidFill>
                <a:prstClr val="black"/>
              </a:solidFill>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6749864D-ED32-4306-BBF6-586C76473F90}" type="slidenum">
              <a:rPr lang="en-US">
                <a:solidFill>
                  <a:prstClr val="black"/>
                </a:solidFill>
              </a:rPr>
              <a:pPr>
                <a:defRPr/>
              </a:pPr>
              <a:t>14</a:t>
            </a:fld>
            <a:endParaRPr lang="en-US">
              <a:solidFill>
                <a:prstClr val="black"/>
              </a:solidFill>
            </a:endParaRPr>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C908B797-D882-428A-93B0-0FBECB124A30}" type="slidenum">
              <a:rPr lang="en-US">
                <a:solidFill>
                  <a:prstClr val="black"/>
                </a:solidFill>
              </a:rPr>
              <a:pPr>
                <a:defRPr/>
              </a:pPr>
              <a:t>15</a:t>
            </a:fld>
            <a:endParaRPr lang="en-US">
              <a:solidFill>
                <a:prstClr val="black"/>
              </a:solidFill>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3F96D19A-5EB5-484B-959E-3F7586403950}" type="slidenum">
              <a:rPr lang="en-US">
                <a:solidFill>
                  <a:prstClr val="black"/>
                </a:solidFill>
              </a:rPr>
              <a:pPr>
                <a:defRPr/>
              </a:pPr>
              <a:t>16</a:t>
            </a:fld>
            <a:endParaRPr lang="en-US">
              <a:solidFill>
                <a:prstClr val="black"/>
              </a:solidFill>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3FCE3DD7-D7D1-4761-8FB8-8CFB532BDD30}" type="slidenum">
              <a:rPr lang="en-US">
                <a:solidFill>
                  <a:prstClr val="black"/>
                </a:solidFill>
              </a:rPr>
              <a:pPr>
                <a:defRPr/>
              </a:pPr>
              <a:t>17</a:t>
            </a:fld>
            <a:endParaRPr lang="en-US">
              <a:solidFill>
                <a:prstClr val="black"/>
              </a:solidFill>
            </a:endParaRPr>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3FCE3DD7-D7D1-4761-8FB8-8CFB532BDD30}" type="slidenum">
              <a:rPr lang="en-US">
                <a:solidFill>
                  <a:prstClr val="black"/>
                </a:solidFill>
              </a:rPr>
              <a:pPr>
                <a:defRPr/>
              </a:pPr>
              <a:t>18</a:t>
            </a:fld>
            <a:endParaRPr lang="en-US">
              <a:solidFill>
                <a:prstClr val="black"/>
              </a:solidFill>
            </a:endParaRPr>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676A5915-7FB0-4887-9CFC-729DC9D54514}" type="slidenum">
              <a:rPr lang="en-US">
                <a:solidFill>
                  <a:prstClr val="black"/>
                </a:solidFill>
              </a:rPr>
              <a:pPr>
                <a:defRPr/>
              </a:pPr>
              <a:t>19</a:t>
            </a:fld>
            <a:endParaRPr lang="en-US">
              <a:solidFill>
                <a:prstClr val="black"/>
              </a:solidFill>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243D6A9D-A1EC-4430-8A68-29C4311DCB9D}" type="slidenum">
              <a:rPr lang="en-US">
                <a:solidFill>
                  <a:prstClr val="black"/>
                </a:solidFill>
              </a:rPr>
              <a:pPr>
                <a:defRPr/>
              </a:pPr>
              <a:t>2</a:t>
            </a:fld>
            <a:endParaRPr lang="en-US">
              <a:solidFill>
                <a:prstClr val="black"/>
              </a:solidFill>
            </a:endParaRPr>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F43A8203-0644-4049-A8CE-E0BAFDB9B84F}" type="slidenum">
              <a:rPr lang="en-US">
                <a:solidFill>
                  <a:prstClr val="black"/>
                </a:solidFill>
              </a:rPr>
              <a:pPr>
                <a:defRPr/>
              </a:pPr>
              <a:t>20</a:t>
            </a:fld>
            <a:endParaRPr lang="en-US">
              <a:solidFill>
                <a:prstClr val="black"/>
              </a:solidFill>
            </a:endParaRPr>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930DEB4D-31DD-44A0-A3CB-699340F4A617}" type="slidenum">
              <a:rPr lang="en-US">
                <a:solidFill>
                  <a:prstClr val="black"/>
                </a:solidFill>
              </a:rPr>
              <a:pPr>
                <a:defRPr/>
              </a:pPr>
              <a:t>21</a:t>
            </a:fld>
            <a:endParaRPr lang="en-US">
              <a:solidFill>
                <a:prstClr val="black"/>
              </a:solidFill>
            </a:endParaRPr>
          </a:p>
        </p:txBody>
      </p:sp>
      <p:sp>
        <p:nvSpPr>
          <p:cNvPr id="56324" name="Rectangle 2"/>
          <p:cNvSpPr>
            <a:spLocks noGrp="1" noRot="1" noChangeAspect="1" noChangeArrowheads="1" noTextEdit="1"/>
          </p:cNvSpPr>
          <p:nvPr>
            <p:ph type="sldImg"/>
          </p:nvPr>
        </p:nvSpPr>
        <p:spPr>
          <a:ln/>
        </p:spPr>
      </p:sp>
      <p:sp>
        <p:nvSpPr>
          <p:cNvPr id="563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F4F9E6BC-6FCF-4B7D-B474-12E5FBE0FE5A}" type="slidenum">
              <a:rPr lang="en-US">
                <a:solidFill>
                  <a:prstClr val="black"/>
                </a:solidFill>
              </a:rPr>
              <a:pPr>
                <a:defRPr/>
              </a:pPr>
              <a:t>3</a:t>
            </a:fld>
            <a:endParaRPr lang="en-US">
              <a:solidFill>
                <a:prstClr val="black"/>
              </a:solidFill>
            </a:endParaRPr>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AA055955-3437-452F-B8C6-CC589B353919}" type="slidenum">
              <a:rPr lang="en-US">
                <a:solidFill>
                  <a:prstClr val="black"/>
                </a:solidFill>
              </a:rPr>
              <a:pPr>
                <a:defRPr/>
              </a:pPr>
              <a:t>4</a:t>
            </a:fld>
            <a:endParaRPr lang="en-US">
              <a:solidFill>
                <a:prstClr val="black"/>
              </a:solidFill>
            </a:endParaRPr>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C02BD159-5614-4554-B922-702C4822CFA1}" type="slidenum">
              <a:rPr lang="en-US">
                <a:solidFill>
                  <a:prstClr val="black"/>
                </a:solidFill>
              </a:rPr>
              <a:pPr>
                <a:defRPr/>
              </a:pPr>
              <a:t>5</a:t>
            </a:fld>
            <a:endParaRPr lang="en-US">
              <a:solidFill>
                <a:prstClr val="black"/>
              </a:solidFill>
            </a:endParaRPr>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t>(c) 1999. Tralvex Yeap. All Rights Reserved</a:t>
            </a:r>
          </a:p>
        </p:txBody>
      </p:sp>
      <p:sp>
        <p:nvSpPr>
          <p:cNvPr id="6" name="Rectangle 7"/>
          <p:cNvSpPr>
            <a:spLocks noGrp="1" noChangeArrowheads="1"/>
          </p:cNvSpPr>
          <p:nvPr>
            <p:ph type="sldNum" sz="quarter" idx="5"/>
          </p:nvPr>
        </p:nvSpPr>
        <p:spPr/>
        <p:txBody>
          <a:bodyPr/>
          <a:lstStyle/>
          <a:p>
            <a:pPr>
              <a:defRPr/>
            </a:pPr>
            <a:fld id="{17420E6B-1A35-4DE1-885B-5560FA599D76}" type="slidenum">
              <a:rPr lang="en-US"/>
              <a:pPr>
                <a:defRPr/>
              </a:pPr>
              <a:t>6</a:t>
            </a:fld>
            <a:endParaRPr lang="en-US"/>
          </a:p>
        </p:txBody>
      </p:sp>
      <p:sp>
        <p:nvSpPr>
          <p:cNvPr id="39940" name="Rectangle 2"/>
          <p:cNvSpPr>
            <a:spLocks noGrp="1" noRot="1" noChangeAspect="1" noChangeArrowheads="1" noTextEdit="1"/>
          </p:cNvSpPr>
          <p:nvPr>
            <p:ph type="sldImg"/>
          </p:nvPr>
        </p:nvSpPr>
        <p:spPr>
          <a:ln/>
        </p:spPr>
      </p:sp>
      <p:sp>
        <p:nvSpPr>
          <p:cNvPr id="399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t>(c) 1999. Tralvex Yeap. All Rights Reserved</a:t>
            </a:r>
          </a:p>
        </p:txBody>
      </p:sp>
      <p:sp>
        <p:nvSpPr>
          <p:cNvPr id="6" name="Rectangle 7"/>
          <p:cNvSpPr>
            <a:spLocks noGrp="1" noChangeArrowheads="1"/>
          </p:cNvSpPr>
          <p:nvPr>
            <p:ph type="sldNum" sz="quarter" idx="5"/>
          </p:nvPr>
        </p:nvSpPr>
        <p:spPr/>
        <p:txBody>
          <a:bodyPr/>
          <a:lstStyle/>
          <a:p>
            <a:pPr>
              <a:defRPr/>
            </a:pPr>
            <a:fld id="{BB4BFA8A-FA72-4F07-AE33-79CF8F24BBF1}" type="slidenum">
              <a:rPr lang="en-US"/>
              <a:pPr>
                <a:defRPr/>
              </a:pPr>
              <a:t>7</a:t>
            </a:fld>
            <a:endParaRPr lang="en-US"/>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4F425ECA-F83C-4678-A4FA-325C3E88669E}" type="slidenum">
              <a:rPr lang="en-US">
                <a:solidFill>
                  <a:prstClr val="black"/>
                </a:solidFill>
              </a:rPr>
              <a:pPr>
                <a:defRPr/>
              </a:pPr>
              <a:t>8</a:t>
            </a:fld>
            <a:endParaRPr lang="en-US">
              <a:solidFill>
                <a:prstClr val="black"/>
              </a:solidFill>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DC79BBBE-5304-457F-B2E7-9D3F186C583D}" type="slidenum">
              <a:rPr lang="en-US">
                <a:solidFill>
                  <a:prstClr val="black"/>
                </a:solidFill>
              </a:rPr>
              <a:pPr>
                <a:defRPr/>
              </a:pPr>
              <a:t>9</a:t>
            </a:fld>
            <a:endParaRPr lang="en-US">
              <a:solidFill>
                <a:prstClr val="black"/>
              </a:solidFill>
            </a:endParaRPr>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www.google.com/search?q=Wlodzislaw+Duch"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google.com/search?q=Wlodzislaw+Duch" TargetMode="Externa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391176" name="Rectangle 8"/>
          <p:cNvSpPr>
            <a:spLocks noGrp="1" noChangeArrowheads="1"/>
          </p:cNvSpPr>
          <p:nvPr>
            <p:ph type="ctrTitle"/>
          </p:nvPr>
        </p:nvSpPr>
        <p:spPr>
          <a:xfrm>
            <a:off x="755576" y="404664"/>
            <a:ext cx="7772400" cy="1143000"/>
          </a:xfrm>
          <a:ln>
            <a:noFill/>
          </a:ln>
          <a:effectLst>
            <a:innerShdw blurRad="63500" dist="50800" dir="18900000">
              <a:prstClr val="black">
                <a:alpha val="50000"/>
              </a:prstClr>
            </a:innerShdw>
          </a:effectLst>
        </p:spPr>
        <p:txBody>
          <a:bodyPr/>
          <a:lstStyle>
            <a:lvl1pPr>
              <a:defRPr sz="4000">
                <a:latin typeface="Calibri" pitchFamily="34" charset="0"/>
                <a:cs typeface="Calibri" pitchFamily="34" charset="0"/>
              </a:defRPr>
            </a:lvl1pPr>
          </a:lstStyle>
          <a:p>
            <a:r>
              <a:rPr lang="pl-PL" dirty="0"/>
              <a:t>Kliknij, aby edytować styl wzorca tytułu</a:t>
            </a:r>
          </a:p>
        </p:txBody>
      </p:sp>
      <p:sp>
        <p:nvSpPr>
          <p:cNvPr id="391177" name="Rectangle 9"/>
          <p:cNvSpPr>
            <a:spLocks noGrp="1" noChangeArrowheads="1"/>
          </p:cNvSpPr>
          <p:nvPr>
            <p:ph type="subTitle" idx="1"/>
          </p:nvPr>
        </p:nvSpPr>
        <p:spPr>
          <a:xfrm>
            <a:off x="827584" y="1772816"/>
            <a:ext cx="3816424" cy="3240360"/>
          </a:xfrm>
        </p:spPr>
        <p:txBody>
          <a:bodyPr/>
          <a:lstStyle>
            <a:lvl1pPr marL="0" indent="0" algn="ctr">
              <a:buFontTx/>
              <a:buNone/>
              <a:defRPr>
                <a:solidFill>
                  <a:schemeClr val="tx2"/>
                </a:solidFill>
                <a:latin typeface="Calibri" pitchFamily="34" charset="0"/>
                <a:cs typeface="Calibri" pitchFamily="34" charset="0"/>
              </a:defRPr>
            </a:lvl1pPr>
          </a:lstStyle>
          <a:p>
            <a:endParaRPr lang="pl-PL" dirty="0"/>
          </a:p>
        </p:txBody>
      </p:sp>
      <p:sp>
        <p:nvSpPr>
          <p:cNvPr id="4" name="Rectangle 9"/>
          <p:cNvSpPr txBox="1">
            <a:spLocks noChangeArrowheads="1"/>
          </p:cNvSpPr>
          <p:nvPr userDrawn="1"/>
        </p:nvSpPr>
        <p:spPr bwMode="auto">
          <a:xfrm>
            <a:off x="827584" y="5157192"/>
            <a:ext cx="792088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0"/>
              </a:spcBef>
              <a:spcAft>
                <a:spcPts val="1200"/>
              </a:spcAft>
              <a:buClr>
                <a:schemeClr val="tx2"/>
              </a:buClr>
              <a:buSzPct val="115000"/>
              <a:buFontTx/>
              <a:buNone/>
              <a:defRPr sz="2400">
                <a:solidFill>
                  <a:schemeClr val="tx1"/>
                </a:solidFill>
                <a:latin typeface="+mn-lt"/>
                <a:ea typeface="+mn-ea"/>
                <a:cs typeface="+mn-cs"/>
              </a:defRPr>
            </a:lvl1pPr>
            <a:lvl2pPr marL="742950" indent="-285750" algn="l" rtl="0" eaLnBrk="0" fontAlgn="base" hangingPunct="0">
              <a:spcBef>
                <a:spcPts val="600"/>
              </a:spcBef>
              <a:spcAft>
                <a:spcPct val="0"/>
              </a:spcAft>
              <a:buChar char="–"/>
              <a:defRPr sz="2000">
                <a:solidFill>
                  <a:schemeClr val="tx1"/>
                </a:solidFill>
                <a:latin typeface="+mn-lt"/>
              </a:defRPr>
            </a:lvl2pPr>
            <a:lvl3pPr marL="1143000" indent="-228600" algn="l" rtl="0" eaLnBrk="0" fontAlgn="base" hangingPunct="0">
              <a:spcBef>
                <a:spcPts val="600"/>
              </a:spcBef>
              <a:spcAft>
                <a:spcPct val="0"/>
              </a:spcAft>
              <a:buClr>
                <a:schemeClr val="tx2"/>
              </a:buClr>
              <a:buSzPct val="115000"/>
              <a:buChar char="•"/>
              <a:defRPr>
                <a:solidFill>
                  <a:schemeClr val="tx1"/>
                </a:solidFill>
                <a:latin typeface="+mn-lt"/>
              </a:defRPr>
            </a:lvl3pPr>
            <a:lvl4pPr marL="1600200" indent="-228600" algn="l" rtl="0" eaLnBrk="0" fontAlgn="base" hangingPunct="0">
              <a:spcBef>
                <a:spcPct val="0"/>
              </a:spcBef>
              <a:spcAft>
                <a:spcPts val="300"/>
              </a:spcAft>
              <a:buChar char="–"/>
              <a:defRPr sz="1600">
                <a:solidFill>
                  <a:schemeClr val="tx1"/>
                </a:solidFill>
                <a:latin typeface="+mn-lt"/>
              </a:defRPr>
            </a:lvl4pPr>
            <a:lvl5pPr marL="2057400" indent="-228600" algn="l" rtl="0" eaLnBrk="0" fontAlgn="base" hangingPunct="0">
              <a:spcBef>
                <a:spcPct val="0"/>
              </a:spcBef>
              <a:spcAft>
                <a:spcPts val="300"/>
              </a:spcAft>
              <a:buClr>
                <a:schemeClr val="tx2"/>
              </a:buClr>
              <a:buSzPct val="110000"/>
              <a:buChar char="•"/>
              <a:defRPr sz="1600">
                <a:solidFill>
                  <a:schemeClr val="tx1"/>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a:lstStyle>
          <a:p>
            <a:pPr eaLnBrk="1" hangingPunct="1">
              <a:lnSpc>
                <a:spcPct val="90000"/>
              </a:lnSpc>
              <a:spcAft>
                <a:spcPts val="1200"/>
              </a:spcAft>
              <a:buClr>
                <a:schemeClr val="tx2"/>
              </a:buClr>
              <a:buSzPct val="115000"/>
            </a:pPr>
            <a:r>
              <a:rPr lang="pl-PL" sz="2800" dirty="0" smtClean="0">
                <a:solidFill>
                  <a:schemeClr val="tx2"/>
                </a:solidFill>
              </a:rPr>
              <a:t>Włodzisław Duch</a:t>
            </a:r>
            <a:endParaRPr lang="en-US" sz="2800" dirty="0" smtClean="0">
              <a:solidFill>
                <a:schemeClr val="tx2"/>
              </a:solidFill>
            </a:endParaRPr>
          </a:p>
          <a:p>
            <a:pPr eaLnBrk="1" hangingPunct="1">
              <a:lnSpc>
                <a:spcPct val="90000"/>
              </a:lnSpc>
              <a:spcAft>
                <a:spcPts val="1200"/>
              </a:spcAft>
              <a:buClr>
                <a:schemeClr val="tx2"/>
              </a:buClr>
              <a:buSzPct val="115000"/>
            </a:pPr>
            <a:r>
              <a:rPr lang="pl-PL" sz="2800" dirty="0" smtClean="0">
                <a:solidFill>
                  <a:schemeClr val="tx2"/>
                </a:solidFill>
              </a:rPr>
              <a:t>UMK Toruń</a:t>
            </a:r>
            <a:r>
              <a:rPr lang="en-US" sz="2800" dirty="0" smtClean="0">
                <a:solidFill>
                  <a:schemeClr val="tx2"/>
                </a:solidFill>
              </a:rPr>
              <a:t>, Poland/NTU Singapore</a:t>
            </a:r>
          </a:p>
          <a:p>
            <a:pPr eaLnBrk="1" hangingPunct="1">
              <a:lnSpc>
                <a:spcPct val="90000"/>
              </a:lnSpc>
              <a:spcAft>
                <a:spcPts val="1200"/>
              </a:spcAft>
              <a:buClr>
                <a:schemeClr val="tx2"/>
              </a:buClr>
              <a:buSzPct val="115000"/>
            </a:pPr>
            <a:r>
              <a:rPr lang="pl-PL" sz="2800" dirty="0" smtClean="0">
                <a:solidFill>
                  <a:schemeClr val="tx2"/>
                </a:solidFill>
                <a:hlinkClick r:id="rId2"/>
              </a:rPr>
              <a:t>Google: </a:t>
            </a:r>
            <a:r>
              <a:rPr lang="en-US" sz="2800" dirty="0" smtClean="0">
                <a:solidFill>
                  <a:schemeClr val="tx2"/>
                </a:solidFill>
                <a:hlinkClick r:id="rId2"/>
              </a:rPr>
              <a:t>W. </a:t>
            </a:r>
            <a:r>
              <a:rPr lang="pl-PL" sz="2800" dirty="0" smtClean="0">
                <a:solidFill>
                  <a:schemeClr val="tx2"/>
                </a:solidFill>
                <a:hlinkClick r:id="rId2"/>
              </a:rPr>
              <a:t>Duch</a:t>
            </a:r>
            <a:endParaRPr lang="en-US" sz="2800" dirty="0">
              <a:solidFill>
                <a:schemeClr val="tx2"/>
              </a:solidFill>
            </a:endParaRPr>
          </a:p>
        </p:txBody>
      </p:sp>
    </p:spTree>
    <p:extLst>
      <p:ext uri="{BB962C8B-B14F-4D97-AF65-F5344CB8AC3E}">
        <p14:creationId xmlns:p14="http://schemas.microsoft.com/office/powerpoint/2010/main" val="54031700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2_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441002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AndTwoObj">
  <p:cSld name="Tytuł, tekst i 2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685800" y="350838"/>
            <a:ext cx="77724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698500" y="1665288"/>
            <a:ext cx="3810000" cy="4114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4660900" y="1665288"/>
            <a:ext cx="3810000" cy="198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4660900" y="3798888"/>
            <a:ext cx="3810000" cy="198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Rectangle 10"/>
          <p:cNvSpPr>
            <a:spLocks noGrp="1" noChangeArrowheads="1"/>
          </p:cNvSpPr>
          <p:nvPr>
            <p:ph type="dt" sz="half" idx="10"/>
          </p:nvPr>
        </p:nvSpPr>
        <p:spPr>
          <a:xfrm>
            <a:off x="685800" y="6165850"/>
            <a:ext cx="1905000" cy="457200"/>
          </a:xfrm>
          <a:prstGeom prst="rect">
            <a:avLst/>
          </a:prstGeom>
        </p:spPr>
        <p:txBody>
          <a:bodyPr/>
          <a:lstStyle>
            <a:lvl1pPr>
              <a:defRPr>
                <a:latin typeface="Calibri" pitchFamily="34" charset="0"/>
              </a:defRPr>
            </a:lvl1pPr>
          </a:lstStyle>
          <a:p>
            <a:pPr>
              <a:defRPr/>
            </a:pPr>
            <a:endParaRPr lang="pl-PL" dirty="0">
              <a:solidFill>
                <a:srgbClr val="EAEAEA"/>
              </a:solidFill>
            </a:endParaRPr>
          </a:p>
        </p:txBody>
      </p:sp>
      <p:sp>
        <p:nvSpPr>
          <p:cNvPr id="7" name="Rectangle 11"/>
          <p:cNvSpPr>
            <a:spLocks noGrp="1" noChangeArrowheads="1"/>
          </p:cNvSpPr>
          <p:nvPr>
            <p:ph type="ftr" sz="quarter" idx="11"/>
          </p:nvPr>
        </p:nvSpPr>
        <p:spPr>
          <a:xfrm>
            <a:off x="3124200" y="6165850"/>
            <a:ext cx="2895600" cy="457200"/>
          </a:xfrm>
          <a:prstGeom prst="rect">
            <a:avLst/>
          </a:prstGeom>
        </p:spPr>
        <p:txBody>
          <a:bodyPr/>
          <a:lstStyle>
            <a:lvl1pPr>
              <a:defRPr>
                <a:latin typeface="Calibri" pitchFamily="34" charset="0"/>
              </a:defRPr>
            </a:lvl1pPr>
          </a:lstStyle>
          <a:p>
            <a:pPr>
              <a:defRPr/>
            </a:pPr>
            <a:endParaRPr lang="pl-PL" dirty="0">
              <a:solidFill>
                <a:srgbClr val="EAEAEA"/>
              </a:solidFill>
            </a:endParaRPr>
          </a:p>
        </p:txBody>
      </p:sp>
      <p:sp>
        <p:nvSpPr>
          <p:cNvPr id="8" name="Rectangle 12"/>
          <p:cNvSpPr>
            <a:spLocks noGrp="1" noChangeArrowheads="1"/>
          </p:cNvSpPr>
          <p:nvPr>
            <p:ph type="sldNum" sz="quarter" idx="12"/>
          </p:nvPr>
        </p:nvSpPr>
        <p:spPr>
          <a:xfrm>
            <a:off x="6553200" y="6165850"/>
            <a:ext cx="1905000" cy="457200"/>
          </a:xfrm>
          <a:prstGeom prst="rect">
            <a:avLst/>
          </a:prstGeom>
        </p:spPr>
        <p:txBody>
          <a:bodyPr/>
          <a:lstStyle>
            <a:lvl1pPr>
              <a:defRPr>
                <a:latin typeface="Calibri" pitchFamily="34" charset="0"/>
              </a:defRPr>
            </a:lvl1pPr>
          </a:lstStyle>
          <a:p>
            <a:pPr>
              <a:defRPr/>
            </a:pPr>
            <a:fld id="{598B04A7-4B2F-4712-8886-14A5C58E3D67}" type="slidenum">
              <a:rPr lang="pl-PL" smtClean="0">
                <a:solidFill>
                  <a:srgbClr val="EAEAEA"/>
                </a:solidFill>
              </a:rPr>
              <a:pPr>
                <a:defRPr/>
              </a:pPr>
              <a:t>‹#›</a:t>
            </a:fld>
            <a:endParaRPr lang="pl-PL" dirty="0">
              <a:solidFill>
                <a:srgbClr val="EAEAEA"/>
              </a:solidFill>
            </a:endParaRPr>
          </a:p>
        </p:txBody>
      </p:sp>
    </p:spTree>
    <p:extLst>
      <p:ext uri="{BB962C8B-B14F-4D97-AF65-F5344CB8AC3E}">
        <p14:creationId xmlns:p14="http://schemas.microsoft.com/office/powerpoint/2010/main" val="61572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40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idx="1"/>
          </p:nvPr>
        </p:nvSpPr>
        <p:spPr/>
        <p:txBody>
          <a:bodyPr/>
          <a:lstStyle>
            <a:lvl1pPr>
              <a:spcAft>
                <a:spcPts val="600"/>
              </a:spcAft>
              <a:defRPr sz="2000">
                <a:solidFill>
                  <a:srgbClr val="FFFFFF"/>
                </a:solidFill>
                <a:latin typeface="Calibri" pitchFamily="34" charset="0"/>
              </a:defRPr>
            </a:lvl1pPr>
            <a:lvl2pPr>
              <a:defRPr sz="1800" baseline="0">
                <a:solidFill>
                  <a:srgbClr val="FFFFFF"/>
                </a:solidFill>
                <a:latin typeface="Calibri" pitchFamily="34" charset="0"/>
              </a:defRPr>
            </a:lvl2pPr>
            <a:lvl3pPr>
              <a:defRPr sz="1600">
                <a:solidFill>
                  <a:srgbClr val="FFFFFF"/>
                </a:solidFill>
              </a:defRPr>
            </a:lvl3pPr>
            <a:lvl4pPr>
              <a:defRPr sz="1400">
                <a:solidFill>
                  <a:srgbClr val="FFFFFF"/>
                </a:solidFill>
              </a:defRPr>
            </a:lvl4pPr>
            <a:lvl5pPr>
              <a:defRPr sz="1400">
                <a:solidFill>
                  <a:srgbClr val="FFFFFF"/>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35673182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40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sz="half" idx="1"/>
          </p:nvPr>
        </p:nvSpPr>
        <p:spPr>
          <a:xfrm>
            <a:off x="698500" y="1268413"/>
            <a:ext cx="3984625" cy="5400675"/>
          </a:xfrm>
        </p:spPr>
        <p:txBody>
          <a:bodyPr/>
          <a:lstStyle>
            <a:lvl1pPr>
              <a:spcBef>
                <a:spcPts val="0"/>
              </a:spcBef>
              <a:spcAft>
                <a:spcPts val="600"/>
              </a:spcAft>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4" name="Symbol zastępczy zawartości 3"/>
          <p:cNvSpPr>
            <a:spLocks noGrp="1"/>
          </p:cNvSpPr>
          <p:nvPr>
            <p:ph sz="half" idx="2"/>
          </p:nvPr>
        </p:nvSpPr>
        <p:spPr>
          <a:xfrm>
            <a:off x="4835525" y="1268413"/>
            <a:ext cx="3984625" cy="5400675"/>
          </a:xfrm>
        </p:spPr>
        <p:txBody>
          <a:bodyPr/>
          <a:lstStyle>
            <a:lvl1pPr>
              <a:spcBef>
                <a:spcPts val="1200"/>
              </a:spcBef>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9517489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Kliknij, aby edytować styl</a:t>
            </a:r>
            <a:endParaRPr lang="en-US" dirty="0"/>
          </a:p>
        </p:txBody>
      </p:sp>
    </p:spTree>
    <p:extLst>
      <p:ext uri="{BB962C8B-B14F-4D97-AF65-F5344CB8AC3E}">
        <p14:creationId xmlns:p14="http://schemas.microsoft.com/office/powerpoint/2010/main" val="3303671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56610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391176" name="Rectangle 8"/>
          <p:cNvSpPr>
            <a:spLocks noGrp="1" noChangeArrowheads="1"/>
          </p:cNvSpPr>
          <p:nvPr>
            <p:ph type="ctrTitle"/>
          </p:nvPr>
        </p:nvSpPr>
        <p:spPr>
          <a:xfrm>
            <a:off x="755576" y="404664"/>
            <a:ext cx="7772400" cy="1143000"/>
          </a:xfrm>
          <a:ln>
            <a:noFill/>
          </a:ln>
          <a:effectLst>
            <a:innerShdw blurRad="63500" dist="50800" dir="18900000">
              <a:prstClr val="black">
                <a:alpha val="50000"/>
              </a:prstClr>
            </a:innerShdw>
          </a:effectLst>
        </p:spPr>
        <p:txBody>
          <a:bodyPr/>
          <a:lstStyle>
            <a:lvl1pPr>
              <a:defRPr sz="3600" baseline="0">
                <a:latin typeface="Calibri" pitchFamily="34" charset="0"/>
                <a:cs typeface="Calibri" pitchFamily="34" charset="0"/>
              </a:defRPr>
            </a:lvl1pPr>
          </a:lstStyle>
          <a:p>
            <a:r>
              <a:rPr lang="pl-PL" dirty="0"/>
              <a:t>Kliknij, aby edytować styl wzorca tytułu</a:t>
            </a:r>
          </a:p>
        </p:txBody>
      </p:sp>
      <p:sp>
        <p:nvSpPr>
          <p:cNvPr id="391177" name="Rectangle 9"/>
          <p:cNvSpPr>
            <a:spLocks noGrp="1" noChangeArrowheads="1"/>
          </p:cNvSpPr>
          <p:nvPr>
            <p:ph type="subTitle" idx="1"/>
          </p:nvPr>
        </p:nvSpPr>
        <p:spPr>
          <a:xfrm>
            <a:off x="827584" y="1772816"/>
            <a:ext cx="3816424" cy="3240360"/>
          </a:xfrm>
        </p:spPr>
        <p:txBody>
          <a:bodyPr/>
          <a:lstStyle>
            <a:lvl1pPr marL="0" indent="0" algn="ctr">
              <a:buFontTx/>
              <a:buNone/>
              <a:defRPr>
                <a:solidFill>
                  <a:schemeClr val="tx2"/>
                </a:solidFill>
                <a:latin typeface="Calibri" pitchFamily="34" charset="0"/>
                <a:cs typeface="Calibri" pitchFamily="34" charset="0"/>
              </a:defRPr>
            </a:lvl1pPr>
          </a:lstStyle>
          <a:p>
            <a:endParaRPr lang="pl-PL" dirty="0"/>
          </a:p>
        </p:txBody>
      </p:sp>
      <p:sp>
        <p:nvSpPr>
          <p:cNvPr id="4" name="Rectangle 9"/>
          <p:cNvSpPr txBox="1">
            <a:spLocks noChangeArrowheads="1"/>
          </p:cNvSpPr>
          <p:nvPr userDrawn="1"/>
        </p:nvSpPr>
        <p:spPr bwMode="auto">
          <a:xfrm>
            <a:off x="827584" y="5157192"/>
            <a:ext cx="792088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0"/>
              </a:spcBef>
              <a:spcAft>
                <a:spcPts val="1200"/>
              </a:spcAft>
              <a:buClr>
                <a:schemeClr val="tx2"/>
              </a:buClr>
              <a:buSzPct val="115000"/>
              <a:buFontTx/>
              <a:buNone/>
              <a:defRPr sz="2400">
                <a:solidFill>
                  <a:schemeClr val="tx1"/>
                </a:solidFill>
                <a:latin typeface="+mn-lt"/>
                <a:ea typeface="+mn-ea"/>
                <a:cs typeface="+mn-cs"/>
              </a:defRPr>
            </a:lvl1pPr>
            <a:lvl2pPr marL="742950" indent="-285750" algn="l" rtl="0" eaLnBrk="0" fontAlgn="base" hangingPunct="0">
              <a:spcBef>
                <a:spcPts val="600"/>
              </a:spcBef>
              <a:spcAft>
                <a:spcPct val="0"/>
              </a:spcAft>
              <a:buChar char="–"/>
              <a:defRPr sz="2000">
                <a:solidFill>
                  <a:schemeClr val="tx1"/>
                </a:solidFill>
                <a:latin typeface="+mn-lt"/>
              </a:defRPr>
            </a:lvl2pPr>
            <a:lvl3pPr marL="1143000" indent="-228600" algn="l" rtl="0" eaLnBrk="0" fontAlgn="base" hangingPunct="0">
              <a:spcBef>
                <a:spcPts val="600"/>
              </a:spcBef>
              <a:spcAft>
                <a:spcPct val="0"/>
              </a:spcAft>
              <a:buClr>
                <a:schemeClr val="tx2"/>
              </a:buClr>
              <a:buSzPct val="115000"/>
              <a:buChar char="•"/>
              <a:defRPr>
                <a:solidFill>
                  <a:schemeClr val="tx1"/>
                </a:solidFill>
                <a:latin typeface="+mn-lt"/>
              </a:defRPr>
            </a:lvl3pPr>
            <a:lvl4pPr marL="1600200" indent="-228600" algn="l" rtl="0" eaLnBrk="0" fontAlgn="base" hangingPunct="0">
              <a:spcBef>
                <a:spcPct val="0"/>
              </a:spcBef>
              <a:spcAft>
                <a:spcPts val="300"/>
              </a:spcAft>
              <a:buChar char="–"/>
              <a:defRPr sz="1600">
                <a:solidFill>
                  <a:schemeClr val="tx1"/>
                </a:solidFill>
                <a:latin typeface="+mn-lt"/>
              </a:defRPr>
            </a:lvl4pPr>
            <a:lvl5pPr marL="2057400" indent="-228600" algn="l" rtl="0" eaLnBrk="0" fontAlgn="base" hangingPunct="0">
              <a:spcBef>
                <a:spcPct val="0"/>
              </a:spcBef>
              <a:spcAft>
                <a:spcPts val="300"/>
              </a:spcAft>
              <a:buClr>
                <a:schemeClr val="tx2"/>
              </a:buClr>
              <a:buSzPct val="110000"/>
              <a:buChar char="•"/>
              <a:defRPr sz="1600">
                <a:solidFill>
                  <a:schemeClr val="tx1"/>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a:lstStyle>
          <a:p>
            <a:pPr eaLnBrk="1" hangingPunct="1">
              <a:lnSpc>
                <a:spcPct val="90000"/>
              </a:lnSpc>
              <a:buClr>
                <a:srgbClr val="FFCC66"/>
              </a:buClr>
            </a:pPr>
            <a:r>
              <a:rPr lang="pl-PL" sz="2800" dirty="0" smtClean="0">
                <a:solidFill>
                  <a:srgbClr val="FFCC66"/>
                </a:solidFill>
              </a:rPr>
              <a:t>Włodzisław Duch</a:t>
            </a:r>
            <a:endParaRPr lang="en-US" sz="2800" dirty="0" smtClean="0">
              <a:solidFill>
                <a:srgbClr val="FFCC66"/>
              </a:solidFill>
            </a:endParaRPr>
          </a:p>
          <a:p>
            <a:pPr eaLnBrk="1" hangingPunct="1">
              <a:lnSpc>
                <a:spcPct val="90000"/>
              </a:lnSpc>
              <a:buClr>
                <a:srgbClr val="FFCC66"/>
              </a:buClr>
            </a:pPr>
            <a:r>
              <a:rPr lang="pl-PL" sz="2800" dirty="0" smtClean="0">
                <a:solidFill>
                  <a:srgbClr val="FFCC66"/>
                </a:solidFill>
              </a:rPr>
              <a:t>UMK Toruń</a:t>
            </a:r>
            <a:r>
              <a:rPr lang="en-US" sz="2800" dirty="0" smtClean="0">
                <a:solidFill>
                  <a:srgbClr val="FFCC66"/>
                </a:solidFill>
              </a:rPr>
              <a:t>, Poland/NTU Singapore</a:t>
            </a:r>
          </a:p>
          <a:p>
            <a:pPr eaLnBrk="1" hangingPunct="1">
              <a:lnSpc>
                <a:spcPct val="90000"/>
              </a:lnSpc>
              <a:buClr>
                <a:srgbClr val="FFCC66"/>
              </a:buClr>
            </a:pPr>
            <a:r>
              <a:rPr lang="pl-PL" sz="2800" dirty="0" smtClean="0">
                <a:solidFill>
                  <a:srgbClr val="FFCC66"/>
                </a:solidFill>
                <a:hlinkClick r:id="rId2"/>
              </a:rPr>
              <a:t>Google: </a:t>
            </a:r>
            <a:r>
              <a:rPr lang="en-US" sz="2800" dirty="0" smtClean="0">
                <a:solidFill>
                  <a:srgbClr val="FFCC66"/>
                </a:solidFill>
                <a:hlinkClick r:id="rId2"/>
              </a:rPr>
              <a:t>W. </a:t>
            </a:r>
            <a:r>
              <a:rPr lang="pl-PL" sz="2800" dirty="0" smtClean="0">
                <a:solidFill>
                  <a:srgbClr val="FFCC66"/>
                </a:solidFill>
                <a:hlinkClick r:id="rId2"/>
              </a:rPr>
              <a:t>Duch</a:t>
            </a:r>
            <a:endParaRPr lang="en-US" sz="2800" dirty="0">
              <a:solidFill>
                <a:srgbClr val="FFCC66"/>
              </a:solidFill>
            </a:endParaRPr>
          </a:p>
        </p:txBody>
      </p:sp>
    </p:spTree>
    <p:extLst>
      <p:ext uri="{BB962C8B-B14F-4D97-AF65-F5344CB8AC3E}">
        <p14:creationId xmlns:p14="http://schemas.microsoft.com/office/powerpoint/2010/main" val="13712674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36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idx="1"/>
          </p:nvPr>
        </p:nvSpPr>
        <p:spPr>
          <a:xfrm>
            <a:off x="698500" y="1268413"/>
            <a:ext cx="8121650" cy="5328939"/>
          </a:xfrm>
        </p:spPr>
        <p:txBody>
          <a:bodyPr/>
          <a:lstStyle>
            <a:lvl1pPr>
              <a:spcAft>
                <a:spcPts val="600"/>
              </a:spcAft>
              <a:defRPr sz="2000">
                <a:solidFill>
                  <a:srgbClr val="FFFFFF"/>
                </a:solidFill>
                <a:latin typeface="Calibri" pitchFamily="34" charset="0"/>
              </a:defRPr>
            </a:lvl1pPr>
            <a:lvl2pPr>
              <a:defRPr sz="1800" baseline="0">
                <a:solidFill>
                  <a:srgbClr val="FFFFFF"/>
                </a:solidFill>
                <a:latin typeface="Calibri" pitchFamily="34" charset="0"/>
              </a:defRPr>
            </a:lvl2pPr>
            <a:lvl3pPr>
              <a:defRPr sz="1600">
                <a:solidFill>
                  <a:srgbClr val="FFFFFF"/>
                </a:solidFill>
              </a:defRPr>
            </a:lvl3pPr>
            <a:lvl4pPr>
              <a:defRPr sz="1400">
                <a:solidFill>
                  <a:srgbClr val="FFFFFF"/>
                </a:solidFill>
              </a:defRPr>
            </a:lvl4pPr>
            <a:lvl5pPr>
              <a:defRPr sz="1400">
                <a:solidFill>
                  <a:srgbClr val="FFFFFF"/>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41581804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36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idx="1"/>
          </p:nvPr>
        </p:nvSpPr>
        <p:spPr>
          <a:xfrm>
            <a:off x="698500" y="1268413"/>
            <a:ext cx="8121650" cy="1944563"/>
          </a:xfrm>
        </p:spPr>
        <p:txBody>
          <a:bodyPr/>
          <a:lstStyle>
            <a:lvl1pPr>
              <a:spcAft>
                <a:spcPts val="600"/>
              </a:spcAft>
              <a:defRPr sz="2000">
                <a:solidFill>
                  <a:srgbClr val="FFFFFF"/>
                </a:solidFill>
                <a:latin typeface="Calibri" pitchFamily="34" charset="0"/>
              </a:defRPr>
            </a:lvl1pPr>
            <a:lvl2pPr>
              <a:defRPr sz="1800" baseline="0">
                <a:solidFill>
                  <a:srgbClr val="FFFFFF"/>
                </a:solidFill>
                <a:latin typeface="Calibri" pitchFamily="34" charset="0"/>
              </a:defRPr>
            </a:lvl2pPr>
            <a:lvl3pPr>
              <a:defRPr sz="1600">
                <a:solidFill>
                  <a:srgbClr val="FFFFFF"/>
                </a:solidFill>
              </a:defRPr>
            </a:lvl3pPr>
            <a:lvl4pPr>
              <a:defRPr sz="1400">
                <a:solidFill>
                  <a:srgbClr val="FFFFFF"/>
                </a:solidFill>
              </a:defRPr>
            </a:lvl4pPr>
            <a:lvl5pPr>
              <a:defRPr sz="1400">
                <a:solidFill>
                  <a:srgbClr val="FFFFFF"/>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5" name="Symbol zastępczy zawartości 4"/>
          <p:cNvSpPr>
            <a:spLocks noGrp="1"/>
          </p:cNvSpPr>
          <p:nvPr>
            <p:ph sz="quarter" idx="10"/>
          </p:nvPr>
        </p:nvSpPr>
        <p:spPr>
          <a:xfrm>
            <a:off x="755650" y="3644900"/>
            <a:ext cx="8136830" cy="2952452"/>
          </a:xfrm>
        </p:spPr>
        <p:txBody>
          <a:bodyPr/>
          <a:lstStyle>
            <a:lvl1pPr>
              <a:defRPr baseline="0">
                <a:latin typeface="Calibri" pitchFamily="34" charset="0"/>
              </a:defRPr>
            </a:lvl1pPr>
            <a:lvl2pPr>
              <a:defRPr baseline="0">
                <a:latin typeface="Calibri" pitchFamily="34" charset="0"/>
              </a:defRPr>
            </a:lvl2pPr>
            <a:lvl3pPr>
              <a:defRPr/>
            </a:lvl3pPr>
            <a:lvl4pPr>
              <a:defRPr/>
            </a:lvl4pPr>
            <a:lvl5pPr>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41823912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36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sz="half" idx="1"/>
          </p:nvPr>
        </p:nvSpPr>
        <p:spPr>
          <a:xfrm>
            <a:off x="698500" y="1268413"/>
            <a:ext cx="3984625" cy="5400675"/>
          </a:xfrm>
        </p:spPr>
        <p:txBody>
          <a:bodyPr/>
          <a:lstStyle>
            <a:lvl1pPr>
              <a:spcBef>
                <a:spcPts val="0"/>
              </a:spcBef>
              <a:spcAft>
                <a:spcPts val="600"/>
              </a:spcAft>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4" name="Symbol zastępczy zawartości 3"/>
          <p:cNvSpPr>
            <a:spLocks noGrp="1"/>
          </p:cNvSpPr>
          <p:nvPr>
            <p:ph sz="half" idx="2"/>
          </p:nvPr>
        </p:nvSpPr>
        <p:spPr>
          <a:xfrm>
            <a:off x="4835525" y="1268413"/>
            <a:ext cx="3984625" cy="5400675"/>
          </a:xfrm>
        </p:spPr>
        <p:txBody>
          <a:bodyPr/>
          <a:lstStyle>
            <a:lvl1pPr>
              <a:spcBef>
                <a:spcPts val="1200"/>
              </a:spcBef>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31571997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90152" name="Rectangle 8"/>
          <p:cNvSpPr>
            <a:spLocks noGrp="1" noChangeArrowheads="1"/>
          </p:cNvSpPr>
          <p:nvPr>
            <p:ph type="title"/>
          </p:nvPr>
        </p:nvSpPr>
        <p:spPr bwMode="auto">
          <a:xfrm>
            <a:off x="685800" y="350838"/>
            <a:ext cx="7772400" cy="701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dirty="0" smtClean="0"/>
              <a:t>Kliknij, aby edytować wzorzec</a:t>
            </a:r>
          </a:p>
        </p:txBody>
      </p:sp>
      <p:sp>
        <p:nvSpPr>
          <p:cNvPr id="1027" name="Rectangle 9"/>
          <p:cNvSpPr>
            <a:spLocks noGrp="1" noChangeArrowheads="1"/>
          </p:cNvSpPr>
          <p:nvPr>
            <p:ph type="body" idx="1"/>
          </p:nvPr>
        </p:nvSpPr>
        <p:spPr bwMode="auto">
          <a:xfrm>
            <a:off x="698500" y="1268413"/>
            <a:ext cx="812165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dirty="0" err="1" smtClean="0"/>
              <a:t>Kliknij</a:t>
            </a:r>
            <a:r>
              <a:rPr lang="pl-PL" dirty="0" smtClean="0"/>
              <a:t>,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Lst>
  <p:timing>
    <p:tnLst>
      <p:par>
        <p:cTn id="1" dur="indefinite" restart="never" nodeType="tmRoot"/>
      </p:par>
    </p:tnLst>
  </p:timing>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ts val="1200"/>
        </a:spcAft>
        <a:buClr>
          <a:schemeClr val="tx2"/>
        </a:buClr>
        <a:buSzPct val="115000"/>
        <a:buChar char="•"/>
        <a:defRPr sz="2000">
          <a:solidFill>
            <a:srgbClr val="FFFFFF"/>
          </a:solidFill>
          <a:latin typeface="+mn-lt"/>
          <a:ea typeface="+mn-ea"/>
          <a:cs typeface="+mn-cs"/>
        </a:defRPr>
      </a:lvl1pPr>
      <a:lvl2pPr marL="742950" indent="-285750" algn="l" rtl="0" eaLnBrk="0" fontAlgn="base" hangingPunct="0">
        <a:spcBef>
          <a:spcPts val="600"/>
        </a:spcBef>
        <a:spcAft>
          <a:spcPct val="0"/>
        </a:spcAft>
        <a:buChar char="–"/>
        <a:defRPr sz="1800">
          <a:solidFill>
            <a:srgbClr val="FFFFFF"/>
          </a:solidFill>
          <a:latin typeface="+mn-lt"/>
        </a:defRPr>
      </a:lvl2pPr>
      <a:lvl3pPr marL="1143000" indent="-228600" algn="l" rtl="0" eaLnBrk="0" fontAlgn="base" hangingPunct="0">
        <a:spcBef>
          <a:spcPts val="600"/>
        </a:spcBef>
        <a:spcAft>
          <a:spcPct val="0"/>
        </a:spcAft>
        <a:buClr>
          <a:schemeClr val="tx2"/>
        </a:buClr>
        <a:buSzPct val="115000"/>
        <a:buChar char="•"/>
        <a:defRPr sz="1600">
          <a:solidFill>
            <a:srgbClr val="FFFFFF"/>
          </a:solidFill>
          <a:latin typeface="+mn-lt"/>
        </a:defRPr>
      </a:lvl3pPr>
      <a:lvl4pPr marL="1600200" indent="-228600" algn="l" rtl="0" eaLnBrk="0" fontAlgn="base" hangingPunct="0">
        <a:spcBef>
          <a:spcPct val="0"/>
        </a:spcBef>
        <a:spcAft>
          <a:spcPts val="300"/>
        </a:spcAft>
        <a:buChar char="–"/>
        <a:defRPr sz="1400">
          <a:solidFill>
            <a:srgbClr val="FFFFFF"/>
          </a:solidFill>
          <a:latin typeface="+mn-lt"/>
        </a:defRPr>
      </a:lvl4pPr>
      <a:lvl5pPr marL="2057400" indent="-228600" algn="l" rtl="0" eaLnBrk="0" fontAlgn="base" hangingPunct="0">
        <a:spcBef>
          <a:spcPct val="0"/>
        </a:spcBef>
        <a:spcAft>
          <a:spcPts val="300"/>
        </a:spcAft>
        <a:buClr>
          <a:schemeClr val="tx2"/>
        </a:buClr>
        <a:buSzPct val="110000"/>
        <a:buChar char="•"/>
        <a:defRPr sz="1400">
          <a:solidFill>
            <a:srgbClr val="FFFFFF"/>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90152" name="Rectangle 8"/>
          <p:cNvSpPr>
            <a:spLocks noGrp="1" noChangeArrowheads="1"/>
          </p:cNvSpPr>
          <p:nvPr>
            <p:ph type="title"/>
          </p:nvPr>
        </p:nvSpPr>
        <p:spPr bwMode="auto">
          <a:xfrm>
            <a:off x="685800" y="350838"/>
            <a:ext cx="7772400" cy="701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dirty="0" smtClean="0"/>
              <a:t>Kliknij, aby edytować wzorzec</a:t>
            </a:r>
          </a:p>
        </p:txBody>
      </p:sp>
      <p:sp>
        <p:nvSpPr>
          <p:cNvPr id="1027" name="Rectangle 9"/>
          <p:cNvSpPr>
            <a:spLocks noGrp="1" noChangeArrowheads="1"/>
          </p:cNvSpPr>
          <p:nvPr>
            <p:ph type="body" idx="1"/>
          </p:nvPr>
        </p:nvSpPr>
        <p:spPr bwMode="auto">
          <a:xfrm>
            <a:off x="698500" y="1268413"/>
            <a:ext cx="812165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dirty="0" err="1" smtClean="0"/>
              <a:t>Kliknij</a:t>
            </a:r>
            <a:r>
              <a:rPr lang="pl-PL" dirty="0" smtClean="0"/>
              <a:t>,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p>
        </p:txBody>
      </p:sp>
    </p:spTree>
    <p:extLst>
      <p:ext uri="{BB962C8B-B14F-4D97-AF65-F5344CB8AC3E}">
        <p14:creationId xmlns:p14="http://schemas.microsoft.com/office/powerpoint/2010/main" val="1290764358"/>
      </p:ext>
    </p:extLst>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Lst>
  <p:timing>
    <p:tnLst>
      <p:par>
        <p:cTn id="1" dur="indefinite" restart="never" nodeType="tmRoot"/>
      </p:par>
    </p:tnLst>
  </p:timing>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ts val="1200"/>
        </a:spcAft>
        <a:buClr>
          <a:schemeClr val="tx2"/>
        </a:buClr>
        <a:buSzPct val="115000"/>
        <a:buChar char="•"/>
        <a:defRPr sz="2000">
          <a:solidFill>
            <a:srgbClr val="FFFFFF"/>
          </a:solidFill>
          <a:latin typeface="+mn-lt"/>
          <a:ea typeface="+mn-ea"/>
          <a:cs typeface="+mn-cs"/>
        </a:defRPr>
      </a:lvl1pPr>
      <a:lvl2pPr marL="742950" indent="-285750" algn="l" rtl="0" eaLnBrk="0" fontAlgn="base" hangingPunct="0">
        <a:spcBef>
          <a:spcPts val="600"/>
        </a:spcBef>
        <a:spcAft>
          <a:spcPct val="0"/>
        </a:spcAft>
        <a:buChar char="–"/>
        <a:defRPr sz="1800">
          <a:solidFill>
            <a:srgbClr val="FFFFFF"/>
          </a:solidFill>
          <a:latin typeface="+mn-lt"/>
        </a:defRPr>
      </a:lvl2pPr>
      <a:lvl3pPr marL="1143000" indent="-228600" algn="l" rtl="0" eaLnBrk="0" fontAlgn="base" hangingPunct="0">
        <a:spcBef>
          <a:spcPts val="600"/>
        </a:spcBef>
        <a:spcAft>
          <a:spcPct val="0"/>
        </a:spcAft>
        <a:buClr>
          <a:schemeClr val="tx2"/>
        </a:buClr>
        <a:buSzPct val="115000"/>
        <a:buChar char="•"/>
        <a:defRPr sz="1600">
          <a:solidFill>
            <a:srgbClr val="FFFFFF"/>
          </a:solidFill>
          <a:latin typeface="+mn-lt"/>
        </a:defRPr>
      </a:lvl3pPr>
      <a:lvl4pPr marL="1600200" indent="-228600" algn="l" rtl="0" eaLnBrk="0" fontAlgn="base" hangingPunct="0">
        <a:spcBef>
          <a:spcPct val="0"/>
        </a:spcBef>
        <a:spcAft>
          <a:spcPts val="300"/>
        </a:spcAft>
        <a:buChar char="–"/>
        <a:defRPr sz="1400">
          <a:solidFill>
            <a:srgbClr val="FFFFFF"/>
          </a:solidFill>
          <a:latin typeface="+mn-lt"/>
        </a:defRPr>
      </a:lvl4pPr>
      <a:lvl5pPr marL="2057400" indent="-228600" algn="l" rtl="0" eaLnBrk="0" fontAlgn="base" hangingPunct="0">
        <a:spcBef>
          <a:spcPct val="0"/>
        </a:spcBef>
        <a:spcAft>
          <a:spcPts val="300"/>
        </a:spcAft>
        <a:buClr>
          <a:schemeClr val="tx2"/>
        </a:buClr>
        <a:buSzPct val="110000"/>
        <a:buChar char="•"/>
        <a:defRPr sz="1400">
          <a:solidFill>
            <a:srgbClr val="FFFFFF"/>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hyperlink" Target="http://www.plosone.org/article/info:doi/10.1371/journal.pone.0002860"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hyperlink" Target="http://grey.colorado.edu/CompCogNeuro/index.php/CECN1_A_Not_B"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grey.colorado.edu/CompCogNeuro/index.php/CECN1_Hippocampu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grey.colorado.edu/CompCogNeuro/index.php/CECN1_AB-AC_List_Learn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133648"/>
            <a:ext cx="7772400" cy="1656184"/>
          </a:xfrm>
        </p:spPr>
        <p:txBody>
          <a:bodyPr/>
          <a:lstStyle/>
          <a:p>
            <a:pPr eaLnBrk="1" hangingPunct="1">
              <a:defRPr/>
            </a:pPr>
            <a:r>
              <a:rPr lang="en-US" sz="3200" dirty="0" smtClean="0">
                <a:effectLst/>
              </a:rPr>
              <a:t>Advanced </a:t>
            </a:r>
            <a:r>
              <a:rPr lang="en-US" sz="3200" dirty="0">
                <a:effectLst/>
              </a:rPr>
              <a:t>Topic in Cognitive </a:t>
            </a:r>
            <a:r>
              <a:rPr lang="en-US" sz="3200" dirty="0" smtClean="0">
                <a:effectLst/>
              </a:rPr>
              <a:t/>
            </a:r>
            <a:br>
              <a:rPr lang="en-US" sz="3200" dirty="0" smtClean="0">
                <a:effectLst/>
              </a:rPr>
            </a:br>
            <a:r>
              <a:rPr lang="en-US" sz="3200" dirty="0" smtClean="0">
                <a:effectLst/>
              </a:rPr>
              <a:t>Neuroscience and </a:t>
            </a:r>
            <a:r>
              <a:rPr lang="en-US" sz="3200" dirty="0">
                <a:effectLst/>
              </a:rPr>
              <a:t>Embodied </a:t>
            </a:r>
            <a:r>
              <a:rPr lang="en-US" sz="3200" dirty="0" smtClean="0">
                <a:effectLst/>
              </a:rPr>
              <a:t>Intelligence</a:t>
            </a:r>
            <a:endParaRPr lang="en-US" sz="4000" dirty="0"/>
          </a:p>
        </p:txBody>
      </p:sp>
      <p:sp>
        <p:nvSpPr>
          <p:cNvPr id="2051" name="Rectangle 3"/>
          <p:cNvSpPr>
            <a:spLocks noGrp="1" noChangeArrowheads="1"/>
          </p:cNvSpPr>
          <p:nvPr>
            <p:ph type="subTitle" idx="1"/>
          </p:nvPr>
        </p:nvSpPr>
        <p:spPr>
          <a:xfrm>
            <a:off x="1187624" y="2420888"/>
            <a:ext cx="4040075" cy="2160240"/>
          </a:xfrm>
          <a:noFill/>
        </p:spPr>
        <p:txBody>
          <a:bodyPr/>
          <a:lstStyle/>
          <a:p>
            <a:pPr eaLnBrk="1" hangingPunct="1">
              <a:lnSpc>
                <a:spcPct val="90000"/>
              </a:lnSpc>
            </a:pPr>
            <a:r>
              <a:rPr lang="en-US" sz="3600" dirty="0" smtClean="0">
                <a:solidFill>
                  <a:schemeClr val="tx2"/>
                </a:solidFill>
              </a:rPr>
              <a:t>Lab Week </a:t>
            </a:r>
            <a:r>
              <a:rPr lang="pl-PL" sz="3600" dirty="0" smtClean="0">
                <a:solidFill>
                  <a:schemeClr val="tx2"/>
                </a:solidFill>
              </a:rPr>
              <a:t>7</a:t>
            </a:r>
            <a:r>
              <a:rPr lang="en-US" sz="3600" dirty="0" smtClean="0">
                <a:solidFill>
                  <a:schemeClr val="tx2"/>
                </a:solidFill>
              </a:rPr>
              <a:t> </a:t>
            </a:r>
          </a:p>
          <a:p>
            <a:pPr eaLnBrk="1" hangingPunct="1">
              <a:lnSpc>
                <a:spcPct val="90000"/>
              </a:lnSpc>
            </a:pPr>
            <a:r>
              <a:rPr lang="en-US" sz="3600" dirty="0" smtClean="0"/>
              <a:t>Memory</a:t>
            </a:r>
            <a:endParaRPr lang="en-US" sz="3600" dirty="0"/>
          </a:p>
        </p:txBody>
      </p:sp>
      <p:sp>
        <p:nvSpPr>
          <p:cNvPr id="2054" name="pole tekstowe 1"/>
          <p:cNvSpPr txBox="1">
            <a:spLocks noChangeArrowheads="1"/>
          </p:cNvSpPr>
          <p:nvPr/>
        </p:nvSpPr>
        <p:spPr bwMode="auto">
          <a:xfrm>
            <a:off x="6721288" y="6317969"/>
            <a:ext cx="23034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r>
              <a:rPr lang="en-US" dirty="0">
                <a:solidFill>
                  <a:srgbClr val="FFC000"/>
                </a:solidFill>
                <a:latin typeface="Calibri" pitchFamily="34" charset="0"/>
              </a:rPr>
              <a:t>CE7427</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7699" y="2145407"/>
            <a:ext cx="3810000"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Exploration of the hippo model</a:t>
            </a:r>
          </a:p>
        </p:txBody>
      </p:sp>
      <p:sp>
        <p:nvSpPr>
          <p:cNvPr id="22531" name="Rectangle 3"/>
          <p:cNvSpPr>
            <a:spLocks noGrp="1" noChangeArrowheads="1"/>
          </p:cNvSpPr>
          <p:nvPr>
            <p:ph type="body" sz="half" idx="1"/>
          </p:nvPr>
        </p:nvSpPr>
        <p:spPr>
          <a:xfrm>
            <a:off x="539750" y="1052513"/>
            <a:ext cx="8353425" cy="5689600"/>
          </a:xfrm>
          <a:noFill/>
        </p:spPr>
        <p:txBody>
          <a:bodyPr/>
          <a:lstStyle/>
          <a:p>
            <a:pPr marL="0" indent="0" eaLnBrk="1" hangingPunct="1">
              <a:lnSpc>
                <a:spcPct val="120000"/>
              </a:lnSpc>
              <a:spcBef>
                <a:spcPct val="0"/>
              </a:spcBef>
              <a:buClrTx/>
              <a:buSzTx/>
              <a:buFontTx/>
              <a:buNone/>
            </a:pPr>
            <a:r>
              <a:rPr lang="pl-PL" sz="2000" dirty="0" err="1" smtClean="0">
                <a:solidFill>
                  <a:srgbClr val="FFC000"/>
                </a:solidFill>
              </a:rPr>
              <a:t>BuildNet</a:t>
            </a:r>
            <a:r>
              <a:rPr lang="pl-PL" sz="2000" dirty="0" smtClean="0">
                <a:solidFill>
                  <a:srgbClr val="FFFFFF"/>
                </a:solidFill>
              </a:rPr>
              <a:t>, </a:t>
            </a:r>
            <a:r>
              <a:rPr lang="pl-PL" sz="2000" dirty="0" err="1" smtClean="0">
                <a:solidFill>
                  <a:srgbClr val="FFC000"/>
                </a:solidFill>
              </a:rPr>
              <a:t>View_Train_Trial_Log</a:t>
            </a:r>
            <a:r>
              <a:rPr lang="pl-PL" sz="2000" dirty="0" smtClean="0">
                <a:solidFill>
                  <a:srgbClr val="FFFFFF"/>
                </a:solidFill>
              </a:rPr>
              <a:t> </a:t>
            </a:r>
            <a:r>
              <a:rPr lang="en-US" sz="2000" dirty="0" smtClean="0">
                <a:solidFill>
                  <a:srgbClr val="FFFFFF"/>
                </a:solidFill>
              </a:rPr>
              <a:t>shows statistics</a:t>
            </a:r>
            <a:r>
              <a:rPr lang="pl-PL" sz="2000" dirty="0" smtClean="0">
                <a:solidFill>
                  <a:srgbClr val="FFFFFF"/>
                </a:solidFill>
              </a:rPr>
              <a:t>. </a:t>
            </a:r>
          </a:p>
          <a:p>
            <a:pPr marL="0" indent="0" eaLnBrk="1" hangingPunct="1">
              <a:spcBef>
                <a:spcPct val="0"/>
              </a:spcBef>
              <a:buClrTx/>
              <a:buSzTx/>
              <a:buFontTx/>
              <a:buNone/>
            </a:pPr>
            <a:r>
              <a:rPr lang="pl-PL" sz="2000" dirty="0" err="1" smtClean="0">
                <a:solidFill>
                  <a:srgbClr val="FFC000"/>
                </a:solidFill>
              </a:rPr>
              <a:t>TrainInit</a:t>
            </a:r>
            <a:r>
              <a:rPr lang="pl-PL" sz="2000" dirty="0" smtClean="0">
                <a:solidFill>
                  <a:srgbClr val="FFC000"/>
                </a:solidFill>
              </a:rPr>
              <a:t>, Step</a:t>
            </a:r>
            <a:r>
              <a:rPr lang="pl-PL" sz="2000" dirty="0" smtClean="0">
                <a:solidFill>
                  <a:srgbClr val="FFFFFF"/>
                </a:solidFill>
              </a:rPr>
              <a:t>: </a:t>
            </a:r>
            <a:r>
              <a:rPr lang="en-US" sz="2000" dirty="0" smtClean="0">
                <a:solidFill>
                  <a:srgbClr val="FFFFFF"/>
                </a:solidFill>
              </a:rPr>
              <a:t>shows </a:t>
            </a:r>
            <a:r>
              <a:rPr lang="pl-PL" sz="2000" dirty="0" smtClean="0">
                <a:solidFill>
                  <a:srgbClr val="FFFFFF"/>
                </a:solidFill>
              </a:rPr>
              <a:t>(</a:t>
            </a:r>
            <a:r>
              <a:rPr lang="pl-PL" sz="2000" dirty="0" err="1" smtClean="0">
                <a:solidFill>
                  <a:srgbClr val="FFFFFF"/>
                </a:solidFill>
              </a:rPr>
              <a:t>A,B,Cont</a:t>
            </a:r>
            <a:r>
              <a:rPr lang="pl-PL" sz="2000" dirty="0" smtClean="0">
                <a:solidFill>
                  <a:srgbClr val="FFFFFF"/>
                </a:solidFill>
              </a:rPr>
              <a:t>), </a:t>
            </a:r>
            <a:r>
              <a:rPr lang="en-US" sz="2000" dirty="0" smtClean="0">
                <a:solidFill>
                  <a:srgbClr val="FFFFFF"/>
                </a:solidFill>
              </a:rPr>
              <a:t>activation flow from </a:t>
            </a:r>
            <a:br>
              <a:rPr lang="en-US" sz="2000" dirty="0" smtClean="0">
                <a:solidFill>
                  <a:srgbClr val="FFFFFF"/>
                </a:solidFill>
              </a:rPr>
            </a:br>
            <a:r>
              <a:rPr lang="pl-PL" sz="2000" dirty="0" err="1" smtClean="0">
                <a:solidFill>
                  <a:srgbClr val="FFFFFF"/>
                </a:solidFill>
              </a:rPr>
              <a:t>EC_in</a:t>
            </a:r>
            <a:r>
              <a:rPr lang="pl-PL" sz="2000" dirty="0" smtClean="0">
                <a:solidFill>
                  <a:srgbClr val="FFFFFF"/>
                </a:solidFill>
              </a:rPr>
              <a:t> </a:t>
            </a:r>
            <a:r>
              <a:rPr lang="pl-PL" sz="2000" dirty="0" smtClean="0">
                <a:solidFill>
                  <a:srgbClr val="FFFFFF"/>
                </a:solidFill>
                <a:sym typeface="Symbol" pitchFamily="18" charset="2"/>
              </a:rPr>
              <a:t></a:t>
            </a:r>
            <a:r>
              <a:rPr lang="pl-PL" sz="2000" dirty="0" smtClean="0">
                <a:solidFill>
                  <a:srgbClr val="FFFFFF"/>
                </a:solidFill>
              </a:rPr>
              <a:t> DG</a:t>
            </a:r>
            <a:r>
              <a:rPr lang="pl-PL" sz="2000" dirty="0" smtClean="0">
                <a:solidFill>
                  <a:srgbClr val="FFFFFF"/>
                </a:solidFill>
                <a:sym typeface="Symbol" pitchFamily="18" charset="2"/>
              </a:rPr>
              <a:t> </a:t>
            </a:r>
            <a:r>
              <a:rPr lang="pl-PL" sz="2000" dirty="0" smtClean="0">
                <a:solidFill>
                  <a:srgbClr val="FFFFFF"/>
                </a:solidFill>
              </a:rPr>
              <a:t> CA3 </a:t>
            </a:r>
            <a:r>
              <a:rPr lang="pl-PL" sz="2000" dirty="0" smtClean="0">
                <a:solidFill>
                  <a:srgbClr val="FFFFFF"/>
                </a:solidFill>
                <a:sym typeface="Symbol" pitchFamily="18" charset="2"/>
              </a:rPr>
              <a:t></a:t>
            </a:r>
            <a:r>
              <a:rPr lang="pl-PL" sz="2000" dirty="0" smtClean="0">
                <a:solidFill>
                  <a:srgbClr val="FFFFFF"/>
                </a:solidFill>
              </a:rPr>
              <a:t> CA1, </a:t>
            </a:r>
            <a:r>
              <a:rPr lang="en-US" sz="2000" dirty="0" smtClean="0">
                <a:solidFill>
                  <a:srgbClr val="FFFFFF"/>
                </a:solidFill>
              </a:rPr>
              <a:t>sparse </a:t>
            </a:r>
            <a:r>
              <a:rPr lang="pl-PL" sz="2000" dirty="0" smtClean="0">
                <a:solidFill>
                  <a:srgbClr val="FFFFFF"/>
                </a:solidFill>
              </a:rPr>
              <a:t>rep. </a:t>
            </a:r>
            <a:r>
              <a:rPr lang="en-US" sz="2000" dirty="0" smtClean="0">
                <a:solidFill>
                  <a:srgbClr val="FFFFFF"/>
                </a:solidFill>
              </a:rPr>
              <a:t>in</a:t>
            </a:r>
            <a:r>
              <a:rPr lang="pl-PL" sz="2000" dirty="0" smtClean="0">
                <a:solidFill>
                  <a:srgbClr val="FFFFFF"/>
                </a:solidFill>
              </a:rPr>
              <a:t> CA3 </a:t>
            </a:r>
            <a:r>
              <a:rPr lang="en-US" sz="2000" dirty="0" smtClean="0">
                <a:solidFill>
                  <a:srgbClr val="FFFFFF"/>
                </a:solidFill>
              </a:rPr>
              <a:t>associates</a:t>
            </a:r>
            <a:r>
              <a:rPr lang="pl-PL" sz="2000" dirty="0" smtClean="0">
                <a:solidFill>
                  <a:srgbClr val="FFFFFF"/>
                </a:solidFill>
              </a:rPr>
              <a:t> CA1 </a:t>
            </a:r>
            <a:r>
              <a:rPr lang="pl-PL" sz="2000" dirty="0" smtClean="0">
                <a:solidFill>
                  <a:srgbClr val="FFFFFF"/>
                </a:solidFill>
                <a:sym typeface="Symbol" pitchFamily="18" charset="2"/>
              </a:rPr>
              <a:t> </a:t>
            </a:r>
            <a:r>
              <a:rPr lang="pl-PL" sz="2000" dirty="0" err="1" smtClean="0">
                <a:solidFill>
                  <a:srgbClr val="FFFFFF"/>
                </a:solidFill>
                <a:sym typeface="Symbol" pitchFamily="18" charset="2"/>
              </a:rPr>
              <a:t>EC_out</a:t>
            </a:r>
            <a:r>
              <a:rPr lang="pl-PL" sz="2000" dirty="0" smtClean="0">
                <a:solidFill>
                  <a:srgbClr val="FFFFFF"/>
                </a:solidFill>
                <a:sym typeface="Symbol" pitchFamily="18" charset="2"/>
              </a:rPr>
              <a:t>. </a:t>
            </a:r>
            <a:endParaRPr lang="pl-PL" sz="2000" dirty="0" smtClean="0">
              <a:solidFill>
                <a:srgbClr val="FFFFFF"/>
              </a:solidFill>
            </a:endParaRPr>
          </a:p>
          <a:p>
            <a:pPr marL="0" indent="0" eaLnBrk="1" hangingPunct="1">
              <a:lnSpc>
                <a:spcPct val="120000"/>
              </a:lnSpc>
              <a:spcBef>
                <a:spcPct val="0"/>
              </a:spcBef>
              <a:buClrTx/>
              <a:buSzTx/>
              <a:buFontTx/>
              <a:buNone/>
            </a:pPr>
            <a:r>
              <a:rPr lang="en-US" sz="2000" dirty="0" smtClean="0">
                <a:solidFill>
                  <a:srgbClr val="FFFFFF"/>
                </a:solidFill>
              </a:rPr>
              <a:t>Units selected in previous step have white borders</a:t>
            </a:r>
            <a:r>
              <a:rPr lang="pl-PL" sz="2000" dirty="0" smtClean="0">
                <a:solidFill>
                  <a:srgbClr val="FFFFFF"/>
                </a:solidFill>
              </a:rPr>
              <a:t>, </a:t>
            </a:r>
            <a:r>
              <a:rPr lang="en-US" sz="2000" dirty="0" smtClean="0">
                <a:solidFill>
                  <a:srgbClr val="FFFFFF"/>
                </a:solidFill>
              </a:rPr>
              <a:t>they are mainly in the </a:t>
            </a:r>
            <a:r>
              <a:rPr lang="pl-PL" sz="2000" dirty="0" err="1" smtClean="0">
                <a:solidFill>
                  <a:srgbClr val="FFFFFF"/>
                </a:solidFill>
              </a:rPr>
              <a:t>EC_in</a:t>
            </a:r>
            <a:r>
              <a:rPr lang="pl-PL" sz="2000" dirty="0" smtClean="0">
                <a:solidFill>
                  <a:srgbClr val="FFFFFF"/>
                </a:solidFill>
              </a:rPr>
              <a:t>, CA1, </a:t>
            </a:r>
            <a:r>
              <a:rPr lang="en-US" sz="2000" dirty="0" smtClean="0">
                <a:solidFill>
                  <a:srgbClr val="FFFFFF"/>
                </a:solidFill>
              </a:rPr>
              <a:t>less in </a:t>
            </a:r>
            <a:r>
              <a:rPr lang="pl-PL" sz="2000" dirty="0" smtClean="0">
                <a:solidFill>
                  <a:srgbClr val="FFFFFF"/>
                </a:solidFill>
              </a:rPr>
              <a:t>CA3 </a:t>
            </a:r>
            <a:r>
              <a:rPr lang="en-US" sz="2000" dirty="0" smtClean="0">
                <a:solidFill>
                  <a:srgbClr val="FFFFFF"/>
                </a:solidFill>
              </a:rPr>
              <a:t>and nothing in </a:t>
            </a:r>
            <a:r>
              <a:rPr lang="pl-PL" sz="2000" dirty="0" smtClean="0">
                <a:solidFill>
                  <a:srgbClr val="FFFFFF"/>
                </a:solidFill>
              </a:rPr>
              <a:t>DG.</a:t>
            </a:r>
            <a:endParaRPr lang="pl-PL" sz="1000" dirty="0" smtClean="0">
              <a:solidFill>
                <a:srgbClr val="FFFFFF"/>
              </a:solidFill>
            </a:endParaRPr>
          </a:p>
          <a:p>
            <a:pPr marL="0" indent="0" eaLnBrk="1" hangingPunct="1">
              <a:lnSpc>
                <a:spcPct val="120000"/>
              </a:lnSpc>
              <a:spcBef>
                <a:spcPct val="0"/>
              </a:spcBef>
              <a:buClrTx/>
              <a:buSzTx/>
              <a:buFontTx/>
              <a:buNone/>
            </a:pPr>
            <a:r>
              <a:rPr lang="en-US" sz="2000" dirty="0" smtClean="0">
                <a:solidFill>
                  <a:srgbClr val="FFFFFF"/>
                </a:solidFill>
              </a:rPr>
              <a:t>Training epoch</a:t>
            </a:r>
            <a:r>
              <a:rPr lang="pl-PL" sz="2000" dirty="0" smtClean="0">
                <a:solidFill>
                  <a:srgbClr val="FFFFFF"/>
                </a:solidFill>
              </a:rPr>
              <a:t>: </a:t>
            </a:r>
            <a:r>
              <a:rPr lang="en-US" sz="2000" dirty="0" smtClean="0">
                <a:solidFill>
                  <a:srgbClr val="FFFFFF"/>
                </a:solidFill>
              </a:rPr>
              <a:t>after </a:t>
            </a:r>
            <a:r>
              <a:rPr lang="pl-PL" sz="2000" dirty="0" smtClean="0">
                <a:solidFill>
                  <a:srgbClr val="FFFFFF"/>
                </a:solidFill>
              </a:rPr>
              <a:t>10 </a:t>
            </a:r>
            <a:r>
              <a:rPr lang="en-US" sz="2000" dirty="0" smtClean="0">
                <a:solidFill>
                  <a:srgbClr val="FFFFFF"/>
                </a:solidFill>
              </a:rPr>
              <a:t>elements </a:t>
            </a:r>
            <a:r>
              <a:rPr lang="pl-PL" sz="2000" dirty="0" smtClean="0">
                <a:solidFill>
                  <a:srgbClr val="FFFFFF"/>
                </a:solidFill>
              </a:rPr>
              <a:t>+ 3 </a:t>
            </a:r>
            <a:r>
              <a:rPr lang="en-US" sz="2000" dirty="0" smtClean="0">
                <a:solidFill>
                  <a:srgbClr val="FFFFFF"/>
                </a:solidFill>
              </a:rPr>
              <a:t>test sets</a:t>
            </a:r>
            <a:r>
              <a:rPr lang="pl-PL" sz="2000" dirty="0" smtClean="0">
                <a:solidFill>
                  <a:srgbClr val="FFFFFF"/>
                </a:solidFill>
              </a:rPr>
              <a:t>: AB, AC, </a:t>
            </a:r>
            <a:r>
              <a:rPr lang="en-US" sz="2000" dirty="0" smtClean="0">
                <a:solidFill>
                  <a:srgbClr val="FFFFFF"/>
                </a:solidFill>
              </a:rPr>
              <a:t>new “</a:t>
            </a:r>
            <a:r>
              <a:rPr lang="pl-PL" sz="2000" dirty="0" err="1" smtClean="0">
                <a:solidFill>
                  <a:srgbClr val="FFFFFF"/>
                </a:solidFill>
              </a:rPr>
              <a:t>lure</a:t>
            </a:r>
            <a:r>
              <a:rPr lang="pl-PL" sz="2000" dirty="0" smtClean="0">
                <a:solidFill>
                  <a:srgbClr val="FFFFFF"/>
                </a:solidFill>
              </a:rPr>
              <a:t> </a:t>
            </a:r>
            <a:r>
              <a:rPr lang="pl-PL" sz="2000" dirty="0" err="1" smtClean="0">
                <a:solidFill>
                  <a:srgbClr val="FFFFFF"/>
                </a:solidFill>
              </a:rPr>
              <a:t>items</a:t>
            </a:r>
            <a:r>
              <a:rPr lang="en-US" sz="2000" dirty="0" smtClean="0">
                <a:solidFill>
                  <a:srgbClr val="FFFFFF"/>
                </a:solidFill>
              </a:rPr>
              <a:t>” are presented to see how unknown inputs will be treated</a:t>
            </a:r>
            <a:r>
              <a:rPr lang="pl-PL" sz="2000" dirty="0" smtClean="0">
                <a:solidFill>
                  <a:srgbClr val="FFFFFF"/>
                </a:solidFill>
              </a:rPr>
              <a:t>. 1-3 </a:t>
            </a:r>
            <a:r>
              <a:rPr lang="en-US" sz="2000" dirty="0" smtClean="0">
                <a:solidFill>
                  <a:srgbClr val="FFFFFF"/>
                </a:solidFill>
              </a:rPr>
              <a:t>epochs</a:t>
            </a:r>
            <a:r>
              <a:rPr lang="pl-PL" sz="2000" dirty="0" smtClean="0">
                <a:solidFill>
                  <a:srgbClr val="FFFFFF"/>
                </a:solidFill>
              </a:rPr>
              <a:t>!</a:t>
            </a:r>
            <a:br>
              <a:rPr lang="pl-PL" sz="2000" dirty="0" smtClean="0">
                <a:solidFill>
                  <a:srgbClr val="FFFFFF"/>
                </a:solidFill>
              </a:rPr>
            </a:br>
            <a:endParaRPr lang="pl-PL" sz="1000" dirty="0" smtClean="0">
              <a:solidFill>
                <a:srgbClr val="FFFFFF"/>
              </a:solidFill>
            </a:endParaRPr>
          </a:p>
          <a:p>
            <a:pPr marL="0" indent="0" eaLnBrk="1" hangingPunct="1">
              <a:lnSpc>
                <a:spcPct val="120000"/>
              </a:lnSpc>
              <a:spcBef>
                <a:spcPct val="0"/>
              </a:spcBef>
              <a:buClrTx/>
              <a:buSzTx/>
              <a:buFontTx/>
              <a:buNone/>
            </a:pPr>
            <a:r>
              <a:rPr lang="en-US" sz="2000" dirty="0" smtClean="0">
                <a:solidFill>
                  <a:srgbClr val="FFC000"/>
                </a:solidFill>
              </a:rPr>
              <a:t>train step </a:t>
            </a:r>
            <a:r>
              <a:rPr lang="en-US" sz="2000" dirty="0" err="1" smtClean="0">
                <a:solidFill>
                  <a:srgbClr val="FFC000"/>
                </a:solidFill>
              </a:rPr>
              <a:t>prog</a:t>
            </a:r>
            <a:r>
              <a:rPr lang="en-US" sz="2000" dirty="0" smtClean="0">
                <a:solidFill>
                  <a:srgbClr val="FFC000"/>
                </a:solidFill>
              </a:rPr>
              <a:t> </a:t>
            </a:r>
            <a:r>
              <a:rPr lang="pl-PL" sz="2000" dirty="0" smtClean="0">
                <a:solidFill>
                  <a:srgbClr val="FFC000"/>
                </a:solidFill>
              </a:rPr>
              <a:t>= </a:t>
            </a:r>
            <a:r>
              <a:rPr lang="en-US" sz="2000" dirty="0" err="1" smtClean="0">
                <a:solidFill>
                  <a:srgbClr val="FFC000"/>
                </a:solidFill>
              </a:rPr>
              <a:t>LeabraEpoch</a:t>
            </a:r>
            <a:r>
              <a:rPr lang="pl-PL" sz="2000" dirty="0" smtClean="0">
                <a:solidFill>
                  <a:srgbClr val="FFC000"/>
                </a:solidFill>
              </a:rPr>
              <a:t>, Step </a:t>
            </a:r>
            <a:r>
              <a:rPr lang="en-US" sz="2000" dirty="0" smtClean="0">
                <a:solidFill>
                  <a:srgbClr val="FFFFFF"/>
                </a:solidFill>
              </a:rPr>
              <a:t>first raining than test</a:t>
            </a:r>
            <a:r>
              <a:rPr lang="pl-PL" sz="2000" dirty="0" smtClean="0">
                <a:solidFill>
                  <a:srgbClr val="FFFFFF"/>
                </a:solidFill>
              </a:rPr>
              <a:t>. </a:t>
            </a:r>
          </a:p>
          <a:p>
            <a:pPr marL="0" indent="0" eaLnBrk="1" hangingPunct="1">
              <a:lnSpc>
                <a:spcPct val="120000"/>
              </a:lnSpc>
              <a:spcBef>
                <a:spcPct val="0"/>
              </a:spcBef>
              <a:buClrTx/>
              <a:buSzTx/>
              <a:buFontTx/>
              <a:buNone/>
            </a:pPr>
            <a:r>
              <a:rPr lang="pl-PL" sz="2000" dirty="0" err="1" smtClean="0">
                <a:solidFill>
                  <a:srgbClr val="FFC000"/>
                </a:solidFill>
              </a:rPr>
              <a:t>TrialTestOutputData</a:t>
            </a:r>
            <a:r>
              <a:rPr lang="pl-PL" sz="2000" dirty="0" smtClean="0">
                <a:solidFill>
                  <a:srgbClr val="FFFFFF"/>
                </a:solidFill>
              </a:rPr>
              <a:t> </a:t>
            </a:r>
            <a:r>
              <a:rPr lang="en-US" sz="2000" dirty="0" smtClean="0">
                <a:solidFill>
                  <a:srgbClr val="FFFFFF"/>
                </a:solidFill>
              </a:rPr>
              <a:t>has </a:t>
            </a:r>
            <a:r>
              <a:rPr lang="pl-PL" sz="2000" dirty="0" smtClean="0">
                <a:solidFill>
                  <a:srgbClr val="FFFFFF"/>
                </a:solidFill>
              </a:rPr>
              <a:t>10 </a:t>
            </a:r>
            <a:r>
              <a:rPr lang="en-US" sz="2000" dirty="0" smtClean="0">
                <a:solidFill>
                  <a:srgbClr val="FFFFFF"/>
                </a:solidFill>
              </a:rPr>
              <a:t>rows</a:t>
            </a:r>
            <a:r>
              <a:rPr lang="pl-PL" sz="2000" dirty="0" smtClean="0">
                <a:solidFill>
                  <a:srgbClr val="FFFFFF"/>
                </a:solidFill>
              </a:rPr>
              <a:t> </a:t>
            </a:r>
            <a:r>
              <a:rPr lang="en-US" sz="2000" dirty="0" smtClean="0">
                <a:solidFill>
                  <a:srgbClr val="FFFFFF"/>
                </a:solidFill>
              </a:rPr>
              <a:t>for each </a:t>
            </a:r>
            <a:r>
              <a:rPr lang="pl-PL" sz="2000" dirty="0" smtClean="0">
                <a:solidFill>
                  <a:srgbClr val="FFFFFF"/>
                </a:solidFill>
              </a:rPr>
              <a:t>AB, AC, </a:t>
            </a:r>
            <a:r>
              <a:rPr lang="en-US" sz="2000" dirty="0" smtClean="0">
                <a:solidFill>
                  <a:srgbClr val="FFFFFF"/>
                </a:solidFill>
              </a:rPr>
              <a:t>new </a:t>
            </a:r>
            <a:r>
              <a:rPr lang="pl-PL" sz="2000" dirty="0" smtClean="0">
                <a:solidFill>
                  <a:srgbClr val="FFFFFF"/>
                </a:solidFill>
              </a:rPr>
              <a:t>+ sum </a:t>
            </a:r>
            <a:r>
              <a:rPr lang="en-US" sz="2000" dirty="0" smtClean="0">
                <a:solidFill>
                  <a:srgbClr val="FFFFFF"/>
                </a:solidFill>
              </a:rPr>
              <a:t>of results</a:t>
            </a:r>
            <a:r>
              <a:rPr lang="pl-PL" sz="2000" dirty="0" smtClean="0">
                <a:solidFill>
                  <a:srgbClr val="FFFFFF"/>
                </a:solidFill>
              </a:rPr>
              <a:t>; </a:t>
            </a:r>
            <a:r>
              <a:rPr lang="pl-PL" sz="2000" dirty="0" err="1" smtClean="0">
                <a:solidFill>
                  <a:srgbClr val="FFC000"/>
                </a:solidFill>
              </a:rPr>
              <a:t>stim_err_on</a:t>
            </a:r>
            <a:r>
              <a:rPr lang="pl-PL" sz="2000" dirty="0" smtClean="0">
                <a:solidFill>
                  <a:srgbClr val="FFFFFF"/>
                </a:solidFill>
              </a:rPr>
              <a:t> = % </a:t>
            </a:r>
            <a:r>
              <a:rPr lang="en-US" sz="2000" dirty="0" smtClean="0">
                <a:solidFill>
                  <a:srgbClr val="FFFFFF"/>
                </a:solidFill>
              </a:rPr>
              <a:t>wrong activations on output </a:t>
            </a:r>
            <a:r>
              <a:rPr lang="pl-PL" sz="2000" dirty="0" smtClean="0">
                <a:solidFill>
                  <a:srgbClr val="FFFFFF"/>
                </a:solidFill>
              </a:rPr>
              <a:t>B; </a:t>
            </a:r>
            <a:r>
              <a:rPr lang="pl-PL" sz="2000" dirty="0" err="1" smtClean="0">
                <a:solidFill>
                  <a:srgbClr val="FFC000"/>
                </a:solidFill>
              </a:rPr>
              <a:t>stim_err_off</a:t>
            </a:r>
            <a:r>
              <a:rPr lang="pl-PL" sz="2000" dirty="0" smtClean="0">
                <a:solidFill>
                  <a:srgbClr val="FFFFFF"/>
                </a:solidFill>
              </a:rPr>
              <a:t> = % </a:t>
            </a:r>
            <a:r>
              <a:rPr lang="en-US" sz="2000" dirty="0" smtClean="0">
                <a:solidFill>
                  <a:srgbClr val="FFFFFF"/>
                </a:solidFill>
              </a:rPr>
              <a:t>wrongly non-activated fro </a:t>
            </a:r>
            <a:r>
              <a:rPr lang="pl-PL" sz="2000" dirty="0" smtClean="0">
                <a:solidFill>
                  <a:srgbClr val="FFFFFF"/>
                </a:solidFill>
              </a:rPr>
              <a:t>B; </a:t>
            </a:r>
            <a:r>
              <a:rPr lang="en-US" sz="2000" dirty="0" smtClean="0">
                <a:solidFill>
                  <a:srgbClr val="FFFFFF"/>
                </a:solidFill>
              </a:rPr>
              <a:t>threshold is </a:t>
            </a:r>
            <a:r>
              <a:rPr lang="pl-PL" sz="2000" dirty="0" smtClean="0">
                <a:solidFill>
                  <a:srgbClr val="FFFFFF"/>
                </a:solidFill>
              </a:rPr>
              <a:t>~1/3 </a:t>
            </a:r>
            <a:r>
              <a:rPr lang="en-US" sz="2000" dirty="0" smtClean="0">
                <a:solidFill>
                  <a:srgbClr val="FFFFFF"/>
                </a:solidFill>
              </a:rPr>
              <a:t>to assume </a:t>
            </a:r>
            <a:r>
              <a:rPr lang="pl-PL" sz="2000" dirty="0" err="1" smtClean="0">
                <a:solidFill>
                  <a:srgbClr val="FFC000"/>
                </a:solidFill>
              </a:rPr>
              <a:t>rmbr</a:t>
            </a:r>
            <a:r>
              <a:rPr lang="pl-PL" sz="2000" dirty="0" smtClean="0">
                <a:solidFill>
                  <a:srgbClr val="FFC000"/>
                </a:solidFill>
              </a:rPr>
              <a:t>=1</a:t>
            </a:r>
            <a:r>
              <a:rPr lang="pl-PL" sz="2000" dirty="0" smtClean="0">
                <a:solidFill>
                  <a:srgbClr val="FFFFFF"/>
                </a:solidFill>
              </a:rPr>
              <a:t>, </a:t>
            </a:r>
            <a:r>
              <a:rPr lang="en-US" sz="2000" dirty="0" smtClean="0">
                <a:solidFill>
                  <a:srgbClr val="FFFFFF"/>
                </a:solidFill>
              </a:rPr>
              <a:t>or remembered</a:t>
            </a:r>
            <a:r>
              <a:rPr lang="pl-PL" sz="2000" dirty="0" smtClean="0">
                <a:solidFill>
                  <a:srgbClr val="FFFFFF"/>
                </a:solidFill>
              </a:rPr>
              <a:t>;  </a:t>
            </a:r>
          </a:p>
          <a:p>
            <a:pPr marL="0" indent="0" eaLnBrk="1" hangingPunct="1">
              <a:lnSpc>
                <a:spcPct val="120000"/>
              </a:lnSpc>
              <a:spcBef>
                <a:spcPct val="0"/>
              </a:spcBef>
              <a:buClrTx/>
              <a:buSzTx/>
              <a:buFontTx/>
              <a:buNone/>
            </a:pPr>
            <a:r>
              <a:rPr lang="pl-PL" sz="2000" dirty="0" smtClean="0">
                <a:solidFill>
                  <a:srgbClr val="FFFFFF"/>
                </a:solidFill>
              </a:rPr>
              <a:t>Sum: </a:t>
            </a:r>
            <a:r>
              <a:rPr lang="en-US" sz="2000" dirty="0" smtClean="0">
                <a:solidFill>
                  <a:srgbClr val="FFFFFF"/>
                </a:solidFill>
              </a:rPr>
              <a:t>from top </a:t>
            </a:r>
            <a:r>
              <a:rPr lang="pl-PL" sz="2000" dirty="0" err="1" smtClean="0">
                <a:solidFill>
                  <a:srgbClr val="FFFFFF"/>
                </a:solidFill>
              </a:rPr>
              <a:t>lure</a:t>
            </a:r>
            <a:r>
              <a:rPr lang="pl-PL" sz="2000" dirty="0" smtClean="0">
                <a:solidFill>
                  <a:srgbClr val="FFFFFF"/>
                </a:solidFill>
              </a:rPr>
              <a:t>, ab, </a:t>
            </a:r>
            <a:r>
              <a:rPr lang="pl-PL" sz="2000" dirty="0" err="1" smtClean="0">
                <a:solidFill>
                  <a:srgbClr val="FFFFFF"/>
                </a:solidFill>
              </a:rPr>
              <a:t>ac</a:t>
            </a:r>
            <a:r>
              <a:rPr lang="pl-PL" sz="2000" dirty="0" smtClean="0">
                <a:solidFill>
                  <a:srgbClr val="FFFFFF"/>
                </a:solidFill>
              </a:rPr>
              <a:t>, </a:t>
            </a:r>
            <a:r>
              <a:rPr lang="en-US" sz="2000" dirty="0" smtClean="0">
                <a:solidFill>
                  <a:srgbClr val="FFFFFF"/>
                </a:solidFill>
              </a:rPr>
              <a:t>in</a:t>
            </a:r>
            <a:r>
              <a:rPr lang="pl-PL" sz="2000" dirty="0" smtClean="0">
                <a:solidFill>
                  <a:srgbClr val="FFFFFF"/>
                </a:solidFill>
              </a:rPr>
              <a:t> ab </a:t>
            </a:r>
            <a:r>
              <a:rPr lang="en-US" sz="2000" dirty="0" smtClean="0">
                <a:solidFill>
                  <a:srgbClr val="FFFFFF"/>
                </a:solidFill>
              </a:rPr>
              <a:t>not more than </a:t>
            </a:r>
            <a:r>
              <a:rPr lang="pl-PL" sz="2000" dirty="0" smtClean="0">
                <a:solidFill>
                  <a:srgbClr val="FFFFFF"/>
                </a:solidFill>
              </a:rPr>
              <a:t>1 </a:t>
            </a:r>
            <a:r>
              <a:rPr lang="en-US" sz="2000" dirty="0" smtClean="0">
                <a:solidFill>
                  <a:srgbClr val="FFFFFF"/>
                </a:solidFill>
              </a:rPr>
              <a:t>error</a:t>
            </a:r>
            <a:r>
              <a:rPr lang="pl-PL" sz="2000" dirty="0" smtClean="0">
                <a:solidFill>
                  <a:srgbClr val="FFFFFF"/>
                </a:solidFill>
              </a:rPr>
              <a:t>. </a:t>
            </a:r>
            <a:r>
              <a:rPr lang="en-US" sz="2000" dirty="0" smtClean="0">
                <a:solidFill>
                  <a:srgbClr val="FFFFFF"/>
                </a:solidFill>
              </a:rPr>
              <a:t/>
            </a:r>
            <a:br>
              <a:rPr lang="en-US" sz="2000" dirty="0" smtClean="0">
                <a:solidFill>
                  <a:srgbClr val="FFFFFF"/>
                </a:solidFill>
              </a:rPr>
            </a:br>
            <a:r>
              <a:rPr lang="en-US" sz="2000" dirty="0" err="1" smtClean="0">
                <a:solidFill>
                  <a:srgbClr val="FFFFFF"/>
                </a:solidFill>
              </a:rPr>
              <a:t>Chaing</a:t>
            </a:r>
            <a:r>
              <a:rPr lang="en-US" sz="2000" dirty="0" smtClean="0">
                <a:solidFill>
                  <a:srgbClr val="FFFFFF"/>
                </a:solidFill>
              </a:rPr>
              <a:t> to </a:t>
            </a:r>
            <a:r>
              <a:rPr lang="pl-PL" sz="2000" dirty="0" err="1" smtClean="0">
                <a:solidFill>
                  <a:srgbClr val="FFFFFF"/>
                </a:solidFill>
              </a:rPr>
              <a:t>train</a:t>
            </a:r>
            <a:r>
              <a:rPr lang="pl-PL" sz="2000" dirty="0" smtClean="0">
                <a:solidFill>
                  <a:srgbClr val="FFFFFF"/>
                </a:solidFill>
              </a:rPr>
              <a:t> </a:t>
            </a:r>
            <a:r>
              <a:rPr lang="pl-PL" sz="2000" dirty="0" err="1" smtClean="0">
                <a:solidFill>
                  <a:srgbClr val="FFFFFF"/>
                </a:solidFill>
              </a:rPr>
              <a:t>ac</a:t>
            </a:r>
            <a:r>
              <a:rPr lang="pl-PL" sz="2000" dirty="0" smtClean="0">
                <a:solidFill>
                  <a:srgbClr val="FFFFFF"/>
                </a:solidFill>
              </a:rPr>
              <a:t>, </a:t>
            </a:r>
            <a:r>
              <a:rPr lang="en-US" sz="2000" dirty="0" smtClean="0">
                <a:solidFill>
                  <a:srgbClr val="FFFFFF"/>
                </a:solidFill>
              </a:rPr>
              <a:t>then </a:t>
            </a:r>
            <a:r>
              <a:rPr lang="pl-PL" sz="2000" dirty="0" smtClean="0">
                <a:solidFill>
                  <a:srgbClr val="FFFFFF"/>
                </a:solidFill>
              </a:rPr>
              <a:t>test </a:t>
            </a:r>
            <a:r>
              <a:rPr lang="en-US" sz="2000" dirty="0" smtClean="0">
                <a:solidFill>
                  <a:srgbClr val="FFFFFF"/>
                </a:solidFill>
              </a:rPr>
              <a:t>shows </a:t>
            </a:r>
            <a:r>
              <a:rPr lang="pl-PL" sz="2000" dirty="0" smtClean="0">
                <a:solidFill>
                  <a:srgbClr val="FFFFFF"/>
                </a:solidFill>
              </a:rPr>
              <a:t>0.9 </a:t>
            </a:r>
            <a:r>
              <a:rPr lang="en-US" sz="2000" dirty="0" smtClean="0">
                <a:solidFill>
                  <a:srgbClr val="FFFFFF"/>
                </a:solidFill>
              </a:rPr>
              <a:t>and</a:t>
            </a:r>
            <a:r>
              <a:rPr lang="pl-PL" sz="2000" dirty="0" smtClean="0">
                <a:solidFill>
                  <a:srgbClr val="FFFFFF"/>
                </a:solidFill>
              </a:rPr>
              <a:t> 0.8 </a:t>
            </a:r>
            <a:r>
              <a:rPr lang="en-US" sz="2000" dirty="0" smtClean="0">
                <a:solidFill>
                  <a:srgbClr val="FFFFFF"/>
                </a:solidFill>
              </a:rPr>
              <a:t>for both lists</a:t>
            </a:r>
            <a:r>
              <a:rPr lang="pl-PL" sz="2000" dirty="0" smtClean="0">
                <a:solidFill>
                  <a:srgbClr val="FFFFFF"/>
                </a:solidFill>
              </a:rPr>
              <a:t>, 0 </a:t>
            </a:r>
            <a:r>
              <a:rPr lang="en-US" sz="2000" dirty="0" smtClean="0">
                <a:solidFill>
                  <a:srgbClr val="FFFFFF"/>
                </a:solidFill>
              </a:rPr>
              <a:t>for </a:t>
            </a:r>
            <a:r>
              <a:rPr lang="pl-PL" sz="2000" dirty="0" err="1" smtClean="0">
                <a:solidFill>
                  <a:srgbClr val="FFFFFF"/>
                </a:solidFill>
              </a:rPr>
              <a:t>lure</a:t>
            </a:r>
            <a:r>
              <a:rPr lang="pl-PL" sz="2000" dirty="0" smtClean="0">
                <a:solidFill>
                  <a:srgbClr val="FFFFFF"/>
                </a:solidFill>
              </a:rPr>
              <a:t>.</a:t>
            </a:r>
          </a:p>
        </p:txBody>
      </p:sp>
    </p:spTree>
    <p:extLst>
      <p:ext uri="{BB962C8B-B14F-4D97-AF65-F5344CB8AC3E}">
        <p14:creationId xmlns:p14="http://schemas.microsoft.com/office/powerpoint/2010/main" val="2993773702"/>
      </p:ext>
    </p:extLst>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2"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Further exploration</a:t>
            </a:r>
          </a:p>
        </p:txBody>
      </p:sp>
      <p:sp>
        <p:nvSpPr>
          <p:cNvPr id="23555" name="Rectangle 3"/>
          <p:cNvSpPr>
            <a:spLocks noGrp="1" noChangeArrowheads="1"/>
          </p:cNvSpPr>
          <p:nvPr>
            <p:ph type="body" sz="half" idx="1"/>
          </p:nvPr>
        </p:nvSpPr>
        <p:spPr>
          <a:xfrm>
            <a:off x="539750" y="1052513"/>
            <a:ext cx="8353425" cy="5689600"/>
          </a:xfrm>
          <a:noFill/>
        </p:spPr>
        <p:txBody>
          <a:bodyPr/>
          <a:lstStyle/>
          <a:p>
            <a:pPr marL="0" indent="0" eaLnBrk="1" hangingPunct="1">
              <a:spcBef>
                <a:spcPct val="0"/>
              </a:spcBef>
              <a:buClrTx/>
              <a:buSzTx/>
              <a:buFontTx/>
              <a:buNone/>
            </a:pPr>
            <a:r>
              <a:rPr lang="pl-PL" sz="2000" dirty="0" smtClean="0">
                <a:solidFill>
                  <a:srgbClr val="FFFFFF"/>
                </a:solidFill>
              </a:rPr>
              <a:t>Targ </a:t>
            </a:r>
            <a:r>
              <a:rPr lang="en-US" sz="2000" dirty="0" smtClean="0">
                <a:solidFill>
                  <a:srgbClr val="FFFFFF"/>
                </a:solidFill>
              </a:rPr>
              <a:t>in</a:t>
            </a:r>
            <a:r>
              <a:rPr lang="pl-PL" sz="2000" dirty="0" smtClean="0">
                <a:solidFill>
                  <a:srgbClr val="FFFFFF"/>
                </a:solidFill>
              </a:rPr>
              <a:t> Network </a:t>
            </a:r>
            <a:r>
              <a:rPr lang="en-US" sz="2000" dirty="0" smtClean="0">
                <a:solidFill>
                  <a:srgbClr val="FFFFFF"/>
                </a:solidFill>
              </a:rPr>
              <a:t>shows which pattern is used for training</a:t>
            </a:r>
            <a:r>
              <a:rPr lang="pl-PL" sz="2000" dirty="0" smtClean="0">
                <a:solidFill>
                  <a:srgbClr val="FFFFFF"/>
                </a:solidFill>
              </a:rPr>
              <a:t>, </a:t>
            </a:r>
            <a:r>
              <a:rPr lang="pl-PL" sz="2000" dirty="0" err="1" smtClean="0">
                <a:solidFill>
                  <a:srgbClr val="FFFFFF"/>
                </a:solidFill>
              </a:rPr>
              <a:t>act</a:t>
            </a:r>
            <a:r>
              <a:rPr lang="pl-PL" sz="2000" dirty="0" smtClean="0">
                <a:solidFill>
                  <a:srgbClr val="FFFFFF"/>
                </a:solidFill>
              </a:rPr>
              <a:t> </a:t>
            </a:r>
            <a:r>
              <a:rPr lang="pl-PL" sz="2000" dirty="0" smtClean="0">
                <a:solidFill>
                  <a:srgbClr val="FFFFFF"/>
                </a:solidFill>
                <a:sym typeface="Wingdings" pitchFamily="2" charset="2"/>
              </a:rPr>
              <a:t> targ</a:t>
            </a:r>
          </a:p>
          <a:p>
            <a:pPr marL="0" indent="0" eaLnBrk="1" hangingPunct="1">
              <a:spcBef>
                <a:spcPct val="0"/>
              </a:spcBef>
              <a:buClrTx/>
              <a:buSzTx/>
              <a:buFontTx/>
              <a:buNone/>
            </a:pPr>
            <a:r>
              <a:rPr lang="en-US" sz="2000" dirty="0" smtClean="0">
                <a:solidFill>
                  <a:srgbClr val="FFFFFF"/>
                </a:solidFill>
              </a:rPr>
              <a:t>In </a:t>
            </a:r>
            <a:r>
              <a:rPr lang="pl-PL" sz="2000" dirty="0" err="1" smtClean="0">
                <a:solidFill>
                  <a:srgbClr val="FFFFFF"/>
                </a:solidFill>
              </a:rPr>
              <a:t>TextLog</a:t>
            </a:r>
            <a:r>
              <a:rPr lang="en-US" sz="2000" dirty="0" smtClean="0">
                <a:solidFill>
                  <a:srgbClr val="FFFFFF"/>
                </a:solidFill>
              </a:rPr>
              <a:t>: </a:t>
            </a:r>
            <a:r>
              <a:rPr lang="pl-PL" sz="2000" dirty="0" smtClean="0">
                <a:solidFill>
                  <a:srgbClr val="FFFFFF"/>
                </a:solidFill>
              </a:rPr>
              <a:t/>
            </a:r>
            <a:br>
              <a:rPr lang="pl-PL" sz="2000" dirty="0" smtClean="0">
                <a:solidFill>
                  <a:srgbClr val="FFFFFF"/>
                </a:solidFill>
              </a:rPr>
            </a:br>
            <a:r>
              <a:rPr lang="pl-PL" sz="2000" dirty="0" err="1" smtClean="0">
                <a:solidFill>
                  <a:srgbClr val="FFFFFF"/>
                </a:solidFill>
              </a:rPr>
              <a:t>stim_er_on</a:t>
            </a:r>
            <a:r>
              <a:rPr lang="pl-PL" sz="2000" dirty="0" smtClean="0">
                <a:solidFill>
                  <a:srgbClr val="FFFFFF"/>
                </a:solidFill>
              </a:rPr>
              <a:t> = </a:t>
            </a:r>
            <a:r>
              <a:rPr lang="en-US" sz="2000" dirty="0" smtClean="0">
                <a:solidFill>
                  <a:srgbClr val="FFFFFF"/>
                </a:solidFill>
              </a:rPr>
              <a:t>fraction of units that should not be active in </a:t>
            </a:r>
            <a:r>
              <a:rPr lang="pl-PL" sz="2000" dirty="0" err="1" smtClean="0">
                <a:solidFill>
                  <a:srgbClr val="FFFFFF"/>
                </a:solidFill>
              </a:rPr>
              <a:t>EC_out</a:t>
            </a:r>
            <a:r>
              <a:rPr lang="en-US" sz="2000" dirty="0" smtClean="0">
                <a:solidFill>
                  <a:srgbClr val="FFFFFF"/>
                </a:solidFill>
              </a:rPr>
              <a:t> but are</a:t>
            </a:r>
            <a:r>
              <a:rPr lang="pl-PL" sz="2000" dirty="0" smtClean="0">
                <a:solidFill>
                  <a:srgbClr val="FFFFFF"/>
                </a:solidFill>
              </a:rPr>
              <a:t>, </a:t>
            </a:r>
            <a:br>
              <a:rPr lang="pl-PL" sz="2000" dirty="0" smtClean="0">
                <a:solidFill>
                  <a:srgbClr val="FFFFFF"/>
                </a:solidFill>
              </a:rPr>
            </a:br>
            <a:r>
              <a:rPr lang="pl-PL" sz="2000" dirty="0" err="1" smtClean="0">
                <a:solidFill>
                  <a:srgbClr val="FFFFFF"/>
                </a:solidFill>
              </a:rPr>
              <a:t>stim_er_off</a:t>
            </a:r>
            <a:r>
              <a:rPr lang="pl-PL" sz="2000" dirty="0" smtClean="0">
                <a:solidFill>
                  <a:srgbClr val="FFFFFF"/>
                </a:solidFill>
              </a:rPr>
              <a:t> = </a:t>
            </a:r>
            <a:r>
              <a:rPr lang="en-US" dirty="0"/>
              <a:t>fraction of units that should </a:t>
            </a:r>
            <a:r>
              <a:rPr lang="en-US" dirty="0" smtClean="0"/>
              <a:t>be </a:t>
            </a:r>
            <a:r>
              <a:rPr lang="en-US" dirty="0"/>
              <a:t>active </a:t>
            </a:r>
            <a:r>
              <a:rPr lang="pl-PL" sz="2000" dirty="0" err="1" smtClean="0">
                <a:solidFill>
                  <a:srgbClr val="FFFFFF"/>
                </a:solidFill>
              </a:rPr>
              <a:t>EC_out</a:t>
            </a:r>
            <a:r>
              <a:rPr lang="en-US" sz="2000" dirty="0" smtClean="0">
                <a:solidFill>
                  <a:srgbClr val="FFFFFF"/>
                </a:solidFill>
              </a:rPr>
              <a:t>, but are not</a:t>
            </a:r>
            <a:r>
              <a:rPr lang="pl-PL" sz="2000" dirty="0" smtClean="0">
                <a:solidFill>
                  <a:srgbClr val="FFFFFF"/>
                </a:solidFill>
              </a:rPr>
              <a:t>. </a:t>
            </a:r>
          </a:p>
          <a:p>
            <a:pPr marL="0" indent="0" eaLnBrk="1" hangingPunct="1">
              <a:spcBef>
                <a:spcPct val="0"/>
              </a:spcBef>
              <a:buClrTx/>
              <a:buSzTx/>
              <a:buFontTx/>
              <a:buNone/>
            </a:pPr>
            <a:endParaRPr lang="pl-PL" sz="2000" dirty="0" smtClean="0">
              <a:solidFill>
                <a:srgbClr val="FFFFFF"/>
              </a:solidFill>
            </a:endParaRPr>
          </a:p>
          <a:p>
            <a:pPr marL="0" indent="0" eaLnBrk="1" hangingPunct="1">
              <a:spcBef>
                <a:spcPct val="0"/>
              </a:spcBef>
              <a:buClrTx/>
              <a:buSzTx/>
              <a:buFontTx/>
              <a:buNone/>
            </a:pPr>
            <a:r>
              <a:rPr lang="en-US" sz="2000" dirty="0" smtClean="0">
                <a:solidFill>
                  <a:srgbClr val="FFFFFF"/>
                </a:solidFill>
              </a:rPr>
              <a:t>In </a:t>
            </a:r>
            <a:r>
              <a:rPr lang="pl-PL" sz="2000" dirty="0" smtClean="0">
                <a:solidFill>
                  <a:srgbClr val="FFFFFF"/>
                </a:solidFill>
              </a:rPr>
              <a:t>Trial_1_GraphLog </a:t>
            </a:r>
            <a:r>
              <a:rPr lang="en-US" sz="2000" dirty="0" smtClean="0">
                <a:solidFill>
                  <a:srgbClr val="FFFFFF"/>
                </a:solidFill>
              </a:rPr>
              <a:t>after each test you can see</a:t>
            </a:r>
            <a:endParaRPr lang="pl-PL" sz="2000" dirty="0" smtClean="0">
              <a:solidFill>
                <a:srgbClr val="FFFFFF"/>
              </a:solidFill>
            </a:endParaRPr>
          </a:p>
          <a:p>
            <a:pPr marL="0" indent="0" eaLnBrk="1" hangingPunct="1">
              <a:spcBef>
                <a:spcPct val="0"/>
              </a:spcBef>
              <a:buClrTx/>
              <a:buSzTx/>
              <a:buFontTx/>
              <a:buNone/>
            </a:pPr>
            <a:r>
              <a:rPr lang="en-US" sz="2000" dirty="0" smtClean="0">
                <a:solidFill>
                  <a:srgbClr val="FFFFFF"/>
                </a:solidFill>
              </a:rPr>
              <a:t>to numbers</a:t>
            </a:r>
            <a:r>
              <a:rPr lang="pl-PL" sz="2000" dirty="0" smtClean="0">
                <a:solidFill>
                  <a:srgbClr val="FFFFFF"/>
                </a:solidFill>
              </a:rPr>
              <a:t>, </a:t>
            </a:r>
            <a:r>
              <a:rPr lang="en-US" sz="2000" dirty="0" smtClean="0">
                <a:solidFill>
                  <a:srgbClr val="FFFFFF"/>
                </a:solidFill>
              </a:rPr>
              <a:t>small for known patterns</a:t>
            </a:r>
            <a:r>
              <a:rPr lang="pl-PL" sz="2000" dirty="0" smtClean="0">
                <a:solidFill>
                  <a:srgbClr val="FFFFFF"/>
                </a:solidFill>
              </a:rPr>
              <a:t>,</a:t>
            </a:r>
            <a:r>
              <a:rPr lang="en-US" sz="2000" dirty="0" smtClean="0">
                <a:solidFill>
                  <a:srgbClr val="FFFFFF"/>
                </a:solidFill>
              </a:rPr>
              <a:t> recalled </a:t>
            </a:r>
            <a:endParaRPr lang="pl-PL" sz="2000" dirty="0" smtClean="0">
              <a:solidFill>
                <a:srgbClr val="FFFFFF"/>
              </a:solidFill>
            </a:endParaRPr>
          </a:p>
          <a:p>
            <a:pPr marL="0" indent="0" eaLnBrk="1" hangingPunct="1">
              <a:spcBef>
                <a:spcPct val="0"/>
              </a:spcBef>
              <a:buClrTx/>
              <a:buSzTx/>
              <a:buFontTx/>
              <a:buNone/>
            </a:pPr>
            <a:r>
              <a:rPr lang="en-US" sz="2000" dirty="0" smtClean="0">
                <a:solidFill>
                  <a:srgbClr val="FFFFFF"/>
                </a:solidFill>
              </a:rPr>
              <a:t>in a correct way</a:t>
            </a:r>
            <a:r>
              <a:rPr lang="pl-PL" sz="2000" dirty="0" smtClean="0">
                <a:solidFill>
                  <a:srgbClr val="FFFFFF"/>
                </a:solidFill>
              </a:rPr>
              <a:t>, </a:t>
            </a:r>
            <a:r>
              <a:rPr lang="en-US" sz="2000" dirty="0" smtClean="0">
                <a:solidFill>
                  <a:srgbClr val="FFFFFF"/>
                </a:solidFill>
              </a:rPr>
              <a:t>while they are big for unknown </a:t>
            </a:r>
          </a:p>
          <a:p>
            <a:pPr marL="0" indent="0" eaLnBrk="1" hangingPunct="1">
              <a:spcBef>
                <a:spcPct val="0"/>
              </a:spcBef>
              <a:buClrTx/>
              <a:buSzTx/>
              <a:buFontTx/>
              <a:buNone/>
            </a:pPr>
            <a:r>
              <a:rPr lang="en-US" sz="2000" dirty="0" err="1" smtClean="0">
                <a:solidFill>
                  <a:srgbClr val="FFFFFF"/>
                </a:solidFill>
              </a:rPr>
              <a:t>paterns</a:t>
            </a:r>
            <a:r>
              <a:rPr lang="en-US" sz="2000" dirty="0" smtClean="0">
                <a:solidFill>
                  <a:srgbClr val="FFFFFF"/>
                </a:solidFill>
              </a:rPr>
              <a:t>, with </a:t>
            </a:r>
            <a:r>
              <a:rPr lang="pl-PL" sz="2000" dirty="0" smtClean="0">
                <a:solidFill>
                  <a:srgbClr val="FFFFFF"/>
                </a:solidFill>
              </a:rPr>
              <a:t>on ~0,5</a:t>
            </a:r>
            <a:r>
              <a:rPr lang="en-US" sz="2000" dirty="0" smtClean="0">
                <a:solidFill>
                  <a:srgbClr val="FFFFFF"/>
                </a:solidFill>
              </a:rPr>
              <a:t>, </a:t>
            </a:r>
            <a:r>
              <a:rPr lang="pl-PL" sz="2000" dirty="0" smtClean="0">
                <a:solidFill>
                  <a:srgbClr val="FFFFFF"/>
                </a:solidFill>
              </a:rPr>
              <a:t>off ~0.8</a:t>
            </a:r>
            <a:r>
              <a:rPr lang="en-US" sz="2000" dirty="0" smtClean="0">
                <a:solidFill>
                  <a:srgbClr val="FFFFFF"/>
                </a:solidFill>
              </a:rPr>
              <a:t>.</a:t>
            </a:r>
            <a:br>
              <a:rPr lang="en-US" sz="2000" dirty="0" smtClean="0">
                <a:solidFill>
                  <a:srgbClr val="FFFFFF"/>
                </a:solidFill>
              </a:rPr>
            </a:br>
            <a:r>
              <a:rPr lang="en-US" sz="2000" dirty="0" smtClean="0">
                <a:solidFill>
                  <a:srgbClr val="FFFFFF"/>
                </a:solidFill>
              </a:rPr>
              <a:t>Confabulation (phantasy recall) is rare</a:t>
            </a:r>
            <a:r>
              <a:rPr lang="pl-PL" sz="2000" dirty="0" smtClean="0">
                <a:solidFill>
                  <a:srgbClr val="FFFFFF"/>
                </a:solidFill>
              </a:rPr>
              <a:t>. </a:t>
            </a:r>
          </a:p>
          <a:p>
            <a:pPr marL="0" indent="0" eaLnBrk="1" hangingPunct="1">
              <a:spcBef>
                <a:spcPct val="0"/>
              </a:spcBef>
              <a:buClrTx/>
              <a:buSzTx/>
              <a:buFontTx/>
              <a:buNone/>
            </a:pPr>
            <a:r>
              <a:rPr lang="en-US" sz="2000" dirty="0" smtClean="0">
                <a:solidFill>
                  <a:srgbClr val="FFFFFF"/>
                </a:solidFill>
              </a:rPr>
              <a:t>Change the list to </a:t>
            </a:r>
            <a:r>
              <a:rPr lang="pl-PL" sz="2000" dirty="0" smtClean="0">
                <a:solidFill>
                  <a:srgbClr val="FFFFFF"/>
                </a:solidFill>
              </a:rPr>
              <a:t>AC</a:t>
            </a:r>
            <a:r>
              <a:rPr lang="en-US" sz="2000" dirty="0" smtClean="0">
                <a:solidFill>
                  <a:srgbClr val="FFFFFF"/>
                </a:solidFill>
              </a:rPr>
              <a:t>:</a:t>
            </a:r>
            <a:r>
              <a:rPr lang="pl-PL" sz="2000" dirty="0" smtClean="0">
                <a:solidFill>
                  <a:srgbClr val="FFFFFF"/>
                </a:solidFill>
              </a:rPr>
              <a:t> </a:t>
            </a:r>
            <a:r>
              <a:rPr lang="en-US" sz="2000" dirty="0" smtClean="0">
                <a:solidFill>
                  <a:srgbClr val="FFFFFF"/>
                </a:solidFill>
              </a:rPr>
              <a:t>turn off </a:t>
            </a:r>
            <a:r>
              <a:rPr lang="pl-PL" sz="2000" dirty="0" err="1" smtClean="0">
                <a:solidFill>
                  <a:srgbClr val="FFFFFF"/>
                </a:solidFill>
              </a:rPr>
              <a:t>Test_updt</a:t>
            </a:r>
            <a:r>
              <a:rPr lang="pl-PL" sz="2000" dirty="0" smtClean="0">
                <a:solidFill>
                  <a:srgbClr val="FFFFFF"/>
                </a:solidFill>
              </a:rPr>
              <a:t> = </a:t>
            </a:r>
            <a:r>
              <a:rPr lang="pl-PL" sz="2000" dirty="0" err="1" smtClean="0">
                <a:solidFill>
                  <a:srgbClr val="FFFFFF"/>
                </a:solidFill>
              </a:rPr>
              <a:t>Trial_updt</a:t>
            </a:r>
            <a:r>
              <a:rPr lang="pl-PL" sz="2000" dirty="0" smtClean="0">
                <a:solidFill>
                  <a:srgbClr val="FFFFFF"/>
                </a:solidFill>
              </a:rPr>
              <a:t> (</a:t>
            </a:r>
            <a:r>
              <a:rPr lang="en-US" sz="2000" dirty="0" smtClean="0">
                <a:solidFill>
                  <a:srgbClr val="FFFFFF"/>
                </a:solidFill>
              </a:rPr>
              <a:t>or </a:t>
            </a:r>
            <a:r>
              <a:rPr lang="pl-PL" sz="2000" dirty="0" err="1" smtClean="0">
                <a:solidFill>
                  <a:srgbClr val="FFFFFF"/>
                </a:solidFill>
              </a:rPr>
              <a:t>no_updt</a:t>
            </a:r>
            <a:r>
              <a:rPr lang="pl-PL" sz="2000" dirty="0" smtClean="0">
                <a:solidFill>
                  <a:srgbClr val="FFFFFF"/>
                </a:solidFill>
              </a:rPr>
              <a:t>)</a:t>
            </a:r>
          </a:p>
          <a:p>
            <a:pPr marL="0" indent="0" eaLnBrk="1" hangingPunct="1">
              <a:spcBef>
                <a:spcPct val="0"/>
              </a:spcBef>
              <a:buClrTx/>
              <a:buSzTx/>
              <a:buFontTx/>
              <a:buNone/>
            </a:pPr>
            <a:r>
              <a:rPr lang="en-US" sz="2000" dirty="0" smtClean="0">
                <a:solidFill>
                  <a:srgbClr val="FFFFFF"/>
                </a:solidFill>
              </a:rPr>
              <a:t>and do </a:t>
            </a:r>
            <a:r>
              <a:rPr lang="pl-PL" sz="2000" dirty="0" err="1" smtClean="0">
                <a:solidFill>
                  <a:srgbClr val="FFFFFF"/>
                </a:solidFill>
              </a:rPr>
              <a:t>StepTest</a:t>
            </a:r>
            <a:r>
              <a:rPr lang="pl-PL" sz="2000" dirty="0" smtClean="0">
                <a:solidFill>
                  <a:srgbClr val="FFFFFF"/>
                </a:solidFill>
              </a:rPr>
              <a:t> </a:t>
            </a:r>
            <a:r>
              <a:rPr lang="en-US" sz="2000" dirty="0" smtClean="0">
                <a:solidFill>
                  <a:srgbClr val="FFFFFF"/>
                </a:solidFill>
              </a:rPr>
              <a:t>until in </a:t>
            </a:r>
            <a:r>
              <a:rPr lang="pl-PL" sz="2000" dirty="0" err="1" smtClean="0">
                <a:solidFill>
                  <a:srgbClr val="FFFFFF"/>
                </a:solidFill>
              </a:rPr>
              <a:t>text_log</a:t>
            </a:r>
            <a:r>
              <a:rPr lang="pl-PL" sz="2000" dirty="0" smtClean="0">
                <a:solidFill>
                  <a:srgbClr val="FFFFFF"/>
                </a:solidFill>
              </a:rPr>
              <a:t> </a:t>
            </a:r>
            <a:r>
              <a:rPr lang="en-US" sz="2000" dirty="0" smtClean="0">
                <a:solidFill>
                  <a:srgbClr val="FFFFFF"/>
                </a:solidFill>
              </a:rPr>
              <a:t>the value </a:t>
            </a:r>
            <a:r>
              <a:rPr lang="pl-PL" sz="2000" dirty="0" err="1" smtClean="0">
                <a:solidFill>
                  <a:srgbClr val="FFFFFF"/>
                </a:solidFill>
              </a:rPr>
              <a:t>epc_ctrl</a:t>
            </a:r>
            <a:r>
              <a:rPr lang="pl-PL" sz="2000" dirty="0" smtClean="0">
                <a:solidFill>
                  <a:srgbClr val="FFFFFF"/>
                </a:solidFill>
              </a:rPr>
              <a:t> </a:t>
            </a:r>
            <a:r>
              <a:rPr lang="en-US" sz="2000" dirty="0" smtClean="0">
                <a:solidFill>
                  <a:srgbClr val="FFFFFF"/>
                </a:solidFill>
              </a:rPr>
              <a:t>is </a:t>
            </a:r>
            <a:r>
              <a:rPr lang="pl-PL" sz="2000" dirty="0" smtClean="0">
                <a:solidFill>
                  <a:srgbClr val="FFFFFF"/>
                </a:solidFill>
              </a:rPr>
              <a:t>1, </a:t>
            </a:r>
            <a:r>
              <a:rPr lang="en-US" sz="2000" dirty="0" smtClean="0">
                <a:solidFill>
                  <a:srgbClr val="FFFFFF"/>
                </a:solidFill>
              </a:rPr>
              <a:t>signifying events from the </a:t>
            </a:r>
            <a:r>
              <a:rPr lang="pl-PL" sz="2000" dirty="0" smtClean="0">
                <a:solidFill>
                  <a:srgbClr val="FFFFFF"/>
                </a:solidFill>
              </a:rPr>
              <a:t>AC</a:t>
            </a:r>
            <a:r>
              <a:rPr lang="en-US" sz="2000" dirty="0" smtClean="0">
                <a:solidFill>
                  <a:srgbClr val="FFFFFF"/>
                </a:solidFill>
              </a:rPr>
              <a:t> list</a:t>
            </a:r>
            <a:r>
              <a:rPr lang="pl-PL" sz="2000" dirty="0" smtClean="0">
                <a:solidFill>
                  <a:srgbClr val="FFFFFF"/>
                </a:solidFill>
              </a:rPr>
              <a:t>: </a:t>
            </a:r>
            <a:r>
              <a:rPr lang="en-US" sz="2000" dirty="0" smtClean="0">
                <a:solidFill>
                  <a:srgbClr val="FFFFFF"/>
                </a:solidFill>
              </a:rPr>
              <a:t>they are not recognized yet </a:t>
            </a:r>
            <a:r>
              <a:rPr lang="pl-PL" sz="2000" dirty="0" smtClean="0">
                <a:solidFill>
                  <a:srgbClr val="FFFFFF"/>
                </a:solidFill>
              </a:rPr>
              <a:t>(</a:t>
            </a:r>
            <a:r>
              <a:rPr lang="pl-PL" sz="2000" dirty="0" err="1" smtClean="0">
                <a:solidFill>
                  <a:srgbClr val="FFFFFF"/>
                </a:solidFill>
              </a:rPr>
              <a:t>rmbr</a:t>
            </a:r>
            <a:r>
              <a:rPr lang="pl-PL" sz="2000" dirty="0" smtClean="0">
                <a:solidFill>
                  <a:srgbClr val="FFFFFF"/>
                </a:solidFill>
              </a:rPr>
              <a:t>=0) </a:t>
            </a:r>
            <a:r>
              <a:rPr lang="en-US" sz="2000" dirty="0" smtClean="0">
                <a:solidFill>
                  <a:srgbClr val="FFFFFF"/>
                </a:solidFill>
              </a:rPr>
              <a:t>as the network has not learned them so far</a:t>
            </a:r>
            <a:r>
              <a:rPr lang="pl-PL" sz="2000" dirty="0" smtClean="0">
                <a:solidFill>
                  <a:srgbClr val="FFFFFF"/>
                </a:solidFill>
              </a:rPr>
              <a:t>. </a:t>
            </a:r>
          </a:p>
          <a:p>
            <a:pPr marL="0" indent="0" eaLnBrk="1" hangingPunct="1">
              <a:spcBef>
                <a:spcPct val="0"/>
              </a:spcBef>
              <a:buClrTx/>
              <a:buSzTx/>
              <a:buFontTx/>
              <a:buNone/>
            </a:pPr>
            <a:r>
              <a:rPr lang="pl-PL" sz="2000" dirty="0" err="1" smtClean="0">
                <a:solidFill>
                  <a:srgbClr val="FFFFFF"/>
                </a:solidFill>
              </a:rPr>
              <a:t>Train_Epcs</a:t>
            </a:r>
            <a:r>
              <a:rPr lang="pl-PL" sz="2000" dirty="0" smtClean="0">
                <a:solidFill>
                  <a:srgbClr val="FFFFFF"/>
                </a:solidFill>
              </a:rPr>
              <a:t>=5, </a:t>
            </a:r>
            <a:r>
              <a:rPr lang="pl-PL" sz="2000" dirty="0" err="1" smtClean="0">
                <a:solidFill>
                  <a:srgbClr val="FFFFFF"/>
                </a:solidFill>
              </a:rPr>
              <a:t>train_env</a:t>
            </a:r>
            <a:r>
              <a:rPr lang="pl-PL" sz="2000" dirty="0" smtClean="0">
                <a:solidFill>
                  <a:srgbClr val="FFFFFF"/>
                </a:solidFill>
              </a:rPr>
              <a:t>=</a:t>
            </a:r>
            <a:r>
              <a:rPr lang="pl-PL" sz="2000" dirty="0" err="1" smtClean="0">
                <a:solidFill>
                  <a:srgbClr val="FFFFFF"/>
                </a:solidFill>
              </a:rPr>
              <a:t>Train_AC</a:t>
            </a:r>
            <a:r>
              <a:rPr lang="pl-PL" sz="2000" dirty="0" smtClean="0">
                <a:solidFill>
                  <a:srgbClr val="FFFFFF"/>
                </a:solidFill>
              </a:rPr>
              <a:t>, </a:t>
            </a:r>
            <a:r>
              <a:rPr lang="en-US" sz="2000" dirty="0" smtClean="0">
                <a:solidFill>
                  <a:srgbClr val="FFFFFF"/>
                </a:solidFill>
              </a:rPr>
              <a:t> </a:t>
            </a:r>
            <a:r>
              <a:rPr lang="pl-PL" sz="2000" dirty="0" smtClean="0">
                <a:solidFill>
                  <a:srgbClr val="FFFFFF"/>
                </a:solidFill>
              </a:rPr>
              <a:t>Run </a:t>
            </a:r>
            <a:r>
              <a:rPr lang="en-US" sz="2000" dirty="0" smtClean="0">
                <a:solidFill>
                  <a:srgbClr val="FFFFFF"/>
                </a:solidFill>
              </a:rPr>
              <a:t>and check results</a:t>
            </a:r>
            <a:r>
              <a:rPr lang="pl-PL" sz="2000" dirty="0" smtClean="0">
                <a:solidFill>
                  <a:srgbClr val="FFFFFF"/>
                </a:solidFill>
              </a:rPr>
              <a:t>. </a:t>
            </a:r>
          </a:p>
        </p:txBody>
      </p:sp>
      <p:pic>
        <p:nvPicPr>
          <p:cNvPr id="2355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492375"/>
            <a:ext cx="2644775" cy="218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415167703"/>
      </p:ext>
    </p:extLst>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Active short term memory</a:t>
            </a:r>
          </a:p>
        </p:txBody>
      </p:sp>
      <p:sp>
        <p:nvSpPr>
          <p:cNvPr id="19459" name="Rectangle 3"/>
          <p:cNvSpPr>
            <a:spLocks noGrp="1" noChangeArrowheads="1"/>
          </p:cNvSpPr>
          <p:nvPr>
            <p:ph type="body" sz="half" idx="1"/>
          </p:nvPr>
        </p:nvSpPr>
        <p:spPr>
          <a:xfrm>
            <a:off x="539750" y="1052513"/>
            <a:ext cx="8424863" cy="5616575"/>
          </a:xfrm>
        </p:spPr>
        <p:txBody>
          <a:bodyPr/>
          <a:lstStyle/>
          <a:p>
            <a:pPr marL="0" indent="0" eaLnBrk="1" hangingPunct="1">
              <a:buFontTx/>
              <a:buNone/>
            </a:pPr>
            <a:r>
              <a:rPr lang="en-US" sz="2000" dirty="0" smtClean="0"/>
              <a:t>Short term priming</a:t>
            </a:r>
            <a:r>
              <a:rPr lang="pl-PL" sz="2000" dirty="0" smtClean="0"/>
              <a:t>: </a:t>
            </a:r>
            <a:r>
              <a:rPr lang="en-US" sz="2000" dirty="0" smtClean="0"/>
              <a:t>attention and shorter reaction times</a:t>
            </a:r>
            <a:r>
              <a:rPr lang="pl-PL" sz="2000" dirty="0" smtClean="0"/>
              <a:t>.</a:t>
            </a:r>
          </a:p>
          <a:p>
            <a:pPr marL="0" indent="0" eaLnBrk="1" hangingPunct="1">
              <a:buFontTx/>
              <a:buNone/>
            </a:pPr>
            <a:r>
              <a:rPr lang="en-US" sz="2000" dirty="0" smtClean="0"/>
              <a:t>Except for short time memory content and effects resulting from stimulus similarity are similar to the long term priming</a:t>
            </a:r>
            <a:r>
              <a:rPr lang="pl-PL" sz="2000" dirty="0" smtClean="0"/>
              <a:t>. </a:t>
            </a:r>
          </a:p>
          <a:p>
            <a:pPr marL="0" indent="0" eaLnBrk="1" hangingPunct="1">
              <a:buFontTx/>
              <a:buNone/>
            </a:pPr>
            <a:endParaRPr lang="pl-PL" sz="1000" dirty="0" smtClean="0"/>
          </a:p>
          <a:p>
            <a:pPr marL="0" indent="0" eaLnBrk="1" hangingPunct="1">
              <a:buFontTx/>
              <a:buNone/>
            </a:pPr>
            <a:r>
              <a:rPr lang="pl-PL" sz="2000" b="1" dirty="0" err="1" smtClean="0">
                <a:solidFill>
                  <a:srgbClr val="FFC000"/>
                </a:solidFill>
              </a:rPr>
              <a:t>Proje</a:t>
            </a:r>
            <a:r>
              <a:rPr lang="en-US" sz="2000" b="1" dirty="0" smtClean="0">
                <a:solidFill>
                  <a:srgbClr val="FFC000"/>
                </a:solidFill>
              </a:rPr>
              <a:t>c</a:t>
            </a:r>
            <a:r>
              <a:rPr lang="pl-PL" sz="2000" b="1" dirty="0" smtClean="0">
                <a:solidFill>
                  <a:srgbClr val="FFC000"/>
                </a:solidFill>
              </a:rPr>
              <a:t>t </a:t>
            </a:r>
            <a:r>
              <a:rPr lang="pl-PL" sz="2000" b="1" dirty="0" err="1" smtClean="0">
                <a:solidFill>
                  <a:srgbClr val="FFC000"/>
                </a:solidFill>
              </a:rPr>
              <a:t>act_priming.proj</a:t>
            </a:r>
            <a:r>
              <a:rPr lang="pl-PL" sz="2000" b="1" dirty="0" smtClean="0"/>
              <a:t>.</a:t>
            </a:r>
          </a:p>
          <a:p>
            <a:pPr marL="0" indent="0" eaLnBrk="1" hangingPunct="1">
              <a:buFontTx/>
              <a:buNone/>
            </a:pPr>
            <a:r>
              <a:rPr lang="en-US" sz="2000" dirty="0" smtClean="0"/>
              <a:t>Stem completion or </a:t>
            </a:r>
            <a:r>
              <a:rPr lang="pl-PL" sz="2000" dirty="0" smtClean="0"/>
              <a:t>homo</a:t>
            </a:r>
            <a:r>
              <a:rPr lang="en-US" sz="2000" dirty="0" err="1" smtClean="0"/>
              <a:t>ph</a:t>
            </a:r>
            <a:r>
              <a:rPr lang="pl-PL" sz="2000" dirty="0" smtClean="0"/>
              <a:t>on</a:t>
            </a:r>
            <a:r>
              <a:rPr lang="en-US" sz="2000" dirty="0" smtClean="0"/>
              <a:t>y</a:t>
            </a:r>
            <a:r>
              <a:rPr lang="pl-PL" sz="2000" dirty="0" smtClean="0"/>
              <a:t>, </a:t>
            </a:r>
            <a:r>
              <a:rPr lang="en-US" sz="2000" dirty="0" smtClean="0"/>
              <a:t>but without training, just residual activations</a:t>
            </a:r>
            <a:r>
              <a:rPr lang="pl-PL" sz="2000" dirty="0" smtClean="0"/>
              <a:t>.</a:t>
            </a:r>
          </a:p>
          <a:p>
            <a:pPr marL="0" indent="0" eaLnBrk="1" hangingPunct="1">
              <a:buFontTx/>
              <a:buNone/>
            </a:pPr>
            <a:r>
              <a:rPr lang="en-US" sz="2000" dirty="0" smtClean="0"/>
              <a:t>Network is trained on associations of</a:t>
            </a:r>
            <a:r>
              <a:rPr lang="pl-PL" sz="2000" dirty="0" smtClean="0"/>
              <a:t> </a:t>
            </a:r>
            <a:r>
              <a:rPr lang="pl-PL" sz="2000" dirty="0" err="1" smtClean="0">
                <a:solidFill>
                  <a:srgbClr val="FFC000"/>
                </a:solidFill>
              </a:rPr>
              <a:t>i_a</a:t>
            </a:r>
            <a:r>
              <a:rPr lang="pl-PL" sz="2000" dirty="0" smtClean="0">
                <a:solidFill>
                  <a:srgbClr val="FFC000"/>
                </a:solidFill>
              </a:rPr>
              <a:t>=</a:t>
            </a:r>
            <a:r>
              <a:rPr lang="pl-PL" sz="2000" dirty="0" err="1" smtClean="0">
                <a:solidFill>
                  <a:srgbClr val="FFC000"/>
                </a:solidFill>
              </a:rPr>
              <a:t>i_b</a:t>
            </a:r>
            <a:r>
              <a:rPr lang="pl-PL" sz="2000" dirty="0" smtClean="0"/>
              <a:t> </a:t>
            </a:r>
            <a:r>
              <a:rPr lang="en-US" sz="2000" dirty="0" smtClean="0"/>
              <a:t>with</a:t>
            </a:r>
            <a:r>
              <a:rPr lang="pl-PL" sz="2000" dirty="0" smtClean="0"/>
              <a:t>  </a:t>
            </a:r>
            <a:r>
              <a:rPr lang="pl-PL" sz="2000" dirty="0" err="1" smtClean="0">
                <a:solidFill>
                  <a:srgbClr val="FFC000"/>
                </a:solidFill>
              </a:rPr>
              <a:t>o_a</a:t>
            </a:r>
            <a:r>
              <a:rPr lang="pl-PL" sz="2000" dirty="0" smtClean="0"/>
              <a:t> </a:t>
            </a:r>
            <a:r>
              <a:rPr lang="en-US" sz="2000" dirty="0" smtClean="0"/>
              <a:t>and</a:t>
            </a:r>
            <a:r>
              <a:rPr lang="pl-PL" sz="2000" dirty="0" smtClean="0"/>
              <a:t> </a:t>
            </a:r>
            <a:r>
              <a:rPr lang="pl-PL" sz="2000" dirty="0" err="1" smtClean="0">
                <a:solidFill>
                  <a:srgbClr val="FFC000"/>
                </a:solidFill>
              </a:rPr>
              <a:t>o_b</a:t>
            </a:r>
            <a:r>
              <a:rPr lang="pl-PL" sz="2000" dirty="0" smtClean="0"/>
              <a:t>.</a:t>
            </a:r>
          </a:p>
          <a:p>
            <a:pPr marL="0" indent="0" eaLnBrk="1" hangingPunct="1">
              <a:buFontTx/>
              <a:buNone/>
            </a:pPr>
            <a:r>
              <a:rPr lang="pl-PL" sz="2000" dirty="0" smtClean="0"/>
              <a:t>Test </a:t>
            </a:r>
            <a:r>
              <a:rPr lang="en-US" sz="2000" dirty="0" smtClean="0"/>
              <a:t>has a series of patterns and outputs </a:t>
            </a:r>
            <a:r>
              <a:rPr lang="pl-PL" sz="2000" dirty="0" smtClean="0"/>
              <a:t>A </a:t>
            </a:r>
            <a:r>
              <a:rPr lang="en-US" sz="2000" dirty="0" smtClean="0"/>
              <a:t>and</a:t>
            </a:r>
            <a:r>
              <a:rPr lang="pl-PL" sz="2000" dirty="0" smtClean="0"/>
              <a:t> B, </a:t>
            </a:r>
            <a:r>
              <a:rPr lang="en-US" sz="2000" dirty="0" smtClean="0"/>
              <a:t>when show </a:t>
            </a:r>
            <a:r>
              <a:rPr lang="pl-PL" sz="2000" dirty="0" smtClean="0"/>
              <a:t>A </a:t>
            </a:r>
            <a:r>
              <a:rPr lang="en-US" sz="2000" dirty="0" smtClean="0"/>
              <a:t>at the input</a:t>
            </a:r>
            <a:r>
              <a:rPr lang="pl-PL" sz="2000" dirty="0" smtClean="0"/>
              <a:t>, </a:t>
            </a:r>
          </a:p>
          <a:p>
            <a:pPr marL="0" indent="0" eaLnBrk="1" hangingPunct="1">
              <a:buFontTx/>
              <a:buNone/>
            </a:pPr>
            <a:r>
              <a:rPr lang="en-US" sz="2000" dirty="0" smtClean="0"/>
              <a:t>the network should respond with </a:t>
            </a:r>
            <a:r>
              <a:rPr lang="pl-PL" sz="2000" dirty="0" smtClean="0"/>
              <a:t>A; </a:t>
            </a:r>
            <a:r>
              <a:rPr lang="en-US" sz="2000" dirty="0" smtClean="0"/>
              <a:t>after presenting pattern </a:t>
            </a:r>
            <a:r>
              <a:rPr lang="pl-PL" sz="2000" dirty="0" smtClean="0"/>
              <a:t>B, </a:t>
            </a:r>
            <a:r>
              <a:rPr lang="en-US" sz="2000" dirty="0" smtClean="0"/>
              <a:t>with only </a:t>
            </a:r>
            <a:r>
              <a:rPr lang="en-US" sz="2000" dirty="0" err="1" smtClean="0"/>
              <a:t>feedforward</a:t>
            </a:r>
            <a:r>
              <a:rPr lang="en-US" sz="2000" dirty="0" smtClean="0"/>
              <a:t> information transmitted</a:t>
            </a:r>
            <a:r>
              <a:rPr lang="pl-PL" sz="2000" dirty="0" smtClean="0"/>
              <a:t>, </a:t>
            </a:r>
            <a:r>
              <a:rPr lang="en-US" sz="2000" dirty="0" smtClean="0"/>
              <a:t>the network will respond</a:t>
            </a:r>
            <a:r>
              <a:rPr lang="pl-PL" sz="2000" dirty="0" smtClean="0"/>
              <a:t> </a:t>
            </a:r>
            <a:r>
              <a:rPr lang="en-US" sz="2000" dirty="0" smtClean="0"/>
              <a:t>sometimes with </a:t>
            </a:r>
            <a:r>
              <a:rPr lang="pl-PL" sz="2000" dirty="0" smtClean="0"/>
              <a:t>A, </a:t>
            </a:r>
            <a:r>
              <a:rPr lang="en-US" sz="2000" dirty="0" smtClean="0"/>
              <a:t>and sometimes with </a:t>
            </a:r>
            <a:r>
              <a:rPr lang="pl-PL" sz="2000" dirty="0" smtClean="0"/>
              <a:t>B, </a:t>
            </a:r>
            <a:r>
              <a:rPr lang="en-US" sz="2000" dirty="0" smtClean="0"/>
              <a:t>so the statistics of </a:t>
            </a:r>
            <a:r>
              <a:rPr lang="pl-PL" sz="2000" dirty="0" smtClean="0"/>
              <a:t>A/B </a:t>
            </a:r>
            <a:r>
              <a:rPr lang="en-US" sz="2000" dirty="0" smtClean="0"/>
              <a:t>answers may be estimated</a:t>
            </a:r>
            <a:r>
              <a:rPr lang="pl-PL" sz="2000" dirty="0" smtClean="0"/>
              <a:t>. </a:t>
            </a:r>
            <a:endParaRPr lang="pl-PL" sz="1000" dirty="0" smtClean="0"/>
          </a:p>
          <a:p>
            <a:pPr marL="0" indent="0" eaLnBrk="1" hangingPunct="1">
              <a:buFontTx/>
              <a:buNone/>
            </a:pPr>
            <a:r>
              <a:rPr lang="en-US" sz="2000" dirty="0" smtClean="0"/>
              <a:t>Correlations of previous </a:t>
            </a:r>
            <a:r>
              <a:rPr lang="pl-PL" sz="2000" dirty="0" smtClean="0"/>
              <a:t>A </a:t>
            </a:r>
            <a:r>
              <a:rPr lang="en-US" sz="2000" dirty="0" smtClean="0"/>
              <a:t>-</a:t>
            </a:r>
            <a:r>
              <a:rPr lang="pl-PL" sz="2000" dirty="0" smtClean="0"/>
              <a:t> B </a:t>
            </a:r>
            <a:r>
              <a:rPr lang="en-US" sz="2000" dirty="0" smtClean="0"/>
              <a:t>answers depend on the time of activation decay</a:t>
            </a:r>
            <a:r>
              <a:rPr lang="pl-PL" sz="2000" dirty="0" smtClean="0"/>
              <a:t>; </a:t>
            </a:r>
            <a:r>
              <a:rPr lang="en-US" sz="2000" dirty="0" smtClean="0"/>
              <a:t/>
            </a:r>
            <a:br>
              <a:rPr lang="en-US" sz="2000" dirty="0" smtClean="0"/>
            </a:br>
            <a:r>
              <a:rPr lang="en-US" sz="2000" dirty="0" smtClean="0"/>
              <a:t>if</a:t>
            </a:r>
            <a:r>
              <a:rPr lang="pl-PL" sz="2000" dirty="0" smtClean="0"/>
              <a:t> </a:t>
            </a:r>
            <a:r>
              <a:rPr lang="pl-PL" sz="2000" dirty="0" err="1" smtClean="0">
                <a:solidFill>
                  <a:srgbClr val="FFC000"/>
                </a:solidFill>
              </a:rPr>
              <a:t>act_decay</a:t>
            </a:r>
            <a:r>
              <a:rPr lang="pl-PL" sz="2000" dirty="0" smtClean="0">
                <a:solidFill>
                  <a:srgbClr val="FFC000"/>
                </a:solidFill>
              </a:rPr>
              <a:t> 1 =&gt; 0</a:t>
            </a:r>
            <a:r>
              <a:rPr lang="pl-PL" sz="2000" dirty="0" smtClean="0"/>
              <a:t> </a:t>
            </a:r>
            <a:r>
              <a:rPr lang="en-US" sz="2000" dirty="0" smtClean="0"/>
              <a:t>activation does not immediately vanish and there is a bias towards</a:t>
            </a:r>
            <a:r>
              <a:rPr lang="pl-PL" sz="2000" dirty="0" smtClean="0"/>
              <a:t> A</a:t>
            </a:r>
            <a:r>
              <a:rPr lang="en-US" sz="2000" dirty="0" smtClean="0"/>
              <a:t> left</a:t>
            </a:r>
            <a:r>
              <a:rPr lang="pl-PL" sz="2000" dirty="0" smtClean="0"/>
              <a:t>, </a:t>
            </a:r>
            <a:r>
              <a:rPr lang="en-US" sz="2000" dirty="0" smtClean="0"/>
              <a:t>and if the decay is fast there will be random change</a:t>
            </a:r>
            <a:r>
              <a:rPr lang="pl-PL" sz="2000" dirty="0" smtClean="0"/>
              <a:t>. </a:t>
            </a:r>
            <a:br>
              <a:rPr lang="pl-PL" sz="2000" dirty="0" smtClean="0"/>
            </a:br>
            <a:r>
              <a:rPr lang="en-US" sz="2000" dirty="0" smtClean="0"/>
              <a:t>T</a:t>
            </a:r>
            <a:r>
              <a:rPr lang="pl-PL" sz="2000" dirty="0" err="1" smtClean="0"/>
              <a:t>est_log</a:t>
            </a:r>
            <a:r>
              <a:rPr lang="en-US" sz="2000" dirty="0" smtClean="0"/>
              <a:t> contains information that will show it</a:t>
            </a:r>
            <a:r>
              <a:rPr lang="pl-PL" sz="2000" dirty="0" smtClean="0"/>
              <a:t>. </a:t>
            </a:r>
          </a:p>
        </p:txBody>
      </p:sp>
    </p:spTree>
    <p:extLst>
      <p:ext uri="{BB962C8B-B14F-4D97-AF65-F5344CB8AC3E}">
        <p14:creationId xmlns:p14="http://schemas.microsoft.com/office/powerpoint/2010/main" val="2661464099"/>
      </p:ext>
    </p:extLst>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38"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Memory maintenance model</a:t>
            </a:r>
          </a:p>
        </p:txBody>
      </p:sp>
      <p:sp>
        <p:nvSpPr>
          <p:cNvPr id="21507" name="Rectangle 3"/>
          <p:cNvSpPr>
            <a:spLocks noGrp="1" noChangeArrowheads="1"/>
          </p:cNvSpPr>
          <p:nvPr>
            <p:ph type="body" sz="half" idx="1"/>
          </p:nvPr>
        </p:nvSpPr>
        <p:spPr>
          <a:xfrm>
            <a:off x="539750" y="1052513"/>
            <a:ext cx="8496300" cy="1439862"/>
          </a:xfrm>
        </p:spPr>
        <p:txBody>
          <a:bodyPr/>
          <a:lstStyle/>
          <a:p>
            <a:pPr marL="0" indent="0" eaLnBrk="1" hangingPunct="1">
              <a:buFontTx/>
              <a:buNone/>
            </a:pPr>
            <a:r>
              <a:rPr lang="pl-PL" sz="2000" dirty="0" err="1" smtClean="0">
                <a:solidFill>
                  <a:srgbClr val="FFC000"/>
                </a:solidFill>
              </a:rPr>
              <a:t>Proje</a:t>
            </a:r>
            <a:r>
              <a:rPr lang="en-US" sz="2000" dirty="0" smtClean="0">
                <a:solidFill>
                  <a:srgbClr val="FFC000"/>
                </a:solidFill>
              </a:rPr>
              <a:t>c</a:t>
            </a:r>
            <a:r>
              <a:rPr lang="pl-PL" sz="2000" dirty="0" smtClean="0">
                <a:solidFill>
                  <a:srgbClr val="FFC000"/>
                </a:solidFill>
              </a:rPr>
              <a:t>t </a:t>
            </a:r>
            <a:r>
              <a:rPr lang="pl-PL" sz="2000" dirty="0" err="1" smtClean="0">
                <a:solidFill>
                  <a:srgbClr val="FFC000"/>
                </a:solidFill>
              </a:rPr>
              <a:t>act_maint.proj</a:t>
            </a:r>
            <a:r>
              <a:rPr lang="pl-PL" sz="2000" dirty="0" smtClean="0"/>
              <a:t>.</a:t>
            </a:r>
          </a:p>
          <a:p>
            <a:pPr marL="0" indent="0" eaLnBrk="1" hangingPunct="1">
              <a:buFontTx/>
              <a:buNone/>
            </a:pPr>
            <a:r>
              <a:rPr lang="pl-PL" sz="2000" dirty="0" smtClean="0"/>
              <a:t>3 </a:t>
            </a:r>
            <a:r>
              <a:rPr lang="en-US" sz="2000" dirty="0" smtClean="0"/>
              <a:t>objects</a:t>
            </a:r>
            <a:r>
              <a:rPr lang="pl-PL" sz="2000" dirty="0" smtClean="0"/>
              <a:t>, 3 element</a:t>
            </a:r>
            <a:r>
              <a:rPr lang="en-US" sz="2000" dirty="0" smtClean="0"/>
              <a:t>s</a:t>
            </a:r>
            <a:r>
              <a:rPr lang="pl-PL" sz="2000" dirty="0" smtClean="0"/>
              <a:t> (</a:t>
            </a:r>
            <a:r>
              <a:rPr lang="en-US" sz="2000" dirty="0" smtClean="0"/>
              <a:t>features</a:t>
            </a:r>
            <a:r>
              <a:rPr lang="pl-PL" sz="2000" dirty="0" smtClean="0"/>
              <a:t>)</a:t>
            </a:r>
            <a:r>
              <a:rPr lang="en-US" sz="2000" dirty="0" smtClean="0"/>
              <a:t>.</a:t>
            </a:r>
            <a:endParaRPr lang="pl-PL" sz="2000" dirty="0" smtClean="0"/>
          </a:p>
          <a:p>
            <a:pPr marL="0" indent="0" eaLnBrk="1" hangingPunct="1">
              <a:buFontTx/>
              <a:buNone/>
            </a:pPr>
            <a:endParaRPr lang="pl-PL" sz="2000" dirty="0" smtClean="0"/>
          </a:p>
        </p:txBody>
      </p:sp>
      <p:pic>
        <p:nvPicPr>
          <p:cNvPr id="2150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844675"/>
            <a:ext cx="3246438"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1509" name="Rectangle 6"/>
          <p:cNvSpPr>
            <a:spLocks noChangeArrowheads="1"/>
          </p:cNvSpPr>
          <p:nvPr/>
        </p:nvSpPr>
        <p:spPr bwMode="auto">
          <a:xfrm>
            <a:off x="395288" y="4786313"/>
            <a:ext cx="8748712" cy="192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20000"/>
              </a:spcBef>
              <a:buClr>
                <a:srgbClr val="FFCC66"/>
              </a:buClr>
              <a:buSzPct val="115000"/>
            </a:pPr>
            <a:r>
              <a:rPr lang="en-US" sz="2000" dirty="0" smtClean="0">
                <a:solidFill>
                  <a:srgbClr val="EAEAEA"/>
                </a:solidFill>
                <a:latin typeface="Calibri" pitchFamily="34" charset="0"/>
              </a:rPr>
              <a:t>We want to compare various situations observing the network after presentation of input stimuli</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can it still remember if the input vanishes</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Does it have imagery or inner life? </a:t>
            </a:r>
            <a:endParaRPr lang="pl-PL" sz="2000" dirty="0">
              <a:solidFill>
                <a:srgbClr val="EAEAEA"/>
              </a:solidFill>
              <a:latin typeface="Calibri" pitchFamily="34" charset="0"/>
            </a:endParaRPr>
          </a:p>
          <a:p>
            <a:pPr algn="l">
              <a:spcBef>
                <a:spcPct val="20000"/>
              </a:spcBef>
              <a:buClr>
                <a:srgbClr val="FFCC66"/>
              </a:buClr>
              <a:buSzPct val="115000"/>
            </a:pPr>
            <a:r>
              <a:rPr lang="en-US" sz="2000" dirty="0" smtClean="0">
                <a:solidFill>
                  <a:srgbClr val="EAEAEA"/>
                </a:solidFill>
                <a:latin typeface="Calibri" pitchFamily="34" charset="0"/>
              </a:rPr>
              <a:t>There are 3 networks here</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distributed</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with input and output and lateral connections between elements in each layer</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network with additional hidden layer</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and network with isolated representations</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p:txBody>
      </p:sp>
      <p:pic>
        <p:nvPicPr>
          <p:cNvPr id="2151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2063" y="1357313"/>
            <a:ext cx="3529012" cy="330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525464951"/>
      </p:ext>
    </p:extLst>
  </p:cSld>
  <p:clrMapOvr>
    <a:masterClrMapping/>
  </p:clrMapOvr>
  <p:transition>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38"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Active maintenance</a:t>
            </a:r>
          </a:p>
        </p:txBody>
      </p:sp>
      <p:sp>
        <p:nvSpPr>
          <p:cNvPr id="22531" name="Rectangle 3"/>
          <p:cNvSpPr>
            <a:spLocks noGrp="1" noChangeArrowheads="1"/>
          </p:cNvSpPr>
          <p:nvPr>
            <p:ph type="body" sz="half" idx="1"/>
          </p:nvPr>
        </p:nvSpPr>
        <p:spPr>
          <a:xfrm>
            <a:off x="539750" y="1052513"/>
            <a:ext cx="8496300" cy="1439862"/>
          </a:xfrm>
        </p:spPr>
        <p:txBody>
          <a:bodyPr/>
          <a:lstStyle/>
          <a:p>
            <a:pPr marL="0" indent="0" eaLnBrk="1" hangingPunct="1">
              <a:buFontTx/>
              <a:buNone/>
            </a:pPr>
            <a:r>
              <a:rPr lang="pl-PL" sz="2000" dirty="0" err="1" smtClean="0">
                <a:solidFill>
                  <a:srgbClr val="FFC000"/>
                </a:solidFill>
              </a:rPr>
              <a:t>DistributedNet</a:t>
            </a:r>
            <a:r>
              <a:rPr lang="pl-PL" sz="2000" dirty="0" smtClean="0"/>
              <a:t>: </a:t>
            </a:r>
            <a:r>
              <a:rPr lang="en-US" sz="2000" dirty="0" smtClean="0"/>
              <a:t>interactions between hidden units</a:t>
            </a:r>
            <a:r>
              <a:rPr lang="pl-PL" sz="2000" dirty="0" smtClean="0"/>
              <a:t>.</a:t>
            </a:r>
          </a:p>
          <a:p>
            <a:pPr marL="0" indent="0" eaLnBrk="1" hangingPunct="1">
              <a:buFontTx/>
              <a:buNone/>
            </a:pPr>
            <a:r>
              <a:rPr lang="pl-PL" sz="2000" dirty="0" smtClean="0"/>
              <a:t>3 </a:t>
            </a:r>
            <a:r>
              <a:rPr lang="en-US" sz="2000" dirty="0" smtClean="0"/>
              <a:t>objects</a:t>
            </a:r>
            <a:r>
              <a:rPr lang="pl-PL" sz="2000" dirty="0" smtClean="0"/>
              <a:t>, 3 </a:t>
            </a:r>
            <a:r>
              <a:rPr lang="en-US" sz="2000" dirty="0" smtClean="0"/>
              <a:t>features</a:t>
            </a:r>
            <a:r>
              <a:rPr lang="pl-PL" sz="2000" dirty="0" smtClean="0"/>
              <a:t>.</a:t>
            </a:r>
          </a:p>
          <a:p>
            <a:pPr marL="0" indent="0" eaLnBrk="1" hangingPunct="1">
              <a:buFontTx/>
              <a:buNone/>
            </a:pPr>
            <a:r>
              <a:rPr lang="en-US" sz="2000" dirty="0" smtClean="0"/>
              <a:t>If there is an input signal there is activation, but without it </a:t>
            </a:r>
            <a:r>
              <a:rPr lang="pl-PL" sz="2000" dirty="0" smtClean="0"/>
              <a:t/>
            </a:r>
            <a:br>
              <a:rPr lang="pl-PL" sz="2000" dirty="0" smtClean="0"/>
            </a:br>
            <a:r>
              <a:rPr lang="en-US" sz="2000" dirty="0" smtClean="0"/>
              <a:t>activation vanishes</a:t>
            </a:r>
            <a:r>
              <a:rPr lang="pl-PL" sz="2000" dirty="0" smtClean="0"/>
              <a:t>. </a:t>
            </a:r>
          </a:p>
        </p:txBody>
      </p:sp>
      <p:sp>
        <p:nvSpPr>
          <p:cNvPr id="22532" name="Rectangle 6"/>
          <p:cNvSpPr>
            <a:spLocks noChangeArrowheads="1"/>
          </p:cNvSpPr>
          <p:nvPr/>
        </p:nvSpPr>
        <p:spPr bwMode="auto">
          <a:xfrm>
            <a:off x="571500" y="2571750"/>
            <a:ext cx="8572500"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20000"/>
              </a:spcBef>
              <a:buClr>
                <a:srgbClr val="FFCC66"/>
              </a:buClr>
              <a:buSzPct val="115000"/>
            </a:pPr>
            <a:r>
              <a:rPr lang="pl-PL" sz="2000" dirty="0" err="1">
                <a:solidFill>
                  <a:srgbClr val="FFC000"/>
                </a:solidFill>
                <a:latin typeface="Calibri" pitchFamily="34" charset="0"/>
              </a:rPr>
              <a:t>CycleOutputData</a:t>
            </a:r>
            <a:r>
              <a:rPr lang="pl-PL" sz="2000" dirty="0">
                <a:solidFill>
                  <a:srgbClr val="EAEAEA"/>
                </a:solidFill>
                <a:latin typeface="Calibri" pitchFamily="34" charset="0"/>
              </a:rPr>
              <a:t> </a:t>
            </a:r>
            <a:r>
              <a:rPr lang="en-US" sz="2000" dirty="0" smtClean="0">
                <a:solidFill>
                  <a:srgbClr val="EAEAEA"/>
                </a:solidFill>
                <a:latin typeface="Calibri" pitchFamily="34" charset="0"/>
              </a:rPr>
              <a:t>shows all attempts</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a:p>
            <a:pPr algn="l">
              <a:spcBef>
                <a:spcPct val="20000"/>
              </a:spcBef>
              <a:buClr>
                <a:srgbClr val="FFCC66"/>
              </a:buClr>
              <a:buSzPct val="115000"/>
            </a:pPr>
            <a:r>
              <a:rPr lang="en-US" sz="2000" dirty="0" smtClean="0">
                <a:solidFill>
                  <a:srgbClr val="EAEAEA"/>
                </a:solidFill>
                <a:latin typeface="Calibri" pitchFamily="34" charset="0"/>
              </a:rPr>
              <a:t>Check the effect of weight mean value </a:t>
            </a:r>
            <a:r>
              <a:rPr lang="pl-PL" sz="2000" dirty="0" err="1" smtClean="0">
                <a:solidFill>
                  <a:srgbClr val="FFC000"/>
                </a:solidFill>
                <a:latin typeface="Calibri" pitchFamily="34" charset="0"/>
              </a:rPr>
              <a:t>wt_mean</a:t>
            </a:r>
            <a:r>
              <a:rPr lang="pl-PL" sz="2000" dirty="0" smtClean="0">
                <a:solidFill>
                  <a:srgbClr val="EAEAEA"/>
                </a:solidFill>
                <a:latin typeface="Calibri" pitchFamily="34" charset="0"/>
              </a:rPr>
              <a:t> </a:t>
            </a:r>
            <a:r>
              <a:rPr lang="pl-PL" sz="2000" dirty="0">
                <a:solidFill>
                  <a:srgbClr val="EAEAEA"/>
                </a:solidFill>
                <a:latin typeface="Calibri" pitchFamily="34" charset="0"/>
              </a:rPr>
              <a:t>=</a:t>
            </a:r>
            <a:r>
              <a:rPr lang="pl-PL" sz="2000" dirty="0" smtClean="0">
                <a:solidFill>
                  <a:srgbClr val="EAEAEA"/>
                </a:solidFill>
                <a:latin typeface="Calibri" pitchFamily="34" charset="0"/>
              </a:rPr>
              <a:t>0.5</a:t>
            </a:r>
            <a:r>
              <a:rPr lang="en-US" sz="2000" dirty="0" smtClean="0">
                <a:solidFill>
                  <a:srgbClr val="EAEAEA"/>
                </a:solidFill>
                <a:latin typeface="Calibri" pitchFamily="34" charset="0"/>
              </a:rPr>
              <a:t> parameter</a:t>
            </a:r>
            <a:r>
              <a:rPr lang="pl-PL" sz="2000" dirty="0" smtClean="0">
                <a:solidFill>
                  <a:srgbClr val="EAEAEA"/>
                </a:solidFill>
                <a:latin typeface="Calibri" pitchFamily="34" charset="0"/>
              </a:rPr>
              <a:t>,</a:t>
            </a:r>
            <a:r>
              <a:rPr lang="en-US" sz="2000" dirty="0" smtClean="0">
                <a:solidFill>
                  <a:srgbClr val="EAEAEA"/>
                </a:solidFill>
                <a:latin typeface="Calibri" pitchFamily="34" charset="0"/>
              </a:rPr>
              <a:t> and </a:t>
            </a:r>
            <a:r>
              <a:rPr lang="pl-PL" sz="2000" dirty="0" smtClean="0">
                <a:solidFill>
                  <a:srgbClr val="EAEAEA"/>
                </a:solidFill>
                <a:latin typeface="Calibri" pitchFamily="34" charset="0"/>
              </a:rPr>
              <a:t> </a:t>
            </a:r>
            <a:endParaRPr lang="pl-PL" sz="2000" dirty="0">
              <a:solidFill>
                <a:srgbClr val="EAEAEA"/>
              </a:solidFill>
              <a:latin typeface="Calibri" pitchFamily="34" charset="0"/>
            </a:endParaRPr>
          </a:p>
          <a:p>
            <a:pPr algn="l">
              <a:spcBef>
                <a:spcPct val="20000"/>
              </a:spcBef>
              <a:buClr>
                <a:srgbClr val="FFCC66"/>
              </a:buClr>
              <a:buSzPct val="115000"/>
            </a:pPr>
            <a:r>
              <a:rPr lang="pl-PL" sz="2000" dirty="0" err="1">
                <a:solidFill>
                  <a:srgbClr val="FFC000"/>
                </a:solidFill>
                <a:latin typeface="Calibri" pitchFamily="34" charset="0"/>
              </a:rPr>
              <a:t>wt_var</a:t>
            </a:r>
            <a:r>
              <a:rPr lang="pl-PL" sz="2000" dirty="0">
                <a:solidFill>
                  <a:srgbClr val="EAEAEA"/>
                </a:solidFill>
                <a:latin typeface="Calibri" pitchFamily="34" charset="0"/>
              </a:rPr>
              <a:t> = 0.1, 0.25, 0.4 </a:t>
            </a:r>
            <a:r>
              <a:rPr lang="pl-PL" sz="2000" dirty="0" smtClean="0">
                <a:solidFill>
                  <a:srgbClr val="EAEAEA"/>
                </a:solidFill>
                <a:latin typeface="Calibri" pitchFamily="34" charset="0"/>
              </a:rPr>
              <a:t>(</a:t>
            </a:r>
            <a:r>
              <a:rPr lang="en-US" sz="2000" dirty="0" smtClean="0">
                <a:solidFill>
                  <a:srgbClr val="EAEAEA"/>
                </a:solidFill>
                <a:latin typeface="Calibri" pitchFamily="34" charset="0"/>
              </a:rPr>
              <a:t>weight variance</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keeps activation longer but it seems to be random, rarely stays in correct units</a:t>
            </a:r>
            <a:r>
              <a:rPr lang="pl-PL" sz="2000" dirty="0" smtClean="0">
                <a:solidFill>
                  <a:srgbClr val="EAEAEA"/>
                </a:solidFill>
                <a:latin typeface="Calibri" pitchFamily="34" charset="0"/>
              </a:rPr>
              <a:t> </a:t>
            </a:r>
            <a:r>
              <a:rPr lang="pl-PL" sz="2000" dirty="0">
                <a:solidFill>
                  <a:srgbClr val="EAEAEA"/>
                </a:solidFill>
                <a:latin typeface="Calibri" pitchFamily="34" charset="0"/>
              </a:rPr>
              <a:t>… </a:t>
            </a:r>
            <a:r>
              <a:rPr lang="en-US" sz="2000" dirty="0" smtClean="0">
                <a:solidFill>
                  <a:srgbClr val="EAEAEA"/>
                </a:solidFill>
                <a:latin typeface="Calibri" pitchFamily="34" charset="0"/>
              </a:rPr>
              <a:t>there is no attractors in such network</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a:p>
            <a:pPr algn="l">
              <a:spcBef>
                <a:spcPct val="20000"/>
              </a:spcBef>
              <a:buClr>
                <a:srgbClr val="FFCC66"/>
              </a:buClr>
              <a:buSzPct val="115000"/>
            </a:pPr>
            <a:endParaRPr lang="pl-PL" sz="1000" dirty="0">
              <a:solidFill>
                <a:srgbClr val="EAEAEA"/>
              </a:solidFill>
              <a:latin typeface="Calibri" pitchFamily="34" charset="0"/>
            </a:endParaRPr>
          </a:p>
          <a:p>
            <a:pPr algn="l">
              <a:spcBef>
                <a:spcPct val="20000"/>
              </a:spcBef>
              <a:buClr>
                <a:srgbClr val="FFCC66"/>
              </a:buClr>
              <a:buSzPct val="115000"/>
            </a:pPr>
            <a:r>
              <a:rPr lang="pl-PL" sz="2000" dirty="0" err="1">
                <a:solidFill>
                  <a:srgbClr val="FFC000"/>
                </a:solidFill>
                <a:latin typeface="Calibri" pitchFamily="34" charset="0"/>
              </a:rPr>
              <a:t>Net_Type</a:t>
            </a:r>
            <a:r>
              <a:rPr lang="pl-PL" sz="2000" dirty="0">
                <a:solidFill>
                  <a:srgbClr val="FFC000"/>
                </a:solidFill>
                <a:latin typeface="Calibri" pitchFamily="34" charset="0"/>
              </a:rPr>
              <a:t> </a:t>
            </a:r>
            <a:r>
              <a:rPr lang="pl-PL" sz="2000" dirty="0" err="1">
                <a:solidFill>
                  <a:srgbClr val="FFC000"/>
                </a:solidFill>
                <a:latin typeface="Calibri" pitchFamily="34" charset="0"/>
              </a:rPr>
              <a:t>Higher_order</a:t>
            </a:r>
            <a:r>
              <a:rPr lang="pl-PL" sz="2000" dirty="0">
                <a:solidFill>
                  <a:srgbClr val="EAEAEA"/>
                </a:solidFill>
                <a:latin typeface="Calibri" pitchFamily="34" charset="0"/>
              </a:rPr>
              <a:t> </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combination of the pairs of features allows to create attractors</a:t>
            </a:r>
            <a:r>
              <a:rPr lang="pl-PL" sz="2000" dirty="0" smtClean="0">
                <a:solidFill>
                  <a:srgbClr val="EAEAEA"/>
                </a:solidFill>
                <a:latin typeface="Calibri" pitchFamily="34" charset="0"/>
              </a:rPr>
              <a:t> </a:t>
            </a:r>
            <a:r>
              <a:rPr lang="pl-PL" sz="2000" dirty="0">
                <a:solidFill>
                  <a:srgbClr val="EAEAEA"/>
                </a:solidFill>
                <a:latin typeface="Calibri" pitchFamily="34" charset="0"/>
              </a:rPr>
              <a:t>(monitor, </a:t>
            </a:r>
            <a:r>
              <a:rPr lang="en-US" sz="2000" dirty="0" err="1" smtClean="0">
                <a:solidFill>
                  <a:srgbClr val="EAEAEA"/>
                </a:solidFill>
                <a:latin typeface="Calibri" pitchFamily="34" charset="0"/>
              </a:rPr>
              <a:t>spekaer</a:t>
            </a:r>
            <a:r>
              <a:rPr lang="pl-PL" sz="2000" dirty="0" smtClean="0">
                <a:solidFill>
                  <a:srgbClr val="EAEAEA"/>
                </a:solidFill>
                <a:latin typeface="Calibri" pitchFamily="34" charset="0"/>
              </a:rPr>
              <a:t>) </a:t>
            </a:r>
            <a:r>
              <a:rPr lang="pl-PL" sz="2000" dirty="0">
                <a:solidFill>
                  <a:srgbClr val="EAEAEA"/>
                </a:solidFill>
                <a:latin typeface="Calibri" pitchFamily="34" charset="0"/>
                <a:sym typeface="Wingdings" pitchFamily="2" charset="2"/>
              </a:rPr>
              <a:t> </a:t>
            </a:r>
            <a:r>
              <a:rPr lang="pl-PL" sz="2000" dirty="0">
                <a:solidFill>
                  <a:srgbClr val="EAEAEA"/>
                </a:solidFill>
                <a:latin typeface="Calibri" pitchFamily="34" charset="0"/>
              </a:rPr>
              <a:t>TV, </a:t>
            </a:r>
            <a:r>
              <a:rPr lang="en-US" sz="2000" dirty="0" smtClean="0">
                <a:solidFill>
                  <a:srgbClr val="EAEAEA"/>
                </a:solidFill>
                <a:latin typeface="Calibri" pitchFamily="34" charset="0"/>
              </a:rPr>
              <a:t>a self-maintaining feedback loop</a:t>
            </a:r>
            <a:r>
              <a:rPr lang="pl-PL" sz="2000" dirty="0" smtClean="0">
                <a:solidFill>
                  <a:srgbClr val="EAEAEA"/>
                </a:solidFill>
                <a:latin typeface="Calibri" pitchFamily="34" charset="0"/>
              </a:rPr>
              <a:t>. </a:t>
            </a:r>
            <a:endParaRPr lang="pl-PL" sz="2000" dirty="0">
              <a:solidFill>
                <a:srgbClr val="EAEAEA"/>
              </a:solidFill>
              <a:latin typeface="Calibri" pitchFamily="34" charset="0"/>
            </a:endParaRPr>
          </a:p>
          <a:p>
            <a:pPr algn="l">
              <a:spcBef>
                <a:spcPct val="20000"/>
              </a:spcBef>
              <a:buClr>
                <a:srgbClr val="FFCC66"/>
              </a:buClr>
              <a:buSzPct val="115000"/>
            </a:pPr>
            <a:r>
              <a:rPr lang="en-US" sz="2000" dirty="0" smtClean="0">
                <a:solidFill>
                  <a:srgbClr val="EAEAEA"/>
                </a:solidFill>
                <a:latin typeface="Calibri" pitchFamily="34" charset="0"/>
              </a:rPr>
              <a:t>Even a small </a:t>
            </a:r>
            <a:r>
              <a:rPr lang="pl-PL" sz="2000" dirty="0" err="1" smtClean="0">
                <a:solidFill>
                  <a:srgbClr val="EAEAEA"/>
                </a:solidFill>
                <a:latin typeface="Calibri" pitchFamily="34" charset="0"/>
              </a:rPr>
              <a:t>noise_var</a:t>
            </a:r>
            <a:r>
              <a:rPr lang="pl-PL" sz="2000" dirty="0" smtClean="0">
                <a:solidFill>
                  <a:srgbClr val="EAEAEA"/>
                </a:solidFill>
                <a:latin typeface="Calibri" pitchFamily="34" charset="0"/>
              </a:rPr>
              <a:t>=0.01 </a:t>
            </a:r>
            <a:r>
              <a:rPr lang="en-US" sz="2000" dirty="0" smtClean="0">
                <a:solidFill>
                  <a:srgbClr val="EAEAEA"/>
                </a:solidFill>
                <a:latin typeface="Calibri" pitchFamily="34" charset="0"/>
              </a:rPr>
              <a:t>will destroy it, the state is forgotten</a:t>
            </a:r>
            <a:r>
              <a:rPr lang="pl-PL" sz="2000" dirty="0" smtClean="0">
                <a:solidFill>
                  <a:srgbClr val="EAEAEA"/>
                </a:solidFill>
                <a:latin typeface="Calibri" pitchFamily="34" charset="0"/>
              </a:rPr>
              <a:t>.  </a:t>
            </a:r>
            <a:endParaRPr lang="pl-PL" sz="2000" dirty="0">
              <a:solidFill>
                <a:srgbClr val="EAEAEA"/>
              </a:solidFill>
              <a:latin typeface="Calibri" pitchFamily="34" charset="0"/>
            </a:endParaRPr>
          </a:p>
          <a:p>
            <a:pPr algn="l">
              <a:spcBef>
                <a:spcPct val="20000"/>
              </a:spcBef>
              <a:buClr>
                <a:srgbClr val="FFCC66"/>
              </a:buClr>
              <a:buSzPct val="115000"/>
            </a:pPr>
            <a:endParaRPr lang="pl-PL" sz="1000" dirty="0">
              <a:solidFill>
                <a:srgbClr val="EAEAEA"/>
              </a:solidFill>
              <a:latin typeface="Calibri" pitchFamily="34" charset="0"/>
            </a:endParaRPr>
          </a:p>
          <a:p>
            <a:pPr algn="l">
              <a:spcBef>
                <a:spcPct val="20000"/>
              </a:spcBef>
              <a:buClr>
                <a:srgbClr val="FFCC66"/>
              </a:buClr>
              <a:buSzPct val="115000"/>
            </a:pPr>
            <a:r>
              <a:rPr lang="en-US" sz="2000" dirty="0" smtClean="0">
                <a:solidFill>
                  <a:srgbClr val="EAEAEA"/>
                </a:solidFill>
                <a:latin typeface="Calibri" pitchFamily="34" charset="0"/>
              </a:rPr>
              <a:t>Weaker recurrent connections will lead to faster forgetting, but making them stronger does not help </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strong attractors are needed, and they have to be based on isolated units with positive internal feedback</a:t>
            </a:r>
            <a:r>
              <a:rPr lang="pl-PL" sz="2000" dirty="0" smtClean="0">
                <a:solidFill>
                  <a:srgbClr val="EAEAEA"/>
                </a:solidFill>
                <a:latin typeface="Calibri" pitchFamily="34" charset="0"/>
              </a:rPr>
              <a:t>.  </a:t>
            </a:r>
            <a:endParaRPr lang="pl-PL" sz="2000" dirty="0">
              <a:solidFill>
                <a:srgbClr val="EAEAEA"/>
              </a:solidFill>
              <a:latin typeface="Calibri" pitchFamily="34" charset="0"/>
            </a:endParaRPr>
          </a:p>
        </p:txBody>
      </p:sp>
      <p:pic>
        <p:nvPicPr>
          <p:cNvPr id="2253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0875" y="857250"/>
            <a:ext cx="1905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75522281"/>
      </p:ext>
    </p:extLst>
  </p:cSld>
  <p:clrMapOvr>
    <a:masterClrMapping/>
  </p:clrMapOvr>
  <p:transition>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Isolated representations</a:t>
            </a:r>
          </a:p>
        </p:txBody>
      </p:sp>
      <p:sp>
        <p:nvSpPr>
          <p:cNvPr id="23555" name="Rectangle 3"/>
          <p:cNvSpPr>
            <a:spLocks noGrp="1" noChangeArrowheads="1"/>
          </p:cNvSpPr>
          <p:nvPr>
            <p:ph type="body" sz="half" idx="1"/>
          </p:nvPr>
        </p:nvSpPr>
        <p:spPr>
          <a:xfrm>
            <a:off x="468313" y="1196975"/>
            <a:ext cx="5399831" cy="3671888"/>
          </a:xfrm>
        </p:spPr>
        <p:txBody>
          <a:bodyPr/>
          <a:lstStyle/>
          <a:p>
            <a:pPr marL="0" indent="0" eaLnBrk="1" hangingPunct="1">
              <a:lnSpc>
                <a:spcPct val="90000"/>
              </a:lnSpc>
              <a:buFontTx/>
              <a:buNone/>
            </a:pPr>
            <a:r>
              <a:rPr lang="en-US" sz="2000" dirty="0" smtClean="0"/>
              <a:t>“Default”  returns to standard parameters.</a:t>
            </a:r>
          </a:p>
          <a:p>
            <a:pPr marL="0" indent="0" eaLnBrk="1" hangingPunct="1">
              <a:lnSpc>
                <a:spcPct val="90000"/>
              </a:lnSpc>
              <a:buFontTx/>
              <a:buNone/>
            </a:pPr>
            <a:r>
              <a:rPr lang="en-US" sz="2000" dirty="0" err="1" smtClean="0">
                <a:solidFill>
                  <a:srgbClr val="FFC000"/>
                </a:solidFill>
              </a:rPr>
              <a:t>Net_type</a:t>
            </a:r>
            <a:r>
              <a:rPr lang="en-US" sz="2000" dirty="0" smtClean="0">
                <a:solidFill>
                  <a:srgbClr val="FFC000"/>
                </a:solidFill>
              </a:rPr>
              <a:t> = isolated</a:t>
            </a:r>
          </a:p>
          <a:p>
            <a:pPr marL="0" indent="0" eaLnBrk="1" hangingPunct="1">
              <a:lnSpc>
                <a:spcPct val="90000"/>
              </a:lnSpc>
              <a:buFontTx/>
              <a:buNone/>
            </a:pPr>
            <a:r>
              <a:rPr lang="en-US" sz="2000" dirty="0" smtClean="0"/>
              <a:t>No connections between hidden units, but there is recurrence, activations is maintained. </a:t>
            </a:r>
          </a:p>
          <a:p>
            <a:pPr marL="0" indent="0" eaLnBrk="1" hangingPunct="1">
              <a:lnSpc>
                <a:spcPct val="90000"/>
              </a:lnSpc>
              <a:buFontTx/>
              <a:buNone/>
            </a:pPr>
            <a:r>
              <a:rPr lang="en-US" sz="2000" dirty="0" smtClean="0"/>
              <a:t>Noise = 0.01 is still acceptable, but at 0.02 level may destroy the memory. </a:t>
            </a:r>
            <a:br>
              <a:rPr lang="en-US" sz="2000" dirty="0" smtClean="0"/>
            </a:br>
            <a:r>
              <a:rPr lang="en-US" sz="2000" dirty="0" smtClean="0"/>
              <a:t>Try to focus despite the noise; in fact </a:t>
            </a:r>
            <a:r>
              <a:rPr lang="en-US" sz="2000" dirty="0" err="1" smtClean="0">
                <a:hlinkClick r:id="rId3"/>
              </a:rPr>
              <a:t>crossmodal</a:t>
            </a:r>
            <a:r>
              <a:rPr lang="en-US" sz="2000" dirty="0" smtClean="0">
                <a:hlinkClick r:id="rId3"/>
              </a:rPr>
              <a:t> stochastic resonance</a:t>
            </a:r>
            <a:r>
              <a:rPr lang="en-US" sz="2000" dirty="0" smtClean="0"/>
              <a:t> may have positive influence.  </a:t>
            </a:r>
          </a:p>
          <a:p>
            <a:pPr marL="0" indent="0" eaLnBrk="1" hangingPunct="1">
              <a:lnSpc>
                <a:spcPct val="90000"/>
              </a:lnSpc>
              <a:buFontTx/>
              <a:buNone/>
            </a:pPr>
            <a:endParaRPr lang="en-US" sz="1000" dirty="0" smtClean="0"/>
          </a:p>
          <a:p>
            <a:pPr marL="0" indent="0" eaLnBrk="1" hangingPunct="1">
              <a:lnSpc>
                <a:spcPct val="90000"/>
              </a:lnSpc>
              <a:buFontTx/>
              <a:buNone/>
            </a:pPr>
            <a:r>
              <a:rPr lang="en-US" sz="2000" dirty="0" smtClean="0"/>
              <a:t>Other task for WM: is the input </a:t>
            </a:r>
            <a:r>
              <a:rPr lang="en-US" sz="2000" dirty="0" smtClean="0">
                <a:solidFill>
                  <a:srgbClr val="FFC000"/>
                </a:solidFill>
              </a:rPr>
              <a:t>S(t+2) = S(t)</a:t>
            </a:r>
            <a:r>
              <a:rPr lang="en-US" sz="2000" dirty="0" smtClean="0"/>
              <a:t>? </a:t>
            </a:r>
            <a:endParaRPr lang="en-US" sz="1000" dirty="0" smtClean="0"/>
          </a:p>
          <a:p>
            <a:pPr marL="0" indent="0" eaLnBrk="1" hangingPunct="1">
              <a:lnSpc>
                <a:spcPct val="90000"/>
              </a:lnSpc>
              <a:buFontTx/>
              <a:buNone/>
            </a:pPr>
            <a:r>
              <a:rPr lang="en-US" sz="2000" dirty="0" smtClean="0"/>
              <a:t>Parameters:  </a:t>
            </a:r>
            <a:r>
              <a:rPr lang="en-US" sz="2000" dirty="0" err="1" smtClean="0">
                <a:solidFill>
                  <a:srgbClr val="FFC000"/>
                </a:solidFill>
              </a:rPr>
              <a:t>env_type</a:t>
            </a:r>
            <a:r>
              <a:rPr lang="en-US" sz="2000" dirty="0" smtClean="0">
                <a:solidFill>
                  <a:srgbClr val="FFC000"/>
                </a:solidFill>
              </a:rPr>
              <a:t> = </a:t>
            </a:r>
            <a:r>
              <a:rPr lang="en-US" sz="2000" dirty="0" err="1" smtClean="0">
                <a:solidFill>
                  <a:srgbClr val="FFC000"/>
                </a:solidFill>
              </a:rPr>
              <a:t>Maint_updt</a:t>
            </a:r>
            <a:r>
              <a:rPr lang="en-US" sz="2000" dirty="0" smtClean="0"/>
              <a:t>, </a:t>
            </a:r>
            <a:br>
              <a:rPr lang="en-US" sz="2000" dirty="0" smtClean="0"/>
            </a:br>
            <a:r>
              <a:rPr lang="en-US" sz="2000" dirty="0" smtClean="0"/>
              <a:t>net </a:t>
            </a:r>
            <a:r>
              <a:rPr lang="en-US" sz="2000" dirty="0" smtClean="0">
                <a:solidFill>
                  <a:srgbClr val="FFC000"/>
                </a:solidFill>
              </a:rPr>
              <a:t>Isolated</a:t>
            </a:r>
            <a:r>
              <a:rPr lang="en-US" sz="2000" dirty="0" smtClean="0"/>
              <a:t>, noise level 0.01 </a:t>
            </a:r>
          </a:p>
        </p:txBody>
      </p:sp>
      <p:sp>
        <p:nvSpPr>
          <p:cNvPr id="23556" name="Rectangle 5"/>
          <p:cNvSpPr>
            <a:spLocks noChangeArrowheads="1"/>
          </p:cNvSpPr>
          <p:nvPr/>
        </p:nvSpPr>
        <p:spPr bwMode="auto">
          <a:xfrm>
            <a:off x="468313" y="4941168"/>
            <a:ext cx="8675687" cy="1700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20000"/>
              </a:spcBef>
              <a:buClr>
                <a:srgbClr val="FFCC66"/>
              </a:buClr>
              <a:buSzPct val="115000"/>
            </a:pPr>
            <a:r>
              <a:rPr lang="pl-PL" sz="2000" dirty="0" err="1">
                <a:solidFill>
                  <a:srgbClr val="EAEAEA"/>
                </a:solidFill>
                <a:latin typeface="Calibri" pitchFamily="34" charset="0"/>
              </a:rPr>
              <a:t>Grid_log</a:t>
            </a:r>
            <a:r>
              <a:rPr lang="pl-PL" sz="2000" dirty="0">
                <a:solidFill>
                  <a:srgbClr val="EAEAEA"/>
                </a:solidFill>
                <a:latin typeface="Calibri" pitchFamily="34" charset="0"/>
              </a:rPr>
              <a:t>, Run: </a:t>
            </a:r>
            <a:r>
              <a:rPr lang="en-US" sz="2000" dirty="0" smtClean="0">
                <a:solidFill>
                  <a:srgbClr val="EAEAEA"/>
                </a:solidFill>
                <a:latin typeface="Calibri" pitchFamily="34" charset="0"/>
              </a:rPr>
              <a:t>there are two inputs</a:t>
            </a:r>
            <a:r>
              <a:rPr lang="pl-PL" sz="2000" dirty="0" smtClean="0">
                <a:solidFill>
                  <a:srgbClr val="EAEAEA"/>
                </a:solidFill>
                <a:latin typeface="Calibri" pitchFamily="34" charset="0"/>
              </a:rPr>
              <a:t>, </a:t>
            </a:r>
            <a:r>
              <a:rPr lang="pl-PL" sz="2000" dirty="0">
                <a:solidFill>
                  <a:srgbClr val="EAEAEA"/>
                </a:solidFill>
                <a:latin typeface="Calibri" pitchFamily="34" charset="0"/>
              </a:rPr>
              <a:t>Input 1 i 2, </a:t>
            </a:r>
          </a:p>
          <a:p>
            <a:pPr algn="l">
              <a:spcBef>
                <a:spcPct val="20000"/>
              </a:spcBef>
              <a:buClr>
                <a:srgbClr val="FFCC66"/>
              </a:buClr>
              <a:buSzPct val="115000"/>
            </a:pPr>
            <a:r>
              <a:rPr lang="pl-PL" sz="2000" dirty="0" err="1">
                <a:solidFill>
                  <a:srgbClr val="EAEAEA"/>
                </a:solidFill>
                <a:latin typeface="Calibri" pitchFamily="34" charset="0"/>
              </a:rPr>
              <a:t>wt_scale</a:t>
            </a:r>
            <a:r>
              <a:rPr lang="pl-PL" sz="2000" dirty="0">
                <a:solidFill>
                  <a:srgbClr val="EAEAEA"/>
                </a:solidFill>
                <a:latin typeface="Calibri" pitchFamily="34" charset="0"/>
              </a:rPr>
              <a:t> 1=&gt;2, </a:t>
            </a:r>
            <a:r>
              <a:rPr lang="en-US" sz="2000" dirty="0" smtClean="0">
                <a:solidFill>
                  <a:srgbClr val="EAEAEA"/>
                </a:solidFill>
                <a:latin typeface="Calibri" pitchFamily="34" charset="0"/>
              </a:rPr>
              <a:t>changes the strength of local feedback</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allows to switch the network from fast updating to stable maintenance</a:t>
            </a:r>
            <a:r>
              <a:rPr lang="pl-PL" sz="2000" dirty="0" smtClean="0">
                <a:solidFill>
                  <a:srgbClr val="EAEAEA"/>
                </a:solidFill>
                <a:latin typeface="Calibri" pitchFamily="34" charset="0"/>
              </a:rPr>
              <a:t>. </a:t>
            </a:r>
            <a:r>
              <a:rPr lang="pl-PL" sz="2000" dirty="0">
                <a:solidFill>
                  <a:srgbClr val="EAEAEA"/>
                </a:solidFill>
                <a:latin typeface="Calibri" pitchFamily="34" charset="0"/>
              </a:rPr>
              <a:t/>
            </a:r>
            <a:br>
              <a:rPr lang="pl-PL" sz="2000" dirty="0">
                <a:solidFill>
                  <a:srgbClr val="EAEAEA"/>
                </a:solidFill>
                <a:latin typeface="Calibri" pitchFamily="34" charset="0"/>
              </a:rPr>
            </a:br>
            <a:r>
              <a:rPr lang="en-US" sz="2000" dirty="0" smtClean="0">
                <a:solidFill>
                  <a:srgbClr val="EAEAEA"/>
                </a:solidFill>
                <a:latin typeface="Calibri" pitchFamily="34" charset="0"/>
              </a:rPr>
              <a:t>Hos is it done in nature and how to do it in the model</a:t>
            </a:r>
            <a:r>
              <a:rPr lang="pl-PL" sz="2000" dirty="0" smtClean="0">
                <a:solidFill>
                  <a:srgbClr val="EAEAEA"/>
                </a:solidFill>
                <a:latin typeface="Calibri" pitchFamily="34" charset="0"/>
              </a:rPr>
              <a:t>? </a:t>
            </a:r>
            <a:r>
              <a:rPr lang="pl-PL" sz="2000" dirty="0">
                <a:solidFill>
                  <a:srgbClr val="EAEAEA"/>
                </a:solidFill>
                <a:latin typeface="Calibri" pitchFamily="34" charset="0"/>
              </a:rPr>
              <a:t/>
            </a:r>
            <a:br>
              <a:rPr lang="pl-PL" sz="2000" dirty="0">
                <a:solidFill>
                  <a:srgbClr val="EAEAEA"/>
                </a:solidFill>
                <a:latin typeface="Calibri" pitchFamily="34" charset="0"/>
              </a:rPr>
            </a:br>
            <a:r>
              <a:rPr lang="pl-PL" sz="2000" dirty="0" smtClean="0">
                <a:solidFill>
                  <a:srgbClr val="EAEAEA"/>
                </a:solidFill>
                <a:latin typeface="Calibri" pitchFamily="34" charset="0"/>
              </a:rPr>
              <a:t>Dopamin</a:t>
            </a:r>
            <a:r>
              <a:rPr lang="en-US" sz="2000" dirty="0" smtClean="0">
                <a:solidFill>
                  <a:srgbClr val="EAEAEA"/>
                </a:solidFill>
                <a:latin typeface="Calibri" pitchFamily="34" charset="0"/>
              </a:rPr>
              <a:t>e</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and dynamical regulation of reward in </a:t>
            </a:r>
            <a:r>
              <a:rPr lang="pl-PL" sz="2000" dirty="0" smtClean="0">
                <a:solidFill>
                  <a:srgbClr val="EAEAEA"/>
                </a:solidFill>
                <a:latin typeface="Calibri" pitchFamily="34" charset="0"/>
              </a:rPr>
              <a:t>PFC</a:t>
            </a:r>
            <a:r>
              <a:rPr lang="pl-PL" sz="2000" dirty="0">
                <a:solidFill>
                  <a:srgbClr val="EAEAEA"/>
                </a:solidFill>
                <a:latin typeface="Calibri" pitchFamily="34" charset="0"/>
              </a:rPr>
              <a:t>. </a:t>
            </a:r>
          </a:p>
        </p:txBody>
      </p:sp>
      <p:pic>
        <p:nvPicPr>
          <p:cNvPr id="2355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9138" y="1500188"/>
            <a:ext cx="3344862" cy="273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886956401"/>
      </p:ext>
    </p:extLst>
  </p:cSld>
  <p:clrMapOvr>
    <a:masterClrMapping/>
  </p:clrMapOvr>
  <p:transition>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Rectangle 2"/>
          <p:cNvSpPr>
            <a:spLocks noGrp="1" noChangeArrowheads="1"/>
          </p:cNvSpPr>
          <p:nvPr>
            <p:ph type="title"/>
          </p:nvPr>
        </p:nvSpPr>
        <p:spPr>
          <a:xfrm>
            <a:off x="685800" y="350838"/>
            <a:ext cx="7772400" cy="563562"/>
          </a:xfrm>
        </p:spPr>
        <p:txBody>
          <a:bodyPr/>
          <a:lstStyle/>
          <a:p>
            <a:pPr eaLnBrk="1" hangingPunct="1">
              <a:defRPr/>
            </a:pPr>
            <a:r>
              <a:rPr lang="en-US" sz="3200" dirty="0" smtClean="0"/>
              <a:t>Working memory project</a:t>
            </a:r>
          </a:p>
        </p:txBody>
      </p:sp>
      <p:sp>
        <p:nvSpPr>
          <p:cNvPr id="27651" name="Rectangle 3"/>
          <p:cNvSpPr>
            <a:spLocks noGrp="1" noChangeArrowheads="1"/>
          </p:cNvSpPr>
          <p:nvPr>
            <p:ph type="body" sz="half" idx="1"/>
          </p:nvPr>
        </p:nvSpPr>
        <p:spPr>
          <a:xfrm>
            <a:off x="539750" y="1052513"/>
            <a:ext cx="8280400" cy="504825"/>
          </a:xfrm>
        </p:spPr>
        <p:txBody>
          <a:bodyPr/>
          <a:lstStyle/>
          <a:p>
            <a:pPr marL="361950" indent="-361950" eaLnBrk="1" hangingPunct="1">
              <a:buFontTx/>
              <a:buNone/>
            </a:pPr>
            <a:r>
              <a:rPr lang="pl-PL" sz="2000" dirty="0" err="1" smtClean="0"/>
              <a:t>Proje</a:t>
            </a:r>
            <a:r>
              <a:rPr lang="en-US" sz="2000" dirty="0" smtClean="0"/>
              <a:t>c</a:t>
            </a:r>
            <a:r>
              <a:rPr lang="pl-PL" sz="2000" dirty="0" smtClean="0"/>
              <a:t>t </a:t>
            </a:r>
            <a:r>
              <a:rPr lang="pl-PL" sz="2000" dirty="0" err="1" smtClean="0"/>
              <a:t>pfc_maint_updt.proj</a:t>
            </a:r>
            <a:endParaRPr lang="pl-PL" sz="2000" dirty="0" smtClean="0"/>
          </a:p>
        </p:txBody>
      </p:sp>
      <p:sp>
        <p:nvSpPr>
          <p:cNvPr id="27652" name="Rectangle 6"/>
          <p:cNvSpPr>
            <a:spLocks noChangeArrowheads="1"/>
          </p:cNvSpPr>
          <p:nvPr/>
        </p:nvSpPr>
        <p:spPr bwMode="auto">
          <a:xfrm>
            <a:off x="4929188" y="1285875"/>
            <a:ext cx="403542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20000"/>
              </a:spcBef>
              <a:buClr>
                <a:srgbClr val="FFCC66"/>
              </a:buClr>
              <a:buSzPct val="115000"/>
            </a:pPr>
            <a:r>
              <a:rPr lang="en-US" sz="2000" dirty="0" smtClean="0">
                <a:solidFill>
                  <a:srgbClr val="EAEAEA"/>
                </a:solidFill>
                <a:latin typeface="Calibri" pitchFamily="34" charset="0"/>
              </a:rPr>
              <a:t>WM requires dynamical gate added to recurrent network and learning based on temporal differences (TD). </a:t>
            </a:r>
          </a:p>
          <a:p>
            <a:pPr algn="l">
              <a:spcBef>
                <a:spcPct val="20000"/>
              </a:spcBef>
              <a:buClr>
                <a:srgbClr val="FFCC66"/>
              </a:buClr>
              <a:buSzPct val="115000"/>
            </a:pPr>
            <a:r>
              <a:rPr lang="en-US" sz="2000" dirty="0" smtClean="0">
                <a:solidFill>
                  <a:srgbClr val="EAEAEA"/>
                </a:solidFill>
                <a:latin typeface="Calibri" pitchFamily="34" charset="0"/>
              </a:rPr>
              <a:t>Matrix=</a:t>
            </a:r>
            <a:r>
              <a:rPr lang="en-US" sz="2000" dirty="0" err="1" smtClean="0">
                <a:solidFill>
                  <a:srgbClr val="EAEAEA"/>
                </a:solidFill>
                <a:latin typeface="Calibri" pitchFamily="34" charset="0"/>
              </a:rPr>
              <a:t>matrisomes</a:t>
            </a:r>
            <a:r>
              <a:rPr lang="en-US" sz="2000" dirty="0" smtClean="0">
                <a:solidFill>
                  <a:srgbClr val="EAEAEA"/>
                </a:solidFill>
                <a:latin typeface="Calibri" pitchFamily="34" charset="0"/>
              </a:rPr>
              <a:t> in dorsal </a:t>
            </a:r>
            <a:r>
              <a:rPr lang="en-US" sz="2000" dirty="0" err="1" smtClean="0">
                <a:solidFill>
                  <a:srgbClr val="EAEAEA"/>
                </a:solidFill>
                <a:latin typeface="Calibri" pitchFamily="34" charset="0"/>
              </a:rPr>
              <a:t>straitum</a:t>
            </a:r>
            <a:r>
              <a:rPr lang="en-US" sz="2000" dirty="0" smtClean="0">
                <a:solidFill>
                  <a:srgbClr val="EAEAEA"/>
                </a:solidFill>
                <a:latin typeface="Calibri" pitchFamily="34" charset="0"/>
              </a:rPr>
              <a:t>; cells called Go/</a:t>
            </a:r>
            <a:r>
              <a:rPr lang="en-US" sz="2000" dirty="0" err="1" smtClean="0">
                <a:solidFill>
                  <a:srgbClr val="EAEAEA"/>
                </a:solidFill>
                <a:latin typeface="Calibri" pitchFamily="34" charset="0"/>
              </a:rPr>
              <a:t>NoGo</a:t>
            </a:r>
            <a:r>
              <a:rPr lang="en-US" sz="2000" dirty="0" smtClean="0">
                <a:solidFill>
                  <a:srgbClr val="EAEAEA"/>
                </a:solidFill>
                <a:latin typeface="Calibri" pitchFamily="34" charset="0"/>
              </a:rPr>
              <a:t> </a:t>
            </a:r>
          </a:p>
          <a:p>
            <a:pPr algn="l">
              <a:spcBef>
                <a:spcPct val="20000"/>
              </a:spcBef>
              <a:buClr>
                <a:srgbClr val="FFCC66"/>
              </a:buClr>
              <a:buSzPct val="115000"/>
            </a:pPr>
            <a:r>
              <a:rPr lang="en-US" sz="2000" dirty="0" err="1" smtClean="0">
                <a:solidFill>
                  <a:srgbClr val="EAEAEA"/>
                </a:solidFill>
                <a:latin typeface="Calibri" pitchFamily="34" charset="0"/>
              </a:rPr>
              <a:t>SNrThal</a:t>
            </a:r>
            <a:r>
              <a:rPr lang="en-US" sz="2000" dirty="0" smtClean="0">
                <a:solidFill>
                  <a:srgbClr val="EAEAEA"/>
                </a:solidFill>
                <a:latin typeface="Calibri" pitchFamily="34" charset="0"/>
              </a:rPr>
              <a:t> – gating signal from the basal ganglia, through the matrix. </a:t>
            </a:r>
          </a:p>
          <a:p>
            <a:pPr algn="l">
              <a:spcBef>
                <a:spcPct val="20000"/>
              </a:spcBef>
              <a:buClr>
                <a:srgbClr val="FFCC66"/>
              </a:buClr>
              <a:buSzPct val="115000"/>
            </a:pPr>
            <a:r>
              <a:rPr lang="en-US" sz="2000" dirty="0" smtClean="0">
                <a:solidFill>
                  <a:srgbClr val="EAEAEA"/>
                </a:solidFill>
                <a:latin typeface="Calibri" pitchFamily="34" charset="0"/>
              </a:rPr>
              <a:t>PV* - reward, LV* - anticipation</a:t>
            </a:r>
          </a:p>
          <a:p>
            <a:pPr algn="l">
              <a:spcBef>
                <a:spcPct val="20000"/>
              </a:spcBef>
              <a:buClr>
                <a:srgbClr val="FFCC66"/>
              </a:buClr>
              <a:buSzPct val="115000"/>
            </a:pPr>
            <a:r>
              <a:rPr lang="en-US" sz="2000" dirty="0" smtClean="0">
                <a:solidFill>
                  <a:srgbClr val="EAEAEA"/>
                </a:solidFill>
                <a:latin typeface="Calibri" pitchFamily="34" charset="0"/>
              </a:rPr>
              <a:t>Ignore, Store, Recall signals decide what to do with input, randomized. </a:t>
            </a:r>
            <a:endParaRPr lang="en-US" sz="2000" dirty="0">
              <a:solidFill>
                <a:srgbClr val="EAEAEA"/>
              </a:solidFill>
              <a:latin typeface="Calibri" pitchFamily="34" charset="0"/>
            </a:endParaRPr>
          </a:p>
        </p:txBody>
      </p:sp>
      <p:sp>
        <p:nvSpPr>
          <p:cNvPr id="27653" name="Rectangle 7"/>
          <p:cNvSpPr>
            <a:spLocks noChangeArrowheads="1"/>
          </p:cNvSpPr>
          <p:nvPr/>
        </p:nvSpPr>
        <p:spPr bwMode="auto">
          <a:xfrm>
            <a:off x="647700" y="4929188"/>
            <a:ext cx="8496300"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20000"/>
              </a:spcBef>
              <a:buClr>
                <a:srgbClr val="FFCC66"/>
              </a:buClr>
              <a:buSzPct val="115000"/>
            </a:pPr>
            <a:r>
              <a:rPr lang="pl-PL" sz="2000" dirty="0">
                <a:solidFill>
                  <a:srgbClr val="EAEAEA"/>
                </a:solidFill>
                <a:latin typeface="Calibri" pitchFamily="34" charset="0"/>
              </a:rPr>
              <a:t>PFC </a:t>
            </a:r>
            <a:r>
              <a:rPr lang="en-US" sz="2000" dirty="0" smtClean="0">
                <a:solidFill>
                  <a:srgbClr val="EAEAEA"/>
                </a:solidFill>
                <a:latin typeface="Calibri" pitchFamily="34" charset="0"/>
              </a:rPr>
              <a:t>is the working memory</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and adaptive critic represents biological reward system </a:t>
            </a:r>
            <a:r>
              <a:rPr lang="pl-PL" sz="2000" dirty="0" smtClean="0">
                <a:solidFill>
                  <a:srgbClr val="EAEAEA"/>
                </a:solidFill>
                <a:latin typeface="Calibri" pitchFamily="34" charset="0"/>
              </a:rPr>
              <a:t>(</a:t>
            </a:r>
            <a:r>
              <a:rPr lang="en-US" sz="2000" dirty="0" smtClean="0">
                <a:solidFill>
                  <a:srgbClr val="EAEAEA"/>
                </a:solidFill>
                <a:latin typeface="Calibri" pitchFamily="34" charset="0"/>
              </a:rPr>
              <a:t>using </a:t>
            </a:r>
            <a:r>
              <a:rPr lang="pl-PL" sz="2000" dirty="0" smtClean="0">
                <a:solidFill>
                  <a:srgbClr val="EAEAEA"/>
                </a:solidFill>
                <a:latin typeface="Calibri" pitchFamily="34" charset="0"/>
              </a:rPr>
              <a:t>dopamin</a:t>
            </a:r>
            <a:r>
              <a:rPr lang="en-US" sz="2000" dirty="0" smtClean="0">
                <a:solidFill>
                  <a:srgbClr val="EAEAEA"/>
                </a:solidFill>
                <a:latin typeface="Calibri" pitchFamily="34" charset="0"/>
              </a:rPr>
              <a:t>e</a:t>
            </a:r>
            <a:r>
              <a:rPr lang="pl-PL" sz="2000" dirty="0" smtClean="0">
                <a:solidFill>
                  <a:srgbClr val="EAEAEA"/>
                </a:solidFill>
                <a:latin typeface="Calibri" pitchFamily="34" charset="0"/>
              </a:rPr>
              <a:t>)</a:t>
            </a:r>
            <a:r>
              <a:rPr lang="en-US" sz="2000" dirty="0" smtClean="0">
                <a:solidFill>
                  <a:srgbClr val="EAEAEA"/>
                </a:solidFill>
                <a:latin typeface="Calibri" pitchFamily="34" charset="0"/>
              </a:rPr>
              <a:t>,</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it controls refreshing of information in the </a:t>
            </a:r>
            <a:r>
              <a:rPr lang="pl-PL" sz="2000" dirty="0" smtClean="0">
                <a:solidFill>
                  <a:srgbClr val="EAEAEA"/>
                </a:solidFill>
                <a:latin typeface="Calibri" pitchFamily="34" charset="0"/>
              </a:rPr>
              <a:t>PFC</a:t>
            </a:r>
            <a:r>
              <a:rPr lang="pl-PL" sz="2000" dirty="0">
                <a:solidFill>
                  <a:srgbClr val="EAEAEA"/>
                </a:solidFill>
                <a:latin typeface="Calibri" pitchFamily="34" charset="0"/>
              </a:rPr>
              <a:t>, </a:t>
            </a:r>
            <a:r>
              <a:rPr lang="en-US" sz="2000" dirty="0" smtClean="0">
                <a:solidFill>
                  <a:srgbClr val="EAEAEA"/>
                </a:solidFill>
                <a:latin typeface="Calibri" pitchFamily="34" charset="0"/>
              </a:rPr>
              <a:t>hidden layer represents the parietal cortex</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second hidden layer </a:t>
            </a:r>
            <a:r>
              <a:rPr lang="pl-PL" sz="2000" dirty="0" smtClean="0">
                <a:solidFill>
                  <a:srgbClr val="EAEAEA"/>
                </a:solidFill>
                <a:latin typeface="Calibri" pitchFamily="34" charset="0"/>
              </a:rPr>
              <a:t>(</a:t>
            </a:r>
            <a:r>
              <a:rPr lang="pl-PL" sz="2000" dirty="0" err="1" smtClean="0">
                <a:solidFill>
                  <a:srgbClr val="EAEAEA"/>
                </a:solidFill>
                <a:latin typeface="Calibri" pitchFamily="34" charset="0"/>
              </a:rPr>
              <a:t>matrix</a:t>
            </a:r>
            <a:r>
              <a:rPr lang="pl-PL" sz="2000" dirty="0">
                <a:solidFill>
                  <a:srgbClr val="EAEAEA"/>
                </a:solidFill>
                <a:latin typeface="Calibri" pitchFamily="34" charset="0"/>
              </a:rPr>
              <a:t>) </a:t>
            </a:r>
            <a:r>
              <a:rPr lang="en-US" sz="2000" dirty="0" smtClean="0">
                <a:solidFill>
                  <a:srgbClr val="EAEAEA"/>
                </a:solidFill>
                <a:latin typeface="Calibri" pitchFamily="34" charset="0"/>
              </a:rPr>
              <a:t>maps to the </a:t>
            </a:r>
            <a:r>
              <a:rPr lang="pl-PL" sz="2000" dirty="0" smtClean="0">
                <a:solidFill>
                  <a:srgbClr val="EAEAEA"/>
                </a:solidFill>
                <a:latin typeface="Calibri" pitchFamily="34" charset="0"/>
              </a:rPr>
              <a:t>PFC</a:t>
            </a:r>
            <a:r>
              <a:rPr lang="en-US" sz="2000" dirty="0" smtClean="0">
                <a:solidFill>
                  <a:srgbClr val="EAEAEA"/>
                </a:solidFill>
                <a:latin typeface="Calibri" pitchFamily="34" charset="0"/>
              </a:rPr>
              <a:t> cortex</a:t>
            </a:r>
            <a:r>
              <a:rPr lang="pl-PL" sz="2000" dirty="0" smtClean="0">
                <a:solidFill>
                  <a:srgbClr val="EAEAEA"/>
                </a:solidFill>
                <a:latin typeface="Calibri" pitchFamily="34" charset="0"/>
              </a:rPr>
              <a:t>. </a:t>
            </a:r>
            <a:r>
              <a:rPr lang="pl-PL" sz="2000" dirty="0">
                <a:solidFill>
                  <a:srgbClr val="EAEAEA"/>
                </a:solidFill>
                <a:latin typeface="Calibri" pitchFamily="34" charset="0"/>
              </a:rPr>
              <a:t>AC </a:t>
            </a:r>
            <a:r>
              <a:rPr lang="en-US" sz="2000" dirty="0" smtClean="0">
                <a:solidFill>
                  <a:srgbClr val="EAEAEA"/>
                </a:solidFill>
                <a:latin typeface="Calibri" pitchFamily="34" charset="0"/>
              </a:rPr>
              <a:t>learns to anticipate future reward</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modulating internal </a:t>
            </a:r>
            <a:r>
              <a:rPr lang="en-US" sz="2000" dirty="0" err="1" smtClean="0">
                <a:solidFill>
                  <a:srgbClr val="EAEAEA"/>
                </a:solidFill>
                <a:latin typeface="Calibri" pitchFamily="34" charset="0"/>
              </a:rPr>
              <a:t>strenght</a:t>
            </a:r>
            <a:r>
              <a:rPr lang="en-US" sz="2000" dirty="0" smtClean="0">
                <a:solidFill>
                  <a:srgbClr val="EAEAEA"/>
                </a:solidFill>
                <a:latin typeface="Calibri" pitchFamily="34" charset="0"/>
              </a:rPr>
              <a:t> of feedback in </a:t>
            </a:r>
            <a:r>
              <a:rPr lang="pl-PL" sz="2000" dirty="0" smtClean="0">
                <a:solidFill>
                  <a:srgbClr val="EAEAEA"/>
                </a:solidFill>
                <a:latin typeface="Calibri" pitchFamily="34" charset="0"/>
              </a:rPr>
              <a:t>PFC </a:t>
            </a:r>
            <a:r>
              <a:rPr lang="pl-PL" sz="2000" dirty="0">
                <a:solidFill>
                  <a:srgbClr val="EAEAEA"/>
                </a:solidFill>
                <a:latin typeface="Calibri" pitchFamily="34" charset="0"/>
              </a:rPr>
              <a:t>– </a:t>
            </a:r>
            <a:r>
              <a:rPr lang="en-US" sz="2000" dirty="0" smtClean="0">
                <a:solidFill>
                  <a:srgbClr val="EAEAEA"/>
                </a:solidFill>
                <a:latin typeface="Calibri" pitchFamily="34" charset="0"/>
              </a:rPr>
              <a:t>are you ready to forget</a:t>
            </a:r>
            <a:r>
              <a:rPr lang="pl-PL" sz="2000" dirty="0" smtClean="0">
                <a:solidFill>
                  <a:srgbClr val="EAEAEA"/>
                </a:solidFill>
                <a:latin typeface="Calibri" pitchFamily="34" charset="0"/>
              </a:rPr>
              <a:t>? </a:t>
            </a:r>
            <a:endParaRPr lang="pl-PL" sz="2000" dirty="0">
              <a:solidFill>
                <a:srgbClr val="EAEAEA"/>
              </a:solidFill>
              <a:latin typeface="Calibri" pitchFamily="34" charset="0"/>
            </a:endParaRPr>
          </a:p>
        </p:txBody>
      </p:sp>
      <p:pic>
        <p:nvPicPr>
          <p:cNvPr id="2765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13" y="1500188"/>
            <a:ext cx="3940175" cy="322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690472663"/>
      </p:ext>
    </p:extLst>
  </p:cSld>
  <p:clrMapOvr>
    <a:masterClrMapping/>
  </p:clrMapOvr>
  <p:transition>
    <p:strips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Rectangle 2"/>
          <p:cNvSpPr>
            <a:spLocks noGrp="1" noChangeArrowheads="1"/>
          </p:cNvSpPr>
          <p:nvPr>
            <p:ph type="title"/>
          </p:nvPr>
        </p:nvSpPr>
        <p:spPr>
          <a:xfrm>
            <a:off x="685800" y="350838"/>
            <a:ext cx="7772400" cy="563562"/>
          </a:xfrm>
        </p:spPr>
        <p:txBody>
          <a:bodyPr/>
          <a:lstStyle/>
          <a:p>
            <a:pPr eaLnBrk="1" hangingPunct="1">
              <a:defRPr/>
            </a:pPr>
            <a:r>
              <a:rPr lang="pl-PL" sz="3200" dirty="0" smtClean="0"/>
              <a:t>PFC</a:t>
            </a:r>
            <a:r>
              <a:rPr lang="en-US" sz="3200" dirty="0" smtClean="0"/>
              <a:t> model</a:t>
            </a:r>
          </a:p>
        </p:txBody>
      </p:sp>
      <p:sp>
        <p:nvSpPr>
          <p:cNvPr id="17411" name="Rectangle 3"/>
          <p:cNvSpPr>
            <a:spLocks noGrp="1" noChangeArrowheads="1"/>
          </p:cNvSpPr>
          <p:nvPr>
            <p:ph type="body" sz="half" idx="1"/>
          </p:nvPr>
        </p:nvSpPr>
        <p:spPr>
          <a:xfrm>
            <a:off x="539552" y="1196752"/>
            <a:ext cx="8280722" cy="2876550"/>
          </a:xfrm>
        </p:spPr>
        <p:txBody>
          <a:bodyPr/>
          <a:lstStyle/>
          <a:p>
            <a:pPr marL="0" indent="0" eaLnBrk="1" hangingPunct="1">
              <a:buFontTx/>
              <a:buNone/>
              <a:defRPr/>
            </a:pPr>
            <a:r>
              <a:rPr lang="pl-PL" sz="2000" dirty="0" err="1" smtClean="0"/>
              <a:t>r.wt</a:t>
            </a:r>
            <a:r>
              <a:rPr lang="pl-PL" sz="2000" dirty="0" smtClean="0"/>
              <a:t>: </a:t>
            </a:r>
            <a:r>
              <a:rPr lang="en-US" sz="2000" dirty="0" smtClean="0"/>
              <a:t>see all connections between inputs</a:t>
            </a:r>
            <a:r>
              <a:rPr lang="pl-PL" sz="2000" dirty="0" smtClean="0"/>
              <a:t>, </a:t>
            </a:r>
            <a:r>
              <a:rPr lang="en-US" sz="2000" dirty="0" smtClean="0"/>
              <a:t>hidden layers and </a:t>
            </a:r>
            <a:r>
              <a:rPr lang="pl-PL" sz="2000" dirty="0" smtClean="0"/>
              <a:t>PFC.</a:t>
            </a:r>
          </a:p>
          <a:p>
            <a:pPr marL="0" indent="0" eaLnBrk="1" hangingPunct="1">
              <a:buFontTx/>
              <a:buNone/>
              <a:defRPr/>
            </a:pPr>
            <a:r>
              <a:rPr lang="pl-PL" sz="2000" dirty="0" err="1" smtClean="0"/>
              <a:t>Store</a:t>
            </a:r>
            <a:r>
              <a:rPr lang="pl-PL" sz="2000" dirty="0" smtClean="0"/>
              <a:t>, </a:t>
            </a:r>
            <a:r>
              <a:rPr lang="pl-PL" sz="2000" dirty="0" err="1" smtClean="0"/>
              <a:t>Recall</a:t>
            </a:r>
            <a:r>
              <a:rPr lang="pl-PL" sz="2000" dirty="0" smtClean="0"/>
              <a:t>, </a:t>
            </a:r>
            <a:r>
              <a:rPr lang="pl-PL" sz="2000" dirty="0" err="1" smtClean="0"/>
              <a:t>Ignore</a:t>
            </a:r>
            <a:r>
              <a:rPr lang="pl-PL" sz="2000" dirty="0" smtClean="0"/>
              <a:t> </a:t>
            </a:r>
            <a:r>
              <a:rPr lang="en-US" sz="2000" dirty="0" smtClean="0"/>
              <a:t>signals appear in random </a:t>
            </a:r>
            <a:r>
              <a:rPr lang="en-US" sz="2000" dirty="0" err="1" smtClean="0"/>
              <a:t>orther</a:t>
            </a:r>
            <a:r>
              <a:rPr lang="pl-PL" sz="2000" dirty="0" smtClean="0"/>
              <a:t>; </a:t>
            </a:r>
          </a:p>
          <a:p>
            <a:pPr marL="0" indent="0" eaLnBrk="1" hangingPunct="1">
              <a:buFontTx/>
              <a:buNone/>
              <a:defRPr/>
            </a:pPr>
            <a:r>
              <a:rPr lang="pl-PL" sz="2000" dirty="0" smtClean="0"/>
              <a:t>A, B, C, D – </a:t>
            </a:r>
            <a:r>
              <a:rPr lang="en-US" sz="2000" dirty="0" smtClean="0"/>
              <a:t>items to be remembered in WM</a:t>
            </a:r>
            <a:r>
              <a:rPr lang="pl-PL" sz="2000" dirty="0" smtClean="0"/>
              <a:t>.</a:t>
            </a:r>
          </a:p>
          <a:p>
            <a:pPr>
              <a:defRPr/>
            </a:pPr>
            <a:r>
              <a:rPr lang="en-US" sz="2000" dirty="0" smtClean="0"/>
              <a:t>If </a:t>
            </a:r>
            <a:r>
              <a:rPr lang="en-US" sz="2000" dirty="0" err="1" smtClean="0"/>
              <a:t>SNrThal</a:t>
            </a:r>
            <a:r>
              <a:rPr lang="en-US" sz="2000" dirty="0" smtClean="0"/>
              <a:t> is active then </a:t>
            </a:r>
            <a:r>
              <a:rPr lang="pl-PL" sz="2000" dirty="0" smtClean="0"/>
              <a:t>S </a:t>
            </a:r>
            <a:r>
              <a:rPr lang="en-US" sz="2000" dirty="0" smtClean="0"/>
              <a:t>is memorized in</a:t>
            </a:r>
            <a:r>
              <a:rPr lang="pl-PL" sz="2000" dirty="0" smtClean="0"/>
              <a:t> </a:t>
            </a:r>
            <a:r>
              <a:rPr lang="en-US" sz="2000" dirty="0" smtClean="0"/>
              <a:t>PFC. </a:t>
            </a:r>
          </a:p>
          <a:p>
            <a:pPr>
              <a:defRPr/>
            </a:pPr>
            <a:r>
              <a:rPr lang="en-US" sz="2000" dirty="0" smtClean="0"/>
              <a:t>If </a:t>
            </a:r>
            <a:r>
              <a:rPr lang="en-US" sz="2000" dirty="0" err="1" smtClean="0"/>
              <a:t>SNrThal</a:t>
            </a:r>
            <a:r>
              <a:rPr lang="en-US" sz="2000" dirty="0" smtClean="0"/>
              <a:t> is not active (</a:t>
            </a:r>
            <a:r>
              <a:rPr lang="en-US" sz="2000" dirty="0" err="1" smtClean="0"/>
              <a:t>NoGo</a:t>
            </a:r>
            <a:r>
              <a:rPr lang="en-US" sz="2000" dirty="0" smtClean="0"/>
              <a:t> dominates in </a:t>
            </a:r>
            <a:r>
              <a:rPr lang="pl-PL" dirty="0" err="1" smtClean="0"/>
              <a:t>matrix</a:t>
            </a:r>
            <a:r>
              <a:rPr lang="en-US" sz="2000" dirty="0" smtClean="0"/>
              <a:t>), then PFC stores the information. </a:t>
            </a:r>
          </a:p>
          <a:p>
            <a:pPr>
              <a:defRPr/>
            </a:pPr>
            <a:r>
              <a:rPr lang="en-US" sz="2000" dirty="0" err="1" smtClean="0"/>
              <a:t>SNrThal</a:t>
            </a:r>
            <a:r>
              <a:rPr lang="en-US" sz="2000" dirty="0" smtClean="0"/>
              <a:t> </a:t>
            </a:r>
            <a:r>
              <a:rPr lang="pl-PL" sz="2000" dirty="0" smtClean="0"/>
              <a:t>&lt;= </a:t>
            </a:r>
            <a:r>
              <a:rPr lang="en-US" sz="2000" dirty="0" smtClean="0"/>
              <a:t>Matrix Go</a:t>
            </a:r>
            <a:r>
              <a:rPr lang="pl-PL" sz="2000" dirty="0" smtClean="0"/>
              <a:t>/</a:t>
            </a:r>
            <a:r>
              <a:rPr lang="en-US" sz="2000" dirty="0" err="1" smtClean="0"/>
              <a:t>NoGo</a:t>
            </a:r>
            <a:r>
              <a:rPr lang="en-US" sz="2000" dirty="0" smtClean="0"/>
              <a:t> </a:t>
            </a:r>
            <a:r>
              <a:rPr lang="pl-PL" sz="2000" dirty="0" smtClean="0"/>
              <a:t>&lt;=</a:t>
            </a:r>
            <a:r>
              <a:rPr lang="en-US" sz="2000" dirty="0" smtClean="0"/>
              <a:t>dopamine from</a:t>
            </a:r>
            <a:r>
              <a:rPr lang="pl-PL" sz="2000" dirty="0" smtClean="0"/>
              <a:t> </a:t>
            </a:r>
            <a:r>
              <a:rPr lang="en-US" sz="2000" dirty="0" smtClean="0"/>
              <a:t>PV</a:t>
            </a:r>
            <a:r>
              <a:rPr lang="pl-PL" sz="2000" dirty="0" smtClean="0"/>
              <a:t>-</a:t>
            </a:r>
            <a:r>
              <a:rPr lang="en-US" sz="2000" dirty="0" smtClean="0"/>
              <a:t>LV</a:t>
            </a:r>
            <a:r>
              <a:rPr lang="pl-PL" sz="2000" dirty="0" smtClean="0"/>
              <a:t>, </a:t>
            </a:r>
            <a:r>
              <a:rPr lang="en-US" sz="2000" dirty="0" smtClean="0"/>
              <a:t>that helps to learn what to remember and how to control PFC. </a:t>
            </a:r>
            <a:endParaRPr lang="pl-PL" sz="2000" dirty="0" smtClean="0"/>
          </a:p>
        </p:txBody>
      </p:sp>
    </p:spTree>
    <p:extLst>
      <p:ext uri="{BB962C8B-B14F-4D97-AF65-F5344CB8AC3E}">
        <p14:creationId xmlns:p14="http://schemas.microsoft.com/office/powerpoint/2010/main" val="2236414793"/>
      </p:ext>
    </p:extLst>
  </p:cSld>
  <p:clrMapOvr>
    <a:masterClrMapping/>
  </p:clrMapOvr>
  <p:transition>
    <p:strips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PFC model results</a:t>
            </a:r>
          </a:p>
        </p:txBody>
      </p:sp>
      <p:sp>
        <p:nvSpPr>
          <p:cNvPr id="28676" name="Rectangle 6"/>
          <p:cNvSpPr>
            <a:spLocks noChangeArrowheads="1"/>
          </p:cNvSpPr>
          <p:nvPr/>
        </p:nvSpPr>
        <p:spPr bwMode="auto">
          <a:xfrm>
            <a:off x="539750" y="1052737"/>
            <a:ext cx="3744218" cy="5616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20000"/>
              </a:spcBef>
              <a:buClr>
                <a:srgbClr val="FFCC66"/>
              </a:buClr>
              <a:buSzPct val="115000"/>
            </a:pPr>
            <a:r>
              <a:rPr lang="en-US" sz="2000" dirty="0" smtClean="0">
                <a:solidFill>
                  <a:srgbClr val="EAEAEA"/>
                </a:solidFill>
                <a:latin typeface="Calibri" pitchFamily="34" charset="0"/>
              </a:rPr>
              <a:t>Graphs of </a:t>
            </a:r>
            <a:r>
              <a:rPr lang="pl-PL" sz="2000" dirty="0" err="1" smtClean="0">
                <a:solidFill>
                  <a:srgbClr val="EAEAEA"/>
                </a:solidFill>
                <a:latin typeface="Calibri" pitchFamily="34" charset="0"/>
              </a:rPr>
              <a:t>EpochOutputData</a:t>
            </a:r>
            <a:r>
              <a:rPr lang="pl-PL" sz="2000" dirty="0">
                <a:solidFill>
                  <a:srgbClr val="EAEAEA"/>
                </a:solidFill>
                <a:latin typeface="Calibri" pitchFamily="34" charset="0"/>
              </a:rPr>
              <a:t>: </a:t>
            </a:r>
          </a:p>
          <a:p>
            <a:pPr algn="l">
              <a:spcBef>
                <a:spcPct val="20000"/>
              </a:spcBef>
              <a:buClr>
                <a:srgbClr val="FFCC66"/>
              </a:buClr>
              <a:buSzPct val="115000"/>
            </a:pPr>
            <a:r>
              <a:rPr lang="en-US" sz="2000" b="1" dirty="0" err="1">
                <a:solidFill>
                  <a:srgbClr val="FFCC66"/>
                </a:solidFill>
                <a:latin typeface="Calibri" pitchFamily="34" charset="0"/>
              </a:rPr>
              <a:t>cnt_err</a:t>
            </a:r>
            <a:r>
              <a:rPr lang="en-US" sz="2000" dirty="0">
                <a:solidFill>
                  <a:srgbClr val="EAEAEA"/>
                </a:solidFill>
                <a:latin typeface="Calibri" pitchFamily="34" charset="0"/>
              </a:rPr>
              <a:t> </a:t>
            </a:r>
            <a:r>
              <a:rPr lang="en-US" sz="2000" dirty="0" smtClean="0">
                <a:solidFill>
                  <a:srgbClr val="EAEAEA"/>
                </a:solidFill>
                <a:latin typeface="Calibri" pitchFamily="34" charset="0"/>
              </a:rPr>
              <a:t>(black): the number of errors</a:t>
            </a:r>
            <a:r>
              <a:rPr lang="pl-PL" sz="2000" dirty="0" smtClean="0">
                <a:solidFill>
                  <a:srgbClr val="EAEAEA"/>
                </a:solidFill>
                <a:latin typeface="Calibri" pitchFamily="34" charset="0"/>
              </a:rPr>
              <a:t>/</a:t>
            </a:r>
            <a:r>
              <a:rPr lang="en-US" sz="2000" dirty="0" smtClean="0">
                <a:solidFill>
                  <a:srgbClr val="EAEAEA"/>
                </a:solidFill>
                <a:latin typeface="Calibri" pitchFamily="34" charset="0"/>
              </a:rPr>
              <a:t>epoch(100 trials),</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mostly </a:t>
            </a:r>
            <a:r>
              <a:rPr lang="pl-PL" sz="2000" dirty="0" err="1" smtClean="0">
                <a:solidFill>
                  <a:srgbClr val="EAEAEA"/>
                </a:solidFill>
                <a:latin typeface="Calibri" pitchFamily="34" charset="0"/>
              </a:rPr>
              <a:t>Recall</a:t>
            </a:r>
            <a:r>
              <a:rPr lang="en-US" sz="2000" dirty="0" smtClean="0">
                <a:solidFill>
                  <a:srgbClr val="EAEAEA"/>
                </a:solidFill>
                <a:latin typeface="Calibri" pitchFamily="34" charset="0"/>
              </a:rPr>
              <a:t> errors</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a:p>
            <a:pPr algn="l">
              <a:spcBef>
                <a:spcPct val="20000"/>
              </a:spcBef>
              <a:buClr>
                <a:srgbClr val="FFCC66"/>
              </a:buClr>
              <a:buSzPct val="115000"/>
            </a:pPr>
            <a:r>
              <a:rPr lang="en-US" sz="2000" b="1" dirty="0" err="1">
                <a:solidFill>
                  <a:srgbClr val="FFCC66"/>
                </a:solidFill>
                <a:latin typeface="Calibri" pitchFamily="34" charset="0"/>
              </a:rPr>
              <a:t>S_da</a:t>
            </a:r>
            <a:r>
              <a:rPr lang="en-US" sz="2000" dirty="0">
                <a:solidFill>
                  <a:srgbClr val="EAEAEA"/>
                </a:solidFill>
                <a:latin typeface="Calibri" pitchFamily="34" charset="0"/>
              </a:rPr>
              <a:t> </a:t>
            </a:r>
            <a:r>
              <a:rPr lang="en-US" sz="2000" dirty="0" smtClean="0">
                <a:solidFill>
                  <a:srgbClr val="EAEAEA"/>
                </a:solidFill>
                <a:latin typeface="Calibri" pitchFamily="34" charset="0"/>
              </a:rPr>
              <a:t>(red): average amount of dopamine</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in the Store</a:t>
            </a:r>
            <a:r>
              <a:rPr lang="pl-PL" sz="2000" dirty="0">
                <a:solidFill>
                  <a:srgbClr val="EAEAEA"/>
                </a:solidFill>
                <a:latin typeface="Calibri" pitchFamily="34" charset="0"/>
              </a:rPr>
              <a:t>, </a:t>
            </a:r>
            <a:r>
              <a:rPr lang="en-US" sz="2000" dirty="0" smtClean="0">
                <a:solidFill>
                  <a:srgbClr val="EAEAEA"/>
                </a:solidFill>
                <a:latin typeface="Calibri" pitchFamily="34" charset="0"/>
              </a:rPr>
              <a:t>initially it is decreasing (PV</a:t>
            </a:r>
            <a:r>
              <a:rPr lang="pl-PL" sz="2000" dirty="0">
                <a:solidFill>
                  <a:srgbClr val="EAEAEA"/>
                </a:solidFill>
                <a:latin typeface="Calibri" pitchFamily="34" charset="0"/>
              </a:rPr>
              <a:t>/</a:t>
            </a:r>
            <a:r>
              <a:rPr lang="en-US" sz="2000" dirty="0">
                <a:solidFill>
                  <a:srgbClr val="EAEAEA"/>
                </a:solidFill>
                <a:latin typeface="Calibri" pitchFamily="34" charset="0"/>
              </a:rPr>
              <a:t>LV </a:t>
            </a:r>
            <a:r>
              <a:rPr lang="en-US" sz="2000" dirty="0" smtClean="0">
                <a:solidFill>
                  <a:srgbClr val="EAEAEA"/>
                </a:solidFill>
                <a:latin typeface="Calibri" pitchFamily="34" charset="0"/>
              </a:rPr>
              <a:t>releases a lot of </a:t>
            </a:r>
            <a:r>
              <a:rPr lang="pl-PL" sz="2000" dirty="0" smtClean="0">
                <a:solidFill>
                  <a:srgbClr val="EAEAEA"/>
                </a:solidFill>
                <a:latin typeface="Calibri" pitchFamily="34" charset="0"/>
              </a:rPr>
              <a:t>dopamin</a:t>
            </a:r>
            <a:r>
              <a:rPr lang="en-US" sz="2000" dirty="0" smtClean="0">
                <a:solidFill>
                  <a:srgbClr val="EAEAEA"/>
                </a:solidFill>
                <a:latin typeface="Calibri" pitchFamily="34" charset="0"/>
              </a:rPr>
              <a:t>e</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for new stimuli)</a:t>
            </a:r>
            <a:r>
              <a:rPr lang="pl-PL" sz="2000" dirty="0">
                <a:solidFill>
                  <a:srgbClr val="EAEAEA"/>
                </a:solidFill>
                <a:latin typeface="Calibri" pitchFamily="34" charset="0"/>
              </a:rPr>
              <a:t>,</a:t>
            </a:r>
            <a:r>
              <a:rPr lang="en-US" sz="2000" dirty="0">
                <a:solidFill>
                  <a:srgbClr val="EAEAEA"/>
                </a:solidFill>
                <a:latin typeface="Calibri" pitchFamily="34" charset="0"/>
              </a:rPr>
              <a:t> </a:t>
            </a:r>
            <a:r>
              <a:rPr lang="en-US" sz="2000" dirty="0" smtClean="0">
                <a:solidFill>
                  <a:srgbClr val="EAEAEA"/>
                </a:solidFill>
                <a:latin typeface="Calibri" pitchFamily="34" charset="0"/>
              </a:rPr>
              <a:t>later it increases when the system starts to work correctly and the number of errors goes down</a:t>
            </a:r>
            <a:r>
              <a:rPr lang="pl-PL" sz="2000" dirty="0" smtClean="0">
                <a:solidFill>
                  <a:srgbClr val="EAEAEA"/>
                </a:solidFill>
                <a:latin typeface="Calibri" pitchFamily="34" charset="0"/>
              </a:rPr>
              <a:t>. </a:t>
            </a:r>
            <a:endParaRPr lang="pl-PL" sz="2000" dirty="0">
              <a:solidFill>
                <a:srgbClr val="FFCC66"/>
              </a:solidFill>
              <a:latin typeface="Calibri" pitchFamily="34" charset="0"/>
            </a:endParaRPr>
          </a:p>
          <a:p>
            <a:pPr algn="l"/>
            <a:r>
              <a:rPr lang="en-US" sz="2000" b="1" dirty="0" err="1">
                <a:solidFill>
                  <a:srgbClr val="FFCC66"/>
                </a:solidFill>
                <a:latin typeface="Calibri" pitchFamily="34" charset="0"/>
              </a:rPr>
              <a:t>I_da</a:t>
            </a:r>
            <a:r>
              <a:rPr lang="en-US" sz="2000" dirty="0">
                <a:solidFill>
                  <a:srgbClr val="EAEAEA"/>
                </a:solidFill>
                <a:latin typeface="Calibri" pitchFamily="34" charset="0"/>
              </a:rPr>
              <a:t> </a:t>
            </a:r>
            <a:r>
              <a:rPr lang="en-US" sz="2000" dirty="0" smtClean="0">
                <a:solidFill>
                  <a:srgbClr val="EAEAEA"/>
                </a:solidFill>
                <a:latin typeface="Calibri" pitchFamily="34" charset="0"/>
              </a:rPr>
              <a:t>(blue): amount of dopamine for Ignore foes to </a:t>
            </a:r>
            <a:r>
              <a:rPr lang="pl-PL" sz="2000" dirty="0" smtClean="0">
                <a:solidFill>
                  <a:srgbClr val="EAEAEA"/>
                </a:solidFill>
                <a:latin typeface="Calibri" pitchFamily="34" charset="0"/>
              </a:rPr>
              <a:t>0</a:t>
            </a:r>
            <a:r>
              <a:rPr lang="pl-PL" sz="2000" dirty="0">
                <a:solidFill>
                  <a:srgbClr val="EAEAEA"/>
                </a:solidFill>
                <a:latin typeface="Calibri" pitchFamily="34" charset="0"/>
              </a:rPr>
              <a:t>, </a:t>
            </a:r>
            <a:r>
              <a:rPr lang="en-US" sz="2000" dirty="0" smtClean="0">
                <a:solidFill>
                  <a:srgbClr val="EAEAEA"/>
                </a:solidFill>
                <a:latin typeface="Calibri" pitchFamily="34" charset="0"/>
              </a:rPr>
              <a:t>there is no reward</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
            </a:r>
            <a:br>
              <a:rPr lang="en-US" sz="2000" dirty="0" smtClean="0">
                <a:solidFill>
                  <a:srgbClr val="EAEAEA"/>
                </a:solidFill>
                <a:latin typeface="Calibri" pitchFamily="34" charset="0"/>
              </a:rPr>
            </a:br>
            <a:r>
              <a:rPr lang="en-US" sz="2000" b="1" dirty="0" err="1" smtClean="0">
                <a:solidFill>
                  <a:srgbClr val="FFCC66"/>
                </a:solidFill>
                <a:latin typeface="Calibri" pitchFamily="34" charset="0"/>
              </a:rPr>
              <a:t>R_da</a:t>
            </a:r>
            <a:r>
              <a:rPr lang="en-US" sz="2000" dirty="0" smtClean="0">
                <a:solidFill>
                  <a:srgbClr val="EAEAEA"/>
                </a:solidFill>
                <a:latin typeface="Calibri" pitchFamily="34" charset="0"/>
              </a:rPr>
              <a:t> (green): dopamine in the Recall trials</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large fluctuations</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shows difference between anticipation and reality</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5689" y="1484784"/>
            <a:ext cx="4572000" cy="444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7712461"/>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a:xfrm>
            <a:off x="685800" y="350838"/>
            <a:ext cx="7772400" cy="563562"/>
          </a:xfrm>
        </p:spPr>
        <p:txBody>
          <a:bodyPr/>
          <a:lstStyle/>
          <a:p>
            <a:pPr eaLnBrk="1" hangingPunct="1">
              <a:defRPr/>
            </a:pPr>
            <a:r>
              <a:rPr lang="pl-PL" dirty="0" smtClean="0"/>
              <a:t>A-</a:t>
            </a:r>
            <a:r>
              <a:rPr lang="en-US" dirty="0" smtClean="0"/>
              <a:t>not</a:t>
            </a:r>
            <a:r>
              <a:rPr lang="pl-PL" dirty="0" smtClean="0"/>
              <a:t> B</a:t>
            </a:r>
            <a:r>
              <a:rPr lang="en-US" dirty="0" smtClean="0"/>
              <a:t> project</a:t>
            </a:r>
          </a:p>
        </p:txBody>
      </p:sp>
      <p:sp>
        <p:nvSpPr>
          <p:cNvPr id="30723" name="Rectangle 3"/>
          <p:cNvSpPr>
            <a:spLocks noGrp="1" noChangeArrowheads="1"/>
          </p:cNvSpPr>
          <p:nvPr>
            <p:ph type="body" sz="half" idx="1"/>
          </p:nvPr>
        </p:nvSpPr>
        <p:spPr>
          <a:xfrm>
            <a:off x="539750" y="1052513"/>
            <a:ext cx="8496300" cy="2376487"/>
          </a:xfrm>
        </p:spPr>
        <p:txBody>
          <a:bodyPr/>
          <a:lstStyle/>
          <a:p>
            <a:pPr marL="0" indent="0" eaLnBrk="1" hangingPunct="1">
              <a:buFontTx/>
              <a:buNone/>
            </a:pPr>
            <a:r>
              <a:rPr lang="en-US" sz="2000" dirty="0" smtClean="0"/>
              <a:t>A simple model of decision process</a:t>
            </a:r>
            <a:r>
              <a:rPr lang="pl-PL" sz="2000" dirty="0" smtClean="0"/>
              <a:t>: </a:t>
            </a:r>
            <a:r>
              <a:rPr lang="en-US" sz="2000" dirty="0" smtClean="0"/>
              <a:t>information about place and objects is separated in the dorsal and ventral input streams</a:t>
            </a:r>
            <a:r>
              <a:rPr lang="pl-PL" sz="2000" dirty="0" smtClean="0"/>
              <a:t>, </a:t>
            </a:r>
            <a:r>
              <a:rPr lang="en-US" sz="2000" dirty="0" smtClean="0"/>
              <a:t>so this information is given as input</a:t>
            </a:r>
            <a:r>
              <a:rPr lang="pl-PL" sz="2000" dirty="0" smtClean="0"/>
              <a:t>: </a:t>
            </a:r>
            <a:r>
              <a:rPr lang="en-US" sz="2000" dirty="0" smtClean="0"/>
              <a:t>place </a:t>
            </a:r>
            <a:r>
              <a:rPr lang="pl-PL" sz="2000" dirty="0" smtClean="0"/>
              <a:t>A, B, C, </a:t>
            </a:r>
            <a:r>
              <a:rPr lang="en-US" sz="2000" dirty="0" smtClean="0"/>
              <a:t>two kinds of toys </a:t>
            </a:r>
            <a:r>
              <a:rPr lang="pl-PL" sz="2000" dirty="0" smtClean="0"/>
              <a:t>T1 </a:t>
            </a:r>
            <a:r>
              <a:rPr lang="en-US" sz="2000" dirty="0" smtClean="0"/>
              <a:t>or </a:t>
            </a:r>
            <a:r>
              <a:rPr lang="pl-PL" sz="2000" dirty="0" smtClean="0"/>
              <a:t>T2 </a:t>
            </a:r>
            <a:r>
              <a:rPr lang="en-US" sz="2000" dirty="0" smtClean="0"/>
              <a:t>and a lid </a:t>
            </a:r>
            <a:r>
              <a:rPr lang="pl-PL" sz="2000" dirty="0" smtClean="0"/>
              <a:t>C1 </a:t>
            </a:r>
            <a:r>
              <a:rPr lang="en-US" sz="2000" dirty="0" smtClean="0"/>
              <a:t>or </a:t>
            </a:r>
            <a:r>
              <a:rPr lang="pl-PL" sz="2000" dirty="0" smtClean="0"/>
              <a:t>C2. </a:t>
            </a:r>
          </a:p>
          <a:p>
            <a:pPr marL="0" indent="0" eaLnBrk="1" hangingPunct="1">
              <a:buFontTx/>
              <a:buNone/>
            </a:pPr>
            <a:r>
              <a:rPr lang="en-US" sz="2000" dirty="0" smtClean="0"/>
              <a:t>Synaptic memory is trained using standard conditional </a:t>
            </a:r>
            <a:r>
              <a:rPr lang="pl-PL" sz="2000" dirty="0" err="1" smtClean="0"/>
              <a:t>Hebb</a:t>
            </a:r>
            <a:r>
              <a:rPr lang="en-US" sz="2000" dirty="0" err="1" smtClean="0"/>
              <a:t>ian</a:t>
            </a:r>
            <a:r>
              <a:rPr lang="en-US" sz="2000" dirty="0" smtClean="0"/>
              <a:t> (</a:t>
            </a:r>
            <a:r>
              <a:rPr lang="pl-PL" sz="2000" dirty="0" smtClean="0"/>
              <a:t>CPCA</a:t>
            </a:r>
            <a:r>
              <a:rPr lang="en-US" sz="2000" dirty="0" smtClean="0"/>
              <a:t>) learning</a:t>
            </a:r>
            <a:r>
              <a:rPr lang="pl-PL" sz="2000" dirty="0" smtClean="0"/>
              <a:t>, </a:t>
            </a:r>
            <a:r>
              <a:rPr lang="en-US" sz="2000" dirty="0" smtClean="0"/>
              <a:t>active memory is maintained by lateral connections in the hidden layer</a:t>
            </a:r>
            <a:r>
              <a:rPr lang="pl-PL" sz="2000" dirty="0" smtClean="0"/>
              <a:t>. </a:t>
            </a:r>
          </a:p>
          <a:p>
            <a:pPr marL="0" indent="0" eaLnBrk="1" hangingPunct="1">
              <a:buFontTx/>
              <a:buNone/>
            </a:pPr>
            <a:r>
              <a:rPr lang="en-US" sz="2000" dirty="0" smtClean="0"/>
              <a:t>Output layers</a:t>
            </a:r>
            <a:r>
              <a:rPr lang="pl-PL" sz="2000" dirty="0" smtClean="0"/>
              <a:t>: </a:t>
            </a:r>
            <a:r>
              <a:rPr lang="en-US" sz="2000" dirty="0" smtClean="0"/>
              <a:t>gaze expectation and reach direction</a:t>
            </a:r>
            <a:r>
              <a:rPr lang="pl-PL" sz="2000" dirty="0" smtClean="0"/>
              <a:t>.  </a:t>
            </a:r>
          </a:p>
        </p:txBody>
      </p:sp>
      <p:sp>
        <p:nvSpPr>
          <p:cNvPr id="30724" name="Rectangle 5"/>
          <p:cNvSpPr>
            <a:spLocks noChangeArrowheads="1"/>
          </p:cNvSpPr>
          <p:nvPr/>
        </p:nvSpPr>
        <p:spPr bwMode="auto">
          <a:xfrm>
            <a:off x="539750" y="3323431"/>
            <a:ext cx="5256213"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lnSpc>
                <a:spcPct val="90000"/>
              </a:lnSpc>
              <a:spcBef>
                <a:spcPct val="20000"/>
              </a:spcBef>
              <a:buClr>
                <a:srgbClr val="FFCC66"/>
              </a:buClr>
              <a:buSzPct val="115000"/>
            </a:pPr>
            <a:r>
              <a:rPr lang="en-US" sz="2000" dirty="0" smtClean="0">
                <a:solidFill>
                  <a:srgbClr val="EAEAEA"/>
                </a:solidFill>
                <a:latin typeface="Calibri" pitchFamily="34" charset="0"/>
              </a:rPr>
              <a:t>Gaze direction is always active in all trials but reaching is less often, because the baby has to wait for the box to be moved closer to reach, so hidden-reach connections should not be so large as the hidden-gaze connections, and are not trained so strongly. </a:t>
            </a:r>
          </a:p>
          <a:p>
            <a:pPr algn="l">
              <a:lnSpc>
                <a:spcPct val="90000"/>
              </a:lnSpc>
              <a:spcBef>
                <a:spcPct val="20000"/>
              </a:spcBef>
              <a:buClr>
                <a:srgbClr val="FFCC66"/>
              </a:buClr>
              <a:buSzPct val="115000"/>
            </a:pPr>
            <a:endParaRPr lang="en-US" sz="1000" dirty="0" smtClean="0">
              <a:solidFill>
                <a:srgbClr val="EAEAEA"/>
              </a:solidFill>
              <a:latin typeface="Calibri" pitchFamily="34" charset="0"/>
            </a:endParaRPr>
          </a:p>
          <a:p>
            <a:pPr algn="l">
              <a:lnSpc>
                <a:spcPct val="90000"/>
              </a:lnSpc>
              <a:spcBef>
                <a:spcPct val="20000"/>
              </a:spcBef>
              <a:buClr>
                <a:srgbClr val="FFCC66"/>
              </a:buClr>
              <a:buSzPct val="115000"/>
            </a:pPr>
            <a:r>
              <a:rPr lang="en-US" sz="2000" dirty="0" smtClean="0">
                <a:solidFill>
                  <a:srgbClr val="FFCC66"/>
                </a:solidFill>
                <a:latin typeface="Calibri" pitchFamily="34" charset="0"/>
              </a:rPr>
              <a:t>Project </a:t>
            </a:r>
            <a:r>
              <a:rPr lang="en-US" sz="2000" dirty="0" err="1" smtClean="0">
                <a:solidFill>
                  <a:srgbClr val="FFCC66"/>
                </a:solidFill>
                <a:latin typeface="Calibri" pitchFamily="34" charset="0"/>
              </a:rPr>
              <a:t>a_not_b.proj</a:t>
            </a:r>
            <a:r>
              <a:rPr lang="en-US" sz="2000" dirty="0" smtClean="0">
                <a:solidFill>
                  <a:srgbClr val="FFCC66"/>
                </a:solidFill>
                <a:latin typeface="Calibri" pitchFamily="34" charset="0"/>
              </a:rPr>
              <a:t>.</a:t>
            </a:r>
          </a:p>
          <a:p>
            <a:pPr algn="l">
              <a:lnSpc>
                <a:spcPct val="90000"/>
              </a:lnSpc>
              <a:spcBef>
                <a:spcPct val="20000"/>
              </a:spcBef>
              <a:buClr>
                <a:srgbClr val="FFCC66"/>
              </a:buClr>
              <a:buSzPct val="115000"/>
            </a:pPr>
            <a:r>
              <a:rPr lang="en-US" sz="2000" dirty="0" smtClean="0">
                <a:solidFill>
                  <a:srgbClr val="EAEAEA"/>
                </a:solidFill>
                <a:latin typeface="Calibri" pitchFamily="34" charset="0"/>
              </a:rPr>
              <a:t>Initial bias: gaze and reach direction towards A (weight 0.7). All inputs are connected to the hidden layers with weights=0.3. </a:t>
            </a:r>
            <a:endParaRPr lang="en-US" sz="2000" dirty="0">
              <a:solidFill>
                <a:srgbClr val="EAEAEA"/>
              </a:solidFill>
              <a:latin typeface="Calibri" pitchFamily="34" charset="0"/>
            </a:endParaRPr>
          </a:p>
        </p:txBody>
      </p:sp>
      <p:pic>
        <p:nvPicPr>
          <p:cNvPr id="3072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3334673"/>
            <a:ext cx="2819400" cy="288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875935121"/>
      </p:ext>
    </p:extLst>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Model of priming</a:t>
            </a:r>
          </a:p>
        </p:txBody>
      </p:sp>
      <p:sp>
        <p:nvSpPr>
          <p:cNvPr id="10243" name="Rectangle 3"/>
          <p:cNvSpPr>
            <a:spLocks noGrp="1" noChangeArrowheads="1"/>
          </p:cNvSpPr>
          <p:nvPr>
            <p:ph type="body" sz="half" idx="1"/>
          </p:nvPr>
        </p:nvSpPr>
        <p:spPr>
          <a:xfrm>
            <a:off x="500063" y="1071562"/>
            <a:ext cx="8318500" cy="2863850"/>
          </a:xfrm>
          <a:noFill/>
        </p:spPr>
        <p:txBody>
          <a:bodyPr/>
          <a:lstStyle/>
          <a:p>
            <a:pPr marL="0" indent="0" eaLnBrk="1" hangingPunct="1">
              <a:lnSpc>
                <a:spcPct val="120000"/>
              </a:lnSpc>
              <a:spcBef>
                <a:spcPct val="0"/>
              </a:spcBef>
              <a:buClrTx/>
              <a:buSzTx/>
              <a:buFontTx/>
              <a:buNone/>
            </a:pPr>
            <a:r>
              <a:rPr lang="pl-PL" sz="2000" dirty="0" err="1" smtClean="0">
                <a:solidFill>
                  <a:schemeClr val="tx2"/>
                </a:solidFill>
              </a:rPr>
              <a:t>Proje</a:t>
            </a:r>
            <a:r>
              <a:rPr lang="en-US" sz="2000" dirty="0" smtClean="0">
                <a:solidFill>
                  <a:schemeClr val="tx2"/>
                </a:solidFill>
              </a:rPr>
              <a:t>c</a:t>
            </a:r>
            <a:r>
              <a:rPr lang="pl-PL" sz="2000" dirty="0" smtClean="0">
                <a:solidFill>
                  <a:schemeClr val="tx2"/>
                </a:solidFill>
              </a:rPr>
              <a:t>t </a:t>
            </a:r>
            <a:r>
              <a:rPr lang="pl-PL" sz="2000" dirty="0" err="1" smtClean="0">
                <a:solidFill>
                  <a:schemeClr val="tx2"/>
                </a:solidFill>
              </a:rPr>
              <a:t>wt_priming.proj</a:t>
            </a:r>
            <a:r>
              <a:rPr lang="pl-PL" sz="2000" dirty="0" smtClean="0">
                <a:solidFill>
                  <a:srgbClr val="FFFFFF"/>
                </a:solidFill>
              </a:rPr>
              <a:t>, </a:t>
            </a:r>
            <a:r>
              <a:rPr lang="en-US" sz="2000" dirty="0" smtClean="0">
                <a:solidFill>
                  <a:srgbClr val="FFFFFF"/>
                </a:solidFill>
              </a:rPr>
              <a:t>chapter </a:t>
            </a:r>
            <a:r>
              <a:rPr lang="pl-PL" sz="2000" dirty="0" smtClean="0">
                <a:solidFill>
                  <a:srgbClr val="FFFFFF"/>
                </a:solidFill>
              </a:rPr>
              <a:t>9</a:t>
            </a:r>
            <a:r>
              <a:rPr lang="en-US" dirty="0"/>
              <a:t>, simulates </a:t>
            </a:r>
            <a:r>
              <a:rPr lang="en-US" dirty="0" smtClean="0"/>
              <a:t>one-to-many </a:t>
            </a:r>
            <a:r>
              <a:rPr lang="en-US" dirty="0"/>
              <a:t>mapping paradigm by learning to associate </a:t>
            </a:r>
            <a:r>
              <a:rPr lang="en-US" dirty="0" smtClean="0"/>
              <a:t>2 different </a:t>
            </a:r>
            <a:r>
              <a:rPr lang="en-US" dirty="0"/>
              <a:t>output patterns with a given input pattern.</a:t>
            </a:r>
            <a:endParaRPr lang="pl-PL" sz="2000" dirty="0" smtClean="0">
              <a:solidFill>
                <a:srgbClr val="FFFFFF"/>
              </a:solidFill>
            </a:endParaRPr>
          </a:p>
          <a:p>
            <a:pPr marL="0" indent="0" eaLnBrk="1" hangingPunct="1">
              <a:lnSpc>
                <a:spcPct val="120000"/>
              </a:lnSpc>
              <a:spcBef>
                <a:spcPct val="0"/>
              </a:spcBef>
              <a:buClrTx/>
              <a:buSzTx/>
              <a:buFontTx/>
              <a:buNone/>
            </a:pPr>
            <a:r>
              <a:rPr lang="en-US" sz="2000" dirty="0" smtClean="0">
                <a:solidFill>
                  <a:srgbClr val="FFFFFF"/>
                </a:solidFill>
              </a:rPr>
              <a:t>Small weight changes </a:t>
            </a:r>
            <a:r>
              <a:rPr lang="pl-PL" sz="2000" dirty="0" smtClean="0">
                <a:solidFill>
                  <a:srgbClr val="FFFFFF"/>
                </a:solidFill>
              </a:rPr>
              <a:t>=&gt; </a:t>
            </a:r>
            <a:r>
              <a:rPr lang="en-US" sz="2000" dirty="0" smtClean="0">
                <a:solidFill>
                  <a:srgbClr val="FFFFFF"/>
                </a:solidFill>
              </a:rPr>
              <a:t>preferences for different answers</a:t>
            </a:r>
            <a:r>
              <a:rPr lang="pl-PL" sz="2000" dirty="0" smtClean="0">
                <a:solidFill>
                  <a:srgbClr val="FFFFFF"/>
                </a:solidFill>
              </a:rPr>
              <a:t>. </a:t>
            </a:r>
          </a:p>
          <a:p>
            <a:pPr marL="0" indent="0" eaLnBrk="1" hangingPunct="1">
              <a:lnSpc>
                <a:spcPct val="120000"/>
              </a:lnSpc>
              <a:spcBef>
                <a:spcPct val="0"/>
              </a:spcBef>
              <a:buClrTx/>
              <a:buSzTx/>
              <a:buFontTx/>
              <a:buNone/>
            </a:pPr>
            <a:r>
              <a:rPr lang="en-US" sz="2000" dirty="0" smtClean="0">
                <a:solidFill>
                  <a:srgbClr val="FFFFFF"/>
                </a:solidFill>
              </a:rPr>
              <a:t>Is a single presentation of input pattern sufficient to bias answer based on a long term memory implemented in parietal cortex synaptic connections? </a:t>
            </a:r>
            <a:r>
              <a:rPr lang="pl-PL" sz="2000" dirty="0" smtClean="0">
                <a:solidFill>
                  <a:srgbClr val="FFFFFF"/>
                </a:solidFill>
              </a:rPr>
              <a:t> </a:t>
            </a:r>
          </a:p>
          <a:p>
            <a:pPr marL="0" indent="0" eaLnBrk="1" hangingPunct="1">
              <a:lnSpc>
                <a:spcPct val="120000"/>
              </a:lnSpc>
              <a:spcBef>
                <a:spcPct val="0"/>
              </a:spcBef>
              <a:buClrTx/>
              <a:buSzTx/>
              <a:buFontTx/>
              <a:buNone/>
            </a:pPr>
            <a:r>
              <a:rPr lang="en-US" sz="2000" dirty="0" smtClean="0">
                <a:solidFill>
                  <a:srgbClr val="FFFFFF"/>
                </a:solidFill>
              </a:rPr>
              <a:t>Associations are of </a:t>
            </a:r>
            <a:r>
              <a:rPr lang="pl-PL" sz="2000" dirty="0" smtClean="0">
                <a:solidFill>
                  <a:srgbClr val="FFFFFF"/>
                </a:solidFill>
              </a:rPr>
              <a:t>A</a:t>
            </a:r>
            <a:r>
              <a:rPr lang="en-US" sz="2000" dirty="0" smtClean="0">
                <a:solidFill>
                  <a:srgbClr val="FFFFFF"/>
                </a:solidFill>
              </a:rPr>
              <a:t>-</a:t>
            </a:r>
            <a:r>
              <a:rPr lang="pl-PL" sz="2000" dirty="0" smtClean="0">
                <a:solidFill>
                  <a:srgbClr val="FFFFFF"/>
                </a:solidFill>
              </a:rPr>
              <a:t>B</a:t>
            </a:r>
            <a:r>
              <a:rPr lang="en-US" sz="2000" dirty="0" smtClean="0">
                <a:solidFill>
                  <a:srgbClr val="FFFFFF"/>
                </a:solidFill>
              </a:rPr>
              <a:t>, </a:t>
            </a:r>
            <a:r>
              <a:rPr lang="pl-PL" sz="2000" dirty="0" smtClean="0">
                <a:solidFill>
                  <a:srgbClr val="FFFFFF"/>
                </a:solidFill>
              </a:rPr>
              <a:t>A</a:t>
            </a:r>
            <a:r>
              <a:rPr lang="en-US" sz="2000" dirty="0" smtClean="0">
                <a:solidFill>
                  <a:srgbClr val="FFFFFF"/>
                </a:solidFill>
              </a:rPr>
              <a:t>-</a:t>
            </a:r>
            <a:r>
              <a:rPr lang="pl-PL" sz="2000" dirty="0" smtClean="0">
                <a:solidFill>
                  <a:srgbClr val="FFFFFF"/>
                </a:solidFill>
              </a:rPr>
              <a:t>C</a:t>
            </a:r>
            <a:r>
              <a:rPr lang="en-US" sz="2000" dirty="0" smtClean="0">
                <a:solidFill>
                  <a:srgbClr val="FFFFFF"/>
                </a:solidFill>
              </a:rPr>
              <a:t> types, for example homophones, although no specific presentation is assumed here</a:t>
            </a:r>
            <a:r>
              <a:rPr lang="pl-PL" sz="2000" dirty="0" smtClean="0">
                <a:solidFill>
                  <a:srgbClr val="FFFFFF"/>
                </a:solidFill>
              </a:rPr>
              <a:t>. </a:t>
            </a:r>
          </a:p>
        </p:txBody>
      </p:sp>
      <p:pic>
        <p:nvPicPr>
          <p:cNvPr id="1024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7813" y="3941862"/>
            <a:ext cx="3597275" cy="263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 name="Rectangle 3"/>
          <p:cNvSpPr txBox="1">
            <a:spLocks noChangeArrowheads="1"/>
          </p:cNvSpPr>
          <p:nvPr/>
        </p:nvSpPr>
        <p:spPr bwMode="auto">
          <a:xfrm>
            <a:off x="500063" y="3935412"/>
            <a:ext cx="4714875" cy="2636837"/>
          </a:xfrm>
          <a:prstGeom prst="rect">
            <a:avLst/>
          </a:prstGeom>
          <a:noFill/>
          <a:ln w="9525">
            <a:noFill/>
            <a:miter lim="800000"/>
            <a:headEnd/>
            <a:tailEnd/>
          </a:ln>
        </p:spPr>
        <p:txBody>
          <a:bodyPr/>
          <a:lstStyle/>
          <a:p>
            <a:pPr algn="l">
              <a:lnSpc>
                <a:spcPct val="120000"/>
              </a:lnSpc>
              <a:defRPr/>
            </a:pPr>
            <a:r>
              <a:rPr lang="en-US" sz="2000" kern="0" dirty="0" smtClean="0">
                <a:solidFill>
                  <a:srgbClr val="FFFFFF"/>
                </a:solidFill>
                <a:latin typeface="Calibri"/>
              </a:rPr>
              <a:t>Network</a:t>
            </a:r>
            <a:r>
              <a:rPr lang="pl-PL" sz="2000" kern="0" dirty="0" smtClean="0">
                <a:solidFill>
                  <a:srgbClr val="FFFFFF"/>
                </a:solidFill>
                <a:latin typeface="Calibri"/>
              </a:rPr>
              <a:t>: </a:t>
            </a:r>
            <a:r>
              <a:rPr lang="pl-PL" sz="2000" kern="0" dirty="0">
                <a:solidFill>
                  <a:srgbClr val="FFFFFF"/>
                </a:solidFill>
                <a:latin typeface="Calibri"/>
              </a:rPr>
              <a:t>3 </a:t>
            </a:r>
            <a:r>
              <a:rPr lang="en-US" sz="2000" kern="0" dirty="0" smtClean="0">
                <a:solidFill>
                  <a:srgbClr val="FFFFFF"/>
                </a:solidFill>
                <a:latin typeface="Calibri"/>
              </a:rPr>
              <a:t>layers </a:t>
            </a:r>
            <a:r>
              <a:rPr lang="pl-PL" sz="2000" kern="0" dirty="0" smtClean="0">
                <a:solidFill>
                  <a:srgbClr val="FFFFFF"/>
                </a:solidFill>
                <a:latin typeface="Calibri"/>
              </a:rPr>
              <a:t>5x5</a:t>
            </a:r>
            <a:r>
              <a:rPr lang="en-US" sz="2000" kern="0" dirty="0" smtClean="0">
                <a:solidFill>
                  <a:srgbClr val="FFFFFF"/>
                </a:solidFill>
                <a:latin typeface="Calibri"/>
              </a:rPr>
              <a:t> each.</a:t>
            </a:r>
            <a:endParaRPr lang="pl-PL" sz="2000" kern="0" dirty="0">
              <a:solidFill>
                <a:srgbClr val="FFFFFF"/>
              </a:solidFill>
              <a:latin typeface="Calibri"/>
            </a:endParaRPr>
          </a:p>
          <a:p>
            <a:pPr algn="l">
              <a:lnSpc>
                <a:spcPct val="120000"/>
              </a:lnSpc>
              <a:defRPr/>
            </a:pPr>
            <a:endParaRPr lang="pl-PL" sz="1000" kern="0" dirty="0">
              <a:solidFill>
                <a:srgbClr val="FFFFFF"/>
              </a:solidFill>
              <a:latin typeface="Calibri"/>
            </a:endParaRPr>
          </a:p>
          <a:p>
            <a:pPr algn="l">
              <a:lnSpc>
                <a:spcPct val="120000"/>
              </a:lnSpc>
              <a:defRPr/>
            </a:pPr>
            <a:r>
              <a:rPr lang="en-US" sz="2000" kern="0" dirty="0" smtClean="0">
                <a:solidFill>
                  <a:srgbClr val="FFFFFF"/>
                </a:solidFill>
                <a:latin typeface="Calibri"/>
              </a:rPr>
              <a:t>Learning</a:t>
            </a:r>
            <a:r>
              <a:rPr lang="pl-PL" sz="2000" kern="0" dirty="0" smtClean="0">
                <a:solidFill>
                  <a:srgbClr val="FFFFFF"/>
                </a:solidFill>
                <a:latin typeface="Calibri"/>
              </a:rPr>
              <a:t>: </a:t>
            </a:r>
            <a:r>
              <a:rPr lang="en-US" sz="2000" kern="0" dirty="0" smtClean="0">
                <a:solidFill>
                  <a:srgbClr val="FFFFFF"/>
                </a:solidFill>
                <a:latin typeface="Calibri"/>
              </a:rPr>
              <a:t>associate </a:t>
            </a:r>
            <a:r>
              <a:rPr lang="pl-PL" sz="2000" kern="0" dirty="0" smtClean="0">
                <a:solidFill>
                  <a:srgbClr val="FFFFFF"/>
                </a:solidFill>
                <a:latin typeface="Calibri"/>
              </a:rPr>
              <a:t>A-B</a:t>
            </a:r>
            <a:r>
              <a:rPr lang="pl-PL" sz="2000" kern="0" baseline="-25000" dirty="0" smtClean="0">
                <a:solidFill>
                  <a:srgbClr val="FFFFFF"/>
                </a:solidFill>
                <a:latin typeface="Calibri"/>
              </a:rPr>
              <a:t>0</a:t>
            </a:r>
            <a:r>
              <a:rPr lang="pl-PL" sz="2000" kern="0" dirty="0">
                <a:solidFill>
                  <a:srgbClr val="FFFFFF"/>
                </a:solidFill>
                <a:latin typeface="Calibri"/>
              </a:rPr>
              <a:t>, A-B</a:t>
            </a:r>
            <a:r>
              <a:rPr lang="pl-PL" sz="2000" kern="0" baseline="-25000" dirty="0">
                <a:solidFill>
                  <a:srgbClr val="FFFFFF"/>
                </a:solidFill>
                <a:latin typeface="Calibri"/>
              </a:rPr>
              <a:t>1 </a:t>
            </a:r>
          </a:p>
          <a:p>
            <a:pPr algn="l">
              <a:lnSpc>
                <a:spcPct val="120000"/>
              </a:lnSpc>
              <a:defRPr/>
            </a:pPr>
            <a:r>
              <a:rPr lang="en-US" sz="2000" dirty="0" smtClean="0">
                <a:solidFill>
                  <a:srgbClr val="EAEAEA"/>
                </a:solidFill>
                <a:latin typeface="Calibri"/>
              </a:rPr>
              <a:t>After training</a:t>
            </a:r>
            <a:r>
              <a:rPr lang="pl-PL" sz="2000" dirty="0" smtClean="0">
                <a:solidFill>
                  <a:srgbClr val="EAEAEA"/>
                </a:solidFill>
                <a:latin typeface="Calibri"/>
              </a:rPr>
              <a:t> </a:t>
            </a:r>
            <a:r>
              <a:rPr lang="en-US" sz="2000" dirty="0" smtClean="0">
                <a:solidFill>
                  <a:srgbClr val="EAEAEA"/>
                </a:solidFill>
                <a:latin typeface="Calibri"/>
              </a:rPr>
              <a:t>the network prompted with patter </a:t>
            </a:r>
            <a:r>
              <a:rPr lang="pl-PL" sz="2000" dirty="0" smtClean="0">
                <a:solidFill>
                  <a:srgbClr val="EAEAEA"/>
                </a:solidFill>
                <a:latin typeface="Calibri"/>
              </a:rPr>
              <a:t>A </a:t>
            </a:r>
            <a:r>
              <a:rPr lang="en-US" sz="2000" dirty="0" smtClean="0">
                <a:solidFill>
                  <a:srgbClr val="EAEAEA"/>
                </a:solidFill>
                <a:latin typeface="Calibri"/>
              </a:rPr>
              <a:t>replies</a:t>
            </a:r>
            <a:r>
              <a:rPr lang="pl-PL" sz="2000" dirty="0" smtClean="0">
                <a:solidFill>
                  <a:srgbClr val="EAEAEA"/>
                </a:solidFill>
                <a:latin typeface="Calibri"/>
              </a:rPr>
              <a:t> </a:t>
            </a:r>
            <a:r>
              <a:rPr lang="pl-PL" sz="2000" kern="0" dirty="0" smtClean="0">
                <a:solidFill>
                  <a:srgbClr val="FFFFFF"/>
                </a:solidFill>
                <a:latin typeface="Calibri"/>
              </a:rPr>
              <a:t>B</a:t>
            </a:r>
            <a:r>
              <a:rPr lang="pl-PL" sz="2000" kern="0" baseline="-25000" dirty="0" smtClean="0">
                <a:solidFill>
                  <a:srgbClr val="FFFFFF"/>
                </a:solidFill>
                <a:latin typeface="Calibri"/>
              </a:rPr>
              <a:t>0</a:t>
            </a:r>
            <a:r>
              <a:rPr lang="pl-PL" sz="2000" kern="0" dirty="0" smtClean="0">
                <a:solidFill>
                  <a:srgbClr val="FFFFFF"/>
                </a:solidFill>
                <a:latin typeface="Calibri"/>
              </a:rPr>
              <a:t> </a:t>
            </a:r>
            <a:r>
              <a:rPr lang="en-US" sz="2000" kern="0" dirty="0" smtClean="0">
                <a:solidFill>
                  <a:srgbClr val="FFFFFF"/>
                </a:solidFill>
                <a:latin typeface="Calibri"/>
              </a:rPr>
              <a:t>or</a:t>
            </a:r>
            <a:r>
              <a:rPr lang="pl-PL" sz="2000" kern="0" dirty="0" smtClean="0">
                <a:solidFill>
                  <a:srgbClr val="FFFFFF"/>
                </a:solidFill>
                <a:latin typeface="Calibri"/>
              </a:rPr>
              <a:t> B</a:t>
            </a:r>
            <a:r>
              <a:rPr lang="pl-PL" sz="2000" kern="0" baseline="-25000" dirty="0" smtClean="0">
                <a:solidFill>
                  <a:srgbClr val="FFFFFF"/>
                </a:solidFill>
                <a:latin typeface="Calibri"/>
              </a:rPr>
              <a:t>1</a:t>
            </a:r>
            <a:r>
              <a:rPr lang="en-US" sz="2000" kern="0" dirty="0" smtClean="0">
                <a:solidFill>
                  <a:srgbClr val="FFFFFF"/>
                </a:solidFill>
                <a:latin typeface="Calibri"/>
              </a:rPr>
              <a:t> </a:t>
            </a:r>
            <a:r>
              <a:rPr lang="en-US" sz="2000" dirty="0" smtClean="0">
                <a:solidFill>
                  <a:srgbClr val="EAEAEA"/>
                </a:solidFill>
                <a:latin typeface="Calibri"/>
              </a:rPr>
              <a:t>about the same number of times; additional presentation will change it. </a:t>
            </a:r>
            <a:endParaRPr lang="pl-PL" sz="2000" kern="0" baseline="-25000" dirty="0">
              <a:solidFill>
                <a:srgbClr val="FFFFFF"/>
              </a:solidFill>
              <a:latin typeface="Calibri"/>
            </a:endParaRPr>
          </a:p>
        </p:txBody>
      </p:sp>
    </p:spTree>
    <p:extLst>
      <p:ext uri="{BB962C8B-B14F-4D97-AF65-F5344CB8AC3E}">
        <p14:creationId xmlns:p14="http://schemas.microsoft.com/office/powerpoint/2010/main" val="2009403767"/>
      </p:ext>
    </p:extLst>
  </p:cSld>
  <p:clrMapOvr>
    <a:masterClrMapping/>
  </p:clrMapOvr>
  <p:transition>
    <p:strips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Experiment </a:t>
            </a:r>
            <a:r>
              <a:rPr lang="pl-PL" dirty="0" smtClean="0"/>
              <a:t>1</a:t>
            </a:r>
            <a:endParaRPr lang="en-US" dirty="0" smtClean="0"/>
          </a:p>
        </p:txBody>
      </p:sp>
      <p:sp>
        <p:nvSpPr>
          <p:cNvPr id="31747" name="Rectangle 3"/>
          <p:cNvSpPr>
            <a:spLocks noGrp="1" noChangeArrowheads="1"/>
          </p:cNvSpPr>
          <p:nvPr>
            <p:ph type="body" sz="half" idx="1"/>
          </p:nvPr>
        </p:nvSpPr>
        <p:spPr>
          <a:xfrm>
            <a:off x="539751" y="1052513"/>
            <a:ext cx="5003800" cy="3805237"/>
          </a:xfrm>
        </p:spPr>
        <p:txBody>
          <a:bodyPr/>
          <a:lstStyle/>
          <a:p>
            <a:pPr marL="0" indent="0" eaLnBrk="1" hangingPunct="1">
              <a:buFontTx/>
              <a:buNone/>
            </a:pPr>
            <a:r>
              <a:rPr lang="pl-PL" sz="2000" dirty="0" err="1" smtClean="0">
                <a:solidFill>
                  <a:srgbClr val="FFC000"/>
                </a:solidFill>
              </a:rPr>
              <a:t>rect_ws</a:t>
            </a:r>
            <a:r>
              <a:rPr lang="pl-PL" sz="2000" dirty="0" smtClean="0">
                <a:solidFill>
                  <a:srgbClr val="FFC000"/>
                </a:solidFill>
              </a:rPr>
              <a:t> =0.3 </a:t>
            </a:r>
            <a:r>
              <a:rPr lang="en-US" sz="2000" dirty="0" err="1" smtClean="0"/>
              <a:t>determins</a:t>
            </a:r>
            <a:r>
              <a:rPr lang="en-US" sz="2000" dirty="0" smtClean="0"/>
              <a:t> the </a:t>
            </a:r>
            <a:r>
              <a:rPr lang="en-US" sz="2000" dirty="0" err="1" smtClean="0"/>
              <a:t>strenght</a:t>
            </a:r>
            <a:r>
              <a:rPr lang="en-US" sz="2000" dirty="0" smtClean="0"/>
              <a:t> of recurrent activations in the hidden layer </a:t>
            </a:r>
            <a:r>
              <a:rPr lang="pl-PL" sz="2000" dirty="0" smtClean="0"/>
              <a:t>(</a:t>
            </a:r>
            <a:r>
              <a:rPr lang="en-US" sz="2000" dirty="0" smtClean="0"/>
              <a:t>working memory</a:t>
            </a:r>
            <a:r>
              <a:rPr lang="pl-PL" sz="2000" dirty="0" smtClean="0"/>
              <a:t>), </a:t>
            </a:r>
            <a:r>
              <a:rPr lang="en-US" sz="2000" dirty="0" smtClean="0"/>
              <a:t>chang</a:t>
            </a:r>
            <a:r>
              <a:rPr lang="en-US" dirty="0" smtClean="0"/>
              <a:t>e of this parameter </a:t>
            </a:r>
            <a:r>
              <a:rPr lang="en-US" sz="2000" dirty="0" smtClean="0"/>
              <a:t>is correlated with the age of the baby</a:t>
            </a:r>
            <a:r>
              <a:rPr lang="pl-PL" sz="2000" dirty="0" smtClean="0"/>
              <a:t>. </a:t>
            </a:r>
          </a:p>
          <a:p>
            <a:pPr marL="0" indent="0" eaLnBrk="1" hangingPunct="1">
              <a:buFontTx/>
              <a:buNone/>
            </a:pPr>
            <a:r>
              <a:rPr lang="pl-PL" sz="2000" dirty="0" err="1" smtClean="0"/>
              <a:t>View</a:t>
            </a:r>
            <a:r>
              <a:rPr lang="pl-PL" sz="2000" dirty="0" smtClean="0"/>
              <a:t> </a:t>
            </a:r>
            <a:r>
              <a:rPr lang="pl-PL" sz="2000" dirty="0" err="1" smtClean="0"/>
              <a:t>Events</a:t>
            </a:r>
            <a:r>
              <a:rPr lang="pl-PL" sz="2000" dirty="0" smtClean="0"/>
              <a:t>: 3 </a:t>
            </a:r>
            <a:r>
              <a:rPr lang="en-US" sz="2000" dirty="0" smtClean="0"/>
              <a:t>kinds of events</a:t>
            </a:r>
            <a:r>
              <a:rPr lang="pl-PL" sz="2000" dirty="0" smtClean="0"/>
              <a:t>, </a:t>
            </a:r>
            <a:r>
              <a:rPr lang="en-US" sz="2000" dirty="0" smtClean="0"/>
              <a:t>initial show </a:t>
            </a:r>
            <a:r>
              <a:rPr lang="pl-PL" sz="2000" dirty="0" smtClean="0"/>
              <a:t>4x, </a:t>
            </a:r>
            <a:r>
              <a:rPr lang="en-US" sz="2000" dirty="0" smtClean="0"/>
              <a:t>them presentation of </a:t>
            </a:r>
            <a:r>
              <a:rPr lang="pl-PL" sz="2000" dirty="0" smtClean="0"/>
              <a:t>A 2x, </a:t>
            </a:r>
            <a:r>
              <a:rPr lang="en-US" sz="2000" dirty="0" smtClean="0"/>
              <a:t>and </a:t>
            </a:r>
            <a:r>
              <a:rPr lang="pl-PL" sz="2000" dirty="0" smtClean="0"/>
              <a:t>B 1 x. </a:t>
            </a:r>
            <a:br>
              <a:rPr lang="pl-PL" sz="2000" dirty="0" smtClean="0"/>
            </a:br>
            <a:r>
              <a:rPr lang="en-US" sz="2000" dirty="0" smtClean="0"/>
              <a:t>Event has </a:t>
            </a:r>
            <a:r>
              <a:rPr lang="pl-PL" sz="2000" dirty="0" smtClean="0"/>
              <a:t>4 </a:t>
            </a:r>
            <a:r>
              <a:rPr lang="en-US" sz="2000" dirty="0" smtClean="0"/>
              <a:t>time segments</a:t>
            </a:r>
            <a:r>
              <a:rPr lang="pl-PL" sz="2000" dirty="0" smtClean="0"/>
              <a:t>: </a:t>
            </a:r>
            <a:br>
              <a:rPr lang="pl-PL" sz="2000" dirty="0" smtClean="0"/>
            </a:br>
            <a:r>
              <a:rPr lang="pl-PL" sz="2000" dirty="0" smtClean="0"/>
              <a:t>1) start, </a:t>
            </a:r>
            <a:r>
              <a:rPr lang="pl-PL" sz="2000" dirty="0" err="1" smtClean="0"/>
              <a:t>pretrial</a:t>
            </a:r>
            <a:r>
              <a:rPr lang="pl-PL" sz="2000" dirty="0" smtClean="0"/>
              <a:t> – </a:t>
            </a:r>
            <a:r>
              <a:rPr lang="en-US" sz="2000" dirty="0" smtClean="0"/>
              <a:t>boxes are covered</a:t>
            </a:r>
            <a:r>
              <a:rPr lang="pl-PL" sz="2000" dirty="0" smtClean="0"/>
              <a:t>; </a:t>
            </a:r>
            <a:br>
              <a:rPr lang="pl-PL" sz="2000" dirty="0" smtClean="0"/>
            </a:br>
            <a:r>
              <a:rPr lang="pl-PL" sz="2000" dirty="0" smtClean="0"/>
              <a:t>2) </a:t>
            </a:r>
            <a:r>
              <a:rPr lang="en-US" sz="2000" dirty="0" smtClean="0"/>
              <a:t>presentation</a:t>
            </a:r>
            <a:r>
              <a:rPr lang="pl-PL" sz="2000" dirty="0" smtClean="0"/>
              <a:t>, </a:t>
            </a:r>
            <a:r>
              <a:rPr lang="en-US" sz="2000" dirty="0" smtClean="0"/>
              <a:t>hiding toy in </a:t>
            </a:r>
            <a:r>
              <a:rPr lang="pl-PL" sz="2000" dirty="0" smtClean="0"/>
              <a:t>A; </a:t>
            </a:r>
            <a:r>
              <a:rPr lang="en-US" sz="2000" dirty="0" smtClean="0"/>
              <a:t>lid on </a:t>
            </a:r>
            <a:r>
              <a:rPr lang="pl-PL" sz="2000" dirty="0" smtClean="0"/>
              <a:t>A</a:t>
            </a:r>
            <a:br>
              <a:rPr lang="pl-PL" sz="2000" dirty="0" smtClean="0"/>
            </a:br>
            <a:r>
              <a:rPr lang="pl-PL" sz="2000" dirty="0" smtClean="0"/>
              <a:t>3) </a:t>
            </a:r>
            <a:r>
              <a:rPr lang="en-US" sz="2000" dirty="0" smtClean="0"/>
              <a:t>delay</a:t>
            </a:r>
            <a:r>
              <a:rPr lang="pl-PL" sz="2000" dirty="0" smtClean="0"/>
              <a:t> – </a:t>
            </a:r>
            <a:r>
              <a:rPr lang="en-US" sz="2000" dirty="0" smtClean="0"/>
              <a:t>toy in </a:t>
            </a:r>
            <a:r>
              <a:rPr lang="pl-PL" sz="2000" dirty="0" smtClean="0"/>
              <a:t>A; </a:t>
            </a:r>
            <a:br>
              <a:rPr lang="pl-PL" sz="2000" dirty="0" smtClean="0"/>
            </a:br>
            <a:r>
              <a:rPr lang="pl-PL" sz="2000" dirty="0" smtClean="0"/>
              <a:t>4) </a:t>
            </a:r>
            <a:r>
              <a:rPr lang="en-US" sz="2000" dirty="0" smtClean="0"/>
              <a:t>reaching choice</a:t>
            </a:r>
            <a:r>
              <a:rPr lang="pl-PL" sz="2000" dirty="0" smtClean="0"/>
              <a:t>. </a:t>
            </a:r>
          </a:p>
        </p:txBody>
      </p:sp>
      <p:sp>
        <p:nvSpPr>
          <p:cNvPr id="31748" name="Rectangle 4"/>
          <p:cNvSpPr>
            <a:spLocks noChangeArrowheads="1"/>
          </p:cNvSpPr>
          <p:nvPr/>
        </p:nvSpPr>
        <p:spPr bwMode="auto">
          <a:xfrm>
            <a:off x="539750" y="5072063"/>
            <a:ext cx="5545138"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lnSpc>
                <a:spcPct val="90000"/>
              </a:lnSpc>
              <a:spcBef>
                <a:spcPct val="20000"/>
              </a:spcBef>
              <a:buClr>
                <a:srgbClr val="FFCC66"/>
              </a:buClr>
              <a:buSzPct val="115000"/>
            </a:pPr>
            <a:r>
              <a:rPr lang="pl-PL" sz="2000" dirty="0" err="1">
                <a:solidFill>
                  <a:srgbClr val="FFC000"/>
                </a:solidFill>
                <a:latin typeface="Calibri" pitchFamily="34" charset="0"/>
              </a:rPr>
              <a:t>RecurrentCons</a:t>
            </a:r>
            <a:r>
              <a:rPr lang="pl-PL" sz="2000" dirty="0">
                <a:solidFill>
                  <a:srgbClr val="FFC000"/>
                </a:solidFill>
                <a:latin typeface="Calibri" pitchFamily="34" charset="0"/>
              </a:rPr>
              <a:t> </a:t>
            </a:r>
            <a:r>
              <a:rPr lang="pl-PL" sz="2000" dirty="0" err="1">
                <a:solidFill>
                  <a:srgbClr val="FFC000"/>
                </a:solidFill>
                <a:latin typeface="Calibri" pitchFamily="34" charset="0"/>
              </a:rPr>
              <a:t>wts</a:t>
            </a:r>
            <a:r>
              <a:rPr lang="pl-PL" sz="2000" dirty="0">
                <a:solidFill>
                  <a:srgbClr val="FFC000"/>
                </a:solidFill>
                <a:latin typeface="Calibri" pitchFamily="34" charset="0"/>
              </a:rPr>
              <a:t> </a:t>
            </a:r>
            <a:r>
              <a:rPr lang="pl-PL" sz="2000" dirty="0" err="1">
                <a:solidFill>
                  <a:srgbClr val="FFC000"/>
                </a:solidFill>
                <a:latin typeface="Calibri" pitchFamily="34" charset="0"/>
              </a:rPr>
              <a:t>mean</a:t>
            </a:r>
            <a:r>
              <a:rPr lang="pl-PL" sz="2000" dirty="0">
                <a:solidFill>
                  <a:srgbClr val="FFC000"/>
                </a:solidFill>
                <a:latin typeface="Calibri" pitchFamily="34" charset="0"/>
              </a:rPr>
              <a:t> </a:t>
            </a:r>
            <a:r>
              <a:rPr lang="en-US" sz="2000" dirty="0" smtClean="0">
                <a:solidFill>
                  <a:srgbClr val="EAEAEA"/>
                </a:solidFill>
                <a:latin typeface="Calibri" pitchFamily="34" charset="0"/>
              </a:rPr>
              <a:t>controls recurrent connections</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or persistence of </a:t>
            </a:r>
            <a:r>
              <a:rPr lang="pl-PL" sz="2000" dirty="0" smtClean="0">
                <a:solidFill>
                  <a:srgbClr val="EAEAEA"/>
                </a:solidFill>
                <a:latin typeface="Calibri" pitchFamily="34" charset="0"/>
              </a:rPr>
              <a:t>WM</a:t>
            </a:r>
            <a:r>
              <a:rPr lang="pl-PL" sz="2000" dirty="0">
                <a:solidFill>
                  <a:srgbClr val="EAEAEA"/>
                </a:solidFill>
                <a:latin typeface="Calibri" pitchFamily="34" charset="0"/>
              </a:rPr>
              <a:t>; </a:t>
            </a:r>
            <a:r>
              <a:rPr lang="en-US" sz="2000" dirty="0" smtClean="0">
                <a:solidFill>
                  <a:srgbClr val="EAEAEA"/>
                </a:solidFill>
                <a:latin typeface="Calibri" pitchFamily="34" charset="0"/>
              </a:rPr>
              <a:t/>
            </a:r>
            <a:br>
              <a:rPr lang="en-US" sz="2000" dirty="0" smtClean="0">
                <a:solidFill>
                  <a:srgbClr val="EAEAEA"/>
                </a:solidFill>
                <a:latin typeface="Calibri" pitchFamily="34" charset="0"/>
              </a:rPr>
            </a:br>
            <a:r>
              <a:rPr lang="pl-PL" sz="2000" dirty="0" smtClean="0">
                <a:solidFill>
                  <a:srgbClr val="EAEAEA"/>
                </a:solidFill>
                <a:latin typeface="Calibri" pitchFamily="34" charset="0"/>
              </a:rPr>
              <a:t>0.6 </a:t>
            </a:r>
            <a:r>
              <a:rPr lang="en-US" sz="2000" dirty="0" smtClean="0">
                <a:solidFill>
                  <a:srgbClr val="EAEAEA"/>
                </a:solidFill>
                <a:latin typeface="Calibri" pitchFamily="34" charset="0"/>
              </a:rPr>
              <a:t>should be sufficient to avoid errors</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a:p>
            <a:pPr algn="l">
              <a:lnSpc>
                <a:spcPct val="90000"/>
              </a:lnSpc>
              <a:spcBef>
                <a:spcPct val="20000"/>
              </a:spcBef>
              <a:buClr>
                <a:srgbClr val="FFCC66"/>
              </a:buClr>
              <a:buSzPct val="115000"/>
            </a:pPr>
            <a:r>
              <a:rPr lang="pl-PL" sz="2000" dirty="0">
                <a:solidFill>
                  <a:srgbClr val="FFC000"/>
                </a:solidFill>
                <a:latin typeface="Calibri" pitchFamily="34" charset="0"/>
              </a:rPr>
              <a:t>ABInput_Delay5</a:t>
            </a:r>
            <a:r>
              <a:rPr lang="pl-PL" sz="2000" dirty="0">
                <a:solidFill>
                  <a:srgbClr val="EAEAEA"/>
                </a:solidFill>
                <a:latin typeface="Calibri" pitchFamily="34" charset="0"/>
              </a:rPr>
              <a:t> </a:t>
            </a:r>
            <a:r>
              <a:rPr lang="en-US" sz="2000" dirty="0" smtClean="0">
                <a:solidFill>
                  <a:srgbClr val="EAEAEA"/>
                </a:solidFill>
                <a:latin typeface="Calibri" pitchFamily="34" charset="0"/>
              </a:rPr>
              <a:t>simulates longer break</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errors may arrive again</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p:txBody>
      </p:sp>
      <p:pic>
        <p:nvPicPr>
          <p:cNvPr id="3174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3550" y="1052736"/>
            <a:ext cx="3505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0764464"/>
      </p:ext>
    </p:extLst>
  </p:cSld>
  <p:clrMapOvr>
    <a:masterClrMapping/>
  </p:clrMapOvr>
  <p:transition>
    <p:strips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More experiments</a:t>
            </a:r>
          </a:p>
        </p:txBody>
      </p:sp>
      <p:sp>
        <p:nvSpPr>
          <p:cNvPr id="32771" name="Rectangle 3"/>
          <p:cNvSpPr>
            <a:spLocks noGrp="1" noChangeArrowheads="1"/>
          </p:cNvSpPr>
          <p:nvPr>
            <p:ph type="body" sz="half" idx="1"/>
          </p:nvPr>
        </p:nvSpPr>
        <p:spPr>
          <a:xfrm>
            <a:off x="611188" y="1052513"/>
            <a:ext cx="8353425" cy="3168650"/>
          </a:xfrm>
        </p:spPr>
        <p:txBody>
          <a:bodyPr/>
          <a:lstStyle/>
          <a:p>
            <a:pPr marL="0" indent="0" eaLnBrk="1" hangingPunct="1">
              <a:buFontTx/>
              <a:buNone/>
            </a:pPr>
            <a:r>
              <a:rPr lang="en-US" sz="2000" dirty="0" smtClean="0"/>
              <a:t>Activity in the hidden layer spreads towards representation associated with </a:t>
            </a:r>
            <a:r>
              <a:rPr lang="pl-PL" sz="2000" dirty="0" smtClean="0"/>
              <a:t>A. </a:t>
            </a:r>
          </a:p>
          <a:p>
            <a:pPr marL="0" indent="0" eaLnBrk="1" hangingPunct="1">
              <a:buFontTx/>
              <a:buNone/>
            </a:pPr>
            <a:r>
              <a:rPr lang="pl-PL" sz="2000" dirty="0" err="1" smtClean="0"/>
              <a:t>rect_ws</a:t>
            </a:r>
            <a:r>
              <a:rPr lang="pl-PL" sz="2000" dirty="0" smtClean="0"/>
              <a:t> 0.3 =&gt; 0.75 </a:t>
            </a:r>
            <a:r>
              <a:rPr lang="en-US" sz="2000" dirty="0" smtClean="0"/>
              <a:t>for older child</a:t>
            </a:r>
            <a:r>
              <a:rPr lang="pl-PL" sz="2000" dirty="0" smtClean="0"/>
              <a:t>. </a:t>
            </a:r>
          </a:p>
          <a:p>
            <a:pPr marL="0" indent="0" eaLnBrk="1" hangingPunct="1">
              <a:buFontTx/>
              <a:buNone/>
            </a:pPr>
            <a:endParaRPr lang="pl-PL" sz="2000" dirty="0" smtClean="0"/>
          </a:p>
          <a:p>
            <a:pPr marL="0" indent="0" eaLnBrk="1" hangingPunct="1">
              <a:buFontTx/>
              <a:buNone/>
            </a:pPr>
            <a:r>
              <a:rPr lang="en-US" sz="2000" dirty="0" smtClean="0"/>
              <a:t>Although synaptic memory did not change better working memory enables correct actions</a:t>
            </a:r>
            <a:r>
              <a:rPr lang="pl-PL" sz="2000" dirty="0" smtClean="0"/>
              <a:t>. </a:t>
            </a:r>
          </a:p>
          <a:p>
            <a:pPr marL="0" indent="0" eaLnBrk="1" hangingPunct="1">
              <a:buFontTx/>
              <a:buNone/>
            </a:pPr>
            <a:endParaRPr lang="pl-PL" sz="1000" dirty="0" smtClean="0"/>
          </a:p>
          <a:p>
            <a:pPr marL="0" indent="0" eaLnBrk="1" hangingPunct="1">
              <a:buFontTx/>
              <a:buNone/>
            </a:pPr>
            <a:r>
              <a:rPr lang="en-US" sz="2000" dirty="0" smtClean="0"/>
              <a:t>Try also </a:t>
            </a:r>
            <a:r>
              <a:rPr lang="pl-PL" sz="2000" dirty="0" err="1" smtClean="0"/>
              <a:t>rect_ws</a:t>
            </a:r>
            <a:r>
              <a:rPr lang="pl-PL" sz="2000" dirty="0" smtClean="0"/>
              <a:t> = 0.47 </a:t>
            </a:r>
            <a:r>
              <a:rPr lang="en-US" sz="2000" dirty="0" smtClean="0"/>
              <a:t>and</a:t>
            </a:r>
            <a:r>
              <a:rPr lang="pl-PL" sz="2000" dirty="0" smtClean="0"/>
              <a:t> 0.50</a:t>
            </a:r>
            <a:r>
              <a:rPr lang="en-US" sz="2000" dirty="0" smtClean="0"/>
              <a:t>.</a:t>
            </a:r>
            <a:endParaRPr lang="pl-PL" sz="2000" dirty="0" smtClean="0"/>
          </a:p>
          <a:p>
            <a:pPr marL="0" indent="0" eaLnBrk="1" hangingPunct="1">
              <a:buFontTx/>
              <a:buNone/>
            </a:pPr>
            <a:r>
              <a:rPr lang="en-US" sz="2000" dirty="0" smtClean="0"/>
              <a:t>What happens</a:t>
            </a:r>
            <a:r>
              <a:rPr lang="pl-PL" sz="2000" dirty="0" smtClean="0"/>
              <a:t>? </a:t>
            </a:r>
            <a:r>
              <a:rPr lang="en-US" sz="2000" dirty="0" smtClean="0"/>
              <a:t>There is no action</a:t>
            </a:r>
            <a:r>
              <a:rPr lang="pl-PL" sz="2000" dirty="0" smtClean="0"/>
              <a:t> – </a:t>
            </a:r>
            <a:r>
              <a:rPr lang="en-US" sz="2000" dirty="0" smtClean="0"/>
              <a:t>perhaps hesitation</a:t>
            </a:r>
            <a:r>
              <a:rPr lang="pl-PL" sz="2000" dirty="0" smtClean="0"/>
              <a:t>?  </a:t>
            </a:r>
          </a:p>
        </p:txBody>
      </p:sp>
      <p:sp>
        <p:nvSpPr>
          <p:cNvPr id="32772" name="Rectangle 4"/>
          <p:cNvSpPr>
            <a:spLocks noChangeArrowheads="1"/>
          </p:cNvSpPr>
          <p:nvPr/>
        </p:nvSpPr>
        <p:spPr bwMode="auto">
          <a:xfrm>
            <a:off x="647700" y="4221163"/>
            <a:ext cx="849630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lnSpc>
                <a:spcPct val="90000"/>
              </a:lnSpc>
              <a:spcBef>
                <a:spcPct val="20000"/>
              </a:spcBef>
              <a:buClr>
                <a:srgbClr val="FFCC66"/>
              </a:buClr>
              <a:buSzPct val="115000"/>
            </a:pPr>
            <a:r>
              <a:rPr lang="en-US" sz="2000" dirty="0" smtClean="0">
                <a:solidFill>
                  <a:srgbClr val="EAEAEA"/>
                </a:solidFill>
                <a:latin typeface="Calibri" pitchFamily="34" charset="0"/>
              </a:rPr>
              <a:t>Results depend also on the delay time</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fro short delay there are less errors</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a:p>
            <a:pPr algn="l">
              <a:lnSpc>
                <a:spcPct val="90000"/>
              </a:lnSpc>
              <a:spcBef>
                <a:spcPct val="20000"/>
              </a:spcBef>
              <a:buClr>
                <a:srgbClr val="FFCC66"/>
              </a:buClr>
              <a:buSzPct val="115000"/>
            </a:pPr>
            <a:r>
              <a:rPr lang="en-US" sz="2000" dirty="0" smtClean="0">
                <a:solidFill>
                  <a:srgbClr val="EAEAEA"/>
                </a:solidFill>
                <a:latin typeface="Calibri" pitchFamily="34" charset="0"/>
              </a:rPr>
              <a:t>Try </a:t>
            </a:r>
            <a:r>
              <a:rPr lang="pl-PL" sz="2000" dirty="0" err="1" smtClean="0">
                <a:solidFill>
                  <a:srgbClr val="EAEAEA"/>
                </a:solidFill>
                <a:latin typeface="Calibri" pitchFamily="34" charset="0"/>
              </a:rPr>
              <a:t>Delay</a:t>
            </a:r>
            <a:r>
              <a:rPr lang="pl-PL" sz="2000" dirty="0" smtClean="0">
                <a:solidFill>
                  <a:srgbClr val="EAEAEA"/>
                </a:solidFill>
                <a:latin typeface="Calibri" pitchFamily="34" charset="0"/>
              </a:rPr>
              <a:t> </a:t>
            </a:r>
            <a:r>
              <a:rPr lang="pl-PL" sz="2000" dirty="0">
                <a:solidFill>
                  <a:srgbClr val="EAEAEA"/>
                </a:solidFill>
                <a:latin typeface="Calibri" pitchFamily="34" charset="0"/>
              </a:rPr>
              <a:t>3=&gt;</a:t>
            </a:r>
            <a:r>
              <a:rPr lang="pl-PL" sz="2000" dirty="0" smtClean="0">
                <a:solidFill>
                  <a:srgbClr val="EAEAEA"/>
                </a:solidFill>
                <a:latin typeface="Calibri" pitchFamily="34" charset="0"/>
              </a:rPr>
              <a:t>1</a:t>
            </a:r>
            <a:r>
              <a:rPr lang="en-US" sz="2000" dirty="0" smtClean="0">
                <a:solidFill>
                  <a:srgbClr val="EAEAEA"/>
                </a:solidFill>
                <a:latin typeface="Calibri" pitchFamily="34" charset="0"/>
              </a:rPr>
              <a:t> and test it for </a:t>
            </a:r>
            <a:r>
              <a:rPr lang="pl-PL" sz="2000" dirty="0" err="1" smtClean="0">
                <a:solidFill>
                  <a:srgbClr val="EAEAEA"/>
                </a:solidFill>
                <a:latin typeface="Calibri" pitchFamily="34" charset="0"/>
              </a:rPr>
              <a:t>rect_ws</a:t>
            </a:r>
            <a:r>
              <a:rPr lang="pl-PL" sz="2000" dirty="0" smtClean="0">
                <a:solidFill>
                  <a:srgbClr val="EAEAEA"/>
                </a:solidFill>
                <a:latin typeface="Calibri" pitchFamily="34" charset="0"/>
              </a:rPr>
              <a:t> </a:t>
            </a:r>
            <a:r>
              <a:rPr lang="pl-PL" sz="2000" dirty="0">
                <a:solidFill>
                  <a:srgbClr val="EAEAEA"/>
                </a:solidFill>
                <a:latin typeface="Calibri" pitchFamily="34" charset="0"/>
              </a:rPr>
              <a:t>= 0.47 </a:t>
            </a:r>
            <a:r>
              <a:rPr lang="en-US" sz="2000" dirty="0" smtClean="0">
                <a:solidFill>
                  <a:srgbClr val="EAEAEA"/>
                </a:solidFill>
                <a:latin typeface="Calibri" pitchFamily="34" charset="0"/>
              </a:rPr>
              <a:t>and</a:t>
            </a:r>
            <a:r>
              <a:rPr lang="pl-PL" sz="2000" dirty="0" smtClean="0">
                <a:solidFill>
                  <a:srgbClr val="EAEAEA"/>
                </a:solidFill>
                <a:latin typeface="Calibri" pitchFamily="34" charset="0"/>
              </a:rPr>
              <a:t> 0.50</a:t>
            </a:r>
            <a:r>
              <a:rPr lang="en-US" sz="2000" dirty="0" smtClean="0">
                <a:solidFill>
                  <a:srgbClr val="EAEAEA"/>
                </a:solidFill>
                <a:latin typeface="Calibri" pitchFamily="34" charset="0"/>
              </a:rPr>
              <a:t>.</a:t>
            </a:r>
            <a:endParaRPr lang="pl-PL" sz="2000" dirty="0">
              <a:solidFill>
                <a:srgbClr val="EAEAEA"/>
              </a:solidFill>
              <a:latin typeface="Calibri" pitchFamily="34" charset="0"/>
            </a:endParaRPr>
          </a:p>
          <a:p>
            <a:pPr algn="l">
              <a:lnSpc>
                <a:spcPct val="90000"/>
              </a:lnSpc>
              <a:spcBef>
                <a:spcPct val="20000"/>
              </a:spcBef>
              <a:buClr>
                <a:srgbClr val="FFCC66"/>
              </a:buClr>
              <a:buSzPct val="115000"/>
            </a:pPr>
            <a:endParaRPr lang="pl-PL" sz="2000" dirty="0">
              <a:solidFill>
                <a:srgbClr val="EAEAEA"/>
              </a:solidFill>
              <a:latin typeface="Calibri" pitchFamily="34" charset="0"/>
            </a:endParaRPr>
          </a:p>
          <a:p>
            <a:pPr algn="l">
              <a:lnSpc>
                <a:spcPct val="90000"/>
              </a:lnSpc>
              <a:spcBef>
                <a:spcPct val="20000"/>
              </a:spcBef>
              <a:buClr>
                <a:srgbClr val="FFCC66"/>
              </a:buClr>
              <a:buSzPct val="115000"/>
            </a:pPr>
            <a:r>
              <a:rPr lang="en-US" sz="2000" dirty="0" smtClean="0">
                <a:solidFill>
                  <a:srgbClr val="EAEAEA"/>
                </a:solidFill>
                <a:latin typeface="Calibri" pitchFamily="34" charset="0"/>
              </a:rPr>
              <a:t>What happens for a very young baby</a:t>
            </a:r>
            <a:r>
              <a:rPr lang="pl-PL" sz="2000" dirty="0" smtClean="0">
                <a:solidFill>
                  <a:srgbClr val="EAEAEA"/>
                </a:solidFill>
                <a:latin typeface="Calibri" pitchFamily="34" charset="0"/>
              </a:rPr>
              <a:t>? </a:t>
            </a:r>
            <a:endParaRPr lang="pl-PL" sz="2000" dirty="0">
              <a:solidFill>
                <a:srgbClr val="EAEAEA"/>
              </a:solidFill>
              <a:latin typeface="Calibri" pitchFamily="34" charset="0"/>
            </a:endParaRPr>
          </a:p>
          <a:p>
            <a:pPr algn="l">
              <a:lnSpc>
                <a:spcPct val="90000"/>
              </a:lnSpc>
              <a:spcBef>
                <a:spcPct val="20000"/>
              </a:spcBef>
              <a:buClr>
                <a:srgbClr val="FFCC66"/>
              </a:buClr>
              <a:buSzPct val="115000"/>
            </a:pPr>
            <a:r>
              <a:rPr lang="pl-PL" sz="2000" dirty="0" err="1">
                <a:solidFill>
                  <a:srgbClr val="EAEAEA"/>
                </a:solidFill>
                <a:latin typeface="Calibri" pitchFamily="34" charset="0"/>
              </a:rPr>
              <a:t>rect_ws</a:t>
            </a:r>
            <a:r>
              <a:rPr lang="pl-PL" sz="2000" dirty="0">
                <a:solidFill>
                  <a:srgbClr val="EAEAEA"/>
                </a:solidFill>
                <a:latin typeface="Calibri" pitchFamily="34" charset="0"/>
              </a:rPr>
              <a:t> = 0.15, </a:t>
            </a:r>
            <a:r>
              <a:rPr lang="pl-PL" sz="2000" dirty="0" err="1">
                <a:solidFill>
                  <a:srgbClr val="EAEAEA"/>
                </a:solidFill>
                <a:latin typeface="Calibri" pitchFamily="34" charset="0"/>
              </a:rPr>
              <a:t>delay</a:t>
            </a:r>
            <a:r>
              <a:rPr lang="pl-PL" sz="2000" dirty="0">
                <a:solidFill>
                  <a:srgbClr val="EAEAEA"/>
                </a:solidFill>
                <a:latin typeface="Calibri" pitchFamily="34" charset="0"/>
              </a:rPr>
              <a:t> = 3; </a:t>
            </a:r>
          </a:p>
          <a:p>
            <a:pPr algn="l">
              <a:lnSpc>
                <a:spcPct val="90000"/>
              </a:lnSpc>
              <a:spcBef>
                <a:spcPct val="20000"/>
              </a:spcBef>
              <a:buClr>
                <a:srgbClr val="FFCC66"/>
              </a:buClr>
              <a:buSzPct val="115000"/>
            </a:pPr>
            <a:r>
              <a:rPr lang="en-US" sz="2000" dirty="0" smtClean="0">
                <a:solidFill>
                  <a:srgbClr val="EAEAEA"/>
                </a:solidFill>
                <a:latin typeface="Calibri" pitchFamily="34" charset="0"/>
              </a:rPr>
              <a:t>Weak recurrence</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weak learning even for </a:t>
            </a:r>
            <a:r>
              <a:rPr lang="pl-PL" sz="2000" dirty="0" smtClean="0">
                <a:solidFill>
                  <a:srgbClr val="EAEAEA"/>
                </a:solidFill>
                <a:latin typeface="Calibri" pitchFamily="34" charset="0"/>
              </a:rPr>
              <a:t>A</a:t>
            </a:r>
            <a:r>
              <a:rPr lang="pl-PL" sz="2000" dirty="0">
                <a:solidFill>
                  <a:srgbClr val="EAEAEA"/>
                </a:solidFill>
                <a:latin typeface="Calibri" pitchFamily="34" charset="0"/>
              </a:rPr>
              <a:t>. </a:t>
            </a:r>
            <a:endParaRPr lang="pl-PL" sz="1000" dirty="0">
              <a:solidFill>
                <a:srgbClr val="EAEAEA"/>
              </a:solidFill>
              <a:latin typeface="Calibri" pitchFamily="34" charset="0"/>
            </a:endParaRPr>
          </a:p>
        </p:txBody>
      </p:sp>
    </p:spTree>
    <p:extLst>
      <p:ext uri="{BB962C8B-B14F-4D97-AF65-F5344CB8AC3E}">
        <p14:creationId xmlns:p14="http://schemas.microsoft.com/office/powerpoint/2010/main" val="64144437"/>
      </p:ext>
    </p:extLst>
  </p:cSld>
  <p:clrMapOvr>
    <a:masterClrMapping/>
  </p:clrMapOvr>
  <p:transition>
    <p:strips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r>
              <a:rPr lang="en-US" dirty="0" smtClean="0"/>
              <a:t>Q7.1</a:t>
            </a:r>
            <a:endParaRPr lang="en-US" dirty="0"/>
          </a:p>
        </p:txBody>
      </p:sp>
      <p:sp>
        <p:nvSpPr>
          <p:cNvPr id="9" name="Symbol zastępczy zawartości 8"/>
          <p:cNvSpPr>
            <a:spLocks noGrp="1"/>
          </p:cNvSpPr>
          <p:nvPr>
            <p:ph idx="1"/>
          </p:nvPr>
        </p:nvSpPr>
        <p:spPr>
          <a:xfrm>
            <a:off x="698500" y="1241519"/>
            <a:ext cx="8121650" cy="5400675"/>
          </a:xfrm>
        </p:spPr>
        <p:txBody>
          <a:bodyPr/>
          <a:lstStyle/>
          <a:p>
            <a:pPr marL="0" indent="0">
              <a:buNone/>
            </a:pPr>
            <a:r>
              <a:rPr lang="en-US" dirty="0"/>
              <a:t>Please answer </a:t>
            </a:r>
            <a:r>
              <a:rPr lang="en-US" dirty="0" smtClean="0"/>
              <a:t>these questions </a:t>
            </a:r>
            <a:r>
              <a:rPr lang="en-US" dirty="0"/>
              <a:t>given here for each </a:t>
            </a:r>
            <a:r>
              <a:rPr lang="en-US" dirty="0" smtClean="0"/>
              <a:t>unit.</a:t>
            </a:r>
          </a:p>
          <a:p>
            <a:pPr marL="0" indent="0">
              <a:buNone/>
            </a:pPr>
            <a:r>
              <a:rPr lang="en-US" dirty="0" smtClean="0"/>
              <a:t>Development </a:t>
            </a:r>
            <a:r>
              <a:rPr lang="en-US" dirty="0"/>
              <a:t>and Interaction of Memory Systems: The </a:t>
            </a:r>
            <a:r>
              <a:rPr lang="en-US" dirty="0">
                <a:hlinkClick r:id="rId2"/>
              </a:rPr>
              <a:t>A-not-B Task</a:t>
            </a:r>
            <a:r>
              <a:rPr lang="en-US" dirty="0"/>
              <a:t> </a:t>
            </a:r>
            <a:r>
              <a:rPr lang="en-US" dirty="0" smtClean="0"/>
              <a:t/>
            </a:r>
            <a:br>
              <a:rPr lang="en-US" dirty="0" smtClean="0"/>
            </a:br>
            <a:endParaRPr lang="en-US" dirty="0"/>
          </a:p>
          <a:p>
            <a:r>
              <a:rPr lang="en-US" dirty="0" smtClean="0"/>
              <a:t>Question </a:t>
            </a:r>
            <a:r>
              <a:rPr lang="en-US" dirty="0"/>
              <a:t>9.13 </a:t>
            </a:r>
            <a:r>
              <a:rPr lang="en-US" dirty="0" smtClean="0"/>
              <a:t/>
            </a:r>
            <a:br>
              <a:rPr lang="en-US" dirty="0" smtClean="0"/>
            </a:br>
            <a:r>
              <a:rPr lang="en-US" dirty="0" smtClean="0"/>
              <a:t>(</a:t>
            </a:r>
            <a:r>
              <a:rPr lang="en-US" dirty="0"/>
              <a:t>a) Describe what happens to the network's internal representations and output (gaze, reach) responses over the delay and choice trials. You should observe the network making the A-not-B error. </a:t>
            </a:r>
            <a:r>
              <a:rPr lang="en-US" dirty="0" smtClean="0"/>
              <a:t/>
            </a:r>
            <a:br>
              <a:rPr lang="en-US" dirty="0" smtClean="0"/>
            </a:br>
            <a:r>
              <a:rPr lang="en-US" dirty="0" smtClean="0"/>
              <a:t>(</a:t>
            </a:r>
            <a:r>
              <a:rPr lang="en-US" dirty="0"/>
              <a:t>b) Explain why the network is performing as it is in terms of the interactions between the weights learned from prior experience on 'A' trials, and the recurrent activity within each representation. </a:t>
            </a:r>
          </a:p>
          <a:p>
            <a:pPr marL="0" indent="0">
              <a:buNone/>
            </a:pPr>
            <a:r>
              <a:rPr lang="en-US" dirty="0" smtClean="0"/>
              <a:t/>
            </a:r>
            <a:br>
              <a:rPr lang="en-US" dirty="0" smtClean="0"/>
            </a:br>
            <a:r>
              <a:rPr lang="en-US" dirty="0" smtClean="0"/>
              <a:t>Hint: increase </a:t>
            </a:r>
            <a:r>
              <a:rPr lang="en-US" dirty="0"/>
              <a:t>the </a:t>
            </a:r>
            <a:r>
              <a:rPr lang="en-US" dirty="0" err="1"/>
              <a:t>RecurrentCons</a:t>
            </a:r>
            <a:r>
              <a:rPr lang="en-US" dirty="0"/>
              <a:t> </a:t>
            </a:r>
            <a:r>
              <a:rPr lang="en-US" dirty="0" err="1"/>
              <a:t>wts</a:t>
            </a:r>
            <a:r>
              <a:rPr lang="en-US" dirty="0"/>
              <a:t> mean parameter in the </a:t>
            </a:r>
            <a:r>
              <a:rPr lang="en-US" dirty="0" err="1" smtClean="0"/>
              <a:t>PanelTab.ControlPanel</a:t>
            </a:r>
            <a:r>
              <a:rPr lang="en-US" dirty="0" smtClean="0"/>
              <a:t> </a:t>
            </a:r>
            <a:r>
              <a:rPr lang="en-US" dirty="0"/>
              <a:t>to .6 from the default of .4, and </a:t>
            </a:r>
            <a:r>
              <a:rPr lang="en-US" dirty="0" err="1"/>
              <a:t>Init</a:t>
            </a:r>
            <a:r>
              <a:rPr lang="en-US" dirty="0"/>
              <a:t>, </a:t>
            </a:r>
            <a:r>
              <a:rPr lang="en-US" dirty="0" smtClean="0"/>
              <a:t/>
            </a:r>
            <a:br>
              <a:rPr lang="en-US" dirty="0" smtClean="0"/>
            </a:br>
            <a:r>
              <a:rPr lang="en-US" dirty="0" smtClean="0"/>
              <a:t>Run </a:t>
            </a:r>
            <a:r>
              <a:rPr lang="en-US" dirty="0"/>
              <a:t>and then scroll the table (if needed) so as to see the B trial again.</a:t>
            </a:r>
          </a:p>
        </p:txBody>
      </p:sp>
    </p:spTree>
    <p:extLst>
      <p:ext uri="{BB962C8B-B14F-4D97-AF65-F5344CB8AC3E}">
        <p14:creationId xmlns:p14="http://schemas.microsoft.com/office/powerpoint/2010/main" val="7762644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r>
              <a:rPr lang="en-US" dirty="0" smtClean="0"/>
              <a:t>Q7.2</a:t>
            </a:r>
            <a:endParaRPr lang="en-US" dirty="0"/>
          </a:p>
        </p:txBody>
      </p:sp>
      <p:sp>
        <p:nvSpPr>
          <p:cNvPr id="9" name="Symbol zastępczy zawartości 8"/>
          <p:cNvSpPr>
            <a:spLocks noGrp="1"/>
          </p:cNvSpPr>
          <p:nvPr>
            <p:ph idx="1"/>
          </p:nvPr>
        </p:nvSpPr>
        <p:spPr>
          <a:xfrm>
            <a:off x="698500" y="1241519"/>
            <a:ext cx="8121650" cy="5400675"/>
          </a:xfrm>
        </p:spPr>
        <p:txBody>
          <a:bodyPr/>
          <a:lstStyle/>
          <a:p>
            <a:pPr marL="0" indent="0">
              <a:buNone/>
            </a:pPr>
            <a:r>
              <a:rPr lang="en-US" dirty="0"/>
              <a:t>Please answer </a:t>
            </a:r>
            <a:r>
              <a:rPr lang="en-US" dirty="0" smtClean="0"/>
              <a:t>these questions </a:t>
            </a:r>
            <a:r>
              <a:rPr lang="en-US" dirty="0"/>
              <a:t>given here for each </a:t>
            </a:r>
            <a:r>
              <a:rPr lang="en-US" dirty="0" smtClean="0"/>
              <a:t>unit.</a:t>
            </a:r>
          </a:p>
          <a:p>
            <a:pPr marL="0" indent="0">
              <a:buNone/>
            </a:pPr>
            <a:r>
              <a:rPr lang="en-US" dirty="0">
                <a:hlinkClick r:id="rId2"/>
              </a:rPr>
              <a:t>Hippocampus and the AB-AC Task</a:t>
            </a:r>
            <a:r>
              <a:rPr lang="en-US" dirty="0"/>
              <a:t> </a:t>
            </a:r>
            <a:endParaRPr lang="en-US" dirty="0" smtClean="0"/>
          </a:p>
          <a:p>
            <a:pPr marL="0" indent="0">
              <a:buNone/>
            </a:pPr>
            <a:endParaRPr lang="en-US" dirty="0"/>
          </a:p>
          <a:p>
            <a:pPr marL="0" indent="0">
              <a:buNone/>
            </a:pPr>
            <a:r>
              <a:rPr lang="en-US" dirty="0" smtClean="0"/>
              <a:t>Question </a:t>
            </a:r>
            <a:r>
              <a:rPr lang="en-US" dirty="0"/>
              <a:t>9.7 </a:t>
            </a:r>
            <a:r>
              <a:rPr lang="en-US" dirty="0" smtClean="0"/>
              <a:t/>
            </a:r>
            <a:br>
              <a:rPr lang="en-US" dirty="0" smtClean="0"/>
            </a:br>
            <a:r>
              <a:rPr lang="en-US" dirty="0" smtClean="0"/>
              <a:t>(</a:t>
            </a:r>
            <a:r>
              <a:rPr lang="en-US" dirty="0"/>
              <a:t>a) </a:t>
            </a:r>
            <a:r>
              <a:rPr lang="en-US" dirty="0" smtClean="0"/>
              <a:t>Report </a:t>
            </a:r>
            <a:r>
              <a:rPr lang="en-US" dirty="0"/>
              <a:t>the total number of </a:t>
            </a:r>
            <a:r>
              <a:rPr lang="en-US" dirty="0" err="1"/>
              <a:t>rmbr</a:t>
            </a:r>
            <a:r>
              <a:rPr lang="en-US" dirty="0"/>
              <a:t> responses from your </a:t>
            </a:r>
            <a:r>
              <a:rPr lang="en-US" dirty="0" err="1"/>
              <a:t>TrialTestOutputData</a:t>
            </a:r>
            <a:r>
              <a:rPr lang="en-US" dirty="0"/>
              <a:t> for the AB, AC, and Lure tests, after each epoch of training on AC. </a:t>
            </a:r>
            <a:r>
              <a:rPr lang="en-US" dirty="0" smtClean="0"/>
              <a:t/>
            </a:r>
            <a:br>
              <a:rPr lang="en-US" dirty="0" smtClean="0"/>
            </a:br>
            <a:r>
              <a:rPr lang="en-US" dirty="0" smtClean="0"/>
              <a:t>(</a:t>
            </a:r>
            <a:r>
              <a:rPr lang="en-US" dirty="0"/>
              <a:t>b) Do you find evidence of any interference from learning AC on the testing results for AB? </a:t>
            </a:r>
            <a:r>
              <a:rPr lang="en-US" dirty="0" smtClean="0"/>
              <a:t/>
            </a:r>
            <a:br>
              <a:rPr lang="en-US" dirty="0" smtClean="0"/>
            </a:br>
            <a:r>
              <a:rPr lang="en-US" dirty="0" smtClean="0"/>
              <a:t>(</a:t>
            </a:r>
            <a:r>
              <a:rPr lang="en-US" dirty="0"/>
              <a:t>c) Compare and contrast the performance of this hippocampus model with that of the cortical model and the human data of this same basic task from section 9.2.2 (AB-AC List Learning), paying particular attention to both interference and number of epochs necessary to learn.</a:t>
            </a:r>
          </a:p>
        </p:txBody>
      </p:sp>
    </p:spTree>
    <p:extLst>
      <p:ext uri="{BB962C8B-B14F-4D97-AF65-F5344CB8AC3E}">
        <p14:creationId xmlns:p14="http://schemas.microsoft.com/office/powerpoint/2010/main" val="1447297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r>
              <a:rPr lang="en-US" dirty="0" smtClean="0"/>
              <a:t>Q7.3</a:t>
            </a:r>
            <a:endParaRPr lang="en-US" dirty="0"/>
          </a:p>
        </p:txBody>
      </p:sp>
      <p:sp>
        <p:nvSpPr>
          <p:cNvPr id="9" name="Symbol zastępczy zawartości 8"/>
          <p:cNvSpPr>
            <a:spLocks noGrp="1"/>
          </p:cNvSpPr>
          <p:nvPr>
            <p:ph idx="1"/>
          </p:nvPr>
        </p:nvSpPr>
        <p:spPr>
          <a:xfrm>
            <a:off x="698500" y="1241519"/>
            <a:ext cx="8121650" cy="5400675"/>
          </a:xfrm>
        </p:spPr>
        <p:txBody>
          <a:bodyPr/>
          <a:lstStyle/>
          <a:p>
            <a:pPr marL="0" indent="0">
              <a:buNone/>
            </a:pPr>
            <a:r>
              <a:rPr lang="en-US" dirty="0"/>
              <a:t>Please answer </a:t>
            </a:r>
            <a:r>
              <a:rPr lang="en-US" dirty="0" smtClean="0"/>
              <a:t>these questions </a:t>
            </a:r>
            <a:r>
              <a:rPr lang="en-US" dirty="0"/>
              <a:t>given here for each </a:t>
            </a:r>
            <a:r>
              <a:rPr lang="en-US" dirty="0" smtClean="0"/>
              <a:t>unit.</a:t>
            </a:r>
          </a:p>
          <a:p>
            <a:pPr marL="0" indent="0">
              <a:buNone/>
            </a:pPr>
            <a:r>
              <a:rPr lang="en-US" dirty="0" smtClean="0">
                <a:hlinkClick r:id="rId2"/>
              </a:rPr>
              <a:t>AB-AC </a:t>
            </a:r>
            <a:r>
              <a:rPr lang="en-US" dirty="0">
                <a:hlinkClick r:id="rId2"/>
              </a:rPr>
              <a:t>Paired Associate List Learning</a:t>
            </a:r>
            <a:r>
              <a:rPr lang="en-US" dirty="0"/>
              <a:t> and Interference  </a:t>
            </a:r>
            <a:br>
              <a:rPr lang="en-US" dirty="0"/>
            </a:br>
            <a:endParaRPr lang="en-US" dirty="0" smtClean="0"/>
          </a:p>
          <a:p>
            <a:r>
              <a:rPr lang="en-US" dirty="0" smtClean="0"/>
              <a:t>Question 9.2.</a:t>
            </a:r>
            <a:br>
              <a:rPr lang="en-US" dirty="0" smtClean="0"/>
            </a:br>
            <a:r>
              <a:rPr lang="en-US" dirty="0" smtClean="0"/>
              <a:t>(</a:t>
            </a:r>
            <a:r>
              <a:rPr lang="en-US" dirty="0"/>
              <a:t>a) Report the average testing statistic (</a:t>
            </a:r>
            <a:r>
              <a:rPr lang="en-US" dirty="0" err="1"/>
              <a:t>mean_test_cnt_err</a:t>
            </a:r>
            <a:r>
              <a:rPr lang="en-US" dirty="0"/>
              <a:t>) for a batch run of 5 simulated subjects. </a:t>
            </a:r>
            <a:r>
              <a:rPr lang="en-US" dirty="0" smtClean="0"/>
              <a:t/>
            </a:r>
            <a:br>
              <a:rPr lang="en-US" dirty="0" smtClean="0"/>
            </a:br>
            <a:r>
              <a:rPr lang="en-US" dirty="0" smtClean="0"/>
              <a:t>(</a:t>
            </a:r>
            <a:r>
              <a:rPr lang="en-US" dirty="0"/>
              <a:t>b) How do these results compare to the human data presented in figure </a:t>
            </a:r>
            <a:r>
              <a:rPr lang="en-US" dirty="0" smtClean="0"/>
              <a:t>on “</a:t>
            </a:r>
            <a:r>
              <a:rPr lang="en-US" dirty="0"/>
              <a:t>Learning </a:t>
            </a:r>
            <a:r>
              <a:rPr lang="pl-PL" dirty="0"/>
              <a:t>AB-AC</a:t>
            </a:r>
            <a:r>
              <a:rPr lang="en-US" dirty="0"/>
              <a:t> </a:t>
            </a:r>
            <a:r>
              <a:rPr lang="en-US" dirty="0" smtClean="0"/>
              <a:t>lists” slide? </a:t>
            </a:r>
            <a:br>
              <a:rPr lang="en-US" dirty="0" smtClean="0"/>
            </a:br>
            <a:r>
              <a:rPr lang="en-US" dirty="0" smtClean="0"/>
              <a:t>(</a:t>
            </a:r>
            <a:r>
              <a:rPr lang="en-US" dirty="0"/>
              <a:t>c) Looking at the .T3Tab.EpochOutputDataGraph, roughly how many epochs does the network take to reach its maximum error on the AB list after the introduction of the AC list?</a:t>
            </a:r>
            <a:endParaRPr lang="en-US" dirty="0" smtClean="0"/>
          </a:p>
        </p:txBody>
      </p:sp>
    </p:spTree>
    <p:extLst>
      <p:ext uri="{BB962C8B-B14F-4D97-AF65-F5344CB8AC3E}">
        <p14:creationId xmlns:p14="http://schemas.microsoft.com/office/powerpoint/2010/main" val="3010485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Priming </a:t>
            </a:r>
            <a:r>
              <a:rPr lang="pl-PL" dirty="0" smtClean="0"/>
              <a:t>1</a:t>
            </a:r>
            <a:endParaRPr lang="en-US" dirty="0" smtClean="0"/>
          </a:p>
        </p:txBody>
      </p:sp>
      <p:sp>
        <p:nvSpPr>
          <p:cNvPr id="11267" name="Rectangle 3"/>
          <p:cNvSpPr>
            <a:spLocks noGrp="1" noChangeArrowheads="1"/>
          </p:cNvSpPr>
          <p:nvPr>
            <p:ph type="body" sz="half" idx="1"/>
          </p:nvPr>
        </p:nvSpPr>
        <p:spPr>
          <a:xfrm>
            <a:off x="539750" y="1196974"/>
            <a:ext cx="4675188" cy="3888209"/>
          </a:xfrm>
          <a:noFill/>
        </p:spPr>
        <p:txBody>
          <a:bodyPr/>
          <a:lstStyle/>
          <a:p>
            <a:pPr marL="0" indent="0" eaLnBrk="1" hangingPunct="1">
              <a:lnSpc>
                <a:spcPct val="120000"/>
              </a:lnSpc>
              <a:spcBef>
                <a:spcPct val="0"/>
              </a:spcBef>
              <a:buClrTx/>
              <a:buSzTx/>
              <a:buFontTx/>
              <a:buNone/>
            </a:pPr>
            <a:r>
              <a:rPr lang="pl-PL" sz="2000" dirty="0" err="1" smtClean="0">
                <a:solidFill>
                  <a:srgbClr val="FFFFFF"/>
                </a:solidFill>
              </a:rPr>
              <a:t>View</a:t>
            </a:r>
            <a:r>
              <a:rPr lang="pl-PL" sz="2000" dirty="0" smtClean="0">
                <a:solidFill>
                  <a:srgbClr val="FFFFFF"/>
                </a:solidFill>
              </a:rPr>
              <a:t> </a:t>
            </a:r>
            <a:r>
              <a:rPr lang="pl-PL" sz="2000" dirty="0" err="1" smtClean="0">
                <a:solidFill>
                  <a:srgbClr val="FFFFFF"/>
                </a:solidFill>
              </a:rPr>
              <a:t>Events</a:t>
            </a:r>
            <a:r>
              <a:rPr lang="pl-PL" sz="2000" dirty="0" smtClean="0">
                <a:solidFill>
                  <a:srgbClr val="FFFFFF"/>
                </a:solidFill>
              </a:rPr>
              <a:t>: </a:t>
            </a:r>
            <a:r>
              <a:rPr lang="en-US" sz="2000" dirty="0" smtClean="0">
                <a:solidFill>
                  <a:srgbClr val="FFFFFF"/>
                </a:solidFill>
              </a:rPr>
              <a:t>events have the same input patterns </a:t>
            </a:r>
            <a:r>
              <a:rPr lang="pl-PL" sz="2000" dirty="0" err="1" smtClean="0">
                <a:solidFill>
                  <a:srgbClr val="FFFFFF"/>
                </a:solidFill>
              </a:rPr>
              <a:t>i_a</a:t>
            </a:r>
            <a:r>
              <a:rPr lang="pl-PL" sz="2000" dirty="0" smtClean="0">
                <a:solidFill>
                  <a:srgbClr val="FFFFFF"/>
                </a:solidFill>
              </a:rPr>
              <a:t>=</a:t>
            </a:r>
            <a:r>
              <a:rPr lang="pl-PL" sz="2000" dirty="0" err="1" smtClean="0">
                <a:solidFill>
                  <a:srgbClr val="FFFFFF"/>
                </a:solidFill>
              </a:rPr>
              <a:t>i_b</a:t>
            </a:r>
            <a:r>
              <a:rPr lang="pl-PL" sz="2000" dirty="0" smtClean="0">
                <a:solidFill>
                  <a:srgbClr val="FFFFFF"/>
                </a:solidFill>
              </a:rPr>
              <a:t>, </a:t>
            </a:r>
            <a:r>
              <a:rPr lang="en-US" sz="2000" dirty="0" smtClean="0">
                <a:solidFill>
                  <a:srgbClr val="FFFFFF"/>
                </a:solidFill>
              </a:rPr>
              <a:t>but different outputs </a:t>
            </a:r>
            <a:r>
              <a:rPr lang="pl-PL" sz="2000" dirty="0" smtClean="0">
                <a:solidFill>
                  <a:srgbClr val="FFFFFF"/>
                </a:solidFill>
              </a:rPr>
              <a:t> </a:t>
            </a:r>
            <a:r>
              <a:rPr lang="en-US" sz="2000" dirty="0" smtClean="0">
                <a:solidFill>
                  <a:srgbClr val="FFFFFF"/>
                </a:solidFill>
              </a:rPr>
              <a:t/>
            </a:r>
            <a:br>
              <a:rPr lang="en-US" sz="2000" dirty="0" smtClean="0">
                <a:solidFill>
                  <a:srgbClr val="FFFFFF"/>
                </a:solidFill>
              </a:rPr>
            </a:br>
            <a:r>
              <a:rPr lang="pl-PL" sz="2000" dirty="0" err="1" smtClean="0">
                <a:solidFill>
                  <a:srgbClr val="FFFFFF"/>
                </a:solidFill>
              </a:rPr>
              <a:t>i_a</a:t>
            </a:r>
            <a:r>
              <a:rPr lang="pl-PL" sz="2000" dirty="0" smtClean="0">
                <a:solidFill>
                  <a:srgbClr val="FFFFFF"/>
                </a:solidFill>
              </a:rPr>
              <a:t>, </a:t>
            </a:r>
            <a:r>
              <a:rPr lang="pl-PL" sz="2000" dirty="0" err="1" smtClean="0">
                <a:solidFill>
                  <a:srgbClr val="FFFFFF"/>
                </a:solidFill>
              </a:rPr>
              <a:t>i_b</a:t>
            </a:r>
            <a:r>
              <a:rPr lang="pl-PL" sz="2000" dirty="0" smtClean="0">
                <a:solidFill>
                  <a:srgbClr val="FFFFFF"/>
                </a:solidFill>
              </a:rPr>
              <a:t>, </a:t>
            </a:r>
            <a:r>
              <a:rPr lang="en-US" sz="2000" dirty="0" smtClean="0">
                <a:solidFill>
                  <a:srgbClr val="FFFFFF"/>
                </a:solidFill>
              </a:rPr>
              <a:t>for </a:t>
            </a:r>
            <a:r>
              <a:rPr lang="pl-PL" sz="2000" dirty="0" smtClean="0">
                <a:solidFill>
                  <a:srgbClr val="FFFFFF"/>
                </a:solidFill>
              </a:rPr>
              <a:t>i = 0..12.</a:t>
            </a:r>
          </a:p>
          <a:p>
            <a:pPr marL="0" indent="0" eaLnBrk="1" hangingPunct="1">
              <a:lnSpc>
                <a:spcPct val="120000"/>
              </a:lnSpc>
              <a:spcBef>
                <a:spcPct val="0"/>
              </a:spcBef>
              <a:buClrTx/>
              <a:buSzTx/>
              <a:buFontTx/>
              <a:buNone/>
            </a:pPr>
            <a:r>
              <a:rPr lang="en-US" sz="2000" dirty="0" smtClean="0">
                <a:solidFill>
                  <a:srgbClr val="FFFFFF"/>
                </a:solidFill>
              </a:rPr>
              <a:t>In total</a:t>
            </a:r>
            <a:r>
              <a:rPr lang="pl-PL" sz="2000" dirty="0" smtClean="0">
                <a:solidFill>
                  <a:srgbClr val="FFFFFF"/>
                </a:solidFill>
              </a:rPr>
              <a:t> 13 </a:t>
            </a:r>
            <a:r>
              <a:rPr lang="en-US" sz="2000" dirty="0" smtClean="0">
                <a:solidFill>
                  <a:srgbClr val="FFFFFF"/>
                </a:solidFill>
              </a:rPr>
              <a:t>pairs </a:t>
            </a:r>
            <a:r>
              <a:rPr lang="pl-PL" sz="2000" dirty="0" smtClean="0">
                <a:solidFill>
                  <a:srgbClr val="FFFFFF"/>
                </a:solidFill>
              </a:rPr>
              <a:t>x 2 </a:t>
            </a:r>
            <a:r>
              <a:rPr lang="en-US" sz="2000" dirty="0" smtClean="0">
                <a:solidFill>
                  <a:srgbClr val="FFFFFF"/>
                </a:solidFill>
              </a:rPr>
              <a:t>outputs </a:t>
            </a:r>
            <a:endParaRPr lang="pl-PL" sz="2000" dirty="0" smtClean="0">
              <a:solidFill>
                <a:srgbClr val="FFFFFF"/>
              </a:solidFill>
            </a:endParaRPr>
          </a:p>
          <a:p>
            <a:pPr marL="0" indent="0" eaLnBrk="1" hangingPunct="1">
              <a:lnSpc>
                <a:spcPct val="120000"/>
              </a:lnSpc>
              <a:spcBef>
                <a:spcPct val="0"/>
              </a:spcBef>
              <a:buClrTx/>
              <a:buSzTx/>
              <a:buFontTx/>
              <a:buNone/>
            </a:pPr>
            <a:r>
              <a:rPr lang="pl-PL" sz="2000" dirty="0" smtClean="0">
                <a:solidFill>
                  <a:srgbClr val="FFFFFF"/>
                </a:solidFill>
              </a:rPr>
              <a:t>= 26 </a:t>
            </a:r>
            <a:r>
              <a:rPr lang="en-US" sz="2000" dirty="0" smtClean="0">
                <a:solidFill>
                  <a:srgbClr val="FFFFFF"/>
                </a:solidFill>
              </a:rPr>
              <a:t>pairs </a:t>
            </a:r>
            <a:r>
              <a:rPr lang="pl-PL" sz="2000" dirty="0" err="1" smtClean="0">
                <a:solidFill>
                  <a:srgbClr val="FFFFFF"/>
                </a:solidFill>
              </a:rPr>
              <a:t>i_a</a:t>
            </a:r>
            <a:r>
              <a:rPr lang="pl-PL" sz="2000" dirty="0" smtClean="0">
                <a:solidFill>
                  <a:srgbClr val="FFFFFF"/>
                </a:solidFill>
              </a:rPr>
              <a:t> – </a:t>
            </a:r>
            <a:r>
              <a:rPr lang="pl-PL" sz="2000" dirty="0" err="1" smtClean="0">
                <a:solidFill>
                  <a:srgbClr val="FFFFFF"/>
                </a:solidFill>
              </a:rPr>
              <a:t>i_b</a:t>
            </a:r>
            <a:r>
              <a:rPr lang="pl-PL" sz="2000" dirty="0" smtClean="0">
                <a:solidFill>
                  <a:srgbClr val="FFFFFF"/>
                </a:solidFill>
              </a:rPr>
              <a:t>.</a:t>
            </a:r>
            <a:br>
              <a:rPr lang="pl-PL" sz="2000" dirty="0" smtClean="0">
                <a:solidFill>
                  <a:srgbClr val="FFFFFF"/>
                </a:solidFill>
              </a:rPr>
            </a:br>
            <a:endParaRPr lang="pl-PL" sz="1000" dirty="0" smtClean="0">
              <a:solidFill>
                <a:srgbClr val="FFFFFF"/>
              </a:solidFill>
            </a:endParaRPr>
          </a:p>
          <a:p>
            <a:pPr marL="0" indent="0" eaLnBrk="1" hangingPunct="1">
              <a:lnSpc>
                <a:spcPct val="120000"/>
              </a:lnSpc>
              <a:spcBef>
                <a:spcPct val="0"/>
              </a:spcBef>
              <a:buClrTx/>
              <a:buSzTx/>
              <a:buFontTx/>
              <a:buNone/>
            </a:pPr>
            <a:r>
              <a:rPr lang="en-US" sz="2000" dirty="0" smtClean="0">
                <a:solidFill>
                  <a:srgbClr val="FFFFFF"/>
                </a:solidFill>
              </a:rPr>
              <a:t>Leaning</a:t>
            </a:r>
            <a:r>
              <a:rPr lang="pl-PL" sz="2000" dirty="0" smtClean="0">
                <a:solidFill>
                  <a:srgbClr val="FFFFFF"/>
                </a:solidFill>
              </a:rPr>
              <a:t>: </a:t>
            </a:r>
            <a:r>
              <a:rPr lang="pl-PL" sz="2000" dirty="0" err="1" smtClean="0">
                <a:solidFill>
                  <a:srgbClr val="FFFFFF"/>
                </a:solidFill>
              </a:rPr>
              <a:t>Leabra</a:t>
            </a:r>
            <a:r>
              <a:rPr lang="en-US" sz="2000" dirty="0" smtClean="0">
                <a:solidFill>
                  <a:srgbClr val="FFFFFF"/>
                </a:solidFill>
              </a:rPr>
              <a:t> needs about </a:t>
            </a:r>
            <a:r>
              <a:rPr lang="pl-PL" sz="2000" dirty="0" smtClean="0">
                <a:solidFill>
                  <a:srgbClr val="FFFFFF"/>
                </a:solidFill>
              </a:rPr>
              <a:t>45 </a:t>
            </a:r>
            <a:r>
              <a:rPr lang="en-US" sz="2000" dirty="0" smtClean="0">
                <a:solidFill>
                  <a:srgbClr val="FFFFFF"/>
                </a:solidFill>
              </a:rPr>
              <a:t>epochs</a:t>
            </a:r>
            <a:r>
              <a:rPr lang="pl-PL" sz="2000" dirty="0" smtClean="0">
                <a:solidFill>
                  <a:srgbClr val="FFFFFF"/>
                </a:solidFill>
              </a:rPr>
              <a:t>.</a:t>
            </a:r>
          </a:p>
          <a:p>
            <a:pPr marL="0" indent="0" eaLnBrk="1" hangingPunct="1">
              <a:lnSpc>
                <a:spcPct val="120000"/>
              </a:lnSpc>
              <a:spcBef>
                <a:spcPct val="0"/>
              </a:spcBef>
              <a:buClrTx/>
              <a:buSzTx/>
              <a:buFontTx/>
              <a:buNone/>
            </a:pPr>
            <a:r>
              <a:rPr lang="en-US" sz="2000" dirty="0" smtClean="0">
                <a:solidFill>
                  <a:srgbClr val="FFFFFF"/>
                </a:solidFill>
              </a:rPr>
              <a:t>Why it can learn it? </a:t>
            </a:r>
            <a:r>
              <a:rPr lang="pl-PL" sz="2000" dirty="0" smtClean="0">
                <a:solidFill>
                  <a:srgbClr val="FFFFFF"/>
                </a:solidFill>
              </a:rPr>
              <a:t>BP </a:t>
            </a:r>
            <a:r>
              <a:rPr lang="en-US" sz="2000" dirty="0" smtClean="0">
                <a:solidFill>
                  <a:srgbClr val="FFFFFF"/>
                </a:solidFill>
              </a:rPr>
              <a:t>will blend the two outputs</a:t>
            </a:r>
            <a:r>
              <a:rPr lang="pl-PL" sz="2000" dirty="0" smtClean="0">
                <a:solidFill>
                  <a:srgbClr val="FFFFFF"/>
                </a:solidFill>
              </a:rPr>
              <a:t>, </a:t>
            </a:r>
            <a:r>
              <a:rPr lang="en-US" sz="2000" dirty="0" smtClean="0">
                <a:solidFill>
                  <a:srgbClr val="FFFFFF"/>
                </a:solidFill>
              </a:rPr>
              <a:t>but a combination of </a:t>
            </a:r>
            <a:r>
              <a:rPr lang="pl-PL" sz="2000" dirty="0" err="1" smtClean="0">
                <a:solidFill>
                  <a:srgbClr val="FFFFFF"/>
                </a:solidFill>
              </a:rPr>
              <a:t>kWTA</a:t>
            </a:r>
            <a:r>
              <a:rPr lang="pl-PL" sz="2000" dirty="0" smtClean="0">
                <a:solidFill>
                  <a:srgbClr val="FFFFFF"/>
                </a:solidFill>
              </a:rPr>
              <a:t> + </a:t>
            </a:r>
            <a:r>
              <a:rPr lang="pl-PL" sz="2000" dirty="0" err="1" smtClean="0">
                <a:solidFill>
                  <a:srgbClr val="FFFFFF"/>
                </a:solidFill>
              </a:rPr>
              <a:t>Hebb</a:t>
            </a:r>
            <a:r>
              <a:rPr lang="pl-PL" sz="2000" dirty="0" smtClean="0">
                <a:solidFill>
                  <a:srgbClr val="FFFFFF"/>
                </a:solidFill>
              </a:rPr>
              <a:t> + CHL </a:t>
            </a:r>
            <a:r>
              <a:rPr lang="en-US" sz="2000" dirty="0" smtClean="0">
                <a:solidFill>
                  <a:srgbClr val="FFFFFF"/>
                </a:solidFill>
              </a:rPr>
              <a:t>is able to learn it</a:t>
            </a:r>
            <a:r>
              <a:rPr lang="pl-PL" sz="2000" dirty="0" smtClean="0">
                <a:solidFill>
                  <a:srgbClr val="FFFFFF"/>
                </a:solidFill>
              </a:rPr>
              <a:t>.</a:t>
            </a:r>
          </a:p>
        </p:txBody>
      </p:sp>
      <p:sp>
        <p:nvSpPr>
          <p:cNvPr id="11268" name="Rectangle 3"/>
          <p:cNvSpPr txBox="1">
            <a:spLocks noChangeArrowheads="1"/>
          </p:cNvSpPr>
          <p:nvPr/>
        </p:nvSpPr>
        <p:spPr bwMode="auto">
          <a:xfrm>
            <a:off x="571500" y="5229200"/>
            <a:ext cx="8358188" cy="13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r" eaLnBrk="0" fontAlgn="base" hangingPunct="0">
              <a:spcBef>
                <a:spcPct val="0"/>
              </a:spcBef>
              <a:spcAft>
                <a:spcPct val="0"/>
              </a:spcAft>
              <a:defRPr sz="2400">
                <a:solidFill>
                  <a:schemeClr val="tx1"/>
                </a:solidFill>
                <a:latin typeface="Arial" charset="0"/>
              </a:defRPr>
            </a:lvl6pPr>
            <a:lvl7pPr marL="2971800" indent="-228600" algn="r" eaLnBrk="0" fontAlgn="base" hangingPunct="0">
              <a:spcBef>
                <a:spcPct val="0"/>
              </a:spcBef>
              <a:spcAft>
                <a:spcPct val="0"/>
              </a:spcAft>
              <a:defRPr sz="2400">
                <a:solidFill>
                  <a:schemeClr val="tx1"/>
                </a:solidFill>
                <a:latin typeface="Arial" charset="0"/>
              </a:defRPr>
            </a:lvl7pPr>
            <a:lvl8pPr marL="3429000" indent="-228600" algn="r" eaLnBrk="0" fontAlgn="base" hangingPunct="0">
              <a:spcBef>
                <a:spcPct val="0"/>
              </a:spcBef>
              <a:spcAft>
                <a:spcPct val="0"/>
              </a:spcAft>
              <a:defRPr sz="2400">
                <a:solidFill>
                  <a:schemeClr val="tx1"/>
                </a:solidFill>
                <a:latin typeface="Arial" charset="0"/>
              </a:defRPr>
            </a:lvl8pPr>
            <a:lvl9pPr marL="3886200" indent="-228600" algn="r" eaLnBrk="0" fontAlgn="base" hangingPunct="0">
              <a:spcBef>
                <a:spcPct val="0"/>
              </a:spcBef>
              <a:spcAft>
                <a:spcPct val="0"/>
              </a:spcAft>
              <a:defRPr sz="2400">
                <a:solidFill>
                  <a:schemeClr val="tx1"/>
                </a:solidFill>
                <a:latin typeface="Arial" charset="0"/>
              </a:defRPr>
            </a:lvl9pPr>
          </a:lstStyle>
          <a:p>
            <a:pPr algn="l" eaLnBrk="1" hangingPunct="1">
              <a:lnSpc>
                <a:spcPct val="120000"/>
              </a:lnSpc>
            </a:pPr>
            <a:r>
              <a:rPr lang="en-US" sz="2000" dirty="0" smtClean="0">
                <a:solidFill>
                  <a:srgbClr val="FFFFFF"/>
                </a:solidFill>
                <a:latin typeface="Calibri" pitchFamily="34" charset="0"/>
              </a:rPr>
              <a:t>A small noise (</a:t>
            </a:r>
            <a:r>
              <a:rPr lang="en-US" sz="2000" dirty="0">
                <a:solidFill>
                  <a:srgbClr val="FFFFFF"/>
                </a:solidFill>
                <a:latin typeface="Calibri" pitchFamily="34" charset="0"/>
              </a:rPr>
              <a:t>random activations) </a:t>
            </a:r>
            <a:r>
              <a:rPr lang="en-US" sz="2000" dirty="0" smtClean="0">
                <a:solidFill>
                  <a:srgbClr val="FFFFFF"/>
                </a:solidFill>
                <a:latin typeface="Calibri" pitchFamily="34" charset="0"/>
              </a:rPr>
              <a:t>added to the membrane potential is added to break impasses</a:t>
            </a:r>
            <a:r>
              <a:rPr lang="pl-PL" sz="2000" dirty="0" smtClean="0">
                <a:solidFill>
                  <a:srgbClr val="FFFFFF"/>
                </a:solidFill>
                <a:latin typeface="Calibri" pitchFamily="34" charset="0"/>
              </a:rPr>
              <a:t>, </a:t>
            </a:r>
            <a:r>
              <a:rPr lang="en-US" sz="2000" dirty="0" smtClean="0">
                <a:solidFill>
                  <a:srgbClr val="FFFFFF"/>
                </a:solidFill>
                <a:latin typeface="Calibri" pitchFamily="34" charset="0"/>
              </a:rPr>
              <a:t>decreasing the stability of memorized pattern associations</a:t>
            </a:r>
            <a:r>
              <a:rPr lang="pl-PL" sz="2000" dirty="0" smtClean="0">
                <a:solidFill>
                  <a:srgbClr val="FFFFFF"/>
                </a:solidFill>
                <a:latin typeface="Calibri" pitchFamily="34" charset="0"/>
              </a:rPr>
              <a:t>. </a:t>
            </a:r>
            <a:endParaRPr lang="pl-PL" sz="2000" dirty="0">
              <a:solidFill>
                <a:srgbClr val="FFFFFF"/>
              </a:solidFill>
              <a:latin typeface="Calibri" pitchFamily="34" charset="0"/>
            </a:endParaRPr>
          </a:p>
          <a:p>
            <a:pPr algn="l" eaLnBrk="1" hangingPunct="1">
              <a:lnSpc>
                <a:spcPct val="120000"/>
              </a:lnSpc>
            </a:pPr>
            <a:r>
              <a:rPr lang="en-US" sz="2000" dirty="0" smtClean="0">
                <a:solidFill>
                  <a:srgbClr val="FFFFFF"/>
                </a:solidFill>
                <a:latin typeface="Calibri" pitchFamily="34" charset="0"/>
              </a:rPr>
              <a:t>After training the network selects one of the two answers randomly</a:t>
            </a:r>
            <a:r>
              <a:rPr lang="pl-PL" sz="2000" dirty="0" smtClean="0">
                <a:solidFill>
                  <a:srgbClr val="FFFFFF"/>
                </a:solidFill>
                <a:latin typeface="Calibri" pitchFamily="34" charset="0"/>
              </a:rPr>
              <a:t>.</a:t>
            </a:r>
            <a:endParaRPr lang="pl-PL" sz="2000" dirty="0">
              <a:solidFill>
                <a:srgbClr val="FFFFFF"/>
              </a:solidFill>
              <a:latin typeface="Calibri" pitchFamily="34" charset="0"/>
            </a:endParaRPr>
          </a:p>
        </p:txBody>
      </p:sp>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38" y="1143000"/>
            <a:ext cx="3711575"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729530973"/>
      </p:ext>
    </p:extLst>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More on the priming model</a:t>
            </a:r>
          </a:p>
        </p:txBody>
      </p:sp>
      <p:sp>
        <p:nvSpPr>
          <p:cNvPr id="12291" name="Rectangle 3"/>
          <p:cNvSpPr>
            <a:spLocks noGrp="1" noChangeArrowheads="1"/>
          </p:cNvSpPr>
          <p:nvPr>
            <p:ph type="body" sz="half" idx="1"/>
          </p:nvPr>
        </p:nvSpPr>
        <p:spPr>
          <a:xfrm>
            <a:off x="539750" y="1196975"/>
            <a:ext cx="4460875" cy="4160838"/>
          </a:xfrm>
          <a:noFill/>
        </p:spPr>
        <p:txBody>
          <a:bodyPr/>
          <a:lstStyle/>
          <a:p>
            <a:pPr marL="0" indent="0" eaLnBrk="1" hangingPunct="1">
              <a:lnSpc>
                <a:spcPct val="120000"/>
              </a:lnSpc>
              <a:spcBef>
                <a:spcPct val="0"/>
              </a:spcBef>
              <a:buClrTx/>
              <a:buSzTx/>
              <a:buFontTx/>
              <a:buNone/>
            </a:pPr>
            <a:r>
              <a:rPr lang="en-US" sz="2000" dirty="0" smtClean="0">
                <a:solidFill>
                  <a:srgbClr val="FFFFFF"/>
                </a:solidFill>
              </a:rPr>
              <a:t>Evaluation of the training results</a:t>
            </a:r>
            <a:r>
              <a:rPr lang="pl-PL" sz="2000" dirty="0" smtClean="0">
                <a:solidFill>
                  <a:srgbClr val="FFFFFF"/>
                </a:solidFill>
              </a:rPr>
              <a:t>: </a:t>
            </a:r>
            <a:br>
              <a:rPr lang="pl-PL" sz="2000" dirty="0" smtClean="0">
                <a:solidFill>
                  <a:srgbClr val="FFFFFF"/>
                </a:solidFill>
              </a:rPr>
            </a:br>
            <a:endParaRPr lang="pl-PL" sz="1000" dirty="0" smtClean="0">
              <a:solidFill>
                <a:srgbClr val="FFFFFF"/>
              </a:solidFill>
            </a:endParaRPr>
          </a:p>
          <a:p>
            <a:pPr marL="0" indent="0">
              <a:lnSpc>
                <a:spcPct val="120000"/>
              </a:lnSpc>
              <a:buFontTx/>
              <a:buNone/>
            </a:pPr>
            <a:r>
              <a:rPr lang="en-US" sz="2000" dirty="0" smtClean="0">
                <a:solidFill>
                  <a:srgbClr val="FFFFFF"/>
                </a:solidFill>
              </a:rPr>
              <a:t>Check the minimal distance to the closest pattern</a:t>
            </a:r>
            <a:r>
              <a:rPr lang="pl-PL" sz="2000" dirty="0" smtClean="0">
                <a:solidFill>
                  <a:srgbClr val="FFFFFF"/>
                </a:solidFill>
              </a:rPr>
              <a:t>, sum</a:t>
            </a:r>
            <a:r>
              <a:rPr lang="en-US" sz="2000" dirty="0" smtClean="0">
                <a:solidFill>
                  <a:srgbClr val="FFFFFF"/>
                </a:solidFill>
              </a:rPr>
              <a:t> this over all </a:t>
            </a:r>
            <a:r>
              <a:rPr lang="pl-PL" sz="2000" dirty="0" smtClean="0">
                <a:solidFill>
                  <a:srgbClr val="FFFFFF"/>
                </a:solidFill>
              </a:rPr>
              <a:t>13 </a:t>
            </a:r>
            <a:r>
              <a:rPr lang="en-US" sz="2000" dirty="0" smtClean="0">
                <a:solidFill>
                  <a:srgbClr val="FFFFFF"/>
                </a:solidFill>
              </a:rPr>
              <a:t>patterns </a:t>
            </a:r>
            <a:r>
              <a:rPr lang="pl-PL" sz="2000" dirty="0" smtClean="0">
                <a:solidFill>
                  <a:srgbClr val="FFFFFF"/>
                </a:solidFill>
              </a:rPr>
              <a:t>(</a:t>
            </a:r>
            <a:r>
              <a:rPr lang="en-US" sz="2000" dirty="0" smtClean="0">
                <a:solidFill>
                  <a:srgbClr val="FFFFFF"/>
                </a:solidFill>
              </a:rPr>
              <a:t>black line</a:t>
            </a:r>
            <a:r>
              <a:rPr lang="pl-PL" sz="2000" dirty="0" smtClean="0">
                <a:solidFill>
                  <a:srgbClr val="FFFFFF"/>
                </a:solidFill>
              </a:rPr>
              <a:t>, sum min </a:t>
            </a:r>
            <a:r>
              <a:rPr lang="pl-PL" sz="2000" dirty="0" err="1" smtClean="0">
                <a:solidFill>
                  <a:srgbClr val="FFFFFF"/>
                </a:solidFill>
              </a:rPr>
              <a:t>dist</a:t>
            </a:r>
            <a:r>
              <a:rPr lang="pl-PL" sz="2000" dirty="0" smtClean="0">
                <a:solidFill>
                  <a:srgbClr val="FFFFFF"/>
                </a:solidFill>
              </a:rPr>
              <a:t>)</a:t>
            </a:r>
            <a:r>
              <a:rPr lang="en-US" sz="2000" dirty="0" smtClean="0">
                <a:solidFill>
                  <a:srgbClr val="FFFFFF"/>
                </a:solidFill>
              </a:rPr>
              <a:t>.</a:t>
            </a:r>
            <a:r>
              <a:rPr lang="pl-PL" sz="2000" dirty="0" smtClean="0">
                <a:solidFill>
                  <a:srgbClr val="FFFFFF"/>
                </a:solidFill>
              </a:rPr>
              <a:t> </a:t>
            </a:r>
            <a:r>
              <a:rPr lang="en-US" sz="2000" dirty="0" smtClean="0">
                <a:solidFill>
                  <a:srgbClr val="FFFFFF"/>
                </a:solidFill>
              </a:rPr>
              <a:t>Decreasing distance shows convergence.</a:t>
            </a:r>
            <a:endParaRPr lang="pl-PL" sz="1000" dirty="0" smtClean="0">
              <a:solidFill>
                <a:srgbClr val="FFFFFF"/>
              </a:solidFill>
            </a:endParaRPr>
          </a:p>
          <a:p>
            <a:pPr marL="0" indent="0">
              <a:lnSpc>
                <a:spcPct val="120000"/>
              </a:lnSpc>
              <a:buFontTx/>
              <a:buNone/>
            </a:pPr>
            <a:r>
              <a:rPr lang="en-US" sz="2000" dirty="0" smtClean="0">
                <a:solidFill>
                  <a:srgbClr val="FFFFFF"/>
                </a:solidFill>
              </a:rPr>
              <a:t>Error</a:t>
            </a:r>
            <a:r>
              <a:rPr lang="pl-PL" sz="2000" dirty="0" smtClean="0">
                <a:solidFill>
                  <a:srgbClr val="FFFFFF"/>
                </a:solidFill>
              </a:rPr>
              <a:t>=0 </a:t>
            </a:r>
            <a:r>
              <a:rPr lang="en-US" sz="2000" dirty="0" smtClean="0">
                <a:solidFill>
                  <a:srgbClr val="FFFFFF"/>
                </a:solidFill>
              </a:rPr>
              <a:t>if one of the two possible outputs is selected</a:t>
            </a:r>
            <a:r>
              <a:rPr lang="pl-PL" sz="2000" dirty="0" smtClean="0">
                <a:solidFill>
                  <a:srgbClr val="FFFFFF"/>
                </a:solidFill>
              </a:rPr>
              <a:t>, 1 </a:t>
            </a:r>
            <a:r>
              <a:rPr lang="en-US" sz="2000" dirty="0" smtClean="0">
                <a:solidFill>
                  <a:srgbClr val="FFFFFF"/>
                </a:solidFill>
              </a:rPr>
              <a:t>if another one is selected</a:t>
            </a:r>
            <a:r>
              <a:rPr lang="pl-PL" sz="2000" dirty="0" smtClean="0">
                <a:solidFill>
                  <a:srgbClr val="FFFFFF"/>
                </a:solidFill>
              </a:rPr>
              <a:t> (</a:t>
            </a:r>
            <a:r>
              <a:rPr lang="en-US" sz="2000" dirty="0" smtClean="0">
                <a:solidFill>
                  <a:srgbClr val="FFFFFF"/>
                </a:solidFill>
              </a:rPr>
              <a:t>red line</a:t>
            </a:r>
            <a:r>
              <a:rPr lang="pl-PL" sz="2000" dirty="0" smtClean="0">
                <a:solidFill>
                  <a:srgbClr val="FFFFFF"/>
                </a:solidFill>
              </a:rPr>
              <a:t>, sum </a:t>
            </a:r>
            <a:r>
              <a:rPr lang="pl-PL" sz="2000" dirty="0" err="1" smtClean="0">
                <a:solidFill>
                  <a:srgbClr val="FFFFFF"/>
                </a:solidFill>
              </a:rPr>
              <a:t>both</a:t>
            </a:r>
            <a:r>
              <a:rPr lang="pl-PL" sz="2000" dirty="0" smtClean="0">
                <a:solidFill>
                  <a:srgbClr val="FFFFFF"/>
                </a:solidFill>
              </a:rPr>
              <a:t> </a:t>
            </a:r>
            <a:r>
              <a:rPr lang="pl-PL" sz="2000" dirty="0" err="1" smtClean="0">
                <a:solidFill>
                  <a:srgbClr val="FFFFFF"/>
                </a:solidFill>
              </a:rPr>
              <a:t>err</a:t>
            </a:r>
            <a:r>
              <a:rPr lang="pl-PL" sz="2000" dirty="0" smtClean="0">
                <a:solidFill>
                  <a:srgbClr val="FFFFFF"/>
                </a:solidFill>
              </a:rPr>
              <a:t>)</a:t>
            </a:r>
            <a:r>
              <a:rPr lang="en-US" sz="2000" dirty="0" smtClean="0">
                <a:solidFill>
                  <a:srgbClr val="FFFFFF"/>
                </a:solidFill>
              </a:rPr>
              <a:t>, reaches zero before the distance is zero</a:t>
            </a:r>
            <a:r>
              <a:rPr lang="pl-PL" sz="2000" dirty="0" smtClean="0">
                <a:solidFill>
                  <a:srgbClr val="FFFFFF"/>
                </a:solidFill>
              </a:rPr>
              <a:t>.</a:t>
            </a:r>
          </a:p>
        </p:txBody>
      </p:sp>
      <p:sp>
        <p:nvSpPr>
          <p:cNvPr id="12292" name="Rectangle 6"/>
          <p:cNvSpPr>
            <a:spLocks noChangeArrowheads="1"/>
          </p:cNvSpPr>
          <p:nvPr/>
        </p:nvSpPr>
        <p:spPr bwMode="auto">
          <a:xfrm>
            <a:off x="611188" y="5072063"/>
            <a:ext cx="8388350" cy="159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lnSpc>
                <a:spcPct val="120000"/>
              </a:lnSpc>
            </a:pPr>
            <a:endParaRPr lang="pl-PL" sz="2000" dirty="0">
              <a:solidFill>
                <a:srgbClr val="FFFFFF"/>
              </a:solidFill>
              <a:latin typeface="Calibri" pitchFamily="34" charset="0"/>
            </a:endParaRPr>
          </a:p>
          <a:p>
            <a:pPr algn="l">
              <a:lnSpc>
                <a:spcPct val="120000"/>
              </a:lnSpc>
            </a:pPr>
            <a:r>
              <a:rPr lang="pl-PL" sz="2000" dirty="0" err="1">
                <a:solidFill>
                  <a:srgbClr val="FFFFFF"/>
                </a:solidFill>
                <a:latin typeface="Calibri" pitchFamily="34" charset="0"/>
              </a:rPr>
              <a:t>Test_logs</a:t>
            </a:r>
            <a:r>
              <a:rPr lang="pl-PL" sz="2000" dirty="0">
                <a:solidFill>
                  <a:srgbClr val="FFFFFF"/>
                </a:solidFill>
                <a:latin typeface="Calibri" pitchFamily="34" charset="0"/>
              </a:rPr>
              <a:t>: </a:t>
            </a:r>
            <a:r>
              <a:rPr lang="en-US" sz="2000" dirty="0" smtClean="0">
                <a:solidFill>
                  <a:srgbClr val="FFFFFF"/>
                </a:solidFill>
                <a:latin typeface="Calibri" pitchFamily="34" charset="0"/>
              </a:rPr>
              <a:t>check if there are some biases already</a:t>
            </a:r>
            <a:r>
              <a:rPr lang="pl-PL" sz="2000" dirty="0" smtClean="0">
                <a:solidFill>
                  <a:srgbClr val="FFFFFF"/>
                </a:solidFill>
                <a:latin typeface="Calibri" pitchFamily="34" charset="0"/>
              </a:rPr>
              <a:t>, </a:t>
            </a:r>
            <a:r>
              <a:rPr lang="en-US" sz="2000" dirty="0" smtClean="0">
                <a:solidFill>
                  <a:srgbClr val="FFFFFF"/>
                </a:solidFill>
                <a:latin typeface="Calibri" pitchFamily="34" charset="0"/>
              </a:rPr>
              <a:t>then check if there is any bias after a pair </a:t>
            </a:r>
            <a:r>
              <a:rPr lang="pl-PL" sz="2000" dirty="0" smtClean="0">
                <a:solidFill>
                  <a:srgbClr val="FFFFFF"/>
                </a:solidFill>
                <a:latin typeface="Calibri" pitchFamily="34" charset="0"/>
              </a:rPr>
              <a:t>(</a:t>
            </a:r>
            <a:r>
              <a:rPr lang="pl-PL" sz="2000" dirty="0" err="1" smtClean="0">
                <a:solidFill>
                  <a:srgbClr val="FFFFFF"/>
                </a:solidFill>
                <a:latin typeface="Calibri" pitchFamily="34" charset="0"/>
              </a:rPr>
              <a:t>i_a</a:t>
            </a:r>
            <a:r>
              <a:rPr lang="pl-PL" sz="2000" dirty="0">
                <a:solidFill>
                  <a:srgbClr val="FFFFFF"/>
                </a:solidFill>
                <a:latin typeface="Calibri" pitchFamily="34" charset="0"/>
              </a:rPr>
              <a:t>, </a:t>
            </a:r>
            <a:r>
              <a:rPr lang="pl-PL" sz="2000" dirty="0" err="1">
                <a:solidFill>
                  <a:srgbClr val="FFFFFF"/>
                </a:solidFill>
                <a:latin typeface="Calibri" pitchFamily="34" charset="0"/>
              </a:rPr>
              <a:t>i_b</a:t>
            </a:r>
            <a:r>
              <a:rPr lang="pl-PL" sz="2000" dirty="0">
                <a:solidFill>
                  <a:srgbClr val="FFFFFF"/>
                </a:solidFill>
                <a:latin typeface="Calibri" pitchFamily="34" charset="0"/>
              </a:rPr>
              <a:t>) </a:t>
            </a:r>
            <a:r>
              <a:rPr lang="en-US" sz="2000" dirty="0" smtClean="0">
                <a:solidFill>
                  <a:srgbClr val="FFFFFF"/>
                </a:solidFill>
                <a:latin typeface="Calibri" pitchFamily="34" charset="0"/>
              </a:rPr>
              <a:t>has been presented</a:t>
            </a:r>
            <a:r>
              <a:rPr lang="pl-PL" sz="2000" dirty="0" smtClean="0">
                <a:solidFill>
                  <a:srgbClr val="FFFFFF"/>
                </a:solidFill>
                <a:latin typeface="Calibri" pitchFamily="34" charset="0"/>
              </a:rPr>
              <a:t>.</a:t>
            </a:r>
            <a:endParaRPr lang="pl-PL" sz="2000" dirty="0">
              <a:solidFill>
                <a:srgbClr val="FFFFFF"/>
              </a:solidFill>
              <a:latin typeface="Calibri" pitchFamily="34" charset="0"/>
            </a:endParaRPr>
          </a:p>
        </p:txBody>
      </p:sp>
      <p:pic>
        <p:nvPicPr>
          <p:cNvPr id="1229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928688"/>
            <a:ext cx="4038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4243106560"/>
      </p:ext>
    </p:extLst>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Priming tests</a:t>
            </a:r>
          </a:p>
        </p:txBody>
      </p:sp>
      <p:sp>
        <p:nvSpPr>
          <p:cNvPr id="13315" name="Rectangle 3"/>
          <p:cNvSpPr>
            <a:spLocks noGrp="1" noChangeArrowheads="1"/>
          </p:cNvSpPr>
          <p:nvPr>
            <p:ph type="body" sz="half" idx="1"/>
          </p:nvPr>
        </p:nvSpPr>
        <p:spPr>
          <a:xfrm>
            <a:off x="539750" y="1196975"/>
            <a:ext cx="8353425" cy="5472113"/>
          </a:xfrm>
          <a:noFill/>
        </p:spPr>
        <p:txBody>
          <a:bodyPr/>
          <a:lstStyle/>
          <a:p>
            <a:pPr marL="0" indent="0" eaLnBrk="1" hangingPunct="1">
              <a:lnSpc>
                <a:spcPct val="120000"/>
              </a:lnSpc>
              <a:spcBef>
                <a:spcPct val="0"/>
              </a:spcBef>
              <a:buClrTx/>
              <a:buSzTx/>
              <a:buFontTx/>
              <a:buNone/>
            </a:pPr>
            <a:r>
              <a:rPr lang="en-US" sz="2000" dirty="0" smtClean="0">
                <a:solidFill>
                  <a:srgbClr val="FFFFFF"/>
                </a:solidFill>
              </a:rPr>
              <a:t>Check if this additional exposition will change anything</a:t>
            </a:r>
            <a:endParaRPr lang="pl-PL" sz="1200" dirty="0" smtClean="0">
              <a:solidFill>
                <a:srgbClr val="FFFFFF"/>
              </a:solidFill>
            </a:endParaRPr>
          </a:p>
          <a:p>
            <a:pPr marL="0" indent="0" eaLnBrk="1" hangingPunct="1">
              <a:lnSpc>
                <a:spcPct val="120000"/>
              </a:lnSpc>
              <a:spcBef>
                <a:spcPct val="0"/>
              </a:spcBef>
              <a:buClrTx/>
              <a:buSzTx/>
              <a:buFontTx/>
              <a:buNone/>
            </a:pPr>
            <a:r>
              <a:rPr lang="pl-PL" sz="2000" dirty="0" err="1" smtClean="0">
                <a:solidFill>
                  <a:srgbClr val="FFC000"/>
                </a:solidFill>
              </a:rPr>
              <a:t>WtPrimeTest</a:t>
            </a:r>
            <a:r>
              <a:rPr lang="pl-PL" sz="2000" dirty="0" smtClean="0">
                <a:solidFill>
                  <a:srgbClr val="FFFFFF"/>
                </a:solidFill>
              </a:rPr>
              <a:t> </a:t>
            </a:r>
            <a:r>
              <a:rPr lang="en-US" sz="2000" dirty="0" smtClean="0">
                <a:solidFill>
                  <a:srgbClr val="FFFFFF"/>
                </a:solidFill>
              </a:rPr>
              <a:t>makes one </a:t>
            </a:r>
            <a:r>
              <a:rPr lang="pl-PL" sz="2000" dirty="0" smtClean="0">
                <a:solidFill>
                  <a:srgbClr val="FFFFFF"/>
                </a:solidFill>
              </a:rPr>
              <a:t>step</a:t>
            </a:r>
            <a:r>
              <a:rPr lang="en-US" sz="2000" dirty="0" smtClean="0">
                <a:solidFill>
                  <a:srgbClr val="FFFFFF"/>
                </a:solidFill>
              </a:rPr>
              <a:t> or </a:t>
            </a:r>
            <a:r>
              <a:rPr lang="pl-PL" sz="2000" dirty="0" smtClean="0">
                <a:solidFill>
                  <a:srgbClr val="FFFFFF"/>
                </a:solidFill>
              </a:rPr>
              <a:t>run</a:t>
            </a:r>
            <a:r>
              <a:rPr lang="en-US" sz="2000" dirty="0" smtClean="0">
                <a:solidFill>
                  <a:srgbClr val="FFFFFF"/>
                </a:solidFill>
              </a:rPr>
              <a:t> goes through the whole epoch</a:t>
            </a:r>
            <a:r>
              <a:rPr lang="pl-PL" sz="2000" dirty="0" smtClean="0">
                <a:solidFill>
                  <a:srgbClr val="FFFFFF"/>
                </a:solidFill>
              </a:rPr>
              <a:t>. </a:t>
            </a:r>
          </a:p>
          <a:p>
            <a:pPr marL="0" indent="0" eaLnBrk="1" hangingPunct="1">
              <a:lnSpc>
                <a:spcPct val="120000"/>
              </a:lnSpc>
              <a:spcBef>
                <a:spcPct val="0"/>
              </a:spcBef>
              <a:buClrTx/>
              <a:buSzTx/>
              <a:buFontTx/>
              <a:buNone/>
            </a:pPr>
            <a:r>
              <a:rPr lang="pl-PL" sz="2000" dirty="0" smtClean="0">
                <a:solidFill>
                  <a:srgbClr val="FFFFFF"/>
                </a:solidFill>
              </a:rPr>
              <a:t>1. </a:t>
            </a:r>
            <a:r>
              <a:rPr lang="en-US" sz="2000" dirty="0" smtClean="0">
                <a:solidFill>
                  <a:srgbClr val="FFFFFF"/>
                </a:solidFill>
              </a:rPr>
              <a:t>Statistics</a:t>
            </a:r>
            <a:r>
              <a:rPr lang="pl-PL" sz="2000" dirty="0" smtClean="0">
                <a:solidFill>
                  <a:srgbClr val="FFFFFF"/>
                </a:solidFill>
              </a:rPr>
              <a:t>:  </a:t>
            </a:r>
            <a:r>
              <a:rPr lang="pl-PL" sz="2000" dirty="0" err="1" smtClean="0">
                <a:solidFill>
                  <a:srgbClr val="FFC000"/>
                </a:solidFill>
              </a:rPr>
              <a:t>closest_name</a:t>
            </a:r>
            <a:r>
              <a:rPr lang="pl-PL" sz="2000" dirty="0" smtClean="0">
                <a:solidFill>
                  <a:srgbClr val="FFFFFF"/>
                </a:solidFill>
              </a:rPr>
              <a:t> </a:t>
            </a:r>
            <a:r>
              <a:rPr lang="en-US" sz="2000" dirty="0" smtClean="0">
                <a:solidFill>
                  <a:srgbClr val="FFFFFF"/>
                </a:solidFill>
              </a:rPr>
              <a:t> is either </a:t>
            </a:r>
            <a:r>
              <a:rPr lang="pl-PL" sz="2000" dirty="0" err="1" smtClean="0">
                <a:solidFill>
                  <a:srgbClr val="FFFFFF"/>
                </a:solidFill>
              </a:rPr>
              <a:t>i_a</a:t>
            </a:r>
            <a:r>
              <a:rPr lang="en-US" sz="2000" dirty="0" smtClean="0">
                <a:solidFill>
                  <a:srgbClr val="FFFFFF"/>
                </a:solidFill>
              </a:rPr>
              <a:t> or </a:t>
            </a:r>
            <a:r>
              <a:rPr lang="pl-PL" sz="2000" dirty="0" err="1" smtClean="0">
                <a:solidFill>
                  <a:srgbClr val="FFFFFF"/>
                </a:solidFill>
              </a:rPr>
              <a:t>i_b</a:t>
            </a:r>
            <a:r>
              <a:rPr lang="pl-PL" sz="2000" dirty="0" smtClean="0">
                <a:solidFill>
                  <a:srgbClr val="FFFFFF"/>
                </a:solidFill>
              </a:rPr>
              <a:t>, </a:t>
            </a:r>
            <a:r>
              <a:rPr lang="en-US" sz="2000" dirty="0" smtClean="0">
                <a:solidFill>
                  <a:srgbClr val="FFFFFF"/>
                </a:solidFill>
              </a:rPr>
              <a:t>and </a:t>
            </a:r>
            <a:r>
              <a:rPr lang="pl-PL" sz="2000" dirty="0" err="1" smtClean="0">
                <a:solidFill>
                  <a:srgbClr val="FFC000"/>
                </a:solidFill>
              </a:rPr>
              <a:t>name_err</a:t>
            </a:r>
            <a:r>
              <a:rPr lang="pl-PL" sz="2000" dirty="0" smtClean="0">
                <a:solidFill>
                  <a:srgbClr val="FFFFFF"/>
                </a:solidFill>
              </a:rPr>
              <a:t> =0 </a:t>
            </a:r>
            <a:r>
              <a:rPr lang="en-US" sz="2000" dirty="0" smtClean="0">
                <a:solidFill>
                  <a:srgbClr val="FFFFFF"/>
                </a:solidFill>
              </a:rPr>
              <a:t>or </a:t>
            </a:r>
            <a:r>
              <a:rPr lang="pl-PL" sz="2000" dirty="0" smtClean="0">
                <a:solidFill>
                  <a:srgbClr val="FFFFFF"/>
                </a:solidFill>
              </a:rPr>
              <a:t>1</a:t>
            </a:r>
            <a:r>
              <a:rPr lang="en-US" sz="2000" dirty="0" smtClean="0">
                <a:solidFill>
                  <a:srgbClr val="FFFFFF"/>
                </a:solidFill>
              </a:rPr>
              <a:t> randomly</a:t>
            </a:r>
            <a:r>
              <a:rPr lang="pl-PL" sz="2000" dirty="0" smtClean="0">
                <a:solidFill>
                  <a:srgbClr val="FFFFFF"/>
                </a:solidFill>
              </a:rPr>
              <a:t>, </a:t>
            </a:r>
            <a:r>
              <a:rPr lang="en-US" sz="2000" dirty="0" smtClean="0">
                <a:solidFill>
                  <a:srgbClr val="FFFFFF"/>
                </a:solidFill>
              </a:rPr>
              <a:t>but </a:t>
            </a:r>
            <a:r>
              <a:rPr lang="pl-PL" sz="2000" dirty="0" err="1" smtClean="0">
                <a:solidFill>
                  <a:srgbClr val="FFC000"/>
                </a:solidFill>
              </a:rPr>
              <a:t>both_err</a:t>
            </a:r>
            <a:r>
              <a:rPr lang="pl-PL" sz="2000" dirty="0" smtClean="0">
                <a:solidFill>
                  <a:srgbClr val="FFFFFF"/>
                </a:solidFill>
              </a:rPr>
              <a:t>=0, </a:t>
            </a:r>
            <a:r>
              <a:rPr lang="en-US" sz="2000" dirty="0" smtClean="0">
                <a:solidFill>
                  <a:srgbClr val="FFFFFF"/>
                </a:solidFill>
              </a:rPr>
              <a:t>that is correctly = one of the two </a:t>
            </a:r>
            <a:r>
              <a:rPr lang="pl-PL" sz="2000" dirty="0" err="1" smtClean="0">
                <a:solidFill>
                  <a:srgbClr val="FFFFFF"/>
                </a:solidFill>
              </a:rPr>
              <a:t>o_a</a:t>
            </a:r>
            <a:r>
              <a:rPr lang="pl-PL" sz="2000" dirty="0" smtClean="0">
                <a:solidFill>
                  <a:srgbClr val="FFFFFF"/>
                </a:solidFill>
              </a:rPr>
              <a:t> </a:t>
            </a:r>
            <a:r>
              <a:rPr lang="en-US" sz="2000" dirty="0" smtClean="0">
                <a:solidFill>
                  <a:srgbClr val="FFFFFF"/>
                </a:solidFill>
              </a:rPr>
              <a:t>or </a:t>
            </a:r>
            <a:r>
              <a:rPr lang="pl-PL" sz="2000" dirty="0" err="1" smtClean="0">
                <a:solidFill>
                  <a:srgbClr val="FFFFFF"/>
                </a:solidFill>
              </a:rPr>
              <a:t>o_b</a:t>
            </a:r>
            <a:r>
              <a:rPr lang="pl-PL" sz="2000" dirty="0" smtClean="0">
                <a:solidFill>
                  <a:srgbClr val="FFFFFF"/>
                </a:solidFill>
              </a:rPr>
              <a:t>. </a:t>
            </a:r>
          </a:p>
          <a:p>
            <a:pPr marL="0" indent="0" eaLnBrk="1" hangingPunct="1">
              <a:lnSpc>
                <a:spcPct val="120000"/>
              </a:lnSpc>
              <a:spcBef>
                <a:spcPct val="0"/>
              </a:spcBef>
              <a:buClrTx/>
              <a:buSzTx/>
              <a:buFontTx/>
              <a:buNone/>
            </a:pPr>
            <a:r>
              <a:rPr lang="en-US" sz="2000" dirty="0" smtClean="0">
                <a:solidFill>
                  <a:srgbClr val="FFFFFF"/>
                </a:solidFill>
              </a:rPr>
              <a:t>In</a:t>
            </a:r>
            <a:r>
              <a:rPr lang="pl-PL" sz="2000" dirty="0" smtClean="0">
                <a:solidFill>
                  <a:srgbClr val="FFFFFF"/>
                </a:solidFill>
              </a:rPr>
              <a:t> </a:t>
            </a:r>
            <a:r>
              <a:rPr lang="pl-PL" sz="2000" dirty="0" err="1" smtClean="0">
                <a:solidFill>
                  <a:srgbClr val="FFC000"/>
                </a:solidFill>
              </a:rPr>
              <a:t>AllTrialTestOutputData</a:t>
            </a:r>
            <a:r>
              <a:rPr lang="pl-PL" sz="2000" dirty="0" smtClean="0">
                <a:solidFill>
                  <a:srgbClr val="FFFFFF"/>
                </a:solidFill>
              </a:rPr>
              <a:t> </a:t>
            </a:r>
            <a:r>
              <a:rPr lang="en-US" sz="2000" dirty="0" smtClean="0">
                <a:solidFill>
                  <a:srgbClr val="FFFFFF"/>
                </a:solidFill>
              </a:rPr>
              <a:t>table individual decisions are displayed</a:t>
            </a:r>
            <a:r>
              <a:rPr lang="pl-PL" sz="2000" dirty="0" smtClean="0">
                <a:solidFill>
                  <a:srgbClr val="FFFFFF"/>
                </a:solidFill>
              </a:rPr>
              <a:t>, </a:t>
            </a:r>
          </a:p>
          <a:p>
            <a:pPr marL="0" indent="0" eaLnBrk="1" hangingPunct="1">
              <a:lnSpc>
                <a:spcPct val="120000"/>
              </a:lnSpc>
              <a:spcBef>
                <a:spcPct val="0"/>
              </a:spcBef>
              <a:buClrTx/>
              <a:buSzTx/>
              <a:buFontTx/>
              <a:buNone/>
            </a:pPr>
            <a:r>
              <a:rPr lang="en-US" sz="2000" dirty="0" smtClean="0">
                <a:solidFill>
                  <a:srgbClr val="FFFFFF"/>
                </a:solidFill>
              </a:rPr>
              <a:t>in </a:t>
            </a:r>
            <a:r>
              <a:rPr lang="pl-PL" sz="2000" dirty="0" err="1" smtClean="0">
                <a:solidFill>
                  <a:srgbClr val="FFC000"/>
                </a:solidFill>
              </a:rPr>
              <a:t>EpochTestOutputData</a:t>
            </a:r>
            <a:r>
              <a:rPr lang="pl-PL" sz="2000" dirty="0" smtClean="0">
                <a:solidFill>
                  <a:srgbClr val="FFFFFF"/>
                </a:solidFill>
              </a:rPr>
              <a:t> </a:t>
            </a:r>
            <a:r>
              <a:rPr lang="en-US" sz="2000" dirty="0" smtClean="0">
                <a:solidFill>
                  <a:srgbClr val="FFFFFF"/>
                </a:solidFill>
              </a:rPr>
              <a:t>results before and after priming </a:t>
            </a:r>
            <a:r>
              <a:rPr lang="pl-PL" sz="2000" dirty="0" smtClean="0">
                <a:solidFill>
                  <a:srgbClr val="FFFFFF"/>
                </a:solidFill>
              </a:rPr>
              <a:t>a </a:t>
            </a:r>
            <a:r>
              <a:rPr lang="en-US" sz="2000" dirty="0" smtClean="0">
                <a:solidFill>
                  <a:srgbClr val="FFFFFF"/>
                </a:solidFill>
              </a:rPr>
              <a:t>and</a:t>
            </a:r>
            <a:r>
              <a:rPr lang="pl-PL" sz="2000" dirty="0" smtClean="0">
                <a:solidFill>
                  <a:srgbClr val="FFFFFF"/>
                </a:solidFill>
              </a:rPr>
              <a:t> b.</a:t>
            </a:r>
          </a:p>
          <a:p>
            <a:pPr marL="0" indent="0" eaLnBrk="1" hangingPunct="1">
              <a:lnSpc>
                <a:spcPct val="120000"/>
              </a:lnSpc>
              <a:spcBef>
                <a:spcPct val="0"/>
              </a:spcBef>
              <a:buClrTx/>
              <a:buSzTx/>
              <a:buFontTx/>
              <a:buNone/>
            </a:pPr>
            <a:r>
              <a:rPr lang="en-US" sz="2000" dirty="0" smtClean="0">
                <a:solidFill>
                  <a:srgbClr val="FFFFFF"/>
                </a:solidFill>
              </a:rPr>
              <a:t>Roughly</a:t>
            </a:r>
            <a:r>
              <a:rPr lang="pl-PL" sz="2000" dirty="0" smtClean="0">
                <a:solidFill>
                  <a:srgbClr val="FFFFFF"/>
                </a:solidFill>
              </a:rPr>
              <a:t> </a:t>
            </a:r>
            <a:r>
              <a:rPr lang="en-US" sz="2000" dirty="0" smtClean="0">
                <a:solidFill>
                  <a:srgbClr val="FFFFFF"/>
                </a:solidFill>
              </a:rPr>
              <a:t>about half </a:t>
            </a:r>
            <a:r>
              <a:rPr lang="pl-PL" sz="2000" dirty="0" smtClean="0">
                <a:solidFill>
                  <a:srgbClr val="FFFFFF"/>
                </a:solidFill>
              </a:rPr>
              <a:t>(~7) </a:t>
            </a:r>
            <a:r>
              <a:rPr lang="en-US" sz="2000" dirty="0" smtClean="0">
                <a:solidFill>
                  <a:srgbClr val="FFFFFF"/>
                </a:solidFill>
              </a:rPr>
              <a:t>is </a:t>
            </a:r>
            <a:r>
              <a:rPr lang="pl-PL" sz="2000" dirty="0" smtClean="0">
                <a:solidFill>
                  <a:srgbClr val="FFFFFF"/>
                </a:solidFill>
              </a:rPr>
              <a:t>a </a:t>
            </a:r>
            <a:r>
              <a:rPr lang="en-US" sz="2000" dirty="0" smtClean="0">
                <a:solidFill>
                  <a:srgbClr val="FFFFFF"/>
                </a:solidFill>
              </a:rPr>
              <a:t>and half is </a:t>
            </a:r>
            <a:r>
              <a:rPr lang="pl-PL" sz="2000" dirty="0" smtClean="0">
                <a:solidFill>
                  <a:srgbClr val="FFFFFF"/>
                </a:solidFill>
              </a:rPr>
              <a:t>b, </a:t>
            </a:r>
            <a:r>
              <a:rPr lang="en-US" sz="2000" dirty="0" smtClean="0">
                <a:solidFill>
                  <a:srgbClr val="FFFFFF"/>
                </a:solidFill>
              </a:rPr>
              <a:t>but some fluctuations are possible</a:t>
            </a:r>
            <a:r>
              <a:rPr lang="pl-PL" sz="2000" dirty="0" smtClean="0">
                <a:solidFill>
                  <a:srgbClr val="FFFFFF"/>
                </a:solidFill>
              </a:rPr>
              <a:t>. </a:t>
            </a:r>
            <a:endParaRPr lang="pl-PL" sz="1000" dirty="0" smtClean="0">
              <a:solidFill>
                <a:srgbClr val="FFFFFF"/>
              </a:solidFill>
            </a:endParaRPr>
          </a:p>
          <a:p>
            <a:pPr marL="0" indent="0" eaLnBrk="1" hangingPunct="1">
              <a:lnSpc>
                <a:spcPct val="120000"/>
              </a:lnSpc>
              <a:spcBef>
                <a:spcPct val="0"/>
              </a:spcBef>
              <a:buClrTx/>
              <a:buSzTx/>
              <a:buFontTx/>
              <a:buNone/>
            </a:pPr>
            <a:r>
              <a:rPr lang="pl-PL" sz="2000" dirty="0" smtClean="0">
                <a:solidFill>
                  <a:srgbClr val="FFFFFF"/>
                </a:solidFill>
              </a:rPr>
              <a:t>2. </a:t>
            </a:r>
            <a:r>
              <a:rPr lang="pl-PL" sz="2000" dirty="0" err="1" smtClean="0">
                <a:solidFill>
                  <a:srgbClr val="FFC000"/>
                </a:solidFill>
              </a:rPr>
              <a:t>WtPrimeTest</a:t>
            </a:r>
            <a:r>
              <a:rPr lang="pl-PL" sz="2000" dirty="0" smtClean="0">
                <a:solidFill>
                  <a:srgbClr val="FFFFFF"/>
                </a:solidFill>
              </a:rPr>
              <a:t>  </a:t>
            </a:r>
            <a:r>
              <a:rPr lang="en-US" sz="2000" dirty="0" smtClean="0">
                <a:solidFill>
                  <a:srgbClr val="FFFFFF"/>
                </a:solidFill>
              </a:rPr>
              <a:t>shows the trained network only once</a:t>
            </a:r>
            <a:r>
              <a:rPr lang="pl-PL" sz="2000" dirty="0" smtClean="0">
                <a:solidFill>
                  <a:srgbClr val="FFFFFF"/>
                </a:solidFill>
              </a:rPr>
              <a:t> </a:t>
            </a:r>
            <a:r>
              <a:rPr lang="pl-PL" sz="2000" dirty="0" smtClean="0">
                <a:solidFill>
                  <a:srgbClr val="FFC000"/>
                </a:solidFill>
              </a:rPr>
              <a:t>(</a:t>
            </a:r>
            <a:r>
              <a:rPr lang="pl-PL" sz="2000" dirty="0" err="1" smtClean="0">
                <a:solidFill>
                  <a:srgbClr val="FFC000"/>
                </a:solidFill>
              </a:rPr>
              <a:t>i_a</a:t>
            </a:r>
            <a:r>
              <a:rPr lang="pl-PL" sz="2000" dirty="0" smtClean="0">
                <a:solidFill>
                  <a:srgbClr val="FFC000"/>
                </a:solidFill>
              </a:rPr>
              <a:t>, </a:t>
            </a:r>
            <a:r>
              <a:rPr lang="pl-PL" sz="2000" dirty="0" err="1" smtClean="0">
                <a:solidFill>
                  <a:srgbClr val="FFC000"/>
                </a:solidFill>
              </a:rPr>
              <a:t>o_a</a:t>
            </a:r>
            <a:r>
              <a:rPr lang="pl-PL" sz="2000" dirty="0" smtClean="0">
                <a:solidFill>
                  <a:srgbClr val="FFC000"/>
                </a:solidFill>
              </a:rPr>
              <a:t>)</a:t>
            </a:r>
            <a:r>
              <a:rPr lang="pl-PL" sz="2000" dirty="0" smtClean="0">
                <a:solidFill>
                  <a:srgbClr val="FFFFFF"/>
                </a:solidFill>
              </a:rPr>
              <a:t>, </a:t>
            </a:r>
            <a:r>
              <a:rPr lang="en-US" sz="2000" dirty="0" smtClean="0">
                <a:solidFill>
                  <a:srgbClr val="FFFFFF"/>
                </a:solidFill>
              </a:rPr>
              <a:t>checks statistics </a:t>
            </a:r>
            <a:r>
              <a:rPr lang="pl-PL" sz="2000" dirty="0" smtClean="0">
                <a:solidFill>
                  <a:srgbClr val="FFFFFF"/>
                </a:solidFill>
              </a:rPr>
              <a:t> </a:t>
            </a:r>
            <a:r>
              <a:rPr lang="pl-PL" sz="2000" dirty="0" err="1" smtClean="0">
                <a:solidFill>
                  <a:srgbClr val="FFC000"/>
                </a:solidFill>
              </a:rPr>
              <a:t>sum_name_err</a:t>
            </a:r>
            <a:r>
              <a:rPr lang="pl-PL" sz="2000" dirty="0" smtClean="0">
                <a:solidFill>
                  <a:srgbClr val="FFFFFF"/>
                </a:solidFill>
              </a:rPr>
              <a:t> </a:t>
            </a:r>
            <a:r>
              <a:rPr lang="en-US" sz="2000" dirty="0" smtClean="0">
                <a:solidFill>
                  <a:srgbClr val="FFFFFF"/>
                </a:solidFill>
              </a:rPr>
              <a:t>showing on the input</a:t>
            </a:r>
            <a:r>
              <a:rPr lang="pl-PL" sz="2000" dirty="0" smtClean="0">
                <a:solidFill>
                  <a:srgbClr val="FFFFFF"/>
                </a:solidFill>
              </a:rPr>
              <a:t> </a:t>
            </a:r>
            <a:r>
              <a:rPr lang="pl-PL" sz="2000" dirty="0" err="1" smtClean="0">
                <a:solidFill>
                  <a:srgbClr val="FFC000"/>
                </a:solidFill>
              </a:rPr>
              <a:t>i_a</a:t>
            </a:r>
            <a:r>
              <a:rPr lang="pl-PL" sz="2000" dirty="0" smtClean="0">
                <a:solidFill>
                  <a:srgbClr val="FFFFFF"/>
                </a:solidFill>
              </a:rPr>
              <a:t>; </a:t>
            </a:r>
            <a:r>
              <a:rPr lang="en-US" sz="2000" dirty="0" smtClean="0">
                <a:solidFill>
                  <a:srgbClr val="FFFFFF"/>
                </a:solidFill>
              </a:rPr>
              <a:t>than repeats the same training with</a:t>
            </a:r>
            <a:r>
              <a:rPr lang="pl-PL" sz="2000" dirty="0" smtClean="0">
                <a:solidFill>
                  <a:srgbClr val="FFFFFF"/>
                </a:solidFill>
              </a:rPr>
              <a:t> </a:t>
            </a:r>
            <a:r>
              <a:rPr lang="pl-PL" sz="2000" dirty="0" smtClean="0">
                <a:solidFill>
                  <a:srgbClr val="FFC000"/>
                </a:solidFill>
              </a:rPr>
              <a:t>(</a:t>
            </a:r>
            <a:r>
              <a:rPr lang="pl-PL" sz="2000" dirty="0" err="1" smtClean="0">
                <a:solidFill>
                  <a:srgbClr val="FFC000"/>
                </a:solidFill>
              </a:rPr>
              <a:t>i_b</a:t>
            </a:r>
            <a:r>
              <a:rPr lang="pl-PL" sz="2000" dirty="0" smtClean="0">
                <a:solidFill>
                  <a:srgbClr val="FFC000"/>
                </a:solidFill>
              </a:rPr>
              <a:t>, </a:t>
            </a:r>
            <a:r>
              <a:rPr lang="pl-PL" sz="2000" dirty="0" err="1" smtClean="0">
                <a:solidFill>
                  <a:srgbClr val="FFC000"/>
                </a:solidFill>
              </a:rPr>
              <a:t>o_b</a:t>
            </a:r>
            <a:r>
              <a:rPr lang="pl-PL" sz="2000" dirty="0" smtClean="0">
                <a:solidFill>
                  <a:srgbClr val="FFC000"/>
                </a:solidFill>
              </a:rPr>
              <a:t>)</a:t>
            </a:r>
            <a:r>
              <a:rPr lang="pl-PL" sz="2000" dirty="0" smtClean="0">
                <a:solidFill>
                  <a:srgbClr val="FFFFFF"/>
                </a:solidFill>
              </a:rPr>
              <a:t> </a:t>
            </a:r>
            <a:r>
              <a:rPr lang="en-US" sz="2000" dirty="0" smtClean="0">
                <a:solidFill>
                  <a:srgbClr val="FFFFFF"/>
                </a:solidFill>
              </a:rPr>
              <a:t>and testing</a:t>
            </a:r>
            <a:r>
              <a:rPr lang="pl-PL" sz="2000" dirty="0" smtClean="0">
                <a:solidFill>
                  <a:srgbClr val="FFFFFF"/>
                </a:solidFill>
              </a:rPr>
              <a:t>, </a:t>
            </a:r>
            <a:r>
              <a:rPr lang="en-US" sz="2000" dirty="0" smtClean="0">
                <a:solidFill>
                  <a:srgbClr val="FFFFFF"/>
                </a:solidFill>
              </a:rPr>
              <a:t> with </a:t>
            </a:r>
            <a:r>
              <a:rPr lang="pl-PL" sz="2000" dirty="0" smtClean="0">
                <a:solidFill>
                  <a:srgbClr val="FFFFFF"/>
                </a:solidFill>
              </a:rPr>
              <a:t>4 test</a:t>
            </a:r>
            <a:r>
              <a:rPr lang="en-US" sz="2000" dirty="0" smtClean="0">
                <a:solidFill>
                  <a:srgbClr val="FFFFFF"/>
                </a:solidFill>
              </a:rPr>
              <a:t>s in total</a:t>
            </a:r>
            <a:r>
              <a:rPr lang="pl-PL" sz="2000" dirty="0" smtClean="0">
                <a:solidFill>
                  <a:srgbClr val="FFFFFF"/>
                </a:solidFill>
              </a:rPr>
              <a:t>.  </a:t>
            </a:r>
            <a:endParaRPr lang="pl-PL" sz="1000" dirty="0" smtClean="0">
              <a:solidFill>
                <a:srgbClr val="FFFFFF"/>
              </a:solidFill>
            </a:endParaRPr>
          </a:p>
          <a:p>
            <a:pPr marL="0" indent="0" eaLnBrk="1" hangingPunct="1">
              <a:lnSpc>
                <a:spcPct val="120000"/>
              </a:lnSpc>
              <a:spcBef>
                <a:spcPct val="0"/>
              </a:spcBef>
              <a:buClrTx/>
              <a:buSzTx/>
              <a:buFontTx/>
              <a:buNone/>
            </a:pPr>
            <a:r>
              <a:rPr lang="pl-PL" sz="2000" dirty="0" smtClean="0">
                <a:solidFill>
                  <a:srgbClr val="FFFFFF"/>
                </a:solidFill>
              </a:rPr>
              <a:t>3. </a:t>
            </a:r>
            <a:r>
              <a:rPr lang="en-US" sz="2000" dirty="0" smtClean="0">
                <a:solidFill>
                  <a:srgbClr val="FFFFFF"/>
                </a:solidFill>
              </a:rPr>
              <a:t>For </a:t>
            </a:r>
            <a:r>
              <a:rPr lang="pl-PL" sz="2000" dirty="0" smtClean="0">
                <a:solidFill>
                  <a:srgbClr val="FFC000"/>
                </a:solidFill>
              </a:rPr>
              <a:t>a</a:t>
            </a:r>
            <a:r>
              <a:rPr lang="pl-PL" sz="2000" dirty="0" smtClean="0">
                <a:solidFill>
                  <a:srgbClr val="FFFFFF"/>
                </a:solidFill>
              </a:rPr>
              <a:t> </a:t>
            </a:r>
            <a:r>
              <a:rPr lang="en-US" sz="2000" dirty="0" smtClean="0">
                <a:solidFill>
                  <a:srgbClr val="FFFFFF"/>
                </a:solidFill>
              </a:rPr>
              <a:t>there may be fro example</a:t>
            </a:r>
            <a:r>
              <a:rPr lang="pl-PL" sz="2000" dirty="0" smtClean="0">
                <a:solidFill>
                  <a:srgbClr val="FFFFFF"/>
                </a:solidFill>
              </a:rPr>
              <a:t> 10</a:t>
            </a:r>
            <a:r>
              <a:rPr lang="en-US" sz="2000" dirty="0" smtClean="0">
                <a:solidFill>
                  <a:srgbClr val="FFFFFF"/>
                </a:solidFill>
              </a:rPr>
              <a:t>,</a:t>
            </a:r>
            <a:r>
              <a:rPr lang="pl-PL" sz="2000" dirty="0" smtClean="0">
                <a:solidFill>
                  <a:srgbClr val="FFFFFF"/>
                </a:solidFill>
              </a:rPr>
              <a:t> </a:t>
            </a:r>
            <a:r>
              <a:rPr lang="en-US" sz="2000" dirty="0" smtClean="0">
                <a:solidFill>
                  <a:srgbClr val="FFFFFF"/>
                </a:solidFill>
              </a:rPr>
              <a:t>and after priming </a:t>
            </a:r>
            <a:r>
              <a:rPr lang="pl-PL" sz="2000" dirty="0" smtClean="0">
                <a:solidFill>
                  <a:srgbClr val="FFFFFF"/>
                </a:solidFill>
              </a:rPr>
              <a:t>4 </a:t>
            </a:r>
            <a:r>
              <a:rPr lang="en-US" sz="2000" dirty="0" smtClean="0">
                <a:solidFill>
                  <a:srgbClr val="FFFFFF"/>
                </a:solidFill>
              </a:rPr>
              <a:t>errors </a:t>
            </a:r>
            <a:r>
              <a:rPr lang="pl-PL" sz="2000" dirty="0" smtClean="0">
                <a:solidFill>
                  <a:srgbClr val="FFFFFF"/>
                </a:solidFill>
              </a:rPr>
              <a:t>(b 9, 5), </a:t>
            </a:r>
            <a:r>
              <a:rPr lang="en-US" sz="2000" dirty="0" err="1" smtClean="0">
                <a:solidFill>
                  <a:srgbClr val="FFFFFF"/>
                </a:solidFill>
              </a:rPr>
              <a:t>nex</a:t>
            </a:r>
            <a:r>
              <a:rPr lang="en-US" sz="2000" dirty="0" smtClean="0">
                <a:solidFill>
                  <a:srgbClr val="FFFFFF"/>
                </a:solidFill>
              </a:rPr>
              <a:t> time </a:t>
            </a:r>
            <a:r>
              <a:rPr lang="pl-PL" sz="2000" dirty="0" smtClean="0">
                <a:solidFill>
                  <a:srgbClr val="FFFFFF"/>
                </a:solidFill>
              </a:rPr>
              <a:t>8,1 </a:t>
            </a:r>
            <a:r>
              <a:rPr lang="en-US" sz="2000" dirty="0" smtClean="0">
                <a:solidFill>
                  <a:srgbClr val="FFFFFF"/>
                </a:solidFill>
              </a:rPr>
              <a:t>and </a:t>
            </a:r>
            <a:r>
              <a:rPr lang="pl-PL" sz="2000" dirty="0" smtClean="0">
                <a:solidFill>
                  <a:srgbClr val="FFFFFF"/>
                </a:solidFill>
              </a:rPr>
              <a:t>12,6, </a:t>
            </a:r>
            <a:r>
              <a:rPr lang="en-US" sz="2000" dirty="0" smtClean="0">
                <a:solidFill>
                  <a:srgbClr val="FFFFFF"/>
                </a:solidFill>
              </a:rPr>
              <a:t>so the bias to give the same answer grows</a:t>
            </a:r>
            <a:r>
              <a:rPr lang="pl-PL" sz="2000" dirty="0" smtClean="0">
                <a:solidFill>
                  <a:srgbClr val="FFFFFF"/>
                </a:solidFill>
              </a:rPr>
              <a:t>.</a:t>
            </a:r>
            <a:endParaRPr lang="pl-PL" sz="1000" dirty="0" smtClean="0">
              <a:solidFill>
                <a:srgbClr val="FFFFFF"/>
              </a:solidFill>
            </a:endParaRPr>
          </a:p>
          <a:p>
            <a:pPr marL="0" indent="0" eaLnBrk="1" hangingPunct="1">
              <a:lnSpc>
                <a:spcPct val="120000"/>
              </a:lnSpc>
              <a:spcBef>
                <a:spcPct val="0"/>
              </a:spcBef>
              <a:buClrTx/>
              <a:buSzTx/>
              <a:buFontTx/>
              <a:buNone/>
            </a:pPr>
            <a:r>
              <a:rPr lang="en-US" sz="2000" dirty="0" smtClean="0">
                <a:solidFill>
                  <a:srgbClr val="FFFFFF"/>
                </a:solidFill>
              </a:rPr>
              <a:t>Conclusion: parietal cortex may be responsible for long-term priming</a:t>
            </a:r>
            <a:r>
              <a:rPr lang="pl-PL" sz="2000" dirty="0" smtClean="0">
                <a:solidFill>
                  <a:srgbClr val="FFFFFF"/>
                </a:solidFill>
              </a:rPr>
              <a:t>. </a:t>
            </a:r>
          </a:p>
        </p:txBody>
      </p:sp>
    </p:spTree>
    <p:extLst>
      <p:ext uri="{BB962C8B-B14F-4D97-AF65-F5344CB8AC3E}">
        <p14:creationId xmlns:p14="http://schemas.microsoft.com/office/powerpoint/2010/main" val="547911703"/>
      </p:ext>
    </p:extLst>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title"/>
          </p:nvPr>
        </p:nvSpPr>
        <p:spPr>
          <a:xfrm>
            <a:off x="685800" y="350838"/>
            <a:ext cx="7772400" cy="563562"/>
          </a:xfrm>
        </p:spPr>
        <p:txBody>
          <a:bodyPr/>
          <a:lstStyle/>
          <a:p>
            <a:pPr eaLnBrk="1" hangingPunct="1">
              <a:defRPr/>
            </a:pPr>
            <a:r>
              <a:rPr lang="pl-PL" dirty="0" smtClean="0"/>
              <a:t>AB-AC</a:t>
            </a:r>
            <a:r>
              <a:rPr lang="en-US" dirty="0" smtClean="0"/>
              <a:t> </a:t>
            </a:r>
            <a:r>
              <a:rPr lang="pl-PL" dirty="0"/>
              <a:t>Model </a:t>
            </a:r>
            <a:endParaRPr lang="en-US" dirty="0" smtClean="0"/>
          </a:p>
        </p:txBody>
      </p:sp>
      <p:sp>
        <p:nvSpPr>
          <p:cNvPr id="15363" name="Rectangle 3"/>
          <p:cNvSpPr>
            <a:spLocks noGrp="1" noChangeArrowheads="1"/>
          </p:cNvSpPr>
          <p:nvPr>
            <p:ph type="body" sz="half" idx="1"/>
          </p:nvPr>
        </p:nvSpPr>
        <p:spPr>
          <a:xfrm>
            <a:off x="539750" y="1052513"/>
            <a:ext cx="4889500" cy="3519487"/>
          </a:xfrm>
          <a:noFill/>
        </p:spPr>
        <p:txBody>
          <a:bodyPr/>
          <a:lstStyle/>
          <a:p>
            <a:pPr marL="0" indent="0" eaLnBrk="1" hangingPunct="1">
              <a:spcBef>
                <a:spcPct val="0"/>
              </a:spcBef>
              <a:buClrTx/>
              <a:buSzTx/>
              <a:buFontTx/>
              <a:buNone/>
            </a:pPr>
            <a:r>
              <a:rPr lang="pl-PL" sz="2000" dirty="0" err="1" smtClean="0">
                <a:solidFill>
                  <a:srgbClr val="FFFFFF"/>
                </a:solidFill>
              </a:rPr>
              <a:t>Proje</a:t>
            </a:r>
            <a:r>
              <a:rPr lang="en-US" sz="2000" dirty="0" smtClean="0">
                <a:solidFill>
                  <a:srgbClr val="FFFFFF"/>
                </a:solidFill>
              </a:rPr>
              <a:t>c</a:t>
            </a:r>
            <a:r>
              <a:rPr lang="pl-PL" sz="2000" dirty="0" smtClean="0">
                <a:solidFill>
                  <a:srgbClr val="FFFFFF"/>
                </a:solidFill>
              </a:rPr>
              <a:t>t </a:t>
            </a:r>
            <a:r>
              <a:rPr lang="pl-PL" sz="2000" dirty="0" err="1" smtClean="0">
                <a:solidFill>
                  <a:srgbClr val="FFFFFF"/>
                </a:solidFill>
              </a:rPr>
              <a:t>ab_ac_interference.proj</a:t>
            </a:r>
            <a:endParaRPr lang="pl-PL" sz="2000" dirty="0" smtClean="0">
              <a:solidFill>
                <a:srgbClr val="FFFFFF"/>
              </a:solidFill>
            </a:endParaRPr>
          </a:p>
          <a:p>
            <a:pPr marL="0" indent="0" eaLnBrk="1" hangingPunct="1">
              <a:spcBef>
                <a:spcPct val="0"/>
              </a:spcBef>
              <a:buClrTx/>
              <a:buSzTx/>
              <a:buFontTx/>
              <a:buNone/>
            </a:pPr>
            <a:r>
              <a:rPr lang="pl-PL" sz="2000" dirty="0" err="1" smtClean="0">
                <a:solidFill>
                  <a:srgbClr val="FFC000"/>
                </a:solidFill>
              </a:rPr>
              <a:t>View</a:t>
            </a:r>
            <a:r>
              <a:rPr lang="pl-PL" sz="2000" dirty="0" smtClean="0">
                <a:solidFill>
                  <a:srgbClr val="FFC000"/>
                </a:solidFill>
              </a:rPr>
              <a:t> </a:t>
            </a:r>
            <a:r>
              <a:rPr lang="pl-PL" sz="2000" dirty="0" err="1" smtClean="0">
                <a:solidFill>
                  <a:srgbClr val="FFC000"/>
                </a:solidFill>
              </a:rPr>
              <a:t>Events_AB</a:t>
            </a:r>
            <a:r>
              <a:rPr lang="pl-PL" sz="2000" dirty="0" smtClean="0">
                <a:solidFill>
                  <a:srgbClr val="FFFFFF"/>
                </a:solidFill>
              </a:rPr>
              <a:t>, </a:t>
            </a:r>
            <a:r>
              <a:rPr lang="pl-PL" sz="2000" dirty="0" err="1" smtClean="0">
                <a:solidFill>
                  <a:srgbClr val="FFC000"/>
                </a:solidFill>
              </a:rPr>
              <a:t>Events_AC</a:t>
            </a:r>
            <a:r>
              <a:rPr lang="pl-PL" sz="2000" dirty="0" smtClean="0">
                <a:solidFill>
                  <a:srgbClr val="FFFFFF"/>
                </a:solidFill>
              </a:rPr>
              <a:t>, </a:t>
            </a:r>
          </a:p>
          <a:p>
            <a:pPr marL="0" indent="0" eaLnBrk="1" hangingPunct="1">
              <a:spcBef>
                <a:spcPct val="0"/>
              </a:spcBef>
              <a:buClrTx/>
              <a:buSzTx/>
              <a:buFontTx/>
              <a:buNone/>
            </a:pPr>
            <a:r>
              <a:rPr lang="en-US" sz="2000" dirty="0" smtClean="0">
                <a:solidFill>
                  <a:srgbClr val="FFFFFF"/>
                </a:solidFill>
              </a:rPr>
              <a:t>Output</a:t>
            </a:r>
            <a:r>
              <a:rPr lang="pl-PL" sz="2000" dirty="0" smtClean="0">
                <a:solidFill>
                  <a:srgbClr val="FFFFFF"/>
                </a:solidFill>
              </a:rPr>
              <a:t>: B</a:t>
            </a:r>
            <a:r>
              <a:rPr lang="en-US" sz="2000" dirty="0" smtClean="0">
                <a:solidFill>
                  <a:srgbClr val="FFFFFF"/>
                </a:solidFill>
              </a:rPr>
              <a:t> or </a:t>
            </a:r>
            <a:r>
              <a:rPr lang="pl-PL" sz="2000" dirty="0" smtClean="0">
                <a:solidFill>
                  <a:srgbClr val="FFFFFF"/>
                </a:solidFill>
              </a:rPr>
              <a:t>C, </a:t>
            </a:r>
            <a:r>
              <a:rPr lang="en-US" sz="2000" dirty="0" smtClean="0">
                <a:solidFill>
                  <a:srgbClr val="FFFFFF"/>
                </a:solidFill>
              </a:rPr>
              <a:t>but the context variable</a:t>
            </a:r>
            <a:endParaRPr lang="pl-PL" sz="2000" dirty="0" smtClean="0">
              <a:solidFill>
                <a:srgbClr val="FFFFFF"/>
              </a:solidFill>
            </a:endParaRPr>
          </a:p>
          <a:p>
            <a:pPr marL="0" indent="0" eaLnBrk="1" hangingPunct="1">
              <a:spcBef>
                <a:spcPct val="0"/>
              </a:spcBef>
              <a:buClrTx/>
              <a:buSzTx/>
              <a:buFontTx/>
              <a:buNone/>
            </a:pPr>
            <a:r>
              <a:rPr lang="pl-PL" sz="2000" dirty="0" smtClean="0">
                <a:solidFill>
                  <a:srgbClr val="FFFFFF"/>
                </a:solidFill>
              </a:rPr>
              <a:t>= list 1 </a:t>
            </a:r>
            <a:r>
              <a:rPr lang="en-US" sz="2000" dirty="0" smtClean="0">
                <a:solidFill>
                  <a:srgbClr val="FFFFFF"/>
                </a:solidFill>
              </a:rPr>
              <a:t>or</a:t>
            </a:r>
            <a:r>
              <a:rPr lang="pl-PL" sz="2000" dirty="0" smtClean="0">
                <a:solidFill>
                  <a:srgbClr val="FFFFFF"/>
                </a:solidFill>
              </a:rPr>
              <a:t> list 2 </a:t>
            </a:r>
            <a:r>
              <a:rPr lang="en-US" sz="2000" dirty="0" smtClean="0">
                <a:solidFill>
                  <a:srgbClr val="FFFFFF"/>
                </a:solidFill>
              </a:rPr>
              <a:t>helps to remember</a:t>
            </a:r>
            <a:r>
              <a:rPr lang="pl-PL" sz="2000" dirty="0" smtClean="0">
                <a:solidFill>
                  <a:srgbClr val="FFFFFF"/>
                </a:solidFill>
              </a:rPr>
              <a:t>.</a:t>
            </a:r>
            <a:br>
              <a:rPr lang="pl-PL" sz="2000" dirty="0" smtClean="0">
                <a:solidFill>
                  <a:srgbClr val="FFFFFF"/>
                </a:solidFill>
              </a:rPr>
            </a:br>
            <a:r>
              <a:rPr lang="en-US" sz="2000" dirty="0" smtClean="0">
                <a:solidFill>
                  <a:srgbClr val="FFFFFF"/>
                </a:solidFill>
              </a:rPr>
              <a:t>C</a:t>
            </a:r>
            <a:r>
              <a:rPr lang="pl-PL" sz="2000" dirty="0" err="1" smtClean="0">
                <a:solidFill>
                  <a:srgbClr val="FFFFFF"/>
                </a:solidFill>
              </a:rPr>
              <a:t>onte</a:t>
            </a:r>
            <a:r>
              <a:rPr lang="en-US" sz="2000" dirty="0" smtClean="0">
                <a:solidFill>
                  <a:srgbClr val="FFFFFF"/>
                </a:solidFill>
              </a:rPr>
              <a:t>x</a:t>
            </a:r>
            <a:r>
              <a:rPr lang="pl-PL" sz="2000" dirty="0" smtClean="0">
                <a:solidFill>
                  <a:srgbClr val="FFFFFF"/>
                </a:solidFill>
              </a:rPr>
              <a:t>t = </a:t>
            </a:r>
            <a:r>
              <a:rPr lang="en-US" sz="2000" dirty="0" smtClean="0">
                <a:solidFill>
                  <a:srgbClr val="FFFFFF"/>
                </a:solidFill>
              </a:rPr>
              <a:t>change of </a:t>
            </a:r>
            <a:r>
              <a:rPr lang="pl-PL" sz="2000" dirty="0" smtClean="0">
                <a:solidFill>
                  <a:srgbClr val="FFFFFF"/>
                </a:solidFill>
              </a:rPr>
              <a:t>1 </a:t>
            </a:r>
            <a:r>
              <a:rPr lang="en-US" sz="2000" dirty="0" smtClean="0">
                <a:solidFill>
                  <a:srgbClr val="FFFFFF"/>
                </a:solidFill>
              </a:rPr>
              <a:t>or</a:t>
            </a:r>
            <a:r>
              <a:rPr lang="pl-PL" sz="2000" dirty="0" smtClean="0">
                <a:solidFill>
                  <a:srgbClr val="FFFFFF"/>
                </a:solidFill>
              </a:rPr>
              <a:t> 2</a:t>
            </a:r>
            <a:r>
              <a:rPr lang="en-US" sz="2000" dirty="0" smtClean="0">
                <a:solidFill>
                  <a:srgbClr val="FFFFFF"/>
                </a:solidFill>
              </a:rPr>
              <a:t> patterns</a:t>
            </a:r>
            <a:r>
              <a:rPr lang="pl-PL" sz="2000" dirty="0" smtClean="0">
                <a:solidFill>
                  <a:srgbClr val="FFFFFF"/>
                </a:solidFill>
              </a:rPr>
              <a:t>.</a:t>
            </a:r>
            <a:r>
              <a:rPr lang="pl-PL" sz="1000" dirty="0" smtClean="0">
                <a:solidFill>
                  <a:srgbClr val="FFFFFF"/>
                </a:solidFill>
              </a:rPr>
              <a:t/>
            </a:r>
            <a:br>
              <a:rPr lang="pl-PL" sz="1000" dirty="0" smtClean="0">
                <a:solidFill>
                  <a:srgbClr val="FFFFFF"/>
                </a:solidFill>
              </a:rPr>
            </a:br>
            <a:r>
              <a:rPr lang="en-US" sz="1000" dirty="0" smtClean="0">
                <a:solidFill>
                  <a:srgbClr val="FFFFFF"/>
                </a:solidFill>
              </a:rPr>
              <a:t/>
            </a:r>
            <a:br>
              <a:rPr lang="en-US" sz="1000" dirty="0" smtClean="0">
                <a:solidFill>
                  <a:srgbClr val="FFFFFF"/>
                </a:solidFill>
              </a:rPr>
            </a:br>
            <a:r>
              <a:rPr lang="en-US" sz="2000" dirty="0" smtClean="0">
                <a:solidFill>
                  <a:srgbClr val="FFFFFF"/>
                </a:solidFill>
              </a:rPr>
              <a:t>Catastrophic forgetting</a:t>
            </a:r>
            <a:r>
              <a:rPr lang="pl-PL" sz="2000" dirty="0" smtClean="0">
                <a:solidFill>
                  <a:srgbClr val="FFFFFF"/>
                </a:solidFill>
              </a:rPr>
              <a:t>:  </a:t>
            </a:r>
          </a:p>
          <a:p>
            <a:pPr marL="0" indent="0" eaLnBrk="1" hangingPunct="1">
              <a:spcBef>
                <a:spcPct val="0"/>
              </a:spcBef>
              <a:buClrTx/>
              <a:buSzTx/>
              <a:buFontTx/>
              <a:buNone/>
            </a:pPr>
            <a:r>
              <a:rPr lang="en-US" sz="2000" dirty="0" smtClean="0">
                <a:solidFill>
                  <a:srgbClr val="FFFFFF"/>
                </a:solidFill>
              </a:rPr>
              <a:t>Results</a:t>
            </a:r>
            <a:r>
              <a:rPr lang="pl-PL" sz="2000" dirty="0" smtClean="0">
                <a:solidFill>
                  <a:srgbClr val="FFFFFF"/>
                </a:solidFill>
              </a:rPr>
              <a:t>: </a:t>
            </a:r>
            <a:r>
              <a:rPr lang="pl-PL" sz="2000" dirty="0" err="1" smtClean="0">
                <a:solidFill>
                  <a:srgbClr val="FFFFFF"/>
                </a:solidFill>
              </a:rPr>
              <a:t>EpochOutputDataGraph</a:t>
            </a:r>
            <a:r>
              <a:rPr lang="pl-PL" sz="2000" dirty="0" smtClean="0">
                <a:solidFill>
                  <a:srgbClr val="FFFFFF"/>
                </a:solidFill>
              </a:rPr>
              <a:t>, </a:t>
            </a:r>
            <a:r>
              <a:rPr lang="en-US" sz="2000" dirty="0" smtClean="0">
                <a:solidFill>
                  <a:srgbClr val="FFFFFF"/>
                </a:solidFill>
              </a:rPr>
              <a:t>black line </a:t>
            </a:r>
            <a:br>
              <a:rPr lang="en-US" sz="2000" dirty="0" smtClean="0">
                <a:solidFill>
                  <a:srgbClr val="FFFFFF"/>
                </a:solidFill>
              </a:rPr>
            </a:br>
            <a:r>
              <a:rPr lang="pl-PL" sz="2000" dirty="0" smtClean="0">
                <a:solidFill>
                  <a:srgbClr val="FFFFFF"/>
                </a:solidFill>
              </a:rPr>
              <a:t>= </a:t>
            </a:r>
            <a:r>
              <a:rPr lang="en-US" sz="2000" dirty="0" smtClean="0">
                <a:solidFill>
                  <a:srgbClr val="FFFFFF"/>
                </a:solidFill>
              </a:rPr>
              <a:t>errors during </a:t>
            </a:r>
            <a:r>
              <a:rPr lang="pl-PL" sz="2000" dirty="0" smtClean="0">
                <a:solidFill>
                  <a:srgbClr val="FFFFFF"/>
                </a:solidFill>
              </a:rPr>
              <a:t>AB</a:t>
            </a:r>
            <a:r>
              <a:rPr lang="en-US" sz="2000" dirty="0" smtClean="0">
                <a:solidFill>
                  <a:srgbClr val="FFFFFF"/>
                </a:solidFill>
              </a:rPr>
              <a:t> training</a:t>
            </a:r>
            <a:r>
              <a:rPr lang="pl-PL" sz="2000" dirty="0" smtClean="0">
                <a:solidFill>
                  <a:srgbClr val="FFFFFF"/>
                </a:solidFill>
              </a:rPr>
              <a:t>, </a:t>
            </a:r>
            <a:r>
              <a:rPr lang="en-US" sz="2000" dirty="0" smtClean="0">
                <a:solidFill>
                  <a:srgbClr val="FFFFFF"/>
                </a:solidFill>
              </a:rPr>
              <a:t>red line </a:t>
            </a:r>
            <a:r>
              <a:rPr lang="pl-PL" sz="2000" dirty="0" smtClean="0">
                <a:solidFill>
                  <a:srgbClr val="FFFFFF"/>
                </a:solidFill>
              </a:rPr>
              <a:t>= test </a:t>
            </a:r>
            <a:r>
              <a:rPr lang="en-US" sz="2000" dirty="0" smtClean="0">
                <a:solidFill>
                  <a:srgbClr val="FFFFFF"/>
                </a:solidFill>
              </a:rPr>
              <a:t>on </a:t>
            </a:r>
            <a:r>
              <a:rPr lang="pl-PL" sz="2000" dirty="0" smtClean="0">
                <a:solidFill>
                  <a:srgbClr val="FFFFFF"/>
                </a:solidFill>
              </a:rPr>
              <a:t>AB/AC </a:t>
            </a:r>
            <a:r>
              <a:rPr lang="en-US" sz="2000" dirty="0" smtClean="0">
                <a:solidFill>
                  <a:srgbClr val="FFFFFF"/>
                </a:solidFill>
              </a:rPr>
              <a:t>after each epoch</a:t>
            </a:r>
            <a:r>
              <a:rPr lang="pl-PL" sz="2000" dirty="0" smtClean="0">
                <a:solidFill>
                  <a:srgbClr val="FFFFFF"/>
                </a:solidFill>
              </a:rPr>
              <a:t>.</a:t>
            </a:r>
          </a:p>
        </p:txBody>
      </p:sp>
      <p:sp>
        <p:nvSpPr>
          <p:cNvPr id="15364" name="Rectangle 6"/>
          <p:cNvSpPr>
            <a:spLocks noChangeArrowheads="1"/>
          </p:cNvSpPr>
          <p:nvPr/>
        </p:nvSpPr>
        <p:spPr bwMode="auto">
          <a:xfrm>
            <a:off x="500063" y="4643438"/>
            <a:ext cx="5572125"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lnSpc>
                <a:spcPct val="120000"/>
              </a:lnSpc>
            </a:pPr>
            <a:r>
              <a:rPr lang="pl-PL" sz="2000" dirty="0">
                <a:solidFill>
                  <a:srgbClr val="FFFFFF"/>
                </a:solidFill>
                <a:latin typeface="Calibri" pitchFamily="34" charset="0"/>
              </a:rPr>
              <a:t>10 </a:t>
            </a:r>
            <a:r>
              <a:rPr lang="en-US" sz="2000" dirty="0" smtClean="0">
                <a:solidFill>
                  <a:srgbClr val="FFFFFF"/>
                </a:solidFill>
                <a:latin typeface="Calibri" pitchFamily="34" charset="0"/>
              </a:rPr>
              <a:t>patterns</a:t>
            </a:r>
            <a:r>
              <a:rPr lang="pl-PL" sz="2000" dirty="0" smtClean="0">
                <a:solidFill>
                  <a:srgbClr val="FFFFFF"/>
                </a:solidFill>
                <a:latin typeface="Calibri" pitchFamily="34" charset="0"/>
              </a:rPr>
              <a:t>, </a:t>
            </a:r>
            <a:r>
              <a:rPr lang="pl-PL" sz="2000" dirty="0" err="1">
                <a:solidFill>
                  <a:srgbClr val="FFFFFF"/>
                </a:solidFill>
                <a:latin typeface="Calibri" pitchFamily="34" charset="0"/>
              </a:rPr>
              <a:t>batch</a:t>
            </a:r>
            <a:r>
              <a:rPr lang="pl-PL" sz="2000" dirty="0">
                <a:solidFill>
                  <a:srgbClr val="FFFFFF"/>
                </a:solidFill>
                <a:latin typeface="Calibri" pitchFamily="34" charset="0"/>
              </a:rPr>
              <a:t> </a:t>
            </a:r>
            <a:r>
              <a:rPr lang="en-US" sz="2000" dirty="0" smtClean="0">
                <a:solidFill>
                  <a:srgbClr val="FFFFFF"/>
                </a:solidFill>
                <a:latin typeface="Calibri" pitchFamily="34" charset="0"/>
              </a:rPr>
              <a:t>will repeat it </a:t>
            </a:r>
            <a:r>
              <a:rPr lang="pl-PL" sz="2000" dirty="0" smtClean="0">
                <a:solidFill>
                  <a:srgbClr val="FFFFFF"/>
                </a:solidFill>
                <a:latin typeface="Calibri" pitchFamily="34" charset="0"/>
              </a:rPr>
              <a:t>5 </a:t>
            </a:r>
            <a:r>
              <a:rPr lang="en-US" sz="2000" dirty="0" smtClean="0">
                <a:solidFill>
                  <a:srgbClr val="FFFFFF"/>
                </a:solidFill>
                <a:latin typeface="Calibri" pitchFamily="34" charset="0"/>
              </a:rPr>
              <a:t>times</a:t>
            </a:r>
            <a:r>
              <a:rPr lang="pl-PL" sz="2000" dirty="0" smtClean="0">
                <a:solidFill>
                  <a:srgbClr val="FFFFFF"/>
                </a:solidFill>
                <a:latin typeface="Calibri" pitchFamily="34" charset="0"/>
              </a:rPr>
              <a:t>.</a:t>
            </a:r>
            <a:endParaRPr lang="pl-PL" sz="2000" dirty="0">
              <a:solidFill>
                <a:srgbClr val="FFFFFF"/>
              </a:solidFill>
              <a:latin typeface="Calibri" pitchFamily="34" charset="0"/>
            </a:endParaRPr>
          </a:p>
          <a:p>
            <a:pPr algn="l">
              <a:lnSpc>
                <a:spcPct val="120000"/>
              </a:lnSpc>
            </a:pPr>
            <a:r>
              <a:rPr lang="en-US" sz="2000" dirty="0" smtClean="0">
                <a:solidFill>
                  <a:srgbClr val="FFFFFF"/>
                </a:solidFill>
                <a:latin typeface="Calibri" pitchFamily="34" charset="0"/>
              </a:rPr>
              <a:t>This test shows that after learning </a:t>
            </a:r>
            <a:r>
              <a:rPr lang="pl-PL" sz="2000" dirty="0" smtClean="0">
                <a:solidFill>
                  <a:srgbClr val="FFFFFF"/>
                </a:solidFill>
                <a:latin typeface="Calibri" pitchFamily="34" charset="0"/>
              </a:rPr>
              <a:t>AC (8</a:t>
            </a:r>
            <a:r>
              <a:rPr lang="en-US" sz="2000" dirty="0" smtClean="0">
                <a:solidFill>
                  <a:srgbClr val="FFFFFF"/>
                </a:solidFill>
                <a:latin typeface="Calibri" pitchFamily="34" charset="0"/>
              </a:rPr>
              <a:t> epochs</a:t>
            </a:r>
            <a:r>
              <a:rPr lang="pl-PL" sz="2000" dirty="0" smtClean="0">
                <a:solidFill>
                  <a:srgbClr val="FFFFFF"/>
                </a:solidFill>
                <a:latin typeface="Calibri" pitchFamily="34" charset="0"/>
              </a:rPr>
              <a:t>) </a:t>
            </a:r>
            <a:r>
              <a:rPr lang="en-US" sz="2000" dirty="0" smtClean="0">
                <a:solidFill>
                  <a:srgbClr val="FFFFFF"/>
                </a:solidFill>
                <a:latin typeface="Calibri" pitchFamily="34" charset="0"/>
              </a:rPr>
              <a:t>the network has completely forgotten associations </a:t>
            </a:r>
            <a:r>
              <a:rPr lang="pl-PL" sz="2000" dirty="0" smtClean="0">
                <a:solidFill>
                  <a:srgbClr val="FFFFFF"/>
                </a:solidFill>
                <a:latin typeface="Calibri" pitchFamily="34" charset="0"/>
              </a:rPr>
              <a:t>AB</a:t>
            </a:r>
            <a:r>
              <a:rPr lang="pl-PL" sz="2000" dirty="0">
                <a:solidFill>
                  <a:srgbClr val="FFFFFF"/>
                </a:solidFill>
                <a:latin typeface="Calibri" pitchFamily="34" charset="0"/>
              </a:rPr>
              <a:t>, </a:t>
            </a:r>
            <a:r>
              <a:rPr lang="en-US" sz="2000" dirty="0" smtClean="0">
                <a:solidFill>
                  <a:srgbClr val="FFFFFF"/>
                </a:solidFill>
                <a:latin typeface="Calibri" pitchFamily="34" charset="0"/>
              </a:rPr>
              <a:t>because many hidden units take part in learning of both lists</a:t>
            </a:r>
            <a:r>
              <a:rPr lang="pl-PL" sz="2000" dirty="0" smtClean="0">
                <a:solidFill>
                  <a:srgbClr val="FFFFFF"/>
                </a:solidFill>
                <a:latin typeface="Calibri" pitchFamily="34" charset="0"/>
              </a:rPr>
              <a:t>. </a:t>
            </a:r>
            <a:endParaRPr lang="pl-PL" sz="2000" dirty="0">
              <a:solidFill>
                <a:srgbClr val="FFFFFF"/>
              </a:solidFill>
              <a:latin typeface="Calibri" pitchFamily="34" charset="0"/>
            </a:endParaRPr>
          </a:p>
        </p:txBody>
      </p:sp>
      <p:pic>
        <p:nvPicPr>
          <p:cNvPr id="1536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4338" y="928688"/>
            <a:ext cx="3649662" cy="310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536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7938" y="4071938"/>
            <a:ext cx="2667000" cy="265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466451838"/>
      </p:ext>
    </p:extLst>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Rectangle 2"/>
          <p:cNvSpPr>
            <a:spLocks noGrp="1" noChangeArrowheads="1"/>
          </p:cNvSpPr>
          <p:nvPr>
            <p:ph type="title"/>
          </p:nvPr>
        </p:nvSpPr>
        <p:spPr>
          <a:xfrm>
            <a:off x="685800" y="350838"/>
            <a:ext cx="7772400" cy="563562"/>
          </a:xfrm>
        </p:spPr>
        <p:txBody>
          <a:bodyPr/>
          <a:lstStyle/>
          <a:p>
            <a:pPr eaLnBrk="1" hangingPunct="1">
              <a:defRPr/>
            </a:pPr>
            <a:r>
              <a:rPr lang="pl-PL" dirty="0" smtClean="0"/>
              <a:t>AB-AC</a:t>
            </a:r>
            <a:r>
              <a:rPr lang="en-US" dirty="0" smtClean="0"/>
              <a:t> </a:t>
            </a:r>
            <a:r>
              <a:rPr lang="pl-PL" dirty="0"/>
              <a:t>Model </a:t>
            </a:r>
            <a:endParaRPr lang="en-US" dirty="0" smtClean="0"/>
          </a:p>
        </p:txBody>
      </p:sp>
      <p:sp>
        <p:nvSpPr>
          <p:cNvPr id="16387" name="Rectangle 3"/>
          <p:cNvSpPr>
            <a:spLocks noGrp="1" noChangeArrowheads="1"/>
          </p:cNvSpPr>
          <p:nvPr>
            <p:ph type="body" sz="half" idx="1"/>
          </p:nvPr>
        </p:nvSpPr>
        <p:spPr>
          <a:xfrm>
            <a:off x="539750" y="1268759"/>
            <a:ext cx="8353425" cy="5255865"/>
          </a:xfrm>
          <a:noFill/>
        </p:spPr>
        <p:txBody>
          <a:bodyPr/>
          <a:lstStyle/>
          <a:p>
            <a:pPr marL="0" indent="0" eaLnBrk="1" hangingPunct="1">
              <a:spcBef>
                <a:spcPct val="0"/>
              </a:spcBef>
              <a:spcAft>
                <a:spcPts val="1200"/>
              </a:spcAft>
              <a:buClrTx/>
              <a:buSzTx/>
              <a:buFontTx/>
              <a:buNone/>
            </a:pPr>
            <a:r>
              <a:rPr lang="pl-PL" dirty="0" err="1"/>
              <a:t>BatchOutputData</a:t>
            </a:r>
            <a:r>
              <a:rPr lang="pl-PL" dirty="0"/>
              <a:t> </a:t>
            </a:r>
            <a:r>
              <a:rPr lang="en-US" dirty="0"/>
              <a:t>shows</a:t>
            </a:r>
            <a:r>
              <a:rPr lang="pl-PL" dirty="0"/>
              <a:t>, </a:t>
            </a:r>
            <a:r>
              <a:rPr lang="en-US" dirty="0"/>
              <a:t>that when </a:t>
            </a:r>
            <a:r>
              <a:rPr lang="pl-PL" dirty="0"/>
              <a:t>AB </a:t>
            </a:r>
            <a:r>
              <a:rPr lang="en-US" dirty="0"/>
              <a:t>list has been learned and AC is being learned the number of errors goes to 10 each time, everything is forgotten</a:t>
            </a:r>
            <a:r>
              <a:rPr lang="pl-PL" dirty="0"/>
              <a:t>.</a:t>
            </a:r>
          </a:p>
          <a:p>
            <a:pPr marL="0" indent="0" eaLnBrk="1" hangingPunct="1">
              <a:spcBef>
                <a:spcPct val="0"/>
              </a:spcBef>
              <a:spcAft>
                <a:spcPts val="1200"/>
              </a:spcAft>
              <a:buClrTx/>
              <a:buSzTx/>
              <a:buFontTx/>
              <a:buNone/>
            </a:pPr>
            <a:r>
              <a:rPr lang="en-US" dirty="0"/>
              <a:t>Can one learn both lists</a:t>
            </a:r>
            <a:r>
              <a:rPr lang="pl-PL" dirty="0"/>
              <a:t>?  </a:t>
            </a:r>
            <a:r>
              <a:rPr lang="en-US" dirty="0"/>
              <a:t/>
            </a:r>
            <a:br>
              <a:rPr lang="en-US" dirty="0"/>
            </a:br>
            <a:r>
              <a:rPr lang="en-US" dirty="0"/>
              <a:t>Perhaps less hidden units should be active at the same time? </a:t>
            </a:r>
            <a:br>
              <a:rPr lang="en-US" dirty="0"/>
            </a:br>
            <a:r>
              <a:rPr lang="en-US" dirty="0"/>
              <a:t>Changing </a:t>
            </a:r>
            <a:r>
              <a:rPr lang="pl-PL" dirty="0" err="1"/>
              <a:t>hid_kwta</a:t>
            </a:r>
            <a:r>
              <a:rPr lang="pl-PL" dirty="0"/>
              <a:t> 12=&gt;4 </a:t>
            </a:r>
            <a:r>
              <a:rPr lang="en-US" dirty="0"/>
              <a:t>does not help, still there is catastrophic forgetting.</a:t>
            </a:r>
            <a:endParaRPr lang="pl-PL" dirty="0"/>
          </a:p>
          <a:p>
            <a:pPr marL="0" indent="0" eaLnBrk="1" hangingPunct="1">
              <a:spcBef>
                <a:spcPct val="0"/>
              </a:spcBef>
              <a:spcAft>
                <a:spcPts val="1200"/>
              </a:spcAft>
              <a:buClrTx/>
              <a:buSzTx/>
              <a:buFontTx/>
              <a:buNone/>
            </a:pPr>
            <a:r>
              <a:rPr lang="en-US" dirty="0"/>
              <a:t>Changing variance of initial values</a:t>
            </a:r>
            <a:r>
              <a:rPr lang="pl-PL" dirty="0"/>
              <a:t> </a:t>
            </a:r>
            <a:r>
              <a:rPr lang="pl-PL" dirty="0" err="1"/>
              <a:t>wt_var</a:t>
            </a:r>
            <a:r>
              <a:rPr lang="pl-PL" dirty="0"/>
              <a:t> 0.25=&gt;0.4</a:t>
            </a:r>
            <a:r>
              <a:rPr lang="en-US" dirty="0"/>
              <a:t/>
            </a:r>
            <a:br>
              <a:rPr lang="en-US" dirty="0"/>
            </a:br>
            <a:r>
              <a:rPr lang="en-US" dirty="0"/>
              <a:t>Stronger influence of </a:t>
            </a:r>
            <a:r>
              <a:rPr lang="en-US" dirty="0" err="1"/>
              <a:t>contex</a:t>
            </a:r>
            <a:r>
              <a:rPr lang="pl-PL" dirty="0"/>
              <a:t>  </a:t>
            </a:r>
            <a:r>
              <a:rPr lang="pl-PL" dirty="0" err="1"/>
              <a:t>fm_context</a:t>
            </a:r>
            <a:r>
              <a:rPr lang="pl-PL" dirty="0"/>
              <a:t> 1=&gt;1.5</a:t>
            </a:r>
          </a:p>
          <a:p>
            <a:pPr marL="0" indent="0" eaLnBrk="1" hangingPunct="1">
              <a:spcBef>
                <a:spcPct val="0"/>
              </a:spcBef>
              <a:spcAft>
                <a:spcPts val="1200"/>
              </a:spcAft>
              <a:buClrTx/>
              <a:buSzTx/>
              <a:buFontTx/>
              <a:buNone/>
            </a:pPr>
            <a:r>
              <a:rPr lang="en-US" dirty="0"/>
              <a:t>Stronger </a:t>
            </a:r>
            <a:r>
              <a:rPr lang="pl-PL" dirty="0" err="1"/>
              <a:t>Hebb</a:t>
            </a:r>
            <a:r>
              <a:rPr lang="en-US" dirty="0" err="1"/>
              <a:t>ian</a:t>
            </a:r>
            <a:r>
              <a:rPr lang="en-US" dirty="0"/>
              <a:t> learning </a:t>
            </a:r>
            <a:r>
              <a:rPr lang="pl-PL" dirty="0" err="1"/>
              <a:t>hebb</a:t>
            </a:r>
            <a:r>
              <a:rPr lang="pl-PL" dirty="0"/>
              <a:t> 0.01=&gt;0.05</a:t>
            </a:r>
            <a:r>
              <a:rPr lang="en-US" dirty="0"/>
              <a:t/>
            </a:r>
            <a:br>
              <a:rPr lang="en-US" dirty="0"/>
            </a:br>
            <a:r>
              <a:rPr lang="en-US" dirty="0"/>
              <a:t>Slower learning, decreasing learning rate </a:t>
            </a:r>
            <a:r>
              <a:rPr lang="pl-PL" dirty="0" err="1"/>
              <a:t>lrate</a:t>
            </a:r>
            <a:r>
              <a:rPr lang="pl-PL" dirty="0"/>
              <a:t> =&gt; 0.1, </a:t>
            </a:r>
            <a:r>
              <a:rPr lang="pl-PL" dirty="0" err="1"/>
              <a:t>Batch</a:t>
            </a:r>
            <a:endParaRPr lang="pl-PL" dirty="0"/>
          </a:p>
          <a:p>
            <a:pPr marL="0" indent="0" eaLnBrk="1" hangingPunct="1">
              <a:spcBef>
                <a:spcPct val="0"/>
              </a:spcBef>
              <a:spcAft>
                <a:spcPts val="1200"/>
              </a:spcAft>
              <a:buClrTx/>
              <a:buSzTx/>
              <a:buFontTx/>
              <a:buNone/>
            </a:pPr>
            <a:r>
              <a:rPr lang="en-US" dirty="0"/>
              <a:t>Although the catastrophe may be a bit weaker it does not work … </a:t>
            </a:r>
            <a:endParaRPr lang="pl-PL" sz="1000" dirty="0"/>
          </a:p>
          <a:p>
            <a:pPr marL="0" indent="0" eaLnBrk="1" hangingPunct="1">
              <a:spcBef>
                <a:spcPct val="0"/>
              </a:spcBef>
              <a:spcAft>
                <a:spcPts val="1200"/>
              </a:spcAft>
              <a:buClrTx/>
              <a:buSzTx/>
              <a:buFontTx/>
              <a:buNone/>
            </a:pPr>
            <a:r>
              <a:rPr lang="en-US" dirty="0"/>
              <a:t>Clearly another system is needed for fast learning: </a:t>
            </a:r>
          </a:p>
          <a:p>
            <a:pPr marL="0" indent="0" eaLnBrk="1" hangingPunct="1">
              <a:spcBef>
                <a:spcPct val="0"/>
              </a:spcBef>
              <a:spcAft>
                <a:spcPts val="1200"/>
              </a:spcAft>
              <a:buClrTx/>
              <a:buSzTx/>
              <a:buFontTx/>
              <a:buNone/>
            </a:pPr>
            <a:r>
              <a:rPr lang="en-US"/>
              <a:t>one fast and one slow, and this is based on the cortex and hippocampus.</a:t>
            </a:r>
            <a:endParaRPr lang="en-US" dirty="0"/>
          </a:p>
        </p:txBody>
      </p:sp>
    </p:spTree>
    <p:extLst>
      <p:ext uri="{BB962C8B-B14F-4D97-AF65-F5344CB8AC3E}">
        <p14:creationId xmlns:p14="http://schemas.microsoft.com/office/powerpoint/2010/main" val="4220844585"/>
      </p:ext>
    </p:extLst>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Hippocampus model</a:t>
            </a:r>
          </a:p>
        </p:txBody>
      </p:sp>
      <p:sp>
        <p:nvSpPr>
          <p:cNvPr id="20483" name="Rectangle 3"/>
          <p:cNvSpPr>
            <a:spLocks noGrp="1" noChangeArrowheads="1"/>
          </p:cNvSpPr>
          <p:nvPr>
            <p:ph type="body" sz="half" idx="1"/>
          </p:nvPr>
        </p:nvSpPr>
        <p:spPr>
          <a:xfrm>
            <a:off x="539750" y="1052513"/>
            <a:ext cx="4608513" cy="3305175"/>
          </a:xfrm>
          <a:noFill/>
        </p:spPr>
        <p:txBody>
          <a:bodyPr/>
          <a:lstStyle/>
          <a:p>
            <a:pPr marL="0" indent="0" eaLnBrk="1" hangingPunct="1">
              <a:lnSpc>
                <a:spcPct val="120000"/>
              </a:lnSpc>
              <a:spcBef>
                <a:spcPct val="0"/>
              </a:spcBef>
              <a:buClrTx/>
              <a:buSzTx/>
              <a:buFontTx/>
              <a:buNone/>
            </a:pPr>
            <a:r>
              <a:rPr lang="pl-PL" sz="2000" dirty="0" err="1" smtClean="0">
                <a:solidFill>
                  <a:schemeClr val="tx2"/>
                </a:solidFill>
              </a:rPr>
              <a:t>Proje</a:t>
            </a:r>
            <a:r>
              <a:rPr lang="en-US" sz="2000" dirty="0" smtClean="0">
                <a:solidFill>
                  <a:schemeClr val="tx2"/>
                </a:solidFill>
              </a:rPr>
              <a:t>c</a:t>
            </a:r>
            <a:r>
              <a:rPr lang="pl-PL" sz="2000" dirty="0" smtClean="0">
                <a:solidFill>
                  <a:schemeClr val="tx2"/>
                </a:solidFill>
              </a:rPr>
              <a:t>t </a:t>
            </a:r>
            <a:r>
              <a:rPr lang="pl-PL" sz="2000" dirty="0" err="1" smtClean="0">
                <a:solidFill>
                  <a:schemeClr val="tx2"/>
                </a:solidFill>
              </a:rPr>
              <a:t>hip.proj</a:t>
            </a:r>
            <a:endParaRPr lang="pl-PL" sz="2000" dirty="0" smtClean="0">
              <a:solidFill>
                <a:schemeClr val="tx2"/>
              </a:solidFill>
            </a:endParaRPr>
          </a:p>
          <a:p>
            <a:pPr marL="0" indent="0" eaLnBrk="1" hangingPunct="1">
              <a:lnSpc>
                <a:spcPct val="120000"/>
              </a:lnSpc>
              <a:spcBef>
                <a:spcPct val="0"/>
              </a:spcBef>
              <a:buClrTx/>
              <a:buSzTx/>
              <a:buFontTx/>
              <a:buNone/>
            </a:pPr>
            <a:endParaRPr lang="pl-PL" sz="1000" dirty="0" smtClean="0">
              <a:solidFill>
                <a:srgbClr val="FFFFFF"/>
              </a:solidFill>
            </a:endParaRPr>
          </a:p>
          <a:p>
            <a:pPr marL="0" indent="0" eaLnBrk="1" hangingPunct="1">
              <a:lnSpc>
                <a:spcPct val="120000"/>
              </a:lnSpc>
              <a:spcBef>
                <a:spcPct val="0"/>
              </a:spcBef>
              <a:buClrTx/>
              <a:buSzTx/>
              <a:buFontTx/>
              <a:buNone/>
            </a:pPr>
            <a:r>
              <a:rPr lang="en-US" sz="2000" dirty="0" smtClean="0">
                <a:solidFill>
                  <a:srgbClr val="FFFFFF"/>
                </a:solidFill>
              </a:rPr>
              <a:t>Input signals pass through the </a:t>
            </a:r>
            <a:r>
              <a:rPr lang="pl-PL" sz="2000" dirty="0" err="1" smtClean="0">
                <a:solidFill>
                  <a:srgbClr val="FFFFFF"/>
                </a:solidFill>
              </a:rPr>
              <a:t>EC_in</a:t>
            </a:r>
            <a:r>
              <a:rPr lang="en-US" sz="2000" dirty="0" smtClean="0">
                <a:solidFill>
                  <a:srgbClr val="FFFFFF"/>
                </a:solidFill>
              </a:rPr>
              <a:t> (</a:t>
            </a:r>
            <a:r>
              <a:rPr lang="en-US" sz="2000" dirty="0" err="1" smtClean="0">
                <a:solidFill>
                  <a:srgbClr val="FFFFFF"/>
                </a:solidFill>
              </a:rPr>
              <a:t>entorhinal</a:t>
            </a:r>
            <a:r>
              <a:rPr lang="en-US" sz="2000" dirty="0" smtClean="0">
                <a:solidFill>
                  <a:srgbClr val="FFFFFF"/>
                </a:solidFill>
              </a:rPr>
              <a:t> input</a:t>
            </a:r>
            <a:r>
              <a:rPr lang="pl-PL" sz="2000" dirty="0" smtClean="0">
                <a:solidFill>
                  <a:srgbClr val="FFFFFF"/>
                </a:solidFill>
              </a:rPr>
              <a:t>), </a:t>
            </a:r>
            <a:r>
              <a:rPr lang="en-US" sz="2000" dirty="0" smtClean="0">
                <a:solidFill>
                  <a:srgbClr val="FFFFFF"/>
                </a:solidFill>
              </a:rPr>
              <a:t>to the </a:t>
            </a:r>
            <a:r>
              <a:rPr lang="pl-PL" sz="2000" dirty="0" smtClean="0">
                <a:solidFill>
                  <a:srgbClr val="FFFFFF"/>
                </a:solidFill>
              </a:rPr>
              <a:t>DG </a:t>
            </a:r>
            <a:r>
              <a:rPr lang="en-US" sz="2000" dirty="0" smtClean="0">
                <a:solidFill>
                  <a:srgbClr val="FFFFFF"/>
                </a:solidFill>
              </a:rPr>
              <a:t>(dentate </a:t>
            </a:r>
            <a:r>
              <a:rPr lang="en-US" sz="2000" dirty="0" err="1" smtClean="0">
                <a:solidFill>
                  <a:srgbClr val="FFFFFF"/>
                </a:solidFill>
              </a:rPr>
              <a:t>gyrus</a:t>
            </a:r>
            <a:r>
              <a:rPr lang="en-US" sz="2000" dirty="0" smtClean="0">
                <a:solidFill>
                  <a:srgbClr val="FFFFFF"/>
                </a:solidFill>
              </a:rPr>
              <a:t>) and to </a:t>
            </a:r>
            <a:r>
              <a:rPr lang="pl-PL" sz="2000" dirty="0" smtClean="0">
                <a:solidFill>
                  <a:srgbClr val="FFFFFF"/>
                </a:solidFill>
              </a:rPr>
              <a:t>CA3</a:t>
            </a:r>
            <a:r>
              <a:rPr lang="en-US" sz="2000" dirty="0" smtClean="0">
                <a:solidFill>
                  <a:srgbClr val="FFFFFF"/>
                </a:solidFill>
              </a:rPr>
              <a:t> part of hippocampus.</a:t>
            </a:r>
            <a:r>
              <a:rPr lang="pl-PL" sz="2000" dirty="0" smtClean="0">
                <a:solidFill>
                  <a:srgbClr val="FFFFFF"/>
                </a:solidFill>
              </a:rPr>
              <a:t> </a:t>
            </a:r>
          </a:p>
          <a:p>
            <a:pPr marL="0" indent="0" eaLnBrk="1" hangingPunct="1">
              <a:lnSpc>
                <a:spcPct val="120000"/>
              </a:lnSpc>
              <a:spcBef>
                <a:spcPct val="0"/>
              </a:spcBef>
              <a:buClrTx/>
              <a:buSzTx/>
              <a:buFontTx/>
              <a:buNone/>
            </a:pPr>
            <a:r>
              <a:rPr lang="pl-PL" sz="2000" dirty="0" smtClean="0">
                <a:solidFill>
                  <a:srgbClr val="FFFFFF"/>
                </a:solidFill>
              </a:rPr>
              <a:t>DG </a:t>
            </a:r>
            <a:r>
              <a:rPr lang="en-US" sz="2000" dirty="0" smtClean="0">
                <a:solidFill>
                  <a:srgbClr val="FFFFFF"/>
                </a:solidFill>
              </a:rPr>
              <a:t>has also influence on </a:t>
            </a:r>
            <a:r>
              <a:rPr lang="pl-PL" sz="2000" dirty="0" smtClean="0">
                <a:solidFill>
                  <a:srgbClr val="FFFFFF"/>
                </a:solidFill>
              </a:rPr>
              <a:t>CA3, </a:t>
            </a:r>
            <a:r>
              <a:rPr lang="en-US" sz="2000" dirty="0" smtClean="0">
                <a:solidFill>
                  <a:srgbClr val="FFFFFF"/>
                </a:solidFill>
              </a:rPr>
              <a:t>with sparse representations</a:t>
            </a:r>
            <a:r>
              <a:rPr lang="pl-PL" sz="2000" dirty="0" smtClean="0">
                <a:solidFill>
                  <a:srgbClr val="FFFFFF"/>
                </a:solidFill>
              </a:rPr>
              <a:t>, </a:t>
            </a:r>
            <a:r>
              <a:rPr lang="en-US" sz="2000" dirty="0" smtClean="0">
                <a:solidFill>
                  <a:srgbClr val="FFFFFF"/>
                </a:solidFill>
              </a:rPr>
              <a:t>that allow for clear discrimination of input signals</a:t>
            </a:r>
            <a:r>
              <a:rPr lang="pl-PL" sz="2000" dirty="0" smtClean="0">
                <a:solidFill>
                  <a:srgbClr val="FFFFFF"/>
                </a:solidFill>
              </a:rPr>
              <a:t>. </a:t>
            </a:r>
            <a:r>
              <a:rPr lang="en-US" dirty="0"/>
              <a:t/>
            </a:r>
            <a:br>
              <a:rPr lang="en-US" dirty="0"/>
            </a:br>
            <a:r>
              <a:rPr lang="pl-PL" sz="2000" dirty="0" smtClean="0">
                <a:solidFill>
                  <a:srgbClr val="FFFFFF"/>
                </a:solidFill>
              </a:rPr>
              <a:t>CA3 </a:t>
            </a:r>
            <a:r>
              <a:rPr lang="en-US" sz="2000" dirty="0" smtClean="0">
                <a:solidFill>
                  <a:srgbClr val="FFFFFF"/>
                </a:solidFill>
              </a:rPr>
              <a:t>has strong recurrent connections</a:t>
            </a:r>
            <a:r>
              <a:rPr lang="pl-PL" sz="2000" dirty="0" smtClean="0">
                <a:solidFill>
                  <a:srgbClr val="FFFFFF"/>
                </a:solidFill>
              </a:rPr>
              <a:t>. </a:t>
            </a:r>
          </a:p>
        </p:txBody>
      </p:sp>
      <p:sp>
        <p:nvSpPr>
          <p:cNvPr id="24581" name="Text Box 8"/>
          <p:cNvSpPr txBox="1">
            <a:spLocks noChangeArrowheads="1"/>
          </p:cNvSpPr>
          <p:nvPr/>
        </p:nvSpPr>
        <p:spPr bwMode="auto">
          <a:xfrm>
            <a:off x="539750" y="4500563"/>
            <a:ext cx="8424863" cy="2032000"/>
          </a:xfrm>
          <a:prstGeom prst="rect">
            <a:avLst/>
          </a:prstGeom>
          <a:noFill/>
          <a:ln w="9525" algn="ctr">
            <a:noFill/>
            <a:miter lim="800000"/>
            <a:headEnd/>
            <a:tailEnd/>
          </a:ln>
        </p:spPr>
        <p:txBody>
          <a:bodyPr>
            <a:spAutoFit/>
          </a:bodyPr>
          <a:lstStyle/>
          <a:p>
            <a:pPr algn="l">
              <a:lnSpc>
                <a:spcPct val="120000"/>
              </a:lnSpc>
              <a:defRPr/>
            </a:pPr>
            <a:r>
              <a:rPr lang="pl-PL" sz="2000" kern="0" dirty="0">
                <a:solidFill>
                  <a:srgbClr val="FFFFFF"/>
                </a:solidFill>
                <a:latin typeface="Calibri" pitchFamily="34" charset="0"/>
              </a:rPr>
              <a:t>CA1 </a:t>
            </a:r>
            <a:r>
              <a:rPr lang="en-US" sz="2000" kern="0" dirty="0" smtClean="0">
                <a:solidFill>
                  <a:srgbClr val="FFFFFF"/>
                </a:solidFill>
                <a:latin typeface="Calibri" pitchFamily="34" charset="0"/>
              </a:rPr>
              <a:t>has more distributed representations with output to </a:t>
            </a:r>
            <a:r>
              <a:rPr lang="pl-PL" sz="2000" kern="0" dirty="0" smtClean="0">
                <a:solidFill>
                  <a:srgbClr val="FFFFFF"/>
                </a:solidFill>
                <a:latin typeface="Calibri" pitchFamily="34" charset="0"/>
              </a:rPr>
              <a:t>=&gt; </a:t>
            </a:r>
            <a:r>
              <a:rPr lang="pl-PL" sz="2000" kern="0" dirty="0" err="1">
                <a:solidFill>
                  <a:srgbClr val="FFFFFF"/>
                </a:solidFill>
                <a:latin typeface="Calibri" pitchFamily="34" charset="0"/>
              </a:rPr>
              <a:t>EC_out</a:t>
            </a:r>
            <a:r>
              <a:rPr lang="pl-PL" sz="2000" kern="0" dirty="0">
                <a:solidFill>
                  <a:srgbClr val="FFFFFF"/>
                </a:solidFill>
                <a:latin typeface="Calibri" pitchFamily="34" charset="0"/>
              </a:rPr>
              <a:t>. </a:t>
            </a:r>
          </a:p>
          <a:p>
            <a:pPr algn="l">
              <a:lnSpc>
                <a:spcPct val="120000"/>
              </a:lnSpc>
              <a:defRPr/>
            </a:pPr>
            <a:r>
              <a:rPr lang="pl-PL" sz="2000" kern="0" dirty="0">
                <a:solidFill>
                  <a:srgbClr val="FFFFFF"/>
                </a:solidFill>
                <a:latin typeface="Calibri" pitchFamily="34" charset="0"/>
              </a:rPr>
              <a:t>EC: 144 el = 4*36; </a:t>
            </a:r>
            <a:r>
              <a:rPr lang="en-US" sz="2000" kern="0" dirty="0" smtClean="0">
                <a:solidFill>
                  <a:srgbClr val="FFFFFF"/>
                </a:solidFill>
                <a:latin typeface="Calibri" pitchFamily="34" charset="0"/>
              </a:rPr>
              <a:t>all </a:t>
            </a:r>
            <a:r>
              <a:rPr lang="pl-PL" sz="2000" kern="0" dirty="0" smtClean="0">
                <a:solidFill>
                  <a:srgbClr val="FFFFFF"/>
                </a:solidFill>
                <a:latin typeface="Calibri" pitchFamily="34" charset="0"/>
              </a:rPr>
              <a:t>1</a:t>
            </a:r>
            <a:r>
              <a:rPr lang="en-US" sz="2000" kern="0" dirty="0" smtClean="0">
                <a:solidFill>
                  <a:srgbClr val="FFFFFF"/>
                </a:solidFill>
                <a:latin typeface="Calibri" pitchFamily="34" charset="0"/>
              </a:rPr>
              <a:t>/</a:t>
            </a:r>
            <a:r>
              <a:rPr lang="pl-PL" sz="2000" kern="0" dirty="0" smtClean="0">
                <a:solidFill>
                  <a:srgbClr val="FFFFFF"/>
                </a:solidFill>
                <a:latin typeface="Calibri" pitchFamily="34" charset="0"/>
              </a:rPr>
              <a:t>4 </a:t>
            </a:r>
            <a:r>
              <a:rPr lang="en-US" sz="2000" kern="0" dirty="0" smtClean="0">
                <a:solidFill>
                  <a:srgbClr val="FFFFFF"/>
                </a:solidFill>
                <a:latin typeface="Calibri" pitchFamily="34" charset="0"/>
              </a:rPr>
              <a:t>gets activated</a:t>
            </a:r>
            <a:r>
              <a:rPr lang="pl-PL" sz="2000" kern="0" dirty="0" smtClean="0">
                <a:solidFill>
                  <a:srgbClr val="FFFFFF"/>
                </a:solidFill>
                <a:latin typeface="Calibri" pitchFamily="34" charset="0"/>
              </a:rPr>
              <a:t>.</a:t>
            </a:r>
            <a:r>
              <a:rPr lang="pl-PL" sz="2000" kern="0" dirty="0">
                <a:solidFill>
                  <a:srgbClr val="FFFFFF"/>
                </a:solidFill>
                <a:latin typeface="Calibri" pitchFamily="34" charset="0"/>
              </a:rPr>
              <a:t/>
            </a:r>
            <a:br>
              <a:rPr lang="pl-PL" sz="2000" kern="0" dirty="0">
                <a:solidFill>
                  <a:srgbClr val="FFFFFF"/>
                </a:solidFill>
                <a:latin typeface="Calibri" pitchFamily="34" charset="0"/>
              </a:rPr>
            </a:br>
            <a:r>
              <a:rPr lang="pl-PL" sz="2000" kern="0" dirty="0">
                <a:solidFill>
                  <a:srgbClr val="FFFFFF"/>
                </a:solidFill>
                <a:latin typeface="Calibri" pitchFamily="34" charset="0"/>
              </a:rPr>
              <a:t>DG: 625 </a:t>
            </a:r>
            <a:r>
              <a:rPr lang="pl-PL" sz="2000" kern="0" dirty="0" err="1">
                <a:solidFill>
                  <a:srgbClr val="FFFFFF"/>
                </a:solidFill>
                <a:latin typeface="Calibri" pitchFamily="34" charset="0"/>
              </a:rPr>
              <a:t>el</a:t>
            </a:r>
            <a:r>
              <a:rPr lang="pl-PL" sz="2000" kern="0" dirty="0">
                <a:solidFill>
                  <a:srgbClr val="FFFFFF"/>
                </a:solidFill>
                <a:latin typeface="Calibri" pitchFamily="34" charset="0"/>
              </a:rPr>
              <a:t>, CA3: 240 </a:t>
            </a:r>
            <a:r>
              <a:rPr lang="pl-PL" sz="2000" kern="0" dirty="0" err="1">
                <a:solidFill>
                  <a:srgbClr val="FFFFFF"/>
                </a:solidFill>
                <a:latin typeface="Calibri" pitchFamily="34" charset="0"/>
              </a:rPr>
              <a:t>el</a:t>
            </a:r>
            <a:endParaRPr lang="pl-PL" sz="2000" kern="0" dirty="0">
              <a:solidFill>
                <a:srgbClr val="FFFFFF"/>
              </a:solidFill>
              <a:latin typeface="Calibri" pitchFamily="34" charset="0"/>
            </a:endParaRPr>
          </a:p>
          <a:p>
            <a:pPr algn="l">
              <a:lnSpc>
                <a:spcPct val="120000"/>
              </a:lnSpc>
              <a:defRPr/>
            </a:pPr>
            <a:r>
              <a:rPr lang="pl-PL" sz="2000" kern="0" dirty="0">
                <a:solidFill>
                  <a:srgbClr val="FFFFFF"/>
                </a:solidFill>
                <a:latin typeface="Calibri" pitchFamily="34" charset="0"/>
              </a:rPr>
              <a:t>CA1: 384 </a:t>
            </a:r>
            <a:r>
              <a:rPr lang="pl-PL" sz="2000" kern="0" dirty="0" err="1">
                <a:solidFill>
                  <a:srgbClr val="FFFFFF"/>
                </a:solidFill>
                <a:latin typeface="Calibri" pitchFamily="34" charset="0"/>
              </a:rPr>
              <a:t>el</a:t>
            </a:r>
            <a:r>
              <a:rPr lang="pl-PL" sz="2000" kern="0" dirty="0">
                <a:solidFill>
                  <a:srgbClr val="FFFFFF"/>
                </a:solidFill>
                <a:latin typeface="Calibri" pitchFamily="34" charset="0"/>
              </a:rPr>
              <a:t> = 12 kol * 32 </a:t>
            </a:r>
            <a:r>
              <a:rPr lang="pl-PL" sz="2000" kern="0" dirty="0" err="1">
                <a:solidFill>
                  <a:srgbClr val="FFFFFF"/>
                </a:solidFill>
                <a:latin typeface="Calibri" pitchFamily="34" charset="0"/>
              </a:rPr>
              <a:t>el</a:t>
            </a:r>
            <a:endParaRPr lang="pl-PL" sz="2000" kern="0" dirty="0">
              <a:solidFill>
                <a:srgbClr val="FFFFFF"/>
              </a:solidFill>
              <a:latin typeface="Calibri" pitchFamily="34" charset="0"/>
            </a:endParaRPr>
          </a:p>
          <a:p>
            <a:pPr algn="l">
              <a:spcBef>
                <a:spcPct val="50000"/>
              </a:spcBef>
              <a:defRPr/>
            </a:pPr>
            <a:r>
              <a:rPr lang="pl-PL" sz="2000" dirty="0">
                <a:solidFill>
                  <a:srgbClr val="EAEAEA"/>
                </a:solidFill>
                <a:latin typeface="Calibri" pitchFamily="34" charset="0"/>
              </a:rPr>
              <a:t>CA3 </a:t>
            </a:r>
            <a:r>
              <a:rPr lang="en-US" sz="2000" dirty="0" smtClean="0">
                <a:solidFill>
                  <a:srgbClr val="EAEAEA"/>
                </a:solidFill>
                <a:latin typeface="Calibri" pitchFamily="34" charset="0"/>
              </a:rPr>
              <a:t>discriminates</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in </a:t>
            </a:r>
            <a:r>
              <a:rPr lang="pl-PL" sz="2000" dirty="0" smtClean="0">
                <a:solidFill>
                  <a:srgbClr val="EAEAEA"/>
                </a:solidFill>
                <a:latin typeface="Calibri" pitchFamily="34" charset="0"/>
              </a:rPr>
              <a:t>CA1 </a:t>
            </a:r>
            <a:r>
              <a:rPr lang="en-US" sz="2000" dirty="0" smtClean="0">
                <a:solidFill>
                  <a:srgbClr val="EAEAEA"/>
                </a:solidFill>
                <a:latin typeface="Calibri" pitchFamily="34" charset="0"/>
              </a:rPr>
              <a:t>columns conjunctions of features from </a:t>
            </a:r>
            <a:r>
              <a:rPr lang="pl-PL" sz="2000" dirty="0" smtClean="0">
                <a:solidFill>
                  <a:srgbClr val="EAEAEA"/>
                </a:solidFill>
                <a:latin typeface="Calibri" pitchFamily="34" charset="0"/>
              </a:rPr>
              <a:t>3 EC</a:t>
            </a:r>
            <a:r>
              <a:rPr lang="en-US" sz="2000" dirty="0" smtClean="0">
                <a:solidFill>
                  <a:srgbClr val="EAEAEA"/>
                </a:solidFill>
                <a:latin typeface="Calibri" pitchFamily="34" charset="0"/>
              </a:rPr>
              <a:t> columns</a:t>
            </a:r>
            <a:endParaRPr lang="pl-PL" sz="2000" dirty="0">
              <a:solidFill>
                <a:srgbClr val="EAEAEA"/>
              </a:solidFill>
              <a:latin typeface="Calibri" pitchFamily="34" charset="0"/>
            </a:endParaRPr>
          </a:p>
        </p:txBody>
      </p:sp>
      <p:pic>
        <p:nvPicPr>
          <p:cNvPr id="2048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6375" y="1071563"/>
            <a:ext cx="368776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411829898"/>
      </p:ext>
    </p:extLst>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a:xfrm>
            <a:off x="685800" y="350838"/>
            <a:ext cx="7772400" cy="563562"/>
          </a:xfrm>
        </p:spPr>
        <p:txBody>
          <a:bodyPr/>
          <a:lstStyle/>
          <a:p>
            <a:pPr eaLnBrk="1" hangingPunct="1">
              <a:defRPr/>
            </a:pPr>
            <a:r>
              <a:rPr lang="en-US" dirty="0" smtClean="0"/>
              <a:t>Training data</a:t>
            </a:r>
          </a:p>
        </p:txBody>
      </p:sp>
      <p:sp>
        <p:nvSpPr>
          <p:cNvPr id="21507" name="Rectangle 3"/>
          <p:cNvSpPr>
            <a:spLocks noGrp="1" noChangeArrowheads="1"/>
          </p:cNvSpPr>
          <p:nvPr>
            <p:ph type="body" sz="half" idx="1"/>
          </p:nvPr>
        </p:nvSpPr>
        <p:spPr>
          <a:xfrm>
            <a:off x="539750" y="1052513"/>
            <a:ext cx="8353425" cy="2090737"/>
          </a:xfrm>
          <a:noFill/>
        </p:spPr>
        <p:txBody>
          <a:bodyPr/>
          <a:lstStyle/>
          <a:p>
            <a:pPr marL="0" indent="0" eaLnBrk="1" hangingPunct="1">
              <a:spcBef>
                <a:spcPct val="0"/>
              </a:spcBef>
              <a:buClrTx/>
              <a:buSzTx/>
              <a:buFontTx/>
              <a:buNone/>
            </a:pPr>
            <a:r>
              <a:rPr lang="en-US" sz="2000" dirty="0" smtClean="0">
                <a:solidFill>
                  <a:srgbClr val="FFFFFF"/>
                </a:solidFill>
              </a:rPr>
              <a:t>This model should enable fast learning of </a:t>
            </a:r>
            <a:r>
              <a:rPr lang="pl-PL" sz="2000" dirty="0" smtClean="0">
                <a:solidFill>
                  <a:srgbClr val="FFFFFF"/>
                </a:solidFill>
              </a:rPr>
              <a:t>AB – AC </a:t>
            </a:r>
            <a:r>
              <a:rPr lang="en-US" sz="2000" dirty="0" smtClean="0">
                <a:solidFill>
                  <a:srgbClr val="FFFFFF"/>
                </a:solidFill>
              </a:rPr>
              <a:t>lists without interference</a:t>
            </a:r>
            <a:r>
              <a:rPr lang="pl-PL" sz="2000" dirty="0" smtClean="0">
                <a:solidFill>
                  <a:srgbClr val="FFFFFF"/>
                </a:solidFill>
              </a:rPr>
              <a:t>.</a:t>
            </a:r>
          </a:p>
          <a:p>
            <a:pPr marL="0" indent="0" eaLnBrk="1" hangingPunct="1">
              <a:spcBef>
                <a:spcPct val="0"/>
              </a:spcBef>
              <a:buClrTx/>
              <a:buSzTx/>
              <a:buFontTx/>
              <a:buNone/>
            </a:pPr>
            <a:r>
              <a:rPr lang="en-US" sz="2000" dirty="0" err="1" smtClean="0">
                <a:solidFill>
                  <a:srgbClr val="FFFFFF"/>
                </a:solidFill>
              </a:rPr>
              <a:t>Autoassociation</a:t>
            </a:r>
            <a:r>
              <a:rPr lang="pl-PL" sz="2000" dirty="0" smtClean="0">
                <a:solidFill>
                  <a:srgbClr val="FFFFFF"/>
                </a:solidFill>
              </a:rPr>
              <a:t>: </a:t>
            </a:r>
            <a:r>
              <a:rPr lang="pl-PL" sz="2000" dirty="0" err="1" smtClean="0">
                <a:solidFill>
                  <a:srgbClr val="FFFFFF"/>
                </a:solidFill>
              </a:rPr>
              <a:t>EC_in</a:t>
            </a:r>
            <a:r>
              <a:rPr lang="pl-PL" sz="2000" dirty="0" smtClean="0">
                <a:solidFill>
                  <a:srgbClr val="FFFFFF"/>
                </a:solidFill>
              </a:rPr>
              <a:t> = </a:t>
            </a:r>
            <a:r>
              <a:rPr lang="pl-PL" sz="2000" dirty="0" err="1" smtClean="0">
                <a:solidFill>
                  <a:srgbClr val="FFFFFF"/>
                </a:solidFill>
              </a:rPr>
              <a:t>EC_out</a:t>
            </a:r>
            <a:r>
              <a:rPr lang="pl-PL" sz="2000" dirty="0" smtClean="0">
                <a:solidFill>
                  <a:srgbClr val="FFFFFF"/>
                </a:solidFill>
              </a:rPr>
              <a:t>, </a:t>
            </a:r>
            <a:r>
              <a:rPr lang="en-US" sz="2000" dirty="0" smtClean="0">
                <a:solidFill>
                  <a:srgbClr val="FFFFFF"/>
                </a:solidFill>
              </a:rPr>
              <a:t>invertible transformations </a:t>
            </a:r>
            <a:r>
              <a:rPr lang="pl-PL" sz="2000" dirty="0" smtClean="0">
                <a:solidFill>
                  <a:srgbClr val="FFFFFF"/>
                </a:solidFill>
              </a:rPr>
              <a:t> </a:t>
            </a:r>
            <a:r>
              <a:rPr lang="en-US" sz="2000" dirty="0" smtClean="0">
                <a:solidFill>
                  <a:srgbClr val="FFFFFF"/>
                </a:solidFill>
              </a:rPr>
              <a:t/>
            </a:r>
            <a:br>
              <a:rPr lang="en-US" sz="2000" dirty="0" smtClean="0">
                <a:solidFill>
                  <a:srgbClr val="FFFFFF"/>
                </a:solidFill>
              </a:rPr>
            </a:br>
            <a:r>
              <a:rPr lang="en-US" sz="2000" dirty="0" smtClean="0">
                <a:solidFill>
                  <a:srgbClr val="FFFFFF"/>
                </a:solidFill>
              </a:rPr>
              <a:t>		</a:t>
            </a:r>
            <a:r>
              <a:rPr lang="pl-PL" sz="2000" dirty="0" smtClean="0">
                <a:solidFill>
                  <a:srgbClr val="FFFFFF"/>
                </a:solidFill>
              </a:rPr>
              <a:t>+ </a:t>
            </a:r>
            <a:r>
              <a:rPr lang="en-US" sz="2000" dirty="0" smtClean="0">
                <a:solidFill>
                  <a:srgbClr val="FFFFFF"/>
                </a:solidFill>
              </a:rPr>
              <a:t>completion of </a:t>
            </a:r>
            <a:r>
              <a:rPr lang="pl-PL" sz="2000" dirty="0" smtClean="0">
                <a:solidFill>
                  <a:srgbClr val="FFFFFF"/>
                </a:solidFill>
              </a:rPr>
              <a:t>B, C </a:t>
            </a:r>
            <a:r>
              <a:rPr lang="en-US" sz="2000" dirty="0" smtClean="0">
                <a:solidFill>
                  <a:srgbClr val="FFFFFF"/>
                </a:solidFill>
              </a:rPr>
              <a:t>in association tests</a:t>
            </a:r>
            <a:r>
              <a:rPr lang="pl-PL" sz="2000" dirty="0" smtClean="0">
                <a:solidFill>
                  <a:srgbClr val="FFFFFF"/>
                </a:solidFill>
              </a:rPr>
              <a:t>.  </a:t>
            </a:r>
            <a:endParaRPr lang="pl-PL" sz="1000" dirty="0" smtClean="0">
              <a:solidFill>
                <a:srgbClr val="FFFFFF"/>
              </a:solidFill>
            </a:endParaRPr>
          </a:p>
          <a:p>
            <a:pPr marL="0" indent="0" eaLnBrk="1" hangingPunct="1">
              <a:spcBef>
                <a:spcPct val="0"/>
              </a:spcBef>
              <a:buClrTx/>
              <a:buSzTx/>
              <a:buFontTx/>
              <a:buNone/>
            </a:pPr>
            <a:r>
              <a:rPr lang="pl-PL" sz="2000" dirty="0" err="1" smtClean="0">
                <a:solidFill>
                  <a:srgbClr val="FFC000"/>
                </a:solidFill>
              </a:rPr>
              <a:t>BuildNet</a:t>
            </a:r>
            <a:r>
              <a:rPr lang="pl-PL" sz="2000" dirty="0" smtClean="0">
                <a:solidFill>
                  <a:srgbClr val="FFFFFF"/>
                </a:solidFill>
              </a:rPr>
              <a:t>, </a:t>
            </a:r>
            <a:r>
              <a:rPr lang="pl-PL" sz="2000" dirty="0" err="1" smtClean="0">
                <a:solidFill>
                  <a:srgbClr val="FFC000"/>
                </a:solidFill>
              </a:rPr>
              <a:t>View_Train_Trial_Log</a:t>
            </a:r>
            <a:r>
              <a:rPr lang="pl-PL" sz="2000" dirty="0" smtClean="0">
                <a:solidFill>
                  <a:srgbClr val="FFFFFF"/>
                </a:solidFill>
              </a:rPr>
              <a:t> </a:t>
            </a:r>
            <a:r>
              <a:rPr lang="en-US" sz="2000" dirty="0" smtClean="0">
                <a:solidFill>
                  <a:srgbClr val="FFFFFF"/>
                </a:solidFill>
              </a:rPr>
              <a:t>shows statistics</a:t>
            </a:r>
            <a:r>
              <a:rPr lang="pl-PL" sz="2000" dirty="0" smtClean="0">
                <a:solidFill>
                  <a:srgbClr val="FFFFFF"/>
                </a:solidFill>
              </a:rPr>
              <a:t>. </a:t>
            </a:r>
          </a:p>
          <a:p>
            <a:pPr marL="0" indent="0" eaLnBrk="1" hangingPunct="1">
              <a:spcBef>
                <a:spcPct val="0"/>
              </a:spcBef>
              <a:buClrTx/>
              <a:buSzTx/>
              <a:buFontTx/>
              <a:buNone/>
            </a:pPr>
            <a:r>
              <a:rPr lang="en-US" sz="2000" dirty="0" smtClean="0">
                <a:solidFill>
                  <a:srgbClr val="FFFFFF"/>
                </a:solidFill>
              </a:rPr>
              <a:t>Input includes information about input and output patterns (A-B or A-C) and the context (which list is used for training)</a:t>
            </a:r>
            <a:r>
              <a:rPr lang="pl-PL" sz="2000" dirty="0" smtClean="0">
                <a:solidFill>
                  <a:srgbClr val="FFFFFF"/>
                </a:solidFill>
              </a:rPr>
              <a:t>. </a:t>
            </a:r>
          </a:p>
        </p:txBody>
      </p:sp>
      <p:pic>
        <p:nvPicPr>
          <p:cNvPr id="215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7928" y="3344218"/>
            <a:ext cx="4283075"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Rectangle 3"/>
          <p:cNvSpPr txBox="1">
            <a:spLocks noChangeArrowheads="1"/>
          </p:cNvSpPr>
          <p:nvPr/>
        </p:nvSpPr>
        <p:spPr bwMode="auto">
          <a:xfrm>
            <a:off x="642938" y="5357813"/>
            <a:ext cx="8353425" cy="1357312"/>
          </a:xfrm>
          <a:prstGeom prst="rect">
            <a:avLst/>
          </a:prstGeom>
          <a:noFill/>
          <a:ln w="9525">
            <a:noFill/>
            <a:miter lim="800000"/>
            <a:headEnd/>
            <a:tailEnd/>
          </a:ln>
        </p:spPr>
        <p:txBody>
          <a:bodyPr/>
          <a:lstStyle/>
          <a:p>
            <a:pPr algn="l">
              <a:lnSpc>
                <a:spcPct val="120000"/>
              </a:lnSpc>
              <a:defRPr/>
            </a:pPr>
            <a:r>
              <a:rPr lang="en-US" sz="2000" kern="0" dirty="0" smtClean="0">
                <a:solidFill>
                  <a:srgbClr val="FFFFFF"/>
                </a:solidFill>
                <a:latin typeface="Calibri"/>
              </a:rPr>
              <a:t>Input consists of </a:t>
            </a:r>
            <a:r>
              <a:rPr lang="pl-PL" sz="2000" kern="0" dirty="0" smtClean="0">
                <a:solidFill>
                  <a:srgbClr val="FFFFFF"/>
                </a:solidFill>
                <a:latin typeface="Calibri"/>
              </a:rPr>
              <a:t>2x6 </a:t>
            </a:r>
            <a:r>
              <a:rPr lang="en-US" sz="2000" kern="0" dirty="0" smtClean="0">
                <a:solidFill>
                  <a:srgbClr val="FFFFFF"/>
                </a:solidFill>
                <a:latin typeface="Calibri"/>
              </a:rPr>
              <a:t>groups of activations</a:t>
            </a:r>
            <a:r>
              <a:rPr lang="pl-PL" sz="2000" kern="0" dirty="0" smtClean="0">
                <a:solidFill>
                  <a:srgbClr val="FFFFFF"/>
                </a:solidFill>
                <a:latin typeface="Calibri"/>
              </a:rPr>
              <a:t>: </a:t>
            </a:r>
            <a:r>
              <a:rPr lang="en-US" sz="2000" kern="0" dirty="0" smtClean="0">
                <a:solidFill>
                  <a:srgbClr val="FFFFFF"/>
                </a:solidFill>
                <a:latin typeface="Calibri"/>
              </a:rPr>
              <a:t>context is in the upper half</a:t>
            </a:r>
            <a:r>
              <a:rPr lang="pl-PL" sz="2000" kern="0" dirty="0" smtClean="0">
                <a:solidFill>
                  <a:srgbClr val="FFFFFF"/>
                </a:solidFill>
                <a:latin typeface="Calibri"/>
              </a:rPr>
              <a:t>, </a:t>
            </a:r>
            <a:r>
              <a:rPr lang="en-US" sz="2000" kern="0" dirty="0" smtClean="0">
                <a:solidFill>
                  <a:srgbClr val="FFFFFF"/>
                </a:solidFill>
                <a:latin typeface="Calibri"/>
              </a:rPr>
              <a:t>left lower 3 elements code </a:t>
            </a:r>
            <a:r>
              <a:rPr lang="pl-PL" sz="2000" kern="0" dirty="0" smtClean="0">
                <a:solidFill>
                  <a:srgbClr val="FFFFFF"/>
                </a:solidFill>
                <a:latin typeface="Calibri"/>
              </a:rPr>
              <a:t>A</a:t>
            </a:r>
            <a:r>
              <a:rPr lang="en-US" sz="2000" kern="0" dirty="0" smtClean="0">
                <a:solidFill>
                  <a:srgbClr val="FFFFFF"/>
                </a:solidFill>
                <a:latin typeface="Calibri"/>
              </a:rPr>
              <a:t> concept</a:t>
            </a:r>
            <a:r>
              <a:rPr lang="pl-PL" sz="2000" kern="0" dirty="0" smtClean="0">
                <a:solidFill>
                  <a:srgbClr val="FFFFFF"/>
                </a:solidFill>
                <a:latin typeface="Calibri"/>
              </a:rPr>
              <a:t>, </a:t>
            </a:r>
            <a:r>
              <a:rPr lang="en-US" sz="2000" kern="0" dirty="0" smtClean="0">
                <a:solidFill>
                  <a:srgbClr val="FFFFFF"/>
                </a:solidFill>
                <a:latin typeface="Calibri"/>
              </a:rPr>
              <a:t>upper </a:t>
            </a:r>
            <a:r>
              <a:rPr lang="pl-PL" sz="2000" kern="0" dirty="0" smtClean="0">
                <a:solidFill>
                  <a:srgbClr val="FFFFFF"/>
                </a:solidFill>
                <a:latin typeface="Calibri"/>
              </a:rPr>
              <a:t>B</a:t>
            </a:r>
            <a:r>
              <a:rPr lang="pl-PL" sz="2000" kern="0" dirty="0">
                <a:solidFill>
                  <a:srgbClr val="FFFFFF"/>
                </a:solidFill>
                <a:latin typeface="Calibri"/>
              </a:rPr>
              <a:t>; </a:t>
            </a:r>
            <a:r>
              <a:rPr lang="en-US" sz="2000" kern="0" dirty="0" smtClean="0">
                <a:solidFill>
                  <a:srgbClr val="FFFFFF"/>
                </a:solidFill>
                <a:latin typeface="Calibri"/>
              </a:rPr>
              <a:t/>
            </a:r>
            <a:br>
              <a:rPr lang="en-US" sz="2000" kern="0" dirty="0" smtClean="0">
                <a:solidFill>
                  <a:srgbClr val="FFFFFF"/>
                </a:solidFill>
                <a:latin typeface="Calibri"/>
              </a:rPr>
            </a:br>
            <a:r>
              <a:rPr lang="en-US" sz="2000" kern="0" dirty="0" smtClean="0">
                <a:solidFill>
                  <a:srgbClr val="FFFFFF"/>
                </a:solidFill>
                <a:latin typeface="Calibri"/>
              </a:rPr>
              <a:t>for test </a:t>
            </a:r>
            <a:r>
              <a:rPr lang="pl-PL" sz="2000" kern="0" dirty="0" smtClean="0">
                <a:solidFill>
                  <a:srgbClr val="FFFFFF"/>
                </a:solidFill>
                <a:latin typeface="Calibri"/>
              </a:rPr>
              <a:t>B </a:t>
            </a:r>
            <a:r>
              <a:rPr lang="en-US" sz="2000" kern="0" dirty="0" smtClean="0">
                <a:solidFill>
                  <a:srgbClr val="FFFFFF"/>
                </a:solidFill>
                <a:latin typeface="Calibri"/>
              </a:rPr>
              <a:t>is empty</a:t>
            </a:r>
            <a:r>
              <a:rPr lang="pl-PL" sz="2000" kern="0" dirty="0" smtClean="0">
                <a:solidFill>
                  <a:srgbClr val="FFFFFF"/>
                </a:solidFill>
                <a:latin typeface="Calibri"/>
              </a:rPr>
              <a:t>.  </a:t>
            </a:r>
            <a:r>
              <a:rPr lang="en-US" sz="2000" kern="0" dirty="0" smtClean="0">
                <a:solidFill>
                  <a:srgbClr val="FFFFFF"/>
                </a:solidFill>
                <a:latin typeface="Calibri"/>
              </a:rPr>
              <a:t>Next </a:t>
            </a:r>
            <a:r>
              <a:rPr lang="pl-PL" sz="2000" kern="0" dirty="0" smtClean="0">
                <a:solidFill>
                  <a:srgbClr val="FFFFFF"/>
                </a:solidFill>
                <a:latin typeface="Calibri"/>
              </a:rPr>
              <a:t>B</a:t>
            </a:r>
            <a:r>
              <a:rPr lang="en-US" sz="2000" kern="0" dirty="0" smtClean="0">
                <a:solidFill>
                  <a:srgbClr val="FFFFFF"/>
                </a:solidFill>
                <a:latin typeface="Calibri"/>
              </a:rPr>
              <a:t> is replaced by </a:t>
            </a:r>
            <a:r>
              <a:rPr lang="pl-PL" sz="2000" kern="0" dirty="0" smtClean="0">
                <a:solidFill>
                  <a:srgbClr val="FFFFFF"/>
                </a:solidFill>
                <a:latin typeface="Calibri"/>
              </a:rPr>
              <a:t>C</a:t>
            </a:r>
            <a:r>
              <a:rPr lang="pl-PL" sz="2000" kern="0" dirty="0">
                <a:solidFill>
                  <a:srgbClr val="FFFFFF"/>
                </a:solidFill>
                <a:latin typeface="Calibri"/>
              </a:rPr>
              <a:t>. </a:t>
            </a:r>
          </a:p>
        </p:txBody>
      </p:sp>
    </p:spTree>
    <p:extLst>
      <p:ext uri="{BB962C8B-B14F-4D97-AF65-F5344CB8AC3E}">
        <p14:creationId xmlns:p14="http://schemas.microsoft.com/office/powerpoint/2010/main" val="3430204749"/>
      </p:ext>
    </p:extLst>
  </p:cSld>
  <p:clrMapOvr>
    <a:masterClrMapping/>
  </p:clrMapOvr>
  <p:transition>
    <p:strips dir="rd"/>
  </p:transition>
  <p:timing>
    <p:tnLst>
      <p:par>
        <p:cTn id="1" dur="indefinite" restart="never" nodeType="tmRoot"/>
      </p:par>
    </p:tnLst>
  </p:timing>
</p:sld>
</file>

<file path=ppt/theme/theme1.xml><?xml version="1.0" encoding="utf-8"?>
<a:theme xmlns:a="http://schemas.openxmlformats.org/drawingml/2006/main" name="Dark Green">
  <a:themeElements>
    <a:clrScheme name="Dark Green">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FF00"/>
      </a:hlink>
      <a:folHlink>
        <a:srgbClr val="FFCC66"/>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armur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Marmur 2">
        <a:dk1>
          <a:srgbClr val="000000"/>
        </a:dk1>
        <a:lt1>
          <a:srgbClr val="EAEAEA"/>
        </a:lt1>
        <a:dk2>
          <a:srgbClr val="FFCC99"/>
        </a:dk2>
        <a:lt2>
          <a:srgbClr val="FFCC66"/>
        </a:lt2>
        <a:accent1>
          <a:srgbClr val="FF9933"/>
        </a:accent1>
        <a:accent2>
          <a:srgbClr val="996600"/>
        </a:accent2>
        <a:accent3>
          <a:srgbClr val="FFE2C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Marmur 3">
        <a:dk1>
          <a:srgbClr val="000000"/>
        </a:dk1>
        <a:lt1>
          <a:srgbClr val="FFFFFF"/>
        </a:lt1>
        <a:dk2>
          <a:srgbClr val="EAEAEA"/>
        </a:dk2>
        <a:lt2>
          <a:srgbClr val="FFFFFF"/>
        </a:lt2>
        <a:accent1>
          <a:srgbClr val="CBCBCB"/>
        </a:accent1>
        <a:accent2>
          <a:srgbClr val="333333"/>
        </a:accent2>
        <a:accent3>
          <a:srgbClr val="F3F3F3"/>
        </a:accent3>
        <a:accent4>
          <a:srgbClr val="DADADA"/>
        </a:accent4>
        <a:accent5>
          <a:srgbClr val="E2E2E2"/>
        </a:accent5>
        <a:accent6>
          <a:srgbClr val="2D2D2D"/>
        </a:accent6>
        <a:hlink>
          <a:srgbClr val="C0C0C0"/>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ark Green">
  <a:themeElements>
    <a:clrScheme name="Dark Green">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FF00"/>
      </a:hlink>
      <a:folHlink>
        <a:srgbClr val="FFCC66"/>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armur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Marmur 2">
        <a:dk1>
          <a:srgbClr val="000000"/>
        </a:dk1>
        <a:lt1>
          <a:srgbClr val="EAEAEA"/>
        </a:lt1>
        <a:dk2>
          <a:srgbClr val="FFCC99"/>
        </a:dk2>
        <a:lt2>
          <a:srgbClr val="FFCC66"/>
        </a:lt2>
        <a:accent1>
          <a:srgbClr val="FF9933"/>
        </a:accent1>
        <a:accent2>
          <a:srgbClr val="996600"/>
        </a:accent2>
        <a:accent3>
          <a:srgbClr val="FFE2C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Marmur 3">
        <a:dk1>
          <a:srgbClr val="000000"/>
        </a:dk1>
        <a:lt1>
          <a:srgbClr val="FFFFFF"/>
        </a:lt1>
        <a:dk2>
          <a:srgbClr val="EAEAEA"/>
        </a:dk2>
        <a:lt2>
          <a:srgbClr val="FFFFFF"/>
        </a:lt2>
        <a:accent1>
          <a:srgbClr val="CBCBCB"/>
        </a:accent1>
        <a:accent2>
          <a:srgbClr val="333333"/>
        </a:accent2>
        <a:accent3>
          <a:srgbClr val="F3F3F3"/>
        </a:accent3>
        <a:accent4>
          <a:srgbClr val="DADADA"/>
        </a:accent4>
        <a:accent5>
          <a:srgbClr val="E2E2E2"/>
        </a:accent5>
        <a:accent6>
          <a:srgbClr val="2D2D2D"/>
        </a:accent6>
        <a:hlink>
          <a:srgbClr val="C0C0C0"/>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D:\Microsoft Office\Templates\Presentation Designs\Marmur.pot</Template>
  <TotalTime>16981</TotalTime>
  <Words>2127</Words>
  <Application>Microsoft Office PowerPoint</Application>
  <PresentationFormat>Pokaz na ekranie (4:3)</PresentationFormat>
  <Paragraphs>227</Paragraphs>
  <Slides>24</Slides>
  <Notes>21</Notes>
  <HiddenSlides>0</HiddenSlides>
  <MMClips>0</MMClips>
  <ScaleCrop>false</ScaleCrop>
  <HeadingPairs>
    <vt:vector size="4" baseType="variant">
      <vt:variant>
        <vt:lpstr>Motyw</vt:lpstr>
      </vt:variant>
      <vt:variant>
        <vt:i4>2</vt:i4>
      </vt:variant>
      <vt:variant>
        <vt:lpstr>Tytuły slajdów</vt:lpstr>
      </vt:variant>
      <vt:variant>
        <vt:i4>24</vt:i4>
      </vt:variant>
    </vt:vector>
  </HeadingPairs>
  <TitlesOfParts>
    <vt:vector size="26" baseType="lpstr">
      <vt:lpstr>Dark Green</vt:lpstr>
      <vt:lpstr>1_Dark Green</vt:lpstr>
      <vt:lpstr>Advanced Topic in Cognitive  Neuroscience and Embodied Intelligence</vt:lpstr>
      <vt:lpstr>Model of priming</vt:lpstr>
      <vt:lpstr>Priming 1</vt:lpstr>
      <vt:lpstr>More on the priming model</vt:lpstr>
      <vt:lpstr>Priming tests</vt:lpstr>
      <vt:lpstr>AB-AC Model </vt:lpstr>
      <vt:lpstr>AB-AC Model </vt:lpstr>
      <vt:lpstr>Hippocampus model</vt:lpstr>
      <vt:lpstr>Training data</vt:lpstr>
      <vt:lpstr>Exploration of the hippo model</vt:lpstr>
      <vt:lpstr>Further exploration</vt:lpstr>
      <vt:lpstr>Active short term memory</vt:lpstr>
      <vt:lpstr>Memory maintenance model</vt:lpstr>
      <vt:lpstr>Active maintenance</vt:lpstr>
      <vt:lpstr>Isolated representations</vt:lpstr>
      <vt:lpstr>Working memory project</vt:lpstr>
      <vt:lpstr>PFC model</vt:lpstr>
      <vt:lpstr>PFC model results</vt:lpstr>
      <vt:lpstr>A-not B project</vt:lpstr>
      <vt:lpstr>Experiment 1</vt:lpstr>
      <vt:lpstr>More experiments</vt:lpstr>
      <vt:lpstr>Q7.1</vt:lpstr>
      <vt:lpstr>Q7.2</vt:lpstr>
      <vt:lpstr>Q7.3</vt:lpstr>
    </vt:vector>
  </TitlesOfParts>
  <Company>Google: Duch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CE7427: Cognitive Neuroscience and Embedded Intelligence</dc:title>
  <dc:subject>Lab 7: Memory</dc:subject>
  <dc:creator>Włodzisław Duch</dc:creator>
  <cp:lastModifiedBy>W Duch</cp:lastModifiedBy>
  <cp:revision>541</cp:revision>
  <cp:lastPrinted>1999-08-21T07:27:07Z</cp:lastPrinted>
  <dcterms:created xsi:type="dcterms:W3CDTF">1998-04-11T13:46:18Z</dcterms:created>
  <dcterms:modified xsi:type="dcterms:W3CDTF">2012-07-06T04:20:57Z</dcterms:modified>
</cp:coreProperties>
</file>