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1" r:id="rId1"/>
  </p:sldMasterIdLst>
  <p:notesMasterIdLst>
    <p:notesMasterId r:id="rId73"/>
  </p:notesMasterIdLst>
  <p:handoutMasterIdLst>
    <p:handoutMasterId r:id="rId74"/>
  </p:handoutMasterIdLst>
  <p:sldIdLst>
    <p:sldId id="360" r:id="rId2"/>
    <p:sldId id="574" r:id="rId3"/>
    <p:sldId id="491" r:id="rId4"/>
    <p:sldId id="498" r:id="rId5"/>
    <p:sldId id="493" r:id="rId6"/>
    <p:sldId id="494" r:id="rId7"/>
    <p:sldId id="499" r:id="rId8"/>
    <p:sldId id="490" r:id="rId9"/>
    <p:sldId id="492" r:id="rId10"/>
    <p:sldId id="496" r:id="rId11"/>
    <p:sldId id="495" r:id="rId12"/>
    <p:sldId id="497" r:id="rId13"/>
    <p:sldId id="505" r:id="rId14"/>
    <p:sldId id="506" r:id="rId15"/>
    <p:sldId id="575" r:id="rId16"/>
    <p:sldId id="500" r:id="rId17"/>
    <p:sldId id="509" r:id="rId18"/>
    <p:sldId id="501" r:id="rId19"/>
    <p:sldId id="503" r:id="rId20"/>
    <p:sldId id="504" r:id="rId21"/>
    <p:sldId id="510" r:id="rId22"/>
    <p:sldId id="508" r:id="rId23"/>
    <p:sldId id="507" r:id="rId24"/>
    <p:sldId id="475" r:id="rId25"/>
    <p:sldId id="576" r:id="rId26"/>
    <p:sldId id="502" r:id="rId27"/>
    <p:sldId id="512" r:id="rId28"/>
    <p:sldId id="551" r:id="rId29"/>
    <p:sldId id="513" r:id="rId30"/>
    <p:sldId id="514" r:id="rId31"/>
    <p:sldId id="515" r:id="rId32"/>
    <p:sldId id="577" r:id="rId33"/>
    <p:sldId id="517" r:id="rId34"/>
    <p:sldId id="518" r:id="rId35"/>
    <p:sldId id="519" r:id="rId36"/>
    <p:sldId id="578" r:id="rId37"/>
    <p:sldId id="520" r:id="rId38"/>
    <p:sldId id="521" r:id="rId39"/>
    <p:sldId id="552" r:id="rId40"/>
    <p:sldId id="522" r:id="rId41"/>
    <p:sldId id="523" r:id="rId42"/>
    <p:sldId id="524" r:id="rId43"/>
    <p:sldId id="588" r:id="rId44"/>
    <p:sldId id="527" r:id="rId45"/>
    <p:sldId id="579" r:id="rId46"/>
    <p:sldId id="528" r:id="rId47"/>
    <p:sldId id="529" r:id="rId48"/>
    <p:sldId id="530" r:id="rId49"/>
    <p:sldId id="531" r:id="rId50"/>
    <p:sldId id="532" r:id="rId51"/>
    <p:sldId id="533" r:id="rId52"/>
    <p:sldId id="580" r:id="rId53"/>
    <p:sldId id="534" r:id="rId54"/>
    <p:sldId id="535" r:id="rId55"/>
    <p:sldId id="566" r:id="rId56"/>
    <p:sldId id="553" r:id="rId57"/>
    <p:sldId id="567" r:id="rId58"/>
    <p:sldId id="554" r:id="rId59"/>
    <p:sldId id="555" r:id="rId60"/>
    <p:sldId id="537" r:id="rId61"/>
    <p:sldId id="538" r:id="rId62"/>
    <p:sldId id="557" r:id="rId63"/>
    <p:sldId id="572" r:id="rId64"/>
    <p:sldId id="539" r:id="rId65"/>
    <p:sldId id="540" r:id="rId66"/>
    <p:sldId id="541" r:id="rId67"/>
    <p:sldId id="573" r:id="rId68"/>
    <p:sldId id="582" r:id="rId69"/>
    <p:sldId id="584" r:id="rId70"/>
    <p:sldId id="585" r:id="rId71"/>
    <p:sldId id="543" r:id="rId72"/>
  </p:sldIdLst>
  <p:sldSz cx="9144000" cy="6858000" type="screen4x3"/>
  <p:notesSz cx="6883400" cy="9906000"/>
  <p:defaultTex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8F8F8"/>
    <a:srgbClr val="006600"/>
    <a:srgbClr val="336600"/>
    <a:srgbClr val="CCFFFF"/>
    <a:srgbClr val="000066"/>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0" autoAdjust="0"/>
    <p:restoredTop sz="98192" autoAdjust="0"/>
  </p:normalViewPr>
  <p:slideViewPr>
    <p:cSldViewPr>
      <p:cViewPr>
        <p:scale>
          <a:sx n="110" d="100"/>
          <a:sy n="110" d="100"/>
        </p:scale>
        <p:origin x="-834" y="-1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2970" y="-108"/>
      </p:cViewPr>
      <p:guideLst>
        <p:guide orient="horz" pos="3119"/>
        <p:guide pos="216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82913" cy="495300"/>
          </a:xfrm>
          <a:prstGeom prst="rect">
            <a:avLst/>
          </a:prstGeom>
          <a:noFill/>
          <a:ln w="9525">
            <a:noFill/>
            <a:miter lim="800000"/>
            <a:headEnd/>
            <a:tailEnd/>
          </a:ln>
          <a:effectLst/>
        </p:spPr>
        <p:txBody>
          <a:bodyPr vert="horz" wrap="square" lIns="92039" tIns="46019" rIns="92039" bIns="46019" numCol="1" anchor="t" anchorCtr="0" compatLnSpc="1">
            <a:prstTxWarp prst="textNoShape">
              <a:avLst/>
            </a:prstTxWarp>
          </a:bodyPr>
          <a:lstStyle>
            <a:lvl1pPr algn="l" defTabSz="920750" eaLnBrk="0" hangingPunct="0">
              <a:defRPr sz="1300">
                <a:effectLst>
                  <a:outerShdw blurRad="38100" dist="38100" dir="2700000" algn="tl">
                    <a:srgbClr val="C0C0C0"/>
                  </a:outerShdw>
                </a:effectLst>
              </a:defRPr>
            </a:lvl1pPr>
          </a:lstStyle>
          <a:p>
            <a:pPr>
              <a:defRPr/>
            </a:pPr>
            <a:endParaRPr lang="en-US" dirty="0">
              <a:latin typeface="Calibri" pitchFamily="34" charset="0"/>
            </a:endParaRPr>
          </a:p>
        </p:txBody>
      </p:sp>
      <p:sp>
        <p:nvSpPr>
          <p:cNvPr id="8195" name="Rectangle 3"/>
          <p:cNvSpPr>
            <a:spLocks noGrp="1" noChangeArrowheads="1"/>
          </p:cNvSpPr>
          <p:nvPr>
            <p:ph type="dt" sz="quarter" idx="1"/>
          </p:nvPr>
        </p:nvSpPr>
        <p:spPr bwMode="auto">
          <a:xfrm>
            <a:off x="3900488" y="0"/>
            <a:ext cx="2982912" cy="495300"/>
          </a:xfrm>
          <a:prstGeom prst="rect">
            <a:avLst/>
          </a:prstGeom>
          <a:noFill/>
          <a:ln w="9525">
            <a:noFill/>
            <a:miter lim="800000"/>
            <a:headEnd/>
            <a:tailEnd/>
          </a:ln>
          <a:effectLst/>
        </p:spPr>
        <p:txBody>
          <a:bodyPr vert="horz" wrap="square" lIns="92039" tIns="46019" rIns="92039" bIns="46019" numCol="1" anchor="t" anchorCtr="0" compatLnSpc="1">
            <a:prstTxWarp prst="textNoShape">
              <a:avLst/>
            </a:prstTxWarp>
          </a:bodyPr>
          <a:lstStyle>
            <a:lvl1pPr algn="r" defTabSz="920750" eaLnBrk="0" hangingPunct="0">
              <a:defRPr sz="1300">
                <a:effectLst>
                  <a:outerShdw blurRad="38100" dist="38100" dir="2700000" algn="tl">
                    <a:srgbClr val="C0C0C0"/>
                  </a:outerShdw>
                </a:effectLst>
              </a:defRPr>
            </a:lvl1pPr>
          </a:lstStyle>
          <a:p>
            <a:pPr>
              <a:defRPr/>
            </a:pPr>
            <a:endParaRPr lang="en-US" dirty="0">
              <a:latin typeface="Calibri" pitchFamily="34" charset="0"/>
            </a:endParaRPr>
          </a:p>
        </p:txBody>
      </p:sp>
      <p:sp>
        <p:nvSpPr>
          <p:cNvPr id="8196" name="Rectangle 4"/>
          <p:cNvSpPr>
            <a:spLocks noGrp="1" noChangeArrowheads="1"/>
          </p:cNvSpPr>
          <p:nvPr>
            <p:ph type="ftr" sz="quarter" idx="2"/>
          </p:nvPr>
        </p:nvSpPr>
        <p:spPr bwMode="auto">
          <a:xfrm>
            <a:off x="0" y="9410700"/>
            <a:ext cx="2982913" cy="495300"/>
          </a:xfrm>
          <a:prstGeom prst="rect">
            <a:avLst/>
          </a:prstGeom>
          <a:noFill/>
          <a:ln w="9525">
            <a:noFill/>
            <a:miter lim="800000"/>
            <a:headEnd/>
            <a:tailEnd/>
          </a:ln>
          <a:effectLst/>
        </p:spPr>
        <p:txBody>
          <a:bodyPr vert="horz" wrap="square" lIns="92039" tIns="46019" rIns="92039" bIns="46019" numCol="1" anchor="b" anchorCtr="0" compatLnSpc="1">
            <a:prstTxWarp prst="textNoShape">
              <a:avLst/>
            </a:prstTxWarp>
          </a:bodyPr>
          <a:lstStyle>
            <a:lvl1pPr algn="l" defTabSz="920750" eaLnBrk="0" hangingPunct="0">
              <a:defRPr sz="1300">
                <a:effectLst>
                  <a:outerShdw blurRad="38100" dist="38100" dir="2700000" algn="tl">
                    <a:srgbClr val="C0C0C0"/>
                  </a:outerShdw>
                </a:effectLst>
              </a:defRPr>
            </a:lvl1pPr>
          </a:lstStyle>
          <a:p>
            <a:pPr>
              <a:defRPr/>
            </a:pPr>
            <a:r>
              <a:rPr lang="en-US" dirty="0">
                <a:latin typeface="Calibri" pitchFamily="34" charset="0"/>
              </a:rPr>
              <a:t>(c) 1999. </a:t>
            </a:r>
            <a:r>
              <a:rPr lang="en-US" dirty="0" err="1">
                <a:latin typeface="Calibri" pitchFamily="34" charset="0"/>
              </a:rPr>
              <a:t>Tralvex</a:t>
            </a:r>
            <a:r>
              <a:rPr lang="en-US" dirty="0">
                <a:latin typeface="Calibri" pitchFamily="34" charset="0"/>
              </a:rPr>
              <a:t> </a:t>
            </a:r>
            <a:r>
              <a:rPr lang="en-US" dirty="0" err="1">
                <a:latin typeface="Calibri" pitchFamily="34" charset="0"/>
              </a:rPr>
              <a:t>Yeap</a:t>
            </a:r>
            <a:r>
              <a:rPr lang="en-US" dirty="0">
                <a:latin typeface="Calibri" pitchFamily="34" charset="0"/>
              </a:rPr>
              <a:t>. All Rights Reserved</a:t>
            </a:r>
          </a:p>
        </p:txBody>
      </p:sp>
      <p:sp>
        <p:nvSpPr>
          <p:cNvPr id="8197" name="Rectangle 5"/>
          <p:cNvSpPr>
            <a:spLocks noGrp="1" noChangeArrowheads="1"/>
          </p:cNvSpPr>
          <p:nvPr>
            <p:ph type="sldNum" sz="quarter" idx="3"/>
          </p:nvPr>
        </p:nvSpPr>
        <p:spPr bwMode="auto">
          <a:xfrm>
            <a:off x="3900488" y="9410700"/>
            <a:ext cx="2982912" cy="495300"/>
          </a:xfrm>
          <a:prstGeom prst="rect">
            <a:avLst/>
          </a:prstGeom>
          <a:noFill/>
          <a:ln w="9525">
            <a:noFill/>
            <a:miter lim="800000"/>
            <a:headEnd/>
            <a:tailEnd/>
          </a:ln>
          <a:effectLst/>
        </p:spPr>
        <p:txBody>
          <a:bodyPr vert="horz" wrap="square" lIns="92039" tIns="46019" rIns="92039" bIns="46019" numCol="1" anchor="b" anchorCtr="0" compatLnSpc="1">
            <a:prstTxWarp prst="textNoShape">
              <a:avLst/>
            </a:prstTxWarp>
          </a:bodyPr>
          <a:lstStyle>
            <a:lvl1pPr algn="r" defTabSz="920750" eaLnBrk="0" hangingPunct="0">
              <a:defRPr sz="1300">
                <a:effectLst>
                  <a:outerShdw blurRad="38100" dist="38100" dir="2700000" algn="tl">
                    <a:srgbClr val="C0C0C0"/>
                  </a:outerShdw>
                </a:effectLst>
              </a:defRPr>
            </a:lvl1pPr>
          </a:lstStyle>
          <a:p>
            <a:pPr>
              <a:defRPr/>
            </a:pPr>
            <a:fld id="{6E738B78-C70B-4EE8-B217-88CCC4886CBD}" type="slidenum">
              <a:rPr lang="en-US">
                <a:latin typeface="Calibri" pitchFamily="34" charset="0"/>
              </a:rPr>
              <a:pPr>
                <a:defRPr/>
              </a:pPr>
              <a:t>‹#›</a:t>
            </a:fld>
            <a:endParaRPr lang="en-US" dirty="0">
              <a:latin typeface="Calibri" pitchFamily="34" charset="0"/>
            </a:endParaRPr>
          </a:p>
        </p:txBody>
      </p:sp>
    </p:spTree>
    <p:extLst>
      <p:ext uri="{BB962C8B-B14F-4D97-AF65-F5344CB8AC3E}">
        <p14:creationId xmlns:p14="http://schemas.microsoft.com/office/powerpoint/2010/main" val="22469236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82913" cy="495300"/>
          </a:xfrm>
          <a:prstGeom prst="rect">
            <a:avLst/>
          </a:prstGeom>
          <a:noFill/>
          <a:ln w="9525">
            <a:noFill/>
            <a:miter lim="800000"/>
            <a:headEnd/>
            <a:tailEnd/>
          </a:ln>
          <a:effectLst/>
        </p:spPr>
        <p:txBody>
          <a:bodyPr vert="horz" wrap="square" lIns="92039" tIns="46019" rIns="92039" bIns="46019" numCol="1" anchor="t" anchorCtr="0" compatLnSpc="1">
            <a:prstTxWarp prst="textNoShape">
              <a:avLst/>
            </a:prstTxWarp>
          </a:bodyPr>
          <a:lstStyle>
            <a:lvl1pPr algn="l" defTabSz="920750" eaLnBrk="0" hangingPunct="0">
              <a:defRPr sz="1300">
                <a:effectLst>
                  <a:outerShdw blurRad="38100" dist="38100" dir="2700000" algn="tl">
                    <a:srgbClr val="C0C0C0"/>
                  </a:outerShdw>
                </a:effectLst>
                <a:latin typeface="Calibri" pitchFamily="34" charset="0"/>
              </a:defRPr>
            </a:lvl1pPr>
          </a:lstStyle>
          <a:p>
            <a:pPr>
              <a:defRPr/>
            </a:pPr>
            <a:endParaRPr lang="en-US" dirty="0"/>
          </a:p>
        </p:txBody>
      </p:sp>
      <p:sp>
        <p:nvSpPr>
          <p:cNvPr id="6147" name="Rectangle 3"/>
          <p:cNvSpPr>
            <a:spLocks noGrp="1" noChangeArrowheads="1"/>
          </p:cNvSpPr>
          <p:nvPr>
            <p:ph type="dt" idx="1"/>
          </p:nvPr>
        </p:nvSpPr>
        <p:spPr bwMode="auto">
          <a:xfrm>
            <a:off x="3900488" y="0"/>
            <a:ext cx="2982912" cy="495300"/>
          </a:xfrm>
          <a:prstGeom prst="rect">
            <a:avLst/>
          </a:prstGeom>
          <a:noFill/>
          <a:ln w="9525">
            <a:noFill/>
            <a:miter lim="800000"/>
            <a:headEnd/>
            <a:tailEnd/>
          </a:ln>
          <a:effectLst/>
        </p:spPr>
        <p:txBody>
          <a:bodyPr vert="horz" wrap="square" lIns="92039" tIns="46019" rIns="92039" bIns="46019" numCol="1" anchor="t" anchorCtr="0" compatLnSpc="1">
            <a:prstTxWarp prst="textNoShape">
              <a:avLst/>
            </a:prstTxWarp>
          </a:bodyPr>
          <a:lstStyle>
            <a:lvl1pPr algn="r" defTabSz="920750" eaLnBrk="0" hangingPunct="0">
              <a:defRPr sz="1300">
                <a:effectLst>
                  <a:outerShdw blurRad="38100" dist="38100" dir="2700000" algn="tl">
                    <a:srgbClr val="C0C0C0"/>
                  </a:outerShdw>
                </a:effectLst>
                <a:latin typeface="Calibri" pitchFamily="34" charset="0"/>
              </a:defRPr>
            </a:lvl1pPr>
          </a:lstStyle>
          <a:p>
            <a:pPr>
              <a:defRPr/>
            </a:pPr>
            <a:endParaRPr lang="en-US" dirty="0"/>
          </a:p>
        </p:txBody>
      </p:sp>
      <p:sp>
        <p:nvSpPr>
          <p:cNvPr id="21508" name="Rectangle 4"/>
          <p:cNvSpPr>
            <a:spLocks noGrp="1" noRot="1" noChangeAspect="1" noChangeArrowheads="1" noTextEdit="1"/>
          </p:cNvSpPr>
          <p:nvPr>
            <p:ph type="sldImg" idx="2"/>
          </p:nvPr>
        </p:nvSpPr>
        <p:spPr bwMode="auto">
          <a:xfrm>
            <a:off x="966788" y="742950"/>
            <a:ext cx="4951412" cy="37131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15988" y="4703763"/>
            <a:ext cx="5051425" cy="4459287"/>
          </a:xfrm>
          <a:prstGeom prst="rect">
            <a:avLst/>
          </a:prstGeom>
          <a:noFill/>
          <a:ln w="9525">
            <a:noFill/>
            <a:miter lim="800000"/>
            <a:headEnd/>
            <a:tailEnd/>
          </a:ln>
          <a:effectLst/>
        </p:spPr>
        <p:txBody>
          <a:bodyPr vert="horz" wrap="square" lIns="92039" tIns="46019" rIns="92039" bIns="46019"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150" name="Rectangle 6"/>
          <p:cNvSpPr>
            <a:spLocks noGrp="1" noChangeArrowheads="1"/>
          </p:cNvSpPr>
          <p:nvPr>
            <p:ph type="ftr" sz="quarter" idx="4"/>
          </p:nvPr>
        </p:nvSpPr>
        <p:spPr bwMode="auto">
          <a:xfrm>
            <a:off x="0" y="9410700"/>
            <a:ext cx="2982913" cy="495300"/>
          </a:xfrm>
          <a:prstGeom prst="rect">
            <a:avLst/>
          </a:prstGeom>
          <a:noFill/>
          <a:ln w="9525">
            <a:noFill/>
            <a:miter lim="800000"/>
            <a:headEnd/>
            <a:tailEnd/>
          </a:ln>
          <a:effectLst/>
        </p:spPr>
        <p:txBody>
          <a:bodyPr vert="horz" wrap="square" lIns="92039" tIns="46019" rIns="92039" bIns="46019" numCol="1" anchor="b" anchorCtr="0" compatLnSpc="1">
            <a:prstTxWarp prst="textNoShape">
              <a:avLst/>
            </a:prstTxWarp>
          </a:bodyPr>
          <a:lstStyle>
            <a:lvl1pPr algn="l" defTabSz="920750" eaLnBrk="0" hangingPunct="0">
              <a:defRPr sz="1300">
                <a:effectLst>
                  <a:outerShdw blurRad="38100" dist="38100" dir="2700000" algn="tl">
                    <a:srgbClr val="C0C0C0"/>
                  </a:outerShdw>
                </a:effectLst>
                <a:latin typeface="Calibri" pitchFamily="34" charset="0"/>
              </a:defRPr>
            </a:lvl1pPr>
          </a:lstStyle>
          <a:p>
            <a:pPr>
              <a:defRPr/>
            </a:pPr>
            <a:r>
              <a:rPr lang="en-US" dirty="0" smtClean="0"/>
              <a:t>(c) 1999. </a:t>
            </a:r>
            <a:r>
              <a:rPr lang="en-US" dirty="0" err="1" smtClean="0"/>
              <a:t>Tralvex</a:t>
            </a:r>
            <a:r>
              <a:rPr lang="en-US" dirty="0" smtClean="0"/>
              <a:t> </a:t>
            </a:r>
            <a:r>
              <a:rPr lang="en-US" dirty="0" err="1" smtClean="0"/>
              <a:t>Yeap</a:t>
            </a:r>
            <a:r>
              <a:rPr lang="en-US" dirty="0" smtClean="0"/>
              <a:t>. All Rights Reserved</a:t>
            </a:r>
            <a:endParaRPr lang="en-US" dirty="0"/>
          </a:p>
        </p:txBody>
      </p:sp>
      <p:sp>
        <p:nvSpPr>
          <p:cNvPr id="6151" name="Rectangle 7"/>
          <p:cNvSpPr>
            <a:spLocks noGrp="1" noChangeArrowheads="1"/>
          </p:cNvSpPr>
          <p:nvPr>
            <p:ph type="sldNum" sz="quarter" idx="5"/>
          </p:nvPr>
        </p:nvSpPr>
        <p:spPr bwMode="auto">
          <a:xfrm>
            <a:off x="3900488" y="9410700"/>
            <a:ext cx="2982912" cy="495300"/>
          </a:xfrm>
          <a:prstGeom prst="rect">
            <a:avLst/>
          </a:prstGeom>
          <a:noFill/>
          <a:ln w="9525">
            <a:noFill/>
            <a:miter lim="800000"/>
            <a:headEnd/>
            <a:tailEnd/>
          </a:ln>
          <a:effectLst/>
        </p:spPr>
        <p:txBody>
          <a:bodyPr vert="horz" wrap="square" lIns="92039" tIns="46019" rIns="92039" bIns="46019" numCol="1" anchor="b" anchorCtr="0" compatLnSpc="1">
            <a:prstTxWarp prst="textNoShape">
              <a:avLst/>
            </a:prstTxWarp>
          </a:bodyPr>
          <a:lstStyle>
            <a:lvl1pPr algn="r" defTabSz="920750" eaLnBrk="0" hangingPunct="0">
              <a:defRPr sz="1300">
                <a:effectLst>
                  <a:outerShdw blurRad="38100" dist="38100" dir="2700000" algn="tl">
                    <a:srgbClr val="C0C0C0"/>
                  </a:outerShdw>
                </a:effectLst>
                <a:latin typeface="Calibri" pitchFamily="34" charset="0"/>
              </a:defRPr>
            </a:lvl1pPr>
          </a:lstStyle>
          <a:p>
            <a:pPr>
              <a:defRPr/>
            </a:pPr>
            <a:fld id="{D1D595E2-A7B7-4601-A5C6-C15DED3B7754}" type="slidenum">
              <a:rPr lang="en-US" smtClean="0"/>
              <a:pPr>
                <a:defRPr/>
              </a:pPr>
              <a:t>‹#›</a:t>
            </a:fld>
            <a:endParaRPr lang="en-US" dirty="0"/>
          </a:p>
        </p:txBody>
      </p:sp>
    </p:spTree>
    <p:extLst>
      <p:ext uri="{BB962C8B-B14F-4D97-AF65-F5344CB8AC3E}">
        <p14:creationId xmlns:p14="http://schemas.microsoft.com/office/powerpoint/2010/main" val="495289440"/>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kumimoji="1"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kumimoji="1"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dirty="0">
                <a:solidFill>
                  <a:prstClr val="black"/>
                </a:solidFill>
              </a:rPr>
              <a:t>(c) 1999. </a:t>
            </a:r>
            <a:r>
              <a:rPr lang="en-US" dirty="0" err="1">
                <a:solidFill>
                  <a:prstClr val="black"/>
                </a:solidFill>
              </a:rPr>
              <a:t>Tralvex</a:t>
            </a:r>
            <a:r>
              <a:rPr lang="en-US">
                <a:solidFill>
                  <a:prstClr val="black"/>
                </a:solidFill>
              </a:rPr>
              <a:t> Yeap. All Rights Reserved</a:t>
            </a:r>
          </a:p>
        </p:txBody>
      </p:sp>
      <p:sp>
        <p:nvSpPr>
          <p:cNvPr id="6" name="Rectangle 7"/>
          <p:cNvSpPr>
            <a:spLocks noGrp="1" noChangeArrowheads="1"/>
          </p:cNvSpPr>
          <p:nvPr>
            <p:ph type="sldNum" sz="quarter" idx="5"/>
          </p:nvPr>
        </p:nvSpPr>
        <p:spPr/>
        <p:txBody>
          <a:bodyPr/>
          <a:lstStyle/>
          <a:p>
            <a:pPr>
              <a:defRPr/>
            </a:pPr>
            <a:fld id="{085DCA3F-1727-424D-A1CA-70661B3042D6}" type="slidenum">
              <a:rPr lang="en-US">
                <a:solidFill>
                  <a:prstClr val="black"/>
                </a:solidFill>
              </a:rPr>
              <a:pPr>
                <a:defRPr/>
              </a:pPr>
              <a:t>1</a:t>
            </a:fld>
            <a:endParaRPr lang="en-US">
              <a:solidFill>
                <a:prstClr val="black"/>
              </a:solidFill>
            </a:endParaRPr>
          </a:p>
        </p:txBody>
      </p:sp>
      <p:sp>
        <p:nvSpPr>
          <p:cNvPr id="22532" name="Rectangle 2"/>
          <p:cNvSpPr>
            <a:spLocks noGrp="1" noRot="1" noChangeAspect="1" noChangeArrowheads="1" noTextEdit="1"/>
          </p:cNvSpPr>
          <p:nvPr>
            <p:ph type="sldImg"/>
          </p:nvPr>
        </p:nvSpPr>
        <p:spPr>
          <a:ln/>
        </p:spPr>
      </p:sp>
      <p:sp>
        <p:nvSpPr>
          <p:cNvPr id="2253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B882419-4A4E-44CC-98F5-E8234A485AB8}" type="slidenum">
              <a:rPr lang="en-US"/>
              <a:pPr/>
              <a:t>22</a:t>
            </a:fld>
            <a:endParaRPr lang="en-US"/>
          </a:p>
        </p:txBody>
      </p:sp>
      <p:sp>
        <p:nvSpPr>
          <p:cNvPr id="1574914" name="Rectangle 2"/>
          <p:cNvSpPr>
            <a:spLocks noGrp="1" noRot="1" noChangeAspect="1" noChangeArrowheads="1" noTextEdit="1"/>
          </p:cNvSpPr>
          <p:nvPr>
            <p:ph type="sldImg"/>
          </p:nvPr>
        </p:nvSpPr>
        <p:spPr>
          <a:xfrm>
            <a:off x="968375" y="742950"/>
            <a:ext cx="4948238" cy="3713163"/>
          </a:xfrm>
          <a:ln/>
        </p:spPr>
      </p:sp>
      <p:sp>
        <p:nvSpPr>
          <p:cNvPr id="1574915" name="Rectangle 3"/>
          <p:cNvSpPr>
            <a:spLocks noGrp="1" noChangeArrowheads="1"/>
          </p:cNvSpPr>
          <p:nvPr>
            <p:ph type="body" idx="1"/>
          </p:nvPr>
        </p:nvSpPr>
        <p:spPr>
          <a:xfrm>
            <a:off x="916195" y="4703631"/>
            <a:ext cx="5051013" cy="4459419"/>
          </a:xfrm>
        </p:spPr>
        <p:txBody>
          <a:bodyPr/>
          <a:lstStyle/>
          <a:p>
            <a:endParaRPr lang="pl-P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0BC7A7AF-4F74-451D-90CA-B99F92DB2541}" type="slidenum">
              <a:rPr lang="en-US"/>
              <a:pPr/>
              <a:t>23</a:t>
            </a:fld>
            <a:endParaRPr lang="en-US"/>
          </a:p>
        </p:txBody>
      </p:sp>
      <p:sp>
        <p:nvSpPr>
          <p:cNvPr id="1572866" name="Rectangle 2"/>
          <p:cNvSpPr>
            <a:spLocks noGrp="1" noRot="1" noChangeAspect="1" noChangeArrowheads="1" noTextEdit="1"/>
          </p:cNvSpPr>
          <p:nvPr>
            <p:ph type="sldImg"/>
          </p:nvPr>
        </p:nvSpPr>
        <p:spPr>
          <a:xfrm>
            <a:off x="968375" y="742950"/>
            <a:ext cx="4948238" cy="3713163"/>
          </a:xfrm>
          <a:ln/>
        </p:spPr>
      </p:sp>
      <p:sp>
        <p:nvSpPr>
          <p:cNvPr id="1572867" name="Rectangle 3"/>
          <p:cNvSpPr>
            <a:spLocks noGrp="1" noChangeArrowheads="1"/>
          </p:cNvSpPr>
          <p:nvPr>
            <p:ph type="body" idx="1"/>
          </p:nvPr>
        </p:nvSpPr>
        <p:spPr>
          <a:xfrm>
            <a:off x="916195" y="4703631"/>
            <a:ext cx="5051013" cy="4459419"/>
          </a:xfrm>
        </p:spPr>
        <p:txBody>
          <a:bodyPr/>
          <a:lstStyle/>
          <a:p>
            <a:endParaRPr lang="pl-P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8D40A1B-3A56-46E7-8996-759A13B703D3}" type="slidenum">
              <a:rPr lang="en-US"/>
              <a:pPr/>
              <a:t>26</a:t>
            </a:fld>
            <a:endParaRPr lang="en-US"/>
          </a:p>
        </p:txBody>
      </p:sp>
      <p:sp>
        <p:nvSpPr>
          <p:cNvPr id="1562626" name="Rectangle 2"/>
          <p:cNvSpPr>
            <a:spLocks noGrp="1" noRot="1" noChangeAspect="1" noChangeArrowheads="1" noTextEdit="1"/>
          </p:cNvSpPr>
          <p:nvPr>
            <p:ph type="sldImg"/>
          </p:nvPr>
        </p:nvSpPr>
        <p:spPr>
          <a:xfrm>
            <a:off x="968375" y="742950"/>
            <a:ext cx="4948238" cy="3713163"/>
          </a:xfrm>
          <a:ln/>
        </p:spPr>
      </p:sp>
      <p:sp>
        <p:nvSpPr>
          <p:cNvPr id="1562627" name="Rectangle 3"/>
          <p:cNvSpPr>
            <a:spLocks noGrp="1" noChangeArrowheads="1"/>
          </p:cNvSpPr>
          <p:nvPr>
            <p:ph type="body" idx="1"/>
          </p:nvPr>
        </p:nvSpPr>
        <p:spPr>
          <a:xfrm>
            <a:off x="916195" y="4703631"/>
            <a:ext cx="5051013" cy="4459419"/>
          </a:xfrm>
        </p:spPr>
        <p:txBody>
          <a:bodyPr/>
          <a:lstStyle/>
          <a:p>
            <a:endParaRPr lang="pl-P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C9A52252-E7D1-419A-A0D9-9FDE26590AAA}" type="slidenum">
              <a:rPr lang="en-US"/>
              <a:pPr>
                <a:defRPr/>
              </a:pPr>
              <a:t>27</a:t>
            </a:fld>
            <a:endParaRPr lang="en-US"/>
          </a:p>
        </p:txBody>
      </p:sp>
      <p:sp>
        <p:nvSpPr>
          <p:cNvPr id="33796" name="Rectangle 2"/>
          <p:cNvSpPr>
            <a:spLocks noGrp="1" noRot="1" noChangeAspect="1" noChangeArrowheads="1" noTextEdit="1"/>
          </p:cNvSpPr>
          <p:nvPr>
            <p:ph type="sldImg"/>
          </p:nvPr>
        </p:nvSpPr>
        <p:spPr>
          <a:ln/>
        </p:spPr>
      </p:sp>
      <p:sp>
        <p:nvSpPr>
          <p:cNvPr id="3379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243D6A9D-A1EC-4430-8A68-29C4311DCB9D}" type="slidenum">
              <a:rPr lang="en-US"/>
              <a:pPr>
                <a:defRPr/>
              </a:pPr>
              <a:t>29</a:t>
            </a:fld>
            <a:endParaRPr lang="en-US"/>
          </a:p>
        </p:txBody>
      </p:sp>
      <p:sp>
        <p:nvSpPr>
          <p:cNvPr id="34820" name="Rectangle 2"/>
          <p:cNvSpPr>
            <a:spLocks noGrp="1" noRot="1" noChangeAspect="1" noChangeArrowheads="1" noTextEdit="1"/>
          </p:cNvSpPr>
          <p:nvPr>
            <p:ph type="sldImg"/>
          </p:nvPr>
        </p:nvSpPr>
        <p:spPr>
          <a:ln/>
        </p:spPr>
      </p:sp>
      <p:sp>
        <p:nvSpPr>
          <p:cNvPr id="3482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F4F9E6BC-6FCF-4B7D-B474-12E5FBE0FE5A}" type="slidenum">
              <a:rPr lang="en-US"/>
              <a:pPr>
                <a:defRPr/>
              </a:pPr>
              <a:t>30</a:t>
            </a:fld>
            <a:endParaRPr lang="en-US"/>
          </a:p>
        </p:txBody>
      </p:sp>
      <p:sp>
        <p:nvSpPr>
          <p:cNvPr id="35844" name="Rectangle 2"/>
          <p:cNvSpPr>
            <a:spLocks noGrp="1" noRot="1" noChangeAspect="1" noChangeArrowheads="1" noTextEdit="1"/>
          </p:cNvSpPr>
          <p:nvPr>
            <p:ph type="sldImg"/>
          </p:nvPr>
        </p:nvSpPr>
        <p:spPr>
          <a:ln/>
        </p:spPr>
      </p:sp>
      <p:sp>
        <p:nvSpPr>
          <p:cNvPr id="3584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AA055955-3437-452F-B8C6-CC589B353919}" type="slidenum">
              <a:rPr lang="en-US"/>
              <a:pPr>
                <a:defRPr/>
              </a:pPr>
              <a:t>31</a:t>
            </a:fld>
            <a:endParaRPr lang="en-US"/>
          </a:p>
        </p:txBody>
      </p:sp>
      <p:sp>
        <p:nvSpPr>
          <p:cNvPr id="36868" name="Rectangle 2"/>
          <p:cNvSpPr>
            <a:spLocks noGrp="1" noRot="1" noChangeAspect="1" noChangeArrowheads="1" noTextEdit="1"/>
          </p:cNvSpPr>
          <p:nvPr>
            <p:ph type="sldImg"/>
          </p:nvPr>
        </p:nvSpPr>
        <p:spPr>
          <a:ln/>
        </p:spPr>
      </p:sp>
      <p:sp>
        <p:nvSpPr>
          <p:cNvPr id="3686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CB921FE2-62C6-4471-B6EB-041A9F8D6783}" type="slidenum">
              <a:rPr lang="en-US"/>
              <a:pPr>
                <a:defRPr/>
              </a:pPr>
              <a:t>33</a:t>
            </a:fld>
            <a:endParaRPr lang="en-US"/>
          </a:p>
        </p:txBody>
      </p:sp>
      <p:sp>
        <p:nvSpPr>
          <p:cNvPr id="38916" name="Rectangle 2"/>
          <p:cNvSpPr>
            <a:spLocks noGrp="1" noRot="1" noChangeAspect="1" noChangeArrowheads="1" noTextEdit="1"/>
          </p:cNvSpPr>
          <p:nvPr>
            <p:ph type="sldImg"/>
          </p:nvPr>
        </p:nvSpPr>
        <p:spPr>
          <a:ln/>
        </p:spPr>
      </p:sp>
      <p:sp>
        <p:nvSpPr>
          <p:cNvPr id="3891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17420E6B-1A35-4DE1-885B-5560FA599D76}" type="slidenum">
              <a:rPr lang="en-US"/>
              <a:pPr>
                <a:defRPr/>
              </a:pPr>
              <a:t>34</a:t>
            </a:fld>
            <a:endParaRPr lang="en-US"/>
          </a:p>
        </p:txBody>
      </p:sp>
      <p:sp>
        <p:nvSpPr>
          <p:cNvPr id="39940" name="Rectangle 2"/>
          <p:cNvSpPr>
            <a:spLocks noGrp="1" noRot="1" noChangeAspect="1" noChangeArrowheads="1" noTextEdit="1"/>
          </p:cNvSpPr>
          <p:nvPr>
            <p:ph type="sldImg"/>
          </p:nvPr>
        </p:nvSpPr>
        <p:spPr>
          <a:ln/>
        </p:spPr>
      </p:sp>
      <p:sp>
        <p:nvSpPr>
          <p:cNvPr id="3994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BB4BFA8A-FA72-4F07-AE33-79CF8F24BBF1}" type="slidenum">
              <a:rPr lang="en-US"/>
              <a:pPr>
                <a:defRPr/>
              </a:pPr>
              <a:t>35</a:t>
            </a:fld>
            <a:endParaRPr lang="en-US"/>
          </a:p>
        </p:txBody>
      </p:sp>
      <p:sp>
        <p:nvSpPr>
          <p:cNvPr id="40964" name="Rectangle 2"/>
          <p:cNvSpPr>
            <a:spLocks noGrp="1" noRot="1" noChangeAspect="1" noChangeArrowheads="1" noTextEdit="1"/>
          </p:cNvSpPr>
          <p:nvPr>
            <p:ph type="sldImg"/>
          </p:nvPr>
        </p:nvSpPr>
        <p:spPr>
          <a:ln/>
        </p:spPr>
      </p:sp>
      <p:sp>
        <p:nvSpPr>
          <p:cNvPr id="4096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677E9E97-2513-4C38-A58A-7294846911B5}" type="slidenum">
              <a:rPr lang="en-US"/>
              <a:pPr/>
              <a:t>13</a:t>
            </a:fld>
            <a:endParaRPr lang="en-US"/>
          </a:p>
        </p:txBody>
      </p:sp>
      <p:sp>
        <p:nvSpPr>
          <p:cNvPr id="1568770" name="Rectangle 2"/>
          <p:cNvSpPr>
            <a:spLocks noGrp="1" noRot="1" noChangeAspect="1" noChangeArrowheads="1" noTextEdit="1"/>
          </p:cNvSpPr>
          <p:nvPr>
            <p:ph type="sldImg"/>
          </p:nvPr>
        </p:nvSpPr>
        <p:spPr>
          <a:xfrm>
            <a:off x="968375" y="742950"/>
            <a:ext cx="4948238" cy="3713163"/>
          </a:xfrm>
          <a:ln/>
        </p:spPr>
      </p:sp>
      <p:sp>
        <p:nvSpPr>
          <p:cNvPr id="1568771" name="Rectangle 3"/>
          <p:cNvSpPr>
            <a:spLocks noGrp="1" noChangeArrowheads="1"/>
          </p:cNvSpPr>
          <p:nvPr>
            <p:ph type="body" idx="1"/>
          </p:nvPr>
        </p:nvSpPr>
        <p:spPr>
          <a:xfrm>
            <a:off x="916195" y="4703631"/>
            <a:ext cx="5051013" cy="4459419"/>
          </a:xfrm>
        </p:spPr>
        <p:txBody>
          <a:bodyPr/>
          <a:lstStyle/>
          <a:p>
            <a:endParaRPr lang="pl-PL"/>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7A6895DE-9D79-404A-8129-0B965B13BA21}" type="slidenum">
              <a:rPr lang="en-US"/>
              <a:pPr>
                <a:defRPr/>
              </a:pPr>
              <a:t>37</a:t>
            </a:fld>
            <a:endParaRPr lang="en-US"/>
          </a:p>
        </p:txBody>
      </p:sp>
      <p:sp>
        <p:nvSpPr>
          <p:cNvPr id="41988" name="Rectangle 2"/>
          <p:cNvSpPr>
            <a:spLocks noGrp="1" noRot="1" noChangeAspect="1" noChangeArrowheads="1" noTextEdit="1"/>
          </p:cNvSpPr>
          <p:nvPr>
            <p:ph type="sldImg"/>
          </p:nvPr>
        </p:nvSpPr>
        <p:spPr>
          <a:ln/>
        </p:spPr>
      </p:sp>
      <p:sp>
        <p:nvSpPr>
          <p:cNvPr id="4198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16E03D1E-9A3E-49CA-A7F3-1E8FB49A22A2}" type="slidenum">
              <a:rPr lang="en-US"/>
              <a:pPr>
                <a:defRPr/>
              </a:pPr>
              <a:t>38</a:t>
            </a:fld>
            <a:endParaRPr lang="en-US"/>
          </a:p>
        </p:txBody>
      </p:sp>
      <p:sp>
        <p:nvSpPr>
          <p:cNvPr id="43012" name="Rectangle 2"/>
          <p:cNvSpPr>
            <a:spLocks noGrp="1" noRot="1" noChangeAspect="1" noChangeArrowheads="1" noTextEdit="1"/>
          </p:cNvSpPr>
          <p:nvPr>
            <p:ph type="sldImg"/>
          </p:nvPr>
        </p:nvSpPr>
        <p:spPr>
          <a:ln/>
        </p:spPr>
      </p:sp>
      <p:sp>
        <p:nvSpPr>
          <p:cNvPr id="4301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16E03D1E-9A3E-49CA-A7F3-1E8FB49A22A2}" type="slidenum">
              <a:rPr lang="en-US"/>
              <a:pPr>
                <a:defRPr/>
              </a:pPr>
              <a:t>39</a:t>
            </a:fld>
            <a:endParaRPr lang="en-US"/>
          </a:p>
        </p:txBody>
      </p:sp>
      <p:sp>
        <p:nvSpPr>
          <p:cNvPr id="43012" name="Rectangle 2"/>
          <p:cNvSpPr>
            <a:spLocks noGrp="1" noRot="1" noChangeAspect="1" noChangeArrowheads="1" noTextEdit="1"/>
          </p:cNvSpPr>
          <p:nvPr>
            <p:ph type="sldImg"/>
          </p:nvPr>
        </p:nvSpPr>
        <p:spPr>
          <a:ln/>
        </p:spPr>
      </p:sp>
      <p:sp>
        <p:nvSpPr>
          <p:cNvPr id="4301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0703AE1A-903A-4522-8487-FDAE44EFA6DB}" type="slidenum">
              <a:rPr lang="en-US"/>
              <a:pPr>
                <a:defRPr/>
              </a:pPr>
              <a:t>40</a:t>
            </a:fld>
            <a:endParaRPr lang="en-US"/>
          </a:p>
        </p:txBody>
      </p:sp>
      <p:sp>
        <p:nvSpPr>
          <p:cNvPr id="44036" name="Rectangle 2"/>
          <p:cNvSpPr>
            <a:spLocks noGrp="1" noRot="1" noChangeAspect="1" noChangeArrowheads="1" noTextEdit="1"/>
          </p:cNvSpPr>
          <p:nvPr>
            <p:ph type="sldImg"/>
          </p:nvPr>
        </p:nvSpPr>
        <p:spPr>
          <a:ln/>
        </p:spPr>
      </p:sp>
      <p:sp>
        <p:nvSpPr>
          <p:cNvPr id="4403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4F425ECA-F83C-4678-A4FA-325C3E88669E}" type="slidenum">
              <a:rPr lang="en-US"/>
              <a:pPr>
                <a:defRPr/>
              </a:pPr>
              <a:t>41</a:t>
            </a:fld>
            <a:endParaRPr lang="en-US"/>
          </a:p>
        </p:txBody>
      </p:sp>
      <p:sp>
        <p:nvSpPr>
          <p:cNvPr id="45060" name="Rectangle 2"/>
          <p:cNvSpPr>
            <a:spLocks noGrp="1" noRot="1" noChangeAspect="1" noChangeArrowheads="1" noTextEdit="1"/>
          </p:cNvSpPr>
          <p:nvPr>
            <p:ph type="sldImg"/>
          </p:nvPr>
        </p:nvSpPr>
        <p:spPr>
          <a:ln/>
        </p:spPr>
      </p:sp>
      <p:sp>
        <p:nvSpPr>
          <p:cNvPr id="4506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DC79BBBE-5304-457F-B2E7-9D3F186C583D}" type="slidenum">
              <a:rPr lang="en-US"/>
              <a:pPr>
                <a:defRPr/>
              </a:pPr>
              <a:t>42</a:t>
            </a:fld>
            <a:endParaRPr lang="en-US"/>
          </a:p>
        </p:txBody>
      </p:sp>
      <p:sp>
        <p:nvSpPr>
          <p:cNvPr id="46084" name="Rectangle 2"/>
          <p:cNvSpPr>
            <a:spLocks noGrp="1" noRot="1" noChangeAspect="1" noChangeArrowheads="1" noTextEdit="1"/>
          </p:cNvSpPr>
          <p:nvPr>
            <p:ph type="sldImg"/>
          </p:nvPr>
        </p:nvSpPr>
        <p:spPr>
          <a:ln/>
        </p:spPr>
      </p:sp>
      <p:sp>
        <p:nvSpPr>
          <p:cNvPr id="4608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C9DC1E5A-700C-40A5-9343-FF12D0C86B09}" type="slidenum">
              <a:rPr lang="en-US"/>
              <a:pPr>
                <a:defRPr/>
              </a:pPr>
              <a:t>44</a:t>
            </a:fld>
            <a:endParaRPr lang="en-US"/>
          </a:p>
        </p:txBody>
      </p:sp>
      <p:sp>
        <p:nvSpPr>
          <p:cNvPr id="49156" name="Rectangle 2"/>
          <p:cNvSpPr>
            <a:spLocks noGrp="1" noRot="1" noChangeAspect="1" noChangeArrowheads="1" noTextEdit="1"/>
          </p:cNvSpPr>
          <p:nvPr>
            <p:ph type="sldImg"/>
          </p:nvPr>
        </p:nvSpPr>
        <p:spPr>
          <a:ln/>
        </p:spPr>
      </p:sp>
      <p:sp>
        <p:nvSpPr>
          <p:cNvPr id="4915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278C57B5-3077-4254-B48C-862BF05127F9}" type="slidenum">
              <a:rPr lang="en-US"/>
              <a:pPr>
                <a:defRPr/>
              </a:pPr>
              <a:t>46</a:t>
            </a:fld>
            <a:endParaRPr lang="en-US"/>
          </a:p>
        </p:txBody>
      </p:sp>
      <p:sp>
        <p:nvSpPr>
          <p:cNvPr id="50180" name="Rectangle 2"/>
          <p:cNvSpPr>
            <a:spLocks noGrp="1" noRot="1" noChangeAspect="1" noChangeArrowheads="1" noTextEdit="1"/>
          </p:cNvSpPr>
          <p:nvPr>
            <p:ph type="sldImg"/>
          </p:nvPr>
        </p:nvSpPr>
        <p:spPr>
          <a:ln/>
        </p:spPr>
      </p:sp>
      <p:sp>
        <p:nvSpPr>
          <p:cNvPr id="5018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C81187FA-8444-4F29-B4F6-C32AB0DFBD0E}" type="slidenum">
              <a:rPr lang="en-US"/>
              <a:pPr>
                <a:defRPr/>
              </a:pPr>
              <a:t>47</a:t>
            </a:fld>
            <a:endParaRPr lang="en-US"/>
          </a:p>
        </p:txBody>
      </p:sp>
      <p:sp>
        <p:nvSpPr>
          <p:cNvPr id="43012" name="Rectangle 2"/>
          <p:cNvSpPr>
            <a:spLocks noGrp="1" noRot="1" noChangeAspect="1" noChangeArrowheads="1" noTextEdit="1"/>
          </p:cNvSpPr>
          <p:nvPr>
            <p:ph type="sldImg"/>
          </p:nvPr>
        </p:nvSpPr>
        <p:spPr>
          <a:ln/>
        </p:spPr>
      </p:sp>
      <p:sp>
        <p:nvSpPr>
          <p:cNvPr id="4301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C1C1C885-AB77-436D-8EF3-04B1A9107AC4}" type="slidenum">
              <a:rPr lang="en-US"/>
              <a:pPr>
                <a:defRPr/>
              </a:pPr>
              <a:t>48</a:t>
            </a:fld>
            <a:endParaRPr lang="en-US"/>
          </a:p>
        </p:txBody>
      </p:sp>
      <p:sp>
        <p:nvSpPr>
          <p:cNvPr id="44036" name="Rectangle 2"/>
          <p:cNvSpPr>
            <a:spLocks noGrp="1" noRot="1" noChangeAspect="1" noChangeArrowheads="1" noTextEdit="1"/>
          </p:cNvSpPr>
          <p:nvPr>
            <p:ph type="sldImg"/>
          </p:nvPr>
        </p:nvSpPr>
        <p:spPr>
          <a:ln/>
        </p:spPr>
      </p:sp>
      <p:sp>
        <p:nvSpPr>
          <p:cNvPr id="4403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DB176644-E6E7-4EAD-9D43-3A20923DE7EE}" type="slidenum">
              <a:rPr lang="en-US"/>
              <a:pPr/>
              <a:t>14</a:t>
            </a:fld>
            <a:endParaRPr lang="en-US"/>
          </a:p>
        </p:txBody>
      </p:sp>
      <p:sp>
        <p:nvSpPr>
          <p:cNvPr id="1570818" name="Rectangle 2"/>
          <p:cNvSpPr>
            <a:spLocks noGrp="1" noRot="1" noChangeAspect="1" noChangeArrowheads="1" noTextEdit="1"/>
          </p:cNvSpPr>
          <p:nvPr>
            <p:ph type="sldImg"/>
          </p:nvPr>
        </p:nvSpPr>
        <p:spPr>
          <a:xfrm>
            <a:off x="968375" y="742950"/>
            <a:ext cx="4948238" cy="3713163"/>
          </a:xfrm>
          <a:ln/>
        </p:spPr>
      </p:sp>
      <p:sp>
        <p:nvSpPr>
          <p:cNvPr id="1570819" name="Rectangle 3"/>
          <p:cNvSpPr>
            <a:spLocks noGrp="1" noChangeArrowheads="1"/>
          </p:cNvSpPr>
          <p:nvPr>
            <p:ph type="body" idx="1"/>
          </p:nvPr>
        </p:nvSpPr>
        <p:spPr>
          <a:xfrm>
            <a:off x="916195" y="4703631"/>
            <a:ext cx="5051013" cy="4459419"/>
          </a:xfrm>
        </p:spPr>
        <p:txBody>
          <a:bodyPr/>
          <a:lstStyle/>
          <a:p>
            <a:endParaRPr lang="pl-PL"/>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D3490A04-2C91-4536-9D04-AFE7EDB7D665}" type="slidenum">
              <a:rPr lang="en-US"/>
              <a:pPr>
                <a:defRPr/>
              </a:pPr>
              <a:t>49</a:t>
            </a:fld>
            <a:endParaRPr lang="en-US"/>
          </a:p>
        </p:txBody>
      </p:sp>
      <p:sp>
        <p:nvSpPr>
          <p:cNvPr id="45060" name="Rectangle 2"/>
          <p:cNvSpPr>
            <a:spLocks noGrp="1" noRot="1" noChangeAspect="1" noChangeArrowheads="1" noTextEdit="1"/>
          </p:cNvSpPr>
          <p:nvPr>
            <p:ph type="sldImg"/>
          </p:nvPr>
        </p:nvSpPr>
        <p:spPr>
          <a:ln/>
        </p:spPr>
      </p:sp>
      <p:sp>
        <p:nvSpPr>
          <p:cNvPr id="4506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6749864D-ED32-4306-BBF6-586C76473F90}" type="slidenum">
              <a:rPr lang="en-US"/>
              <a:pPr>
                <a:defRPr/>
              </a:pPr>
              <a:t>50</a:t>
            </a:fld>
            <a:endParaRPr lang="en-US"/>
          </a:p>
        </p:txBody>
      </p:sp>
      <p:sp>
        <p:nvSpPr>
          <p:cNvPr id="46084" name="Rectangle 2"/>
          <p:cNvSpPr>
            <a:spLocks noGrp="1" noRot="1" noChangeAspect="1" noChangeArrowheads="1" noTextEdit="1"/>
          </p:cNvSpPr>
          <p:nvPr>
            <p:ph type="sldImg"/>
          </p:nvPr>
        </p:nvSpPr>
        <p:spPr>
          <a:ln/>
        </p:spPr>
      </p:sp>
      <p:sp>
        <p:nvSpPr>
          <p:cNvPr id="4608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C908B797-D882-428A-93B0-0FBECB124A30}" type="slidenum">
              <a:rPr lang="en-US"/>
              <a:pPr>
                <a:defRPr/>
              </a:pPr>
              <a:t>51</a:t>
            </a:fld>
            <a:endParaRPr lang="en-US"/>
          </a:p>
        </p:txBody>
      </p:sp>
      <p:sp>
        <p:nvSpPr>
          <p:cNvPr id="47108" name="Rectangle 2"/>
          <p:cNvSpPr>
            <a:spLocks noGrp="1" noRot="1" noChangeAspect="1" noChangeArrowheads="1" noTextEdit="1"/>
          </p:cNvSpPr>
          <p:nvPr>
            <p:ph type="sldImg"/>
          </p:nvPr>
        </p:nvSpPr>
        <p:spPr>
          <a:ln/>
        </p:spPr>
      </p:sp>
      <p:sp>
        <p:nvSpPr>
          <p:cNvPr id="4710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E02B4B99-E3BC-45BE-B0EB-6785420E48DA}" type="slidenum">
              <a:rPr lang="en-US"/>
              <a:pPr>
                <a:defRPr/>
              </a:pPr>
              <a:t>53</a:t>
            </a:fld>
            <a:endParaRPr lang="en-US"/>
          </a:p>
        </p:txBody>
      </p:sp>
      <p:sp>
        <p:nvSpPr>
          <p:cNvPr id="48132" name="Rectangle 2"/>
          <p:cNvSpPr>
            <a:spLocks noGrp="1" noRot="1" noChangeAspect="1" noChangeArrowheads="1" noTextEdit="1"/>
          </p:cNvSpPr>
          <p:nvPr>
            <p:ph type="sldImg"/>
          </p:nvPr>
        </p:nvSpPr>
        <p:spPr>
          <a:ln/>
        </p:spPr>
      </p:sp>
      <p:sp>
        <p:nvSpPr>
          <p:cNvPr id="4813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0F6B3D15-72E6-4296-A2AD-C45C45A390D2}" type="slidenum">
              <a:rPr lang="en-US"/>
              <a:pPr>
                <a:defRPr/>
              </a:pPr>
              <a:t>54</a:t>
            </a:fld>
            <a:endParaRPr lang="en-US"/>
          </a:p>
        </p:txBody>
      </p:sp>
      <p:sp>
        <p:nvSpPr>
          <p:cNvPr id="49156" name="Rectangle 2"/>
          <p:cNvSpPr>
            <a:spLocks noGrp="1" noRot="1" noChangeAspect="1" noChangeArrowheads="1" noTextEdit="1"/>
          </p:cNvSpPr>
          <p:nvPr>
            <p:ph type="sldImg"/>
          </p:nvPr>
        </p:nvSpPr>
        <p:spPr>
          <a:ln/>
        </p:spPr>
      </p:sp>
      <p:sp>
        <p:nvSpPr>
          <p:cNvPr id="4915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374DFF3C-2D82-4421-B1AA-2B16F253FA70}" type="slidenum">
              <a:rPr lang="en-US"/>
              <a:pPr>
                <a:defRPr/>
              </a:pPr>
              <a:t>56</a:t>
            </a:fld>
            <a:endParaRPr lang="en-US"/>
          </a:p>
        </p:txBody>
      </p:sp>
      <p:sp>
        <p:nvSpPr>
          <p:cNvPr id="50180" name="Rectangle 2"/>
          <p:cNvSpPr>
            <a:spLocks noGrp="1" noRot="1" noChangeAspect="1" noChangeArrowheads="1" noTextEdit="1"/>
          </p:cNvSpPr>
          <p:nvPr>
            <p:ph type="sldImg"/>
          </p:nvPr>
        </p:nvSpPr>
        <p:spPr>
          <a:ln/>
        </p:spPr>
      </p:sp>
      <p:sp>
        <p:nvSpPr>
          <p:cNvPr id="5018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374DFF3C-2D82-4421-B1AA-2B16F253FA70}" type="slidenum">
              <a:rPr lang="en-US"/>
              <a:pPr>
                <a:defRPr/>
              </a:pPr>
              <a:t>58</a:t>
            </a:fld>
            <a:endParaRPr lang="en-US"/>
          </a:p>
        </p:txBody>
      </p:sp>
      <p:sp>
        <p:nvSpPr>
          <p:cNvPr id="50180" name="Rectangle 2"/>
          <p:cNvSpPr>
            <a:spLocks noGrp="1" noRot="1" noChangeAspect="1" noChangeArrowheads="1" noTextEdit="1"/>
          </p:cNvSpPr>
          <p:nvPr>
            <p:ph type="sldImg"/>
          </p:nvPr>
        </p:nvSpPr>
        <p:spPr>
          <a:ln/>
        </p:spPr>
      </p:sp>
      <p:sp>
        <p:nvSpPr>
          <p:cNvPr id="5018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374DFF3C-2D82-4421-B1AA-2B16F253FA70}" type="slidenum">
              <a:rPr lang="en-US"/>
              <a:pPr>
                <a:defRPr/>
              </a:pPr>
              <a:t>59</a:t>
            </a:fld>
            <a:endParaRPr lang="en-US"/>
          </a:p>
        </p:txBody>
      </p:sp>
      <p:sp>
        <p:nvSpPr>
          <p:cNvPr id="50180" name="Rectangle 2"/>
          <p:cNvSpPr>
            <a:spLocks noGrp="1" noRot="1" noChangeAspect="1" noChangeArrowheads="1" noTextEdit="1"/>
          </p:cNvSpPr>
          <p:nvPr>
            <p:ph type="sldImg"/>
          </p:nvPr>
        </p:nvSpPr>
        <p:spPr>
          <a:ln/>
        </p:spPr>
      </p:sp>
      <p:sp>
        <p:nvSpPr>
          <p:cNvPr id="5018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3F96D19A-5EB5-484B-959E-3F7586403950}" type="slidenum">
              <a:rPr lang="en-US"/>
              <a:pPr>
                <a:defRPr/>
              </a:pPr>
              <a:t>60</a:t>
            </a:fld>
            <a:endParaRPr lang="en-US"/>
          </a:p>
        </p:txBody>
      </p:sp>
      <p:sp>
        <p:nvSpPr>
          <p:cNvPr id="51204" name="Rectangle 2"/>
          <p:cNvSpPr>
            <a:spLocks noGrp="1" noRot="1" noChangeAspect="1" noChangeArrowheads="1" noTextEdit="1"/>
          </p:cNvSpPr>
          <p:nvPr>
            <p:ph type="sldImg"/>
          </p:nvPr>
        </p:nvSpPr>
        <p:spPr>
          <a:ln/>
        </p:spPr>
      </p:sp>
      <p:sp>
        <p:nvSpPr>
          <p:cNvPr id="5120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3FCE3DD7-D7D1-4761-8FB8-8CFB532BDD30}" type="slidenum">
              <a:rPr lang="en-US"/>
              <a:pPr>
                <a:defRPr/>
              </a:pPr>
              <a:t>61</a:t>
            </a:fld>
            <a:endParaRPr lang="en-US"/>
          </a:p>
        </p:txBody>
      </p:sp>
      <p:sp>
        <p:nvSpPr>
          <p:cNvPr id="52228" name="Rectangle 2"/>
          <p:cNvSpPr>
            <a:spLocks noGrp="1" noRot="1" noChangeAspect="1" noChangeArrowheads="1" noTextEdit="1"/>
          </p:cNvSpPr>
          <p:nvPr>
            <p:ph type="sldImg"/>
          </p:nvPr>
        </p:nvSpPr>
        <p:spPr>
          <a:ln/>
        </p:spPr>
      </p:sp>
      <p:sp>
        <p:nvSpPr>
          <p:cNvPr id="5222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034C3C04-2EC3-436E-8A32-84B97394E2AC}" type="slidenum">
              <a:rPr lang="en-US"/>
              <a:pPr/>
              <a:t>16</a:t>
            </a:fld>
            <a:endParaRPr lang="en-US"/>
          </a:p>
        </p:txBody>
      </p:sp>
      <p:sp>
        <p:nvSpPr>
          <p:cNvPr id="1558530" name="Rectangle 2"/>
          <p:cNvSpPr>
            <a:spLocks noGrp="1" noRot="1" noChangeAspect="1" noChangeArrowheads="1" noTextEdit="1"/>
          </p:cNvSpPr>
          <p:nvPr>
            <p:ph type="sldImg"/>
          </p:nvPr>
        </p:nvSpPr>
        <p:spPr>
          <a:xfrm>
            <a:off x="968375" y="742950"/>
            <a:ext cx="4948238" cy="3713163"/>
          </a:xfrm>
          <a:ln/>
        </p:spPr>
      </p:sp>
      <p:sp>
        <p:nvSpPr>
          <p:cNvPr id="1558531" name="Rectangle 3"/>
          <p:cNvSpPr>
            <a:spLocks noGrp="1" noChangeArrowheads="1"/>
          </p:cNvSpPr>
          <p:nvPr>
            <p:ph type="body" idx="1"/>
          </p:nvPr>
        </p:nvSpPr>
        <p:spPr>
          <a:xfrm>
            <a:off x="916195" y="4703631"/>
            <a:ext cx="5051013" cy="4459419"/>
          </a:xfrm>
        </p:spPr>
        <p:txBody>
          <a:bodyPr/>
          <a:lstStyle/>
          <a:p>
            <a:endParaRPr lang="pl-PL"/>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3FCE3DD7-D7D1-4761-8FB8-8CFB532BDD30}" type="slidenum">
              <a:rPr lang="en-US"/>
              <a:pPr>
                <a:defRPr/>
              </a:pPr>
              <a:t>62</a:t>
            </a:fld>
            <a:endParaRPr lang="en-US"/>
          </a:p>
        </p:txBody>
      </p:sp>
      <p:sp>
        <p:nvSpPr>
          <p:cNvPr id="52228" name="Rectangle 2"/>
          <p:cNvSpPr>
            <a:spLocks noGrp="1" noRot="1" noChangeAspect="1" noChangeArrowheads="1" noTextEdit="1"/>
          </p:cNvSpPr>
          <p:nvPr>
            <p:ph type="sldImg"/>
          </p:nvPr>
        </p:nvSpPr>
        <p:spPr>
          <a:ln/>
        </p:spPr>
      </p:sp>
      <p:sp>
        <p:nvSpPr>
          <p:cNvPr id="5222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1B1989B1-0D76-4AE6-AAB7-11632EE7F5BD}" type="slidenum">
              <a:rPr lang="en-US"/>
              <a:pPr>
                <a:defRPr/>
              </a:pPr>
              <a:t>64</a:t>
            </a:fld>
            <a:endParaRPr lang="en-US"/>
          </a:p>
        </p:txBody>
      </p:sp>
      <p:sp>
        <p:nvSpPr>
          <p:cNvPr id="53252" name="Rectangle 2"/>
          <p:cNvSpPr>
            <a:spLocks noGrp="1" noRot="1" noChangeAspect="1" noChangeArrowheads="1" noTextEdit="1"/>
          </p:cNvSpPr>
          <p:nvPr>
            <p:ph type="sldImg"/>
          </p:nvPr>
        </p:nvSpPr>
        <p:spPr>
          <a:ln/>
        </p:spPr>
      </p:sp>
      <p:sp>
        <p:nvSpPr>
          <p:cNvPr id="5325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676A5915-7FB0-4887-9CFC-729DC9D54514}" type="slidenum">
              <a:rPr lang="en-US"/>
              <a:pPr>
                <a:defRPr/>
              </a:pPr>
              <a:t>65</a:t>
            </a:fld>
            <a:endParaRPr lang="en-US"/>
          </a:p>
        </p:txBody>
      </p:sp>
      <p:sp>
        <p:nvSpPr>
          <p:cNvPr id="54276" name="Rectangle 2"/>
          <p:cNvSpPr>
            <a:spLocks noGrp="1" noRot="1" noChangeAspect="1" noChangeArrowheads="1" noTextEdit="1"/>
          </p:cNvSpPr>
          <p:nvPr>
            <p:ph type="sldImg"/>
          </p:nvPr>
        </p:nvSpPr>
        <p:spPr>
          <a:ln/>
        </p:spPr>
      </p:sp>
      <p:sp>
        <p:nvSpPr>
          <p:cNvPr id="5427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F43A8203-0644-4049-A8CE-E0BAFDB9B84F}" type="slidenum">
              <a:rPr lang="en-US"/>
              <a:pPr>
                <a:defRPr/>
              </a:pPr>
              <a:t>66</a:t>
            </a:fld>
            <a:endParaRPr lang="en-US"/>
          </a:p>
        </p:txBody>
      </p:sp>
      <p:sp>
        <p:nvSpPr>
          <p:cNvPr id="55300" name="Rectangle 2"/>
          <p:cNvSpPr>
            <a:spLocks noGrp="1" noRot="1" noChangeAspect="1" noChangeArrowheads="1" noTextEdit="1"/>
          </p:cNvSpPr>
          <p:nvPr>
            <p:ph type="sldImg"/>
          </p:nvPr>
        </p:nvSpPr>
        <p:spPr>
          <a:ln/>
        </p:spPr>
      </p:sp>
      <p:sp>
        <p:nvSpPr>
          <p:cNvPr id="5530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57599839-F76C-4663-B890-CC0FA6D5B2B4}" type="slidenum">
              <a:rPr lang="en-US"/>
              <a:pPr>
                <a:defRPr/>
              </a:pPr>
              <a:t>69</a:t>
            </a:fld>
            <a:endParaRPr lang="en-US"/>
          </a:p>
        </p:txBody>
      </p:sp>
      <p:sp>
        <p:nvSpPr>
          <p:cNvPr id="138244" name="Rectangle 2"/>
          <p:cNvSpPr>
            <a:spLocks noGrp="1" noRot="1" noChangeAspect="1" noChangeArrowheads="1" noTextEdit="1"/>
          </p:cNvSpPr>
          <p:nvPr>
            <p:ph type="sldImg"/>
          </p:nvPr>
        </p:nvSpPr>
        <p:spPr>
          <a:ln/>
        </p:spPr>
      </p:sp>
      <p:sp>
        <p:nvSpPr>
          <p:cNvPr id="13824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C5BC3F92-7DA1-4282-B9E3-C58AE1094906}" type="slidenum">
              <a:rPr lang="en-US"/>
              <a:pPr>
                <a:defRPr/>
              </a:pPr>
              <a:t>70</a:t>
            </a:fld>
            <a:endParaRPr lang="en-US"/>
          </a:p>
        </p:txBody>
      </p:sp>
      <p:sp>
        <p:nvSpPr>
          <p:cNvPr id="139268" name="Rectangle 2"/>
          <p:cNvSpPr>
            <a:spLocks noGrp="1" noRot="1" noChangeAspect="1" noChangeArrowheads="1" noTextEdit="1"/>
          </p:cNvSpPr>
          <p:nvPr>
            <p:ph type="sldImg"/>
          </p:nvPr>
        </p:nvSpPr>
        <p:spPr>
          <a:ln/>
        </p:spPr>
      </p:sp>
      <p:sp>
        <p:nvSpPr>
          <p:cNvPr id="13926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B53B0570-E5F3-4EF5-BA37-573C03879DD8}" type="slidenum">
              <a:rPr lang="en-US"/>
              <a:pPr>
                <a:defRPr/>
              </a:pPr>
              <a:t>71</a:t>
            </a:fld>
            <a:endParaRPr lang="en-US"/>
          </a:p>
        </p:txBody>
      </p:sp>
      <p:sp>
        <p:nvSpPr>
          <p:cNvPr id="57348" name="Rectangle 2"/>
          <p:cNvSpPr>
            <a:spLocks noGrp="1" noRot="1" noChangeAspect="1" noChangeArrowheads="1" noTextEdit="1"/>
          </p:cNvSpPr>
          <p:nvPr>
            <p:ph type="sldImg"/>
          </p:nvPr>
        </p:nvSpPr>
        <p:spPr>
          <a:ln/>
        </p:spPr>
      </p:sp>
      <p:sp>
        <p:nvSpPr>
          <p:cNvPr id="5734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034C3C04-2EC3-436E-8A32-84B97394E2AC}" type="slidenum">
              <a:rPr lang="en-US"/>
              <a:pPr/>
              <a:t>17</a:t>
            </a:fld>
            <a:endParaRPr lang="en-US"/>
          </a:p>
        </p:txBody>
      </p:sp>
      <p:sp>
        <p:nvSpPr>
          <p:cNvPr id="1558530" name="Rectangle 2"/>
          <p:cNvSpPr>
            <a:spLocks noGrp="1" noRot="1" noChangeAspect="1" noChangeArrowheads="1" noTextEdit="1"/>
          </p:cNvSpPr>
          <p:nvPr>
            <p:ph type="sldImg"/>
          </p:nvPr>
        </p:nvSpPr>
        <p:spPr>
          <a:xfrm>
            <a:off x="968375" y="742950"/>
            <a:ext cx="4948238" cy="3713163"/>
          </a:xfrm>
          <a:ln/>
        </p:spPr>
      </p:sp>
      <p:sp>
        <p:nvSpPr>
          <p:cNvPr id="1558531" name="Rectangle 3"/>
          <p:cNvSpPr>
            <a:spLocks noGrp="1" noChangeArrowheads="1"/>
          </p:cNvSpPr>
          <p:nvPr>
            <p:ph type="body" idx="1"/>
          </p:nvPr>
        </p:nvSpPr>
        <p:spPr>
          <a:xfrm>
            <a:off x="916195" y="4703631"/>
            <a:ext cx="5051013" cy="4459419"/>
          </a:xfrm>
        </p:spPr>
        <p:txBody>
          <a:bodyPr/>
          <a:lstStyle/>
          <a:p>
            <a:endParaRPr lang="pl-P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63E6653C-B28C-4839-A174-EDB181A7E1C3}" type="slidenum">
              <a:rPr lang="en-US"/>
              <a:pPr/>
              <a:t>18</a:t>
            </a:fld>
            <a:endParaRPr lang="en-US"/>
          </a:p>
        </p:txBody>
      </p:sp>
      <p:sp>
        <p:nvSpPr>
          <p:cNvPr id="1560578" name="Rectangle 2"/>
          <p:cNvSpPr>
            <a:spLocks noGrp="1" noRot="1" noChangeAspect="1" noChangeArrowheads="1" noTextEdit="1"/>
          </p:cNvSpPr>
          <p:nvPr>
            <p:ph type="sldImg"/>
          </p:nvPr>
        </p:nvSpPr>
        <p:spPr>
          <a:xfrm>
            <a:off x="968375" y="742950"/>
            <a:ext cx="4948238" cy="3713163"/>
          </a:xfrm>
          <a:ln/>
        </p:spPr>
      </p:sp>
      <p:sp>
        <p:nvSpPr>
          <p:cNvPr id="1560579" name="Rectangle 3"/>
          <p:cNvSpPr>
            <a:spLocks noGrp="1" noChangeArrowheads="1"/>
          </p:cNvSpPr>
          <p:nvPr>
            <p:ph type="body" idx="1"/>
          </p:nvPr>
        </p:nvSpPr>
        <p:spPr>
          <a:xfrm>
            <a:off x="916195" y="4703631"/>
            <a:ext cx="5051013" cy="4459419"/>
          </a:xfrm>
        </p:spPr>
        <p:txBody>
          <a:bodyPr/>
          <a:lstStyle/>
          <a:p>
            <a:endParaRPr lang="pl-P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79E843A-2EE4-4CB2-B3D0-4F11B2ACD645}" type="slidenum">
              <a:rPr lang="en-US"/>
              <a:pPr/>
              <a:t>19</a:t>
            </a:fld>
            <a:endParaRPr lang="en-US"/>
          </a:p>
        </p:txBody>
      </p:sp>
      <p:sp>
        <p:nvSpPr>
          <p:cNvPr id="1564674" name="Rectangle 2"/>
          <p:cNvSpPr>
            <a:spLocks noGrp="1" noRot="1" noChangeAspect="1" noChangeArrowheads="1" noTextEdit="1"/>
          </p:cNvSpPr>
          <p:nvPr>
            <p:ph type="sldImg"/>
          </p:nvPr>
        </p:nvSpPr>
        <p:spPr>
          <a:xfrm>
            <a:off x="968375" y="742950"/>
            <a:ext cx="4948238" cy="3713163"/>
          </a:xfrm>
          <a:ln/>
        </p:spPr>
      </p:sp>
      <p:sp>
        <p:nvSpPr>
          <p:cNvPr id="1564675" name="Rectangle 3"/>
          <p:cNvSpPr>
            <a:spLocks noGrp="1" noChangeArrowheads="1"/>
          </p:cNvSpPr>
          <p:nvPr>
            <p:ph type="body" idx="1"/>
          </p:nvPr>
        </p:nvSpPr>
        <p:spPr>
          <a:xfrm>
            <a:off x="916195" y="4703631"/>
            <a:ext cx="5051013" cy="4459419"/>
          </a:xfrm>
        </p:spPr>
        <p:txBody>
          <a:bodyPr/>
          <a:lstStyle/>
          <a:p>
            <a:endParaRPr lang="pl-P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6B302D0B-362F-4A9E-B185-3DFDB6D6E986}" type="slidenum">
              <a:rPr lang="en-US"/>
              <a:pPr/>
              <a:t>20</a:t>
            </a:fld>
            <a:endParaRPr lang="en-US"/>
          </a:p>
        </p:txBody>
      </p:sp>
      <p:sp>
        <p:nvSpPr>
          <p:cNvPr id="1566722" name="Rectangle 2"/>
          <p:cNvSpPr>
            <a:spLocks noGrp="1" noRot="1" noChangeAspect="1" noChangeArrowheads="1" noTextEdit="1"/>
          </p:cNvSpPr>
          <p:nvPr>
            <p:ph type="sldImg"/>
          </p:nvPr>
        </p:nvSpPr>
        <p:spPr>
          <a:xfrm>
            <a:off x="968375" y="742950"/>
            <a:ext cx="4948238" cy="3713163"/>
          </a:xfrm>
          <a:ln/>
        </p:spPr>
      </p:sp>
      <p:sp>
        <p:nvSpPr>
          <p:cNvPr id="1566723" name="Rectangle 3"/>
          <p:cNvSpPr>
            <a:spLocks noGrp="1" noChangeArrowheads="1"/>
          </p:cNvSpPr>
          <p:nvPr>
            <p:ph type="body" idx="1"/>
          </p:nvPr>
        </p:nvSpPr>
        <p:spPr>
          <a:xfrm>
            <a:off x="916195" y="4703631"/>
            <a:ext cx="5051013" cy="4459419"/>
          </a:xfrm>
        </p:spPr>
        <p:txBody>
          <a:bodyPr/>
          <a:lstStyle/>
          <a:p>
            <a:endParaRPr lang="pl-P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6B302D0B-362F-4A9E-B185-3DFDB6D6E986}" type="slidenum">
              <a:rPr lang="en-US"/>
              <a:pPr/>
              <a:t>21</a:t>
            </a:fld>
            <a:endParaRPr lang="en-US"/>
          </a:p>
        </p:txBody>
      </p:sp>
      <p:sp>
        <p:nvSpPr>
          <p:cNvPr id="1566722" name="Rectangle 2"/>
          <p:cNvSpPr>
            <a:spLocks noGrp="1" noRot="1" noChangeAspect="1" noChangeArrowheads="1" noTextEdit="1"/>
          </p:cNvSpPr>
          <p:nvPr>
            <p:ph type="sldImg"/>
          </p:nvPr>
        </p:nvSpPr>
        <p:spPr>
          <a:xfrm>
            <a:off x="968375" y="742950"/>
            <a:ext cx="4948238" cy="3713163"/>
          </a:xfrm>
          <a:ln/>
        </p:spPr>
      </p:sp>
      <p:sp>
        <p:nvSpPr>
          <p:cNvPr id="1566723" name="Rectangle 3"/>
          <p:cNvSpPr>
            <a:spLocks noGrp="1" noChangeArrowheads="1"/>
          </p:cNvSpPr>
          <p:nvPr>
            <p:ph type="body" idx="1"/>
          </p:nvPr>
        </p:nvSpPr>
        <p:spPr>
          <a:xfrm>
            <a:off x="916195" y="4703631"/>
            <a:ext cx="5051013" cy="4459419"/>
          </a:xfrm>
        </p:spPr>
        <p:txBody>
          <a:bodyPr/>
          <a:lstStyle/>
          <a:p>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hyperlink" Target="http://www.google.com/search?q=Wlodzislaw+Duch"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391176" name="Rectangle 8"/>
          <p:cNvSpPr>
            <a:spLocks noGrp="1" noChangeArrowheads="1"/>
          </p:cNvSpPr>
          <p:nvPr>
            <p:ph type="ctrTitle"/>
          </p:nvPr>
        </p:nvSpPr>
        <p:spPr>
          <a:xfrm>
            <a:off x="755576" y="404664"/>
            <a:ext cx="7772400" cy="1143000"/>
          </a:xfrm>
          <a:ln>
            <a:noFill/>
          </a:ln>
          <a:effectLst>
            <a:innerShdw blurRad="63500" dist="50800" dir="18900000">
              <a:prstClr val="black">
                <a:alpha val="50000"/>
              </a:prstClr>
            </a:innerShdw>
          </a:effectLst>
        </p:spPr>
        <p:txBody>
          <a:bodyPr/>
          <a:lstStyle>
            <a:lvl1pPr>
              <a:defRPr sz="3600" baseline="0">
                <a:latin typeface="Calibri" pitchFamily="34" charset="0"/>
                <a:cs typeface="Calibri" pitchFamily="34" charset="0"/>
              </a:defRPr>
            </a:lvl1pPr>
          </a:lstStyle>
          <a:p>
            <a:r>
              <a:rPr lang="pl-PL" dirty="0"/>
              <a:t>Kliknij, aby edytować styl wzorca tytułu</a:t>
            </a:r>
          </a:p>
        </p:txBody>
      </p:sp>
      <p:sp>
        <p:nvSpPr>
          <p:cNvPr id="391177" name="Rectangle 9"/>
          <p:cNvSpPr>
            <a:spLocks noGrp="1" noChangeArrowheads="1"/>
          </p:cNvSpPr>
          <p:nvPr>
            <p:ph type="subTitle" idx="1"/>
          </p:nvPr>
        </p:nvSpPr>
        <p:spPr>
          <a:xfrm>
            <a:off x="827584" y="1772816"/>
            <a:ext cx="3816424" cy="3240360"/>
          </a:xfrm>
        </p:spPr>
        <p:txBody>
          <a:bodyPr/>
          <a:lstStyle>
            <a:lvl1pPr marL="0" indent="0" algn="ctr">
              <a:buFontTx/>
              <a:buNone/>
              <a:defRPr>
                <a:solidFill>
                  <a:schemeClr val="tx2"/>
                </a:solidFill>
                <a:latin typeface="Calibri" pitchFamily="34" charset="0"/>
                <a:cs typeface="Calibri" pitchFamily="34" charset="0"/>
              </a:defRPr>
            </a:lvl1pPr>
          </a:lstStyle>
          <a:p>
            <a:endParaRPr lang="pl-PL" dirty="0"/>
          </a:p>
        </p:txBody>
      </p:sp>
      <p:sp>
        <p:nvSpPr>
          <p:cNvPr id="4" name="Rectangle 9"/>
          <p:cNvSpPr txBox="1">
            <a:spLocks noChangeArrowheads="1"/>
          </p:cNvSpPr>
          <p:nvPr userDrawn="1"/>
        </p:nvSpPr>
        <p:spPr bwMode="auto">
          <a:xfrm>
            <a:off x="827584" y="5157192"/>
            <a:ext cx="7920880" cy="151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0"/>
              </a:spcBef>
              <a:spcAft>
                <a:spcPts val="1200"/>
              </a:spcAft>
              <a:buClr>
                <a:schemeClr val="tx2"/>
              </a:buClr>
              <a:buSzPct val="115000"/>
              <a:buFontTx/>
              <a:buNone/>
              <a:defRPr sz="2400">
                <a:solidFill>
                  <a:schemeClr val="tx1"/>
                </a:solidFill>
                <a:latin typeface="+mn-lt"/>
                <a:ea typeface="+mn-ea"/>
                <a:cs typeface="+mn-cs"/>
              </a:defRPr>
            </a:lvl1pPr>
            <a:lvl2pPr marL="742950" indent="-285750" algn="l" rtl="0" eaLnBrk="0" fontAlgn="base" hangingPunct="0">
              <a:spcBef>
                <a:spcPts val="600"/>
              </a:spcBef>
              <a:spcAft>
                <a:spcPct val="0"/>
              </a:spcAft>
              <a:buChar char="–"/>
              <a:defRPr sz="2000">
                <a:solidFill>
                  <a:schemeClr val="tx1"/>
                </a:solidFill>
                <a:latin typeface="+mn-lt"/>
              </a:defRPr>
            </a:lvl2pPr>
            <a:lvl3pPr marL="1143000" indent="-228600" algn="l" rtl="0" eaLnBrk="0" fontAlgn="base" hangingPunct="0">
              <a:spcBef>
                <a:spcPts val="600"/>
              </a:spcBef>
              <a:spcAft>
                <a:spcPct val="0"/>
              </a:spcAft>
              <a:buClr>
                <a:schemeClr val="tx2"/>
              </a:buClr>
              <a:buSzPct val="115000"/>
              <a:buChar char="•"/>
              <a:defRPr>
                <a:solidFill>
                  <a:schemeClr val="tx1"/>
                </a:solidFill>
                <a:latin typeface="+mn-lt"/>
              </a:defRPr>
            </a:lvl3pPr>
            <a:lvl4pPr marL="1600200" indent="-228600" algn="l" rtl="0" eaLnBrk="0" fontAlgn="base" hangingPunct="0">
              <a:spcBef>
                <a:spcPct val="0"/>
              </a:spcBef>
              <a:spcAft>
                <a:spcPts val="300"/>
              </a:spcAft>
              <a:buChar char="–"/>
              <a:defRPr sz="1600">
                <a:solidFill>
                  <a:schemeClr val="tx1"/>
                </a:solidFill>
                <a:latin typeface="+mn-lt"/>
              </a:defRPr>
            </a:lvl4pPr>
            <a:lvl5pPr marL="2057400" indent="-228600" algn="l" rtl="0" eaLnBrk="0" fontAlgn="base" hangingPunct="0">
              <a:spcBef>
                <a:spcPct val="0"/>
              </a:spcBef>
              <a:spcAft>
                <a:spcPts val="300"/>
              </a:spcAft>
              <a:buClr>
                <a:schemeClr val="tx2"/>
              </a:buClr>
              <a:buSzPct val="110000"/>
              <a:buChar char="•"/>
              <a:defRPr sz="1600">
                <a:solidFill>
                  <a:schemeClr val="tx1"/>
                </a:solidFill>
                <a:latin typeface="+mn-lt"/>
              </a:defRPr>
            </a:lvl5pPr>
            <a:lvl6pPr marL="2514600" indent="-228600" algn="l" rtl="0" fontAlgn="base">
              <a:spcBef>
                <a:spcPct val="20000"/>
              </a:spcBef>
              <a:spcAft>
                <a:spcPct val="0"/>
              </a:spcAft>
              <a:buClr>
                <a:schemeClr val="tx2"/>
              </a:buClr>
              <a:buSzPct val="110000"/>
              <a:buChar char="•"/>
              <a:defRPr sz="1600">
                <a:solidFill>
                  <a:schemeClr val="tx1"/>
                </a:solidFill>
                <a:latin typeface="+mn-lt"/>
              </a:defRPr>
            </a:lvl6pPr>
            <a:lvl7pPr marL="2971800" indent="-228600" algn="l" rtl="0" fontAlgn="base">
              <a:spcBef>
                <a:spcPct val="20000"/>
              </a:spcBef>
              <a:spcAft>
                <a:spcPct val="0"/>
              </a:spcAft>
              <a:buClr>
                <a:schemeClr val="tx2"/>
              </a:buClr>
              <a:buSzPct val="110000"/>
              <a:buChar char="•"/>
              <a:defRPr sz="1600">
                <a:solidFill>
                  <a:schemeClr val="tx1"/>
                </a:solidFill>
                <a:latin typeface="+mn-lt"/>
              </a:defRPr>
            </a:lvl7pPr>
            <a:lvl8pPr marL="3429000" indent="-228600" algn="l" rtl="0" fontAlgn="base">
              <a:spcBef>
                <a:spcPct val="20000"/>
              </a:spcBef>
              <a:spcAft>
                <a:spcPct val="0"/>
              </a:spcAft>
              <a:buClr>
                <a:schemeClr val="tx2"/>
              </a:buClr>
              <a:buSzPct val="110000"/>
              <a:buChar char="•"/>
              <a:defRPr sz="1600">
                <a:solidFill>
                  <a:schemeClr val="tx1"/>
                </a:solidFill>
                <a:latin typeface="+mn-lt"/>
              </a:defRPr>
            </a:lvl8pPr>
            <a:lvl9pPr marL="3886200" indent="-228600" algn="l" rtl="0" fontAlgn="base">
              <a:spcBef>
                <a:spcPct val="20000"/>
              </a:spcBef>
              <a:spcAft>
                <a:spcPct val="0"/>
              </a:spcAft>
              <a:buClr>
                <a:schemeClr val="tx2"/>
              </a:buClr>
              <a:buSzPct val="110000"/>
              <a:buChar char="•"/>
              <a:defRPr sz="1600">
                <a:solidFill>
                  <a:schemeClr val="tx1"/>
                </a:solidFill>
                <a:latin typeface="+mn-lt"/>
              </a:defRPr>
            </a:lvl9pPr>
          </a:lstStyle>
          <a:p>
            <a:pPr eaLnBrk="1" hangingPunct="1">
              <a:lnSpc>
                <a:spcPct val="90000"/>
              </a:lnSpc>
              <a:spcAft>
                <a:spcPts val="1200"/>
              </a:spcAft>
              <a:buClr>
                <a:schemeClr val="tx2"/>
              </a:buClr>
              <a:buSzPct val="115000"/>
            </a:pPr>
            <a:r>
              <a:rPr lang="pl-PL" sz="2800" dirty="0" smtClean="0">
                <a:solidFill>
                  <a:schemeClr val="tx2"/>
                </a:solidFill>
              </a:rPr>
              <a:t>Włodzisław Duch</a:t>
            </a:r>
            <a:endParaRPr lang="en-US" sz="2800" dirty="0" smtClean="0">
              <a:solidFill>
                <a:schemeClr val="tx2"/>
              </a:solidFill>
            </a:endParaRPr>
          </a:p>
          <a:p>
            <a:pPr eaLnBrk="1" hangingPunct="1">
              <a:lnSpc>
                <a:spcPct val="90000"/>
              </a:lnSpc>
              <a:spcAft>
                <a:spcPts val="1200"/>
              </a:spcAft>
              <a:buClr>
                <a:schemeClr val="tx2"/>
              </a:buClr>
              <a:buSzPct val="115000"/>
            </a:pPr>
            <a:r>
              <a:rPr lang="pl-PL" sz="2800" dirty="0" smtClean="0">
                <a:solidFill>
                  <a:schemeClr val="tx2"/>
                </a:solidFill>
              </a:rPr>
              <a:t>UMK Toruń</a:t>
            </a:r>
            <a:r>
              <a:rPr lang="en-US" sz="2800" dirty="0" smtClean="0">
                <a:solidFill>
                  <a:schemeClr val="tx2"/>
                </a:solidFill>
              </a:rPr>
              <a:t>, Poland/NTU Singapore</a:t>
            </a:r>
          </a:p>
          <a:p>
            <a:pPr eaLnBrk="1" hangingPunct="1">
              <a:lnSpc>
                <a:spcPct val="90000"/>
              </a:lnSpc>
              <a:spcAft>
                <a:spcPts val="1200"/>
              </a:spcAft>
              <a:buClr>
                <a:schemeClr val="tx2"/>
              </a:buClr>
              <a:buSzPct val="115000"/>
            </a:pPr>
            <a:r>
              <a:rPr lang="pl-PL" sz="2800" dirty="0" smtClean="0">
                <a:solidFill>
                  <a:schemeClr val="tx2"/>
                </a:solidFill>
                <a:hlinkClick r:id="rId2"/>
              </a:rPr>
              <a:t>Google: </a:t>
            </a:r>
            <a:r>
              <a:rPr lang="en-US" sz="2800" dirty="0" smtClean="0">
                <a:solidFill>
                  <a:schemeClr val="tx2"/>
                </a:solidFill>
                <a:hlinkClick r:id="rId2"/>
              </a:rPr>
              <a:t>W. </a:t>
            </a:r>
            <a:r>
              <a:rPr lang="pl-PL" sz="2800" dirty="0" smtClean="0">
                <a:solidFill>
                  <a:schemeClr val="tx2"/>
                </a:solidFill>
                <a:hlinkClick r:id="rId2"/>
              </a:rPr>
              <a:t>Duch</a:t>
            </a:r>
            <a:endParaRPr lang="en-US" sz="2800" dirty="0">
              <a:solidFill>
                <a:schemeClr val="tx2"/>
              </a:solidFill>
            </a:endParaRPr>
          </a:p>
        </p:txBody>
      </p:sp>
    </p:spTree>
    <p:extLst>
      <p:ext uri="{BB962C8B-B14F-4D97-AF65-F5344CB8AC3E}">
        <p14:creationId xmlns:p14="http://schemas.microsoft.com/office/powerpoint/2010/main" val="54031700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sz="3600" baseline="0">
                <a:latin typeface="Calibri" pitchFamily="34" charset="0"/>
              </a:defRPr>
            </a:lvl1pPr>
          </a:lstStyle>
          <a:p>
            <a:r>
              <a:rPr lang="pl-PL" dirty="0" smtClean="0"/>
              <a:t>Kliknij, aby edytować styl</a:t>
            </a:r>
            <a:endParaRPr lang="en-US" dirty="0"/>
          </a:p>
        </p:txBody>
      </p:sp>
      <p:sp>
        <p:nvSpPr>
          <p:cNvPr id="3" name="Symbol zastępczy zawartości 2"/>
          <p:cNvSpPr>
            <a:spLocks noGrp="1"/>
          </p:cNvSpPr>
          <p:nvPr>
            <p:ph idx="1"/>
          </p:nvPr>
        </p:nvSpPr>
        <p:spPr>
          <a:xfrm>
            <a:off x="698500" y="1268413"/>
            <a:ext cx="8121650" cy="5328939"/>
          </a:xfrm>
        </p:spPr>
        <p:txBody>
          <a:bodyPr/>
          <a:lstStyle>
            <a:lvl1pPr>
              <a:spcAft>
                <a:spcPts val="600"/>
              </a:spcAft>
              <a:defRPr sz="2000">
                <a:solidFill>
                  <a:srgbClr val="FFFFFF"/>
                </a:solidFill>
                <a:latin typeface="Calibri" pitchFamily="34" charset="0"/>
              </a:defRPr>
            </a:lvl1pPr>
            <a:lvl2pPr>
              <a:defRPr sz="1800" baseline="0">
                <a:solidFill>
                  <a:srgbClr val="FFFFFF"/>
                </a:solidFill>
                <a:latin typeface="Calibri" pitchFamily="34" charset="0"/>
              </a:defRPr>
            </a:lvl2pPr>
            <a:lvl3pPr>
              <a:defRPr sz="1600">
                <a:solidFill>
                  <a:srgbClr val="FFFFFF"/>
                </a:solidFill>
              </a:defRPr>
            </a:lvl3pPr>
            <a:lvl4pPr>
              <a:defRPr sz="1400">
                <a:solidFill>
                  <a:srgbClr val="FFFFFF"/>
                </a:solidFill>
              </a:defRPr>
            </a:lvl4pPr>
            <a:lvl5pPr>
              <a:defRPr sz="1400">
                <a:solidFill>
                  <a:srgbClr val="FFFFFF"/>
                </a:solidFill>
              </a:defRPr>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Tree>
    <p:extLst>
      <p:ext uri="{BB962C8B-B14F-4D97-AF65-F5344CB8AC3E}">
        <p14:creationId xmlns:p14="http://schemas.microsoft.com/office/powerpoint/2010/main" val="10528699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sz="3600" baseline="0">
                <a:latin typeface="Calibri" pitchFamily="34" charset="0"/>
              </a:defRPr>
            </a:lvl1pPr>
          </a:lstStyle>
          <a:p>
            <a:r>
              <a:rPr lang="pl-PL" dirty="0" smtClean="0"/>
              <a:t>Kliknij, aby edytować styl</a:t>
            </a:r>
            <a:endParaRPr lang="en-US" dirty="0"/>
          </a:p>
        </p:txBody>
      </p:sp>
      <p:sp>
        <p:nvSpPr>
          <p:cNvPr id="3" name="Symbol zastępczy zawartości 2"/>
          <p:cNvSpPr>
            <a:spLocks noGrp="1"/>
          </p:cNvSpPr>
          <p:nvPr>
            <p:ph idx="1"/>
          </p:nvPr>
        </p:nvSpPr>
        <p:spPr>
          <a:xfrm>
            <a:off x="698500" y="1268413"/>
            <a:ext cx="8121650" cy="1944563"/>
          </a:xfrm>
        </p:spPr>
        <p:txBody>
          <a:bodyPr/>
          <a:lstStyle>
            <a:lvl1pPr>
              <a:spcAft>
                <a:spcPts val="600"/>
              </a:spcAft>
              <a:defRPr sz="2000">
                <a:solidFill>
                  <a:srgbClr val="FFFFFF"/>
                </a:solidFill>
                <a:latin typeface="Calibri" pitchFamily="34" charset="0"/>
              </a:defRPr>
            </a:lvl1pPr>
            <a:lvl2pPr>
              <a:defRPr sz="1800" baseline="0">
                <a:solidFill>
                  <a:srgbClr val="FFFFFF"/>
                </a:solidFill>
                <a:latin typeface="Calibri" pitchFamily="34" charset="0"/>
              </a:defRPr>
            </a:lvl2pPr>
            <a:lvl3pPr>
              <a:defRPr sz="1600">
                <a:solidFill>
                  <a:srgbClr val="FFFFFF"/>
                </a:solidFill>
              </a:defRPr>
            </a:lvl3pPr>
            <a:lvl4pPr>
              <a:defRPr sz="1400">
                <a:solidFill>
                  <a:srgbClr val="FFFFFF"/>
                </a:solidFill>
              </a:defRPr>
            </a:lvl4pPr>
            <a:lvl5pPr>
              <a:defRPr sz="1400">
                <a:solidFill>
                  <a:srgbClr val="FFFFFF"/>
                </a:solidFill>
              </a:defRPr>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5" name="Symbol zastępczy zawartości 4"/>
          <p:cNvSpPr>
            <a:spLocks noGrp="1"/>
          </p:cNvSpPr>
          <p:nvPr>
            <p:ph sz="quarter" idx="10"/>
          </p:nvPr>
        </p:nvSpPr>
        <p:spPr>
          <a:xfrm>
            <a:off x="755650" y="3644900"/>
            <a:ext cx="8136830" cy="2952452"/>
          </a:xfrm>
        </p:spPr>
        <p:txBody>
          <a:bodyPr/>
          <a:lstStyle>
            <a:lvl1pPr>
              <a:defRPr baseline="0">
                <a:latin typeface="Calibri" pitchFamily="34" charset="0"/>
              </a:defRPr>
            </a:lvl1pPr>
            <a:lvl2pPr>
              <a:defRPr baseline="0">
                <a:latin typeface="Calibri" pitchFamily="34" charset="0"/>
              </a:defRPr>
            </a:lvl2pPr>
            <a:lvl3pPr>
              <a:defRPr/>
            </a:lvl3pPr>
            <a:lvl4pPr>
              <a:defRPr/>
            </a:lvl4pPr>
            <a:lvl5pPr>
              <a:defRPr/>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Tree>
    <p:extLst>
      <p:ext uri="{BB962C8B-B14F-4D97-AF65-F5344CB8AC3E}">
        <p14:creationId xmlns:p14="http://schemas.microsoft.com/office/powerpoint/2010/main" val="356731824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sz="3600" baseline="0">
                <a:latin typeface="Calibri" pitchFamily="34" charset="0"/>
              </a:defRPr>
            </a:lvl1pPr>
          </a:lstStyle>
          <a:p>
            <a:r>
              <a:rPr lang="pl-PL" dirty="0" smtClean="0"/>
              <a:t>Kliknij, aby edytować styl</a:t>
            </a:r>
            <a:endParaRPr lang="en-US" dirty="0"/>
          </a:p>
        </p:txBody>
      </p:sp>
      <p:sp>
        <p:nvSpPr>
          <p:cNvPr id="3" name="Symbol zastępczy zawartości 2"/>
          <p:cNvSpPr>
            <a:spLocks noGrp="1"/>
          </p:cNvSpPr>
          <p:nvPr>
            <p:ph sz="half" idx="1"/>
          </p:nvPr>
        </p:nvSpPr>
        <p:spPr>
          <a:xfrm>
            <a:off x="698500" y="1268413"/>
            <a:ext cx="3984625" cy="5400675"/>
          </a:xfrm>
        </p:spPr>
        <p:txBody>
          <a:bodyPr/>
          <a:lstStyle>
            <a:lvl1pPr>
              <a:spcBef>
                <a:spcPts val="0"/>
              </a:spcBef>
              <a:spcAft>
                <a:spcPts val="600"/>
              </a:spcAft>
              <a:defRPr sz="2000" baseline="0">
                <a:latin typeface="Calibri" pitchFamily="34" charset="0"/>
              </a:defRPr>
            </a:lvl1pPr>
            <a:lvl2pPr>
              <a:spcBef>
                <a:spcPts val="1200"/>
              </a:spcBef>
              <a:defRPr sz="1800" baseline="0">
                <a:latin typeface="Calibri" pitchFamily="34" charset="0"/>
              </a:defRPr>
            </a:lvl2pPr>
            <a:lvl3pPr>
              <a:spcBef>
                <a:spcPts val="600"/>
              </a:spcBef>
              <a:defRPr sz="1600" baseline="0">
                <a:latin typeface="Calibri" pitchFamily="34" charset="0"/>
              </a:defRPr>
            </a:lvl3pPr>
            <a:lvl4pPr>
              <a:defRPr sz="1400" baseline="0">
                <a:latin typeface="Calibri" pitchFamily="34" charset="0"/>
              </a:defRPr>
            </a:lvl4pPr>
            <a:lvl5pPr>
              <a:defRPr sz="1400" baseline="0">
                <a:latin typeface="Calibri" pitchFamily="34" charset="0"/>
              </a:defRPr>
            </a:lvl5pPr>
            <a:lvl6pPr>
              <a:defRPr sz="1800"/>
            </a:lvl6pPr>
            <a:lvl7pPr>
              <a:defRPr sz="1800"/>
            </a:lvl7pPr>
            <a:lvl8pPr>
              <a:defRPr sz="1800"/>
            </a:lvl8pPr>
            <a:lvl9pPr>
              <a:defRPr sz="18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4" name="Symbol zastępczy zawartości 3"/>
          <p:cNvSpPr>
            <a:spLocks noGrp="1"/>
          </p:cNvSpPr>
          <p:nvPr>
            <p:ph sz="half" idx="2"/>
          </p:nvPr>
        </p:nvSpPr>
        <p:spPr>
          <a:xfrm>
            <a:off x="4835525" y="1268413"/>
            <a:ext cx="3984625" cy="5400675"/>
          </a:xfrm>
        </p:spPr>
        <p:txBody>
          <a:bodyPr/>
          <a:lstStyle>
            <a:lvl1pPr>
              <a:spcBef>
                <a:spcPts val="1200"/>
              </a:spcBef>
              <a:defRPr sz="2000" baseline="0">
                <a:latin typeface="Calibri" pitchFamily="34" charset="0"/>
              </a:defRPr>
            </a:lvl1pPr>
            <a:lvl2pPr>
              <a:spcBef>
                <a:spcPts val="1200"/>
              </a:spcBef>
              <a:defRPr sz="1800" baseline="0">
                <a:latin typeface="Calibri" pitchFamily="34" charset="0"/>
              </a:defRPr>
            </a:lvl2pPr>
            <a:lvl3pPr>
              <a:spcBef>
                <a:spcPts val="600"/>
              </a:spcBef>
              <a:defRPr sz="1600" baseline="0">
                <a:latin typeface="Calibri" pitchFamily="34" charset="0"/>
              </a:defRPr>
            </a:lvl3pPr>
            <a:lvl4pPr>
              <a:defRPr sz="1400" baseline="0">
                <a:latin typeface="Calibri" pitchFamily="34" charset="0"/>
              </a:defRPr>
            </a:lvl4pPr>
            <a:lvl5pPr>
              <a:defRPr sz="1400" baseline="0">
                <a:latin typeface="Calibri" pitchFamily="34" charset="0"/>
              </a:defRPr>
            </a:lvl5pPr>
            <a:lvl6pPr>
              <a:defRPr sz="1800"/>
            </a:lvl6pPr>
            <a:lvl7pPr>
              <a:defRPr sz="1800"/>
            </a:lvl7pPr>
            <a:lvl8pPr>
              <a:defRPr sz="1800"/>
            </a:lvl8pPr>
            <a:lvl9pPr>
              <a:defRPr sz="18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Tree>
    <p:extLst>
      <p:ext uri="{BB962C8B-B14F-4D97-AF65-F5344CB8AC3E}">
        <p14:creationId xmlns:p14="http://schemas.microsoft.com/office/powerpoint/2010/main" val="95174893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2_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extLst>
      <p:ext uri="{BB962C8B-B14F-4D97-AF65-F5344CB8AC3E}">
        <p14:creationId xmlns:p14="http://schemas.microsoft.com/office/powerpoint/2010/main" val="931219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390152" name="Rectangle 8"/>
          <p:cNvSpPr>
            <a:spLocks noGrp="1" noChangeArrowheads="1"/>
          </p:cNvSpPr>
          <p:nvPr>
            <p:ph type="title"/>
          </p:nvPr>
        </p:nvSpPr>
        <p:spPr bwMode="auto">
          <a:xfrm>
            <a:off x="685800" y="350838"/>
            <a:ext cx="7772400" cy="7016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pl-PL" dirty="0" smtClean="0"/>
              <a:t>Kliknij, aby edytować wzorzec</a:t>
            </a:r>
          </a:p>
        </p:txBody>
      </p:sp>
      <p:sp>
        <p:nvSpPr>
          <p:cNvPr id="1027" name="Rectangle 9"/>
          <p:cNvSpPr>
            <a:spLocks noGrp="1" noChangeArrowheads="1"/>
          </p:cNvSpPr>
          <p:nvPr>
            <p:ph type="body" idx="1"/>
          </p:nvPr>
        </p:nvSpPr>
        <p:spPr bwMode="auto">
          <a:xfrm>
            <a:off x="698500" y="1268413"/>
            <a:ext cx="8121650"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noProof="0" dirty="0" err="1" smtClean="0"/>
              <a:t>Kliknij</a:t>
            </a:r>
            <a:r>
              <a:rPr lang="pl-PL" dirty="0" smtClean="0"/>
              <a:t>,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p>
        </p:txBody>
      </p:sp>
    </p:spTree>
  </p:cSld>
  <p:clrMap bg1="dk2" tx1="lt1" bg2="dk1" tx2="lt2" accent1="accent1" accent2="accent2" accent3="accent3" accent4="accent4" accent5="accent5" accent6="accent6" hlink="hlink" folHlink="folHlink"/>
  <p:sldLayoutIdLst>
    <p:sldLayoutId id="2147483652" r:id="rId1"/>
    <p:sldLayoutId id="2147483655" r:id="rId2"/>
    <p:sldLayoutId id="2147483653" r:id="rId3"/>
    <p:sldLayoutId id="2147483654" r:id="rId4"/>
    <p:sldLayoutId id="2147483656" r:id="rId5"/>
  </p:sldLayoutIdLst>
  <p:timing>
    <p:tnLst>
      <p:par>
        <p:cTn id="1" dur="indefinite" restart="never" nodeType="tmRoot"/>
      </p:par>
    </p:tnLst>
  </p:timing>
  <p:txStyles>
    <p:titleStyle>
      <a:lvl1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36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36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36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36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0"/>
        </a:spcBef>
        <a:spcAft>
          <a:spcPts val="1200"/>
        </a:spcAft>
        <a:buClr>
          <a:schemeClr val="tx2"/>
        </a:buClr>
        <a:buSzPct val="115000"/>
        <a:buChar char="•"/>
        <a:defRPr sz="2000">
          <a:solidFill>
            <a:srgbClr val="FFFFFF"/>
          </a:solidFill>
          <a:latin typeface="+mn-lt"/>
          <a:ea typeface="+mn-ea"/>
          <a:cs typeface="+mn-cs"/>
        </a:defRPr>
      </a:lvl1pPr>
      <a:lvl2pPr marL="742950" indent="-285750" algn="l" rtl="0" eaLnBrk="0" fontAlgn="base" hangingPunct="0">
        <a:spcBef>
          <a:spcPts val="600"/>
        </a:spcBef>
        <a:spcAft>
          <a:spcPct val="0"/>
        </a:spcAft>
        <a:buChar char="–"/>
        <a:defRPr sz="1800">
          <a:solidFill>
            <a:srgbClr val="FFFFFF"/>
          </a:solidFill>
          <a:latin typeface="+mn-lt"/>
        </a:defRPr>
      </a:lvl2pPr>
      <a:lvl3pPr marL="1143000" indent="-228600" algn="l" rtl="0" eaLnBrk="0" fontAlgn="base" hangingPunct="0">
        <a:spcBef>
          <a:spcPts val="600"/>
        </a:spcBef>
        <a:spcAft>
          <a:spcPct val="0"/>
        </a:spcAft>
        <a:buClr>
          <a:schemeClr val="tx2"/>
        </a:buClr>
        <a:buSzPct val="115000"/>
        <a:buChar char="•"/>
        <a:defRPr sz="1600">
          <a:solidFill>
            <a:srgbClr val="FFFFFF"/>
          </a:solidFill>
          <a:latin typeface="+mn-lt"/>
        </a:defRPr>
      </a:lvl3pPr>
      <a:lvl4pPr marL="1600200" indent="-228600" algn="l" rtl="0" eaLnBrk="0" fontAlgn="base" hangingPunct="0">
        <a:spcBef>
          <a:spcPct val="0"/>
        </a:spcBef>
        <a:spcAft>
          <a:spcPts val="300"/>
        </a:spcAft>
        <a:buChar char="–"/>
        <a:defRPr sz="1400">
          <a:solidFill>
            <a:srgbClr val="FFFFFF"/>
          </a:solidFill>
          <a:latin typeface="+mn-lt"/>
        </a:defRPr>
      </a:lvl4pPr>
      <a:lvl5pPr marL="2057400" indent="-228600" algn="l" rtl="0" eaLnBrk="0" fontAlgn="base" hangingPunct="0">
        <a:spcBef>
          <a:spcPct val="0"/>
        </a:spcBef>
        <a:spcAft>
          <a:spcPts val="300"/>
        </a:spcAft>
        <a:buClr>
          <a:schemeClr val="tx2"/>
        </a:buClr>
        <a:buSzPct val="110000"/>
        <a:buChar char="•"/>
        <a:defRPr sz="1400">
          <a:solidFill>
            <a:srgbClr val="FFFFFF"/>
          </a:solidFill>
          <a:latin typeface="+mn-lt"/>
        </a:defRPr>
      </a:lvl5pPr>
      <a:lvl6pPr marL="2514600" indent="-228600" algn="l" rtl="0" fontAlgn="base">
        <a:spcBef>
          <a:spcPct val="20000"/>
        </a:spcBef>
        <a:spcAft>
          <a:spcPct val="0"/>
        </a:spcAft>
        <a:buClr>
          <a:schemeClr val="tx2"/>
        </a:buClr>
        <a:buSzPct val="110000"/>
        <a:buChar char="•"/>
        <a:defRPr sz="1600">
          <a:solidFill>
            <a:schemeClr val="tx1"/>
          </a:solidFill>
          <a:latin typeface="+mn-lt"/>
        </a:defRPr>
      </a:lvl6pPr>
      <a:lvl7pPr marL="2971800" indent="-228600" algn="l" rtl="0" fontAlgn="base">
        <a:spcBef>
          <a:spcPct val="20000"/>
        </a:spcBef>
        <a:spcAft>
          <a:spcPct val="0"/>
        </a:spcAft>
        <a:buClr>
          <a:schemeClr val="tx2"/>
        </a:buClr>
        <a:buSzPct val="110000"/>
        <a:buChar char="•"/>
        <a:defRPr sz="1600">
          <a:solidFill>
            <a:schemeClr val="tx1"/>
          </a:solidFill>
          <a:latin typeface="+mn-lt"/>
        </a:defRPr>
      </a:lvl7pPr>
      <a:lvl8pPr marL="3429000" indent="-228600" algn="l" rtl="0" fontAlgn="base">
        <a:spcBef>
          <a:spcPct val="20000"/>
        </a:spcBef>
        <a:spcAft>
          <a:spcPct val="0"/>
        </a:spcAft>
        <a:buClr>
          <a:schemeClr val="tx2"/>
        </a:buClr>
        <a:buSzPct val="110000"/>
        <a:buChar char="•"/>
        <a:defRPr sz="1600">
          <a:solidFill>
            <a:schemeClr val="tx1"/>
          </a:solidFill>
          <a:latin typeface="+mn-lt"/>
        </a:defRPr>
      </a:lvl8pPr>
      <a:lvl9pPr marL="3886200" indent="-228600" algn="l" rtl="0" fontAlgn="base">
        <a:spcBef>
          <a:spcPct val="20000"/>
        </a:spcBef>
        <a:spcAft>
          <a:spcPct val="0"/>
        </a:spcAft>
        <a:buClr>
          <a:schemeClr val="tx2"/>
        </a:buClr>
        <a:buSzPct val="11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scholarpedia.org/article/Memory" TargetMode="External"/><Relationship Id="rId1" Type="http://schemas.openxmlformats.org/officeDocument/2006/relationships/slideLayout" Target="../slideLayouts/slideLayout2.xml"/><Relationship Id="rId4" Type="http://schemas.openxmlformats.org/officeDocument/2006/relationships/hyperlink" Target="http://www.cns.nyu.edu/ledoux/"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scholarpedia.org/article/Multiple_memory_systems"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www.nature.com.ezlibproxy1.ntu.edu.sg/neuro/journal/vaop/ncurrent/abs/nn.2900.html"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en.wikipedia.org/wiki/Sensory_memory" TargetMode="External"/><Relationship Id="rId2" Type="http://schemas.openxmlformats.org/officeDocument/2006/relationships/hyperlink" Target="http://en.wikipedia.org/wiki/Memory"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cidpusa.org/I10-86-working.jpg"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4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44.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hyperlink" Target="http://www.plosone.org/article/info:doi/10.1371/journal.pone.0002860" TargetMode="External"/><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46.png"/></Relationships>
</file>

<file path=ppt/slides/_rels/slide5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hyperlink" Target="http://en.wikipedia.org/wiki/Striatum" TargetMode="External"/><Relationship Id="rId2" Type="http://schemas.openxmlformats.org/officeDocument/2006/relationships/image" Target="../media/image49.png"/><Relationship Id="rId1" Type="http://schemas.openxmlformats.org/officeDocument/2006/relationships/slideLayout" Target="../slideLayouts/slideLayout5.xml"/><Relationship Id="rId5" Type="http://schemas.openxmlformats.org/officeDocument/2006/relationships/hyperlink" Target="http://en.wikipedia.org/wiki/Putamen" TargetMode="External"/><Relationship Id="rId4" Type="http://schemas.openxmlformats.org/officeDocument/2006/relationships/hyperlink" Target="http://en.wikipedia.org/wiki/Caudate_nucleus"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hyperlink" Target="http://en.wikipedia.org/wiki/Glutamic_acid" TargetMode="External"/><Relationship Id="rId2" Type="http://schemas.openxmlformats.org/officeDocument/2006/relationships/hyperlink" Target="http://en.wikipedia.org/wiki/Basal_ganglia_system" TargetMode="Externa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hyperlink" Target="http://en.wikipedia.org/wiki/Dopamine" TargetMode="External"/><Relationship Id="rId4" Type="http://schemas.openxmlformats.org/officeDocument/2006/relationships/hyperlink" Target="http://en.wikipedia.org/wiki/Gamma-Aminobutyric_acid"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cidpusa.org/I10-86-nondeclmem.jpg" TargetMode="Externa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59.png"/><Relationship Id="rId4" Type="http://schemas.openxmlformats.org/officeDocument/2006/relationships/oleObject" Target="../embeddings/oleObject1.bin"/></Relationships>
</file>

<file path=ppt/slides/_rels/slide6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image" Target="../media/image62.pn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5.xml"/><Relationship Id="rId1" Type="http://schemas.openxmlformats.org/officeDocument/2006/relationships/slideLayout" Target="../slideLayouts/slideLayout5.xml"/><Relationship Id="rId4" Type="http://schemas.openxmlformats.org/officeDocument/2006/relationships/image" Target="../media/image64.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cidpusa.org/I10-86-memories.jp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cidpusa.org/I10-86-memory.jp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4213" y="133648"/>
            <a:ext cx="7772400" cy="1656184"/>
          </a:xfrm>
        </p:spPr>
        <p:txBody>
          <a:bodyPr/>
          <a:lstStyle/>
          <a:p>
            <a:pPr eaLnBrk="1" hangingPunct="1">
              <a:defRPr/>
            </a:pPr>
            <a:r>
              <a:rPr lang="en-US" sz="3200" dirty="0" smtClean="0">
                <a:effectLst/>
              </a:rPr>
              <a:t>Advanced </a:t>
            </a:r>
            <a:r>
              <a:rPr lang="en-US" sz="3200" dirty="0">
                <a:effectLst/>
              </a:rPr>
              <a:t>Topic in Cognitive </a:t>
            </a:r>
            <a:r>
              <a:rPr lang="en-US" sz="3200" dirty="0" smtClean="0">
                <a:effectLst/>
              </a:rPr>
              <a:t/>
            </a:r>
            <a:br>
              <a:rPr lang="en-US" sz="3200" dirty="0" smtClean="0">
                <a:effectLst/>
              </a:rPr>
            </a:br>
            <a:r>
              <a:rPr lang="en-US" sz="3200" dirty="0" smtClean="0">
                <a:effectLst/>
              </a:rPr>
              <a:t>Neuroscience and </a:t>
            </a:r>
            <a:r>
              <a:rPr lang="en-US" sz="3200" dirty="0">
                <a:effectLst/>
              </a:rPr>
              <a:t>Embodied </a:t>
            </a:r>
            <a:r>
              <a:rPr lang="en-US" sz="3200" dirty="0" smtClean="0">
                <a:effectLst/>
              </a:rPr>
              <a:t>Intelligence</a:t>
            </a:r>
            <a:endParaRPr lang="en-US" sz="4000" dirty="0"/>
          </a:p>
        </p:txBody>
      </p:sp>
      <p:sp>
        <p:nvSpPr>
          <p:cNvPr id="2051" name="Rectangle 3"/>
          <p:cNvSpPr>
            <a:spLocks noGrp="1" noChangeArrowheads="1"/>
          </p:cNvSpPr>
          <p:nvPr>
            <p:ph type="subTitle" idx="1"/>
          </p:nvPr>
        </p:nvSpPr>
        <p:spPr>
          <a:xfrm>
            <a:off x="755576" y="2420888"/>
            <a:ext cx="4536504" cy="2628081"/>
          </a:xfrm>
          <a:noFill/>
        </p:spPr>
        <p:txBody>
          <a:bodyPr/>
          <a:lstStyle/>
          <a:p>
            <a:pPr eaLnBrk="1" hangingPunct="1">
              <a:lnSpc>
                <a:spcPct val="90000"/>
              </a:lnSpc>
            </a:pPr>
            <a:r>
              <a:rPr lang="en-US" sz="3600" dirty="0" smtClean="0">
                <a:solidFill>
                  <a:schemeClr val="tx2"/>
                </a:solidFill>
                <a:effectLst>
                  <a:outerShdw blurRad="38100" dist="38100" dir="2700000" algn="tl">
                    <a:srgbClr val="000000">
                      <a:alpha val="43137"/>
                    </a:srgbClr>
                  </a:outerShdw>
                </a:effectLst>
                <a:latin typeface="Calibri" pitchFamily="34" charset="0"/>
                <a:cs typeface="Calibri" pitchFamily="34" charset="0"/>
              </a:rPr>
              <a:t>Week 7</a:t>
            </a:r>
            <a:br>
              <a:rPr lang="en-US" sz="3600" dirty="0" smtClean="0">
                <a:solidFill>
                  <a:schemeClr val="tx2"/>
                </a:solidFill>
                <a:effectLst>
                  <a:outerShdw blurRad="38100" dist="38100" dir="2700000" algn="tl">
                    <a:srgbClr val="000000">
                      <a:alpha val="43137"/>
                    </a:srgbClr>
                  </a:outerShdw>
                </a:effectLst>
                <a:latin typeface="Calibri" pitchFamily="34" charset="0"/>
                <a:cs typeface="Calibri" pitchFamily="34" charset="0"/>
              </a:rPr>
            </a:br>
            <a:r>
              <a:rPr lang="en-US" sz="1000" dirty="0" smtClean="0">
                <a:solidFill>
                  <a:schemeClr val="tx2"/>
                </a:solidFill>
                <a:effectLst>
                  <a:outerShdw blurRad="38100" dist="38100" dir="2700000" algn="tl">
                    <a:srgbClr val="000000">
                      <a:alpha val="43137"/>
                    </a:srgbClr>
                  </a:outerShdw>
                </a:effectLst>
                <a:latin typeface="Calibri" pitchFamily="34" charset="0"/>
                <a:cs typeface="Calibri" pitchFamily="34" charset="0"/>
              </a:rPr>
              <a:t/>
            </a:r>
            <a:br>
              <a:rPr lang="en-US" sz="1000" dirty="0" smtClean="0">
                <a:solidFill>
                  <a:schemeClr val="tx2"/>
                </a:solidFill>
                <a:effectLst>
                  <a:outerShdw blurRad="38100" dist="38100" dir="2700000" algn="tl">
                    <a:srgbClr val="000000">
                      <a:alpha val="43137"/>
                    </a:srgbClr>
                  </a:outerShdw>
                </a:effectLst>
                <a:latin typeface="Calibri" pitchFamily="34" charset="0"/>
                <a:cs typeface="Calibri" pitchFamily="34" charset="0"/>
              </a:rPr>
            </a:br>
            <a:r>
              <a:rPr lang="en-US" sz="3600" dirty="0" smtClean="0">
                <a:solidFill>
                  <a:schemeClr val="tx2"/>
                </a:solidFill>
                <a:effectLst>
                  <a:outerShdw blurRad="38100" dist="38100" dir="2700000" algn="tl">
                    <a:srgbClr val="000000">
                      <a:alpha val="43137"/>
                    </a:srgbClr>
                  </a:outerShdw>
                </a:effectLst>
              </a:rPr>
              <a:t>Memory</a:t>
            </a:r>
            <a:endParaRPr lang="en-US" sz="3600" dirty="0" smtClean="0">
              <a:effectLst>
                <a:outerShdw blurRad="38100" dist="38100" dir="2700000" algn="tl">
                  <a:srgbClr val="000000">
                    <a:alpha val="43137"/>
                  </a:srgbClr>
                </a:outerShdw>
              </a:effectLst>
            </a:endParaRPr>
          </a:p>
        </p:txBody>
      </p:sp>
      <p:sp>
        <p:nvSpPr>
          <p:cNvPr id="2054" name="pole tekstowe 1"/>
          <p:cNvSpPr txBox="1">
            <a:spLocks noChangeArrowheads="1"/>
          </p:cNvSpPr>
          <p:nvPr/>
        </p:nvSpPr>
        <p:spPr bwMode="auto">
          <a:xfrm>
            <a:off x="6721288" y="6317969"/>
            <a:ext cx="23034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r>
              <a:rPr lang="en-US" dirty="0">
                <a:solidFill>
                  <a:srgbClr val="FFC000"/>
                </a:solidFill>
                <a:latin typeface="Calibri" pitchFamily="34" charset="0"/>
              </a:rPr>
              <a:t>CE7427</a:t>
            </a:r>
          </a:p>
        </p:txBody>
      </p:sp>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4751" y="2060848"/>
            <a:ext cx="3810000" cy="253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1629156"/>
      </p:ext>
    </p:extLst>
  </p:cSld>
  <p:clrMapOvr>
    <a:masterClrMapping/>
  </p:clrMapOvr>
  <p:transition>
    <p:strips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a:xfrm>
            <a:off x="685800" y="350838"/>
            <a:ext cx="7918648" cy="701675"/>
          </a:xfrm>
        </p:spPr>
        <p:txBody>
          <a:bodyPr/>
          <a:lstStyle/>
          <a:p>
            <a:r>
              <a:rPr lang="en-US" dirty="0"/>
              <a:t>Memory in the brain</a:t>
            </a:r>
          </a:p>
        </p:txBody>
      </p:sp>
      <p:pic>
        <p:nvPicPr>
          <p:cNvPr id="19458" name="Picture 2" descr="File:Fig1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980728"/>
            <a:ext cx="7620000" cy="5076826"/>
          </a:xfrm>
          <a:prstGeom prst="rect">
            <a:avLst/>
          </a:prstGeom>
          <a:noFill/>
          <a:extLst>
            <a:ext uri="{909E8E84-426E-40DD-AFC4-6F175D3DCCD1}">
              <a14:hiddenFill xmlns:a14="http://schemas.microsoft.com/office/drawing/2010/main">
                <a:solidFill>
                  <a:srgbClr val="FFFFFF"/>
                </a:solidFill>
              </a14:hiddenFill>
            </a:ext>
          </a:extLst>
        </p:spPr>
      </p:pic>
      <p:sp>
        <p:nvSpPr>
          <p:cNvPr id="2" name="pole tekstowe 1"/>
          <p:cNvSpPr txBox="1"/>
          <p:nvPr/>
        </p:nvSpPr>
        <p:spPr>
          <a:xfrm>
            <a:off x="611560" y="6237312"/>
            <a:ext cx="8136904" cy="400110"/>
          </a:xfrm>
          <a:prstGeom prst="rect">
            <a:avLst/>
          </a:prstGeom>
          <a:noFill/>
        </p:spPr>
        <p:txBody>
          <a:bodyPr wrap="square" rtlCol="0">
            <a:spAutoFit/>
          </a:bodyPr>
          <a:lstStyle/>
          <a:p>
            <a:pPr algn="l"/>
            <a:r>
              <a:rPr lang="en-US" sz="2000" dirty="0" smtClean="0">
                <a:latin typeface="+mn-lt"/>
              </a:rPr>
              <a:t>Emotional memory: see </a:t>
            </a:r>
            <a:r>
              <a:rPr lang="en-US" sz="2000" dirty="0" smtClean="0">
                <a:latin typeface="+mn-lt"/>
                <a:hlinkClick r:id="rId4"/>
              </a:rPr>
              <a:t>Joseph </a:t>
            </a:r>
            <a:r>
              <a:rPr lang="en-US" sz="2000" dirty="0" err="1" smtClean="0">
                <a:latin typeface="+mn-lt"/>
                <a:hlinkClick r:id="rId4"/>
              </a:rPr>
              <a:t>LeDoux</a:t>
            </a:r>
            <a:r>
              <a:rPr lang="en-US" sz="2000" dirty="0" smtClean="0">
                <a:latin typeface="+mn-lt"/>
                <a:hlinkClick r:id="rId4"/>
              </a:rPr>
              <a:t> lab</a:t>
            </a:r>
            <a:r>
              <a:rPr lang="en-US" sz="2000" dirty="0" smtClean="0">
                <a:latin typeface="+mn-lt"/>
              </a:rPr>
              <a:t> and books.</a:t>
            </a:r>
          </a:p>
        </p:txBody>
      </p:sp>
    </p:spTree>
    <p:extLst>
      <p:ext uri="{BB962C8B-B14F-4D97-AF65-F5344CB8AC3E}">
        <p14:creationId xmlns:p14="http://schemas.microsoft.com/office/powerpoint/2010/main" val="41100272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p:txBody>
          <a:bodyPr/>
          <a:lstStyle/>
          <a:p>
            <a:r>
              <a:rPr lang="en-US" dirty="0" smtClean="0"/>
              <a:t>Spatial memory</a:t>
            </a:r>
            <a:endParaRPr lang="en-US" dirty="0"/>
          </a:p>
        </p:txBody>
      </p:sp>
      <p:sp>
        <p:nvSpPr>
          <p:cNvPr id="6" name="Symbol zastępczy zawartości 5"/>
          <p:cNvSpPr>
            <a:spLocks noGrp="1"/>
          </p:cNvSpPr>
          <p:nvPr>
            <p:ph idx="1"/>
          </p:nvPr>
        </p:nvSpPr>
        <p:spPr>
          <a:xfrm>
            <a:off x="4080570" y="5536754"/>
            <a:ext cx="4955926" cy="2191097"/>
          </a:xfrm>
        </p:spPr>
        <p:txBody>
          <a:bodyPr/>
          <a:lstStyle/>
          <a:p>
            <a:pPr marL="0" indent="0">
              <a:buNone/>
              <a:defRPr/>
            </a:pPr>
            <a:r>
              <a:rPr lang="en-US" dirty="0" smtClean="0"/>
              <a:t>Hippocampus plays a major role in memory consolidation and in spatial memory required for orientation. </a:t>
            </a:r>
          </a:p>
        </p:txBody>
      </p:sp>
      <p:pic>
        <p:nvPicPr>
          <p:cNvPr id="18434" name="Picture 2" descr="http://www.cidpusa.org/I10-86-memory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8181" y="1124743"/>
            <a:ext cx="6086475" cy="43815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www.cidpusa.org/I10-86-longter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725018"/>
            <a:ext cx="3829050" cy="3124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62795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a:xfrm>
            <a:off x="685800" y="350838"/>
            <a:ext cx="7918648" cy="701675"/>
          </a:xfrm>
        </p:spPr>
        <p:txBody>
          <a:bodyPr/>
          <a:lstStyle/>
          <a:p>
            <a:r>
              <a:rPr lang="en-US" dirty="0"/>
              <a:t>Memory </a:t>
            </a:r>
            <a:r>
              <a:rPr lang="en-US" dirty="0" smtClean="0"/>
              <a:t>interactions</a:t>
            </a:r>
            <a:endParaRPr lang="en-US" dirty="0"/>
          </a:p>
        </p:txBody>
      </p:sp>
      <p:pic>
        <p:nvPicPr>
          <p:cNvPr id="20482" name="Picture 2" descr="File:Fig 3.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1301502"/>
            <a:ext cx="4848225" cy="3390900"/>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Figure 1: ">
            <a:hlinkClick r:id="rId2"/>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2996952"/>
            <a:ext cx="417195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80503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7746" name="Rectangle 2"/>
          <p:cNvSpPr>
            <a:spLocks noGrp="1" noChangeArrowheads="1"/>
          </p:cNvSpPr>
          <p:nvPr>
            <p:ph type="title"/>
          </p:nvPr>
        </p:nvSpPr>
        <p:spPr/>
        <p:txBody>
          <a:bodyPr/>
          <a:lstStyle/>
          <a:p>
            <a:r>
              <a:rPr lang="en-US" dirty="0" smtClean="0"/>
              <a:t>Controlled/automatic action</a:t>
            </a:r>
            <a:endParaRPr lang="en-US" dirty="0"/>
          </a:p>
        </p:txBody>
      </p:sp>
      <p:sp>
        <p:nvSpPr>
          <p:cNvPr id="1567747" name="Rectangle 3"/>
          <p:cNvSpPr>
            <a:spLocks noGrp="1" noChangeArrowheads="1"/>
          </p:cNvSpPr>
          <p:nvPr>
            <p:ph idx="1"/>
          </p:nvPr>
        </p:nvSpPr>
        <p:spPr/>
        <p:txBody>
          <a:bodyPr/>
          <a:lstStyle/>
          <a:p>
            <a:pPr>
              <a:spcAft>
                <a:spcPts val="1200"/>
              </a:spcAft>
            </a:pPr>
            <a:r>
              <a:rPr lang="en-US" dirty="0" smtClean="0"/>
              <a:t>Automatic: routine, simple, low level, sensory-motor, conditional reflexes, associations – easy to model with a network (but emotional memory and phobias have not been modeled). </a:t>
            </a:r>
          </a:p>
          <a:p>
            <a:pPr>
              <a:spcAft>
                <a:spcPts val="1200"/>
              </a:spcAft>
            </a:pPr>
            <a:r>
              <a:rPr lang="en-US" dirty="0" smtClean="0"/>
              <a:t>Controlled: conscious, elastic, requiring sequences of actions, selection of elements from a large set of possibilities – usually realized in a descriptive way with the help of systems of rules and symbols. </a:t>
            </a:r>
          </a:p>
          <a:p>
            <a:pPr>
              <a:spcAft>
                <a:spcPts val="1200"/>
              </a:spcAft>
            </a:pPr>
            <a:r>
              <a:rPr lang="en-US" dirty="0" smtClean="0"/>
              <a:t>Models postulating central processes: like in a computer, working memory with a central monitor, having influence over many areas. </a:t>
            </a:r>
          </a:p>
          <a:p>
            <a:pPr>
              <a:spcAft>
                <a:spcPts val="1200"/>
              </a:spcAft>
            </a:pPr>
            <a:r>
              <a:rPr lang="en-US" dirty="0" smtClean="0"/>
              <a:t>Here: emergent processes, the result of global constraint fulfillment, lack of a central mechanism. </a:t>
            </a:r>
          </a:p>
          <a:p>
            <a:pPr>
              <a:spcAft>
                <a:spcPts val="1200"/>
              </a:spcAft>
            </a:pPr>
            <a:r>
              <a:rPr lang="en-US" dirty="0" smtClean="0"/>
              <a:t>The prefrontal cortex can exert control over the activity of other areas, so it's involved in controlled actions, including the representation of "me" vs. "others", social relationships etc. </a:t>
            </a:r>
            <a:endParaRPr lang="en-US" dirty="0"/>
          </a:p>
        </p:txBody>
      </p:sp>
    </p:spTree>
    <p:extLst>
      <p:ext uri="{BB962C8B-B14F-4D97-AF65-F5344CB8AC3E}">
        <p14:creationId xmlns:p14="http://schemas.microsoft.com/office/powerpoint/2010/main" val="3569835989"/>
      </p:ext>
    </p:extLst>
  </p:cSld>
  <p:clrMapOvr>
    <a:masterClrMapping/>
  </p:clrMapOvr>
  <p:transition>
    <p:strips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9794" name="Rectangle 2"/>
          <p:cNvSpPr>
            <a:spLocks noGrp="1" noChangeArrowheads="1"/>
          </p:cNvSpPr>
          <p:nvPr>
            <p:ph type="title"/>
          </p:nvPr>
        </p:nvSpPr>
        <p:spPr/>
        <p:txBody>
          <a:bodyPr/>
          <a:lstStyle/>
          <a:p>
            <a:r>
              <a:rPr lang="en-US" dirty="0" smtClean="0"/>
              <a:t>Other distinctions – consciousness role</a:t>
            </a:r>
            <a:endParaRPr lang="en-US" dirty="0"/>
          </a:p>
        </p:txBody>
      </p:sp>
      <p:sp>
        <p:nvSpPr>
          <p:cNvPr id="1569795" name="Rectangle 3"/>
          <p:cNvSpPr>
            <a:spLocks noGrp="1" noChangeArrowheads="1"/>
          </p:cNvSpPr>
          <p:nvPr>
            <p:ph idx="1"/>
          </p:nvPr>
        </p:nvSpPr>
        <p:spPr>
          <a:noFill/>
          <a:extLst>
            <a:ext uri="{909E8E84-426E-40DD-AFC4-6F175D3DCCD1}">
              <a14:hiddenFill xmlns:a14="http://schemas.microsoft.com/office/drawing/2010/main">
                <a:solidFill>
                  <a:schemeClr val="bg1"/>
                </a:solidFill>
              </a14:hiddenFill>
            </a:ext>
          </a:extLst>
        </p:spPr>
        <p:txBody>
          <a:bodyPr/>
          <a:lstStyle/>
          <a:p>
            <a:pPr marL="0" indent="0">
              <a:buClrTx/>
              <a:buSzTx/>
              <a:buNone/>
            </a:pPr>
            <a:r>
              <a:rPr lang="en-US" sz="2000" dirty="0"/>
              <a:t>Declarative vs. procedural knowledge</a:t>
            </a:r>
          </a:p>
          <a:p>
            <a:pPr>
              <a:buClrTx/>
              <a:buSzTx/>
            </a:pPr>
            <a:r>
              <a:rPr lang="en-US" sz="2000" dirty="0" smtClean="0"/>
              <a:t>Declarative</a:t>
            </a:r>
            <a:r>
              <a:rPr lang="en-US" sz="2000" dirty="0"/>
              <a:t>: often expressed symbolically (words, gestures). Procedural: more oriented towards sequences of actions. </a:t>
            </a:r>
          </a:p>
          <a:p>
            <a:pPr marL="0" indent="0">
              <a:buClrTx/>
              <a:buSzTx/>
              <a:buNone/>
            </a:pPr>
            <a:r>
              <a:rPr lang="en-US" sz="2000" dirty="0"/>
              <a:t>Explicit vs. implicit </a:t>
            </a:r>
            <a:r>
              <a:rPr lang="en-US" sz="2000" dirty="0" smtClean="0"/>
              <a:t>knowledge</a:t>
            </a:r>
            <a:endParaRPr lang="en-US" sz="2000" dirty="0"/>
          </a:p>
          <a:p>
            <a:pPr>
              <a:buClrTx/>
              <a:buSzTx/>
            </a:pPr>
            <a:r>
              <a:rPr lang="en-US" sz="2000" dirty="0"/>
              <a:t>Controlled action relies on explicit and declarative knowledge.</a:t>
            </a:r>
          </a:p>
          <a:p>
            <a:pPr>
              <a:buClrTx/>
              <a:buSzTx/>
            </a:pPr>
            <a:r>
              <a:rPr lang="en-US" sz="2000" dirty="0"/>
              <a:t>Automatic actions rely on implicit and procedural knowledge</a:t>
            </a:r>
            <a:r>
              <a:rPr lang="en-US" sz="2000" dirty="0" smtClean="0"/>
              <a:t>.</a:t>
            </a:r>
            <a:endParaRPr lang="en-US" sz="2000" dirty="0"/>
          </a:p>
          <a:p>
            <a:pPr>
              <a:buClrTx/>
              <a:buSzTx/>
            </a:pPr>
            <a:r>
              <a:rPr lang="en-US" sz="2000" dirty="0"/>
              <a:t>Consciousness =&gt; states existing for a noticeable period of time, integrating reportable sensory information about different modalities, with an influence on other processes in the brain. </a:t>
            </a:r>
          </a:p>
          <a:p>
            <a:pPr>
              <a:buClrTx/>
              <a:buSzTx/>
            </a:pPr>
            <a:r>
              <a:rPr lang="en-US" sz="2000" dirty="0"/>
              <a:t>Each system, which has internal states and is complex enough to comment on them, will claim that it's conscious.</a:t>
            </a:r>
          </a:p>
          <a:p>
            <a:pPr>
              <a:buClrTx/>
              <a:buSzTx/>
            </a:pPr>
            <a:r>
              <a:rPr lang="en-US" sz="2000" dirty="0"/>
              <a:t>Processes in the prefrontal cortex and the hippocampus can be recalled as a brain state or an episode, can be interpreted </a:t>
            </a:r>
            <a:r>
              <a:rPr lang="en-US" sz="2000" dirty="0" smtClean="0"/>
              <a:t>(</a:t>
            </a:r>
            <a:r>
              <a:rPr lang="en-US" sz="2000" dirty="0"/>
              <a:t>associated with concept representation). </a:t>
            </a:r>
          </a:p>
        </p:txBody>
      </p:sp>
    </p:spTree>
    <p:extLst>
      <p:ext uri="{BB962C8B-B14F-4D97-AF65-F5344CB8AC3E}">
        <p14:creationId xmlns:p14="http://schemas.microsoft.com/office/powerpoint/2010/main" val="1329825477"/>
      </p:ext>
    </p:extLst>
  </p:cSld>
  <p:clrMapOvr>
    <a:masterClrMapping/>
  </p:clrMapOvr>
  <p:transition>
    <p:strips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ytuł 7"/>
          <p:cNvSpPr>
            <a:spLocks noGrp="1"/>
          </p:cNvSpPr>
          <p:nvPr>
            <p:ph type="title"/>
          </p:nvPr>
        </p:nvSpPr>
        <p:spPr/>
        <p:txBody>
          <a:bodyPr/>
          <a:lstStyle/>
          <a:p>
            <a:r>
              <a:rPr lang="en-US" dirty="0" smtClean="0"/>
              <a:t>What it will be about</a:t>
            </a:r>
            <a:endParaRPr lang="en-US" dirty="0"/>
          </a:p>
        </p:txBody>
      </p:sp>
      <p:sp>
        <p:nvSpPr>
          <p:cNvPr id="9" name="Symbol zastępczy zawartości 8"/>
          <p:cNvSpPr>
            <a:spLocks noGrp="1"/>
          </p:cNvSpPr>
          <p:nvPr>
            <p:ph idx="1"/>
          </p:nvPr>
        </p:nvSpPr>
        <p:spPr>
          <a:xfrm>
            <a:off x="698500" y="1241519"/>
            <a:ext cx="8121650" cy="5400675"/>
          </a:xfrm>
        </p:spPr>
        <p:txBody>
          <a:bodyPr/>
          <a:lstStyle/>
          <a:p>
            <a:pPr marL="457200" indent="-457200">
              <a:buFont typeface="+mj-lt"/>
              <a:buAutoNum type="arabicPeriod"/>
            </a:pPr>
            <a:r>
              <a:rPr lang="en-US" dirty="0"/>
              <a:t>Memory: types, functions &amp; neural </a:t>
            </a:r>
            <a:r>
              <a:rPr lang="en-US" dirty="0" smtClean="0"/>
              <a:t>implementation. </a:t>
            </a:r>
            <a:endParaRPr lang="en-US" dirty="0"/>
          </a:p>
          <a:p>
            <a:pPr marL="457200" indent="-457200">
              <a:buFont typeface="+mj-lt"/>
              <a:buAutoNum type="arabicPeriod"/>
            </a:pPr>
            <a:r>
              <a:rPr lang="en-US" sz="2400" dirty="0">
                <a:solidFill>
                  <a:srgbClr val="FFC000"/>
                </a:solidFill>
              </a:rPr>
              <a:t>Memory-based cognitive architecture.</a:t>
            </a:r>
          </a:p>
          <a:p>
            <a:pPr marL="457200" indent="-457200">
              <a:buFont typeface="+mj-lt"/>
              <a:buAutoNum type="arabicPeriod"/>
            </a:pPr>
            <a:r>
              <a:rPr lang="en-US" dirty="0" smtClean="0"/>
              <a:t>Active memory and priming</a:t>
            </a:r>
          </a:p>
          <a:p>
            <a:pPr marL="457200" indent="-457200">
              <a:buFont typeface="+mj-lt"/>
              <a:buAutoNum type="arabicPeriod"/>
            </a:pPr>
            <a:r>
              <a:rPr lang="en-US" dirty="0" smtClean="0"/>
              <a:t>Catastrophic forgetting. </a:t>
            </a:r>
          </a:p>
          <a:p>
            <a:pPr marL="457200" indent="-457200">
              <a:buFont typeface="+mj-lt"/>
              <a:buAutoNum type="arabicPeriod"/>
            </a:pPr>
            <a:r>
              <a:rPr lang="en-US" dirty="0" smtClean="0"/>
              <a:t>Episodic memory hippocampus model.</a:t>
            </a:r>
          </a:p>
          <a:p>
            <a:pPr marL="457200" indent="-457200">
              <a:buFont typeface="+mj-lt"/>
              <a:buAutoNum type="arabicPeriod"/>
            </a:pPr>
            <a:r>
              <a:rPr lang="en-US" dirty="0" smtClean="0"/>
              <a:t>Short-term memory. </a:t>
            </a:r>
          </a:p>
          <a:p>
            <a:pPr marL="457200" indent="-457200">
              <a:buFont typeface="+mj-lt"/>
              <a:buAutoNum type="arabicPeriod"/>
            </a:pPr>
            <a:r>
              <a:rPr lang="en-US" dirty="0" smtClean="0"/>
              <a:t>Working memory. </a:t>
            </a:r>
          </a:p>
          <a:p>
            <a:pPr marL="457200" indent="-457200">
              <a:buFont typeface="+mj-lt"/>
              <a:buAutoNum type="arabicPeriod"/>
            </a:pPr>
            <a:r>
              <a:rPr lang="en-US" dirty="0" smtClean="0"/>
              <a:t>Synaptic-dynamic memory interactions. </a:t>
            </a:r>
          </a:p>
          <a:p>
            <a:pPr marL="457200" indent="-457200">
              <a:buFont typeface="+mj-lt"/>
              <a:buAutoNum type="arabicPeriod"/>
            </a:pPr>
            <a:r>
              <a:rPr lang="en-US" dirty="0" smtClean="0"/>
              <a:t>Semantic memory.</a:t>
            </a:r>
          </a:p>
        </p:txBody>
      </p:sp>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2750" y="5293679"/>
            <a:ext cx="2381250"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descr="brain_anim"/>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188913"/>
            <a:ext cx="8572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73455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7507" name="Rectangle 3"/>
          <p:cNvSpPr>
            <a:spLocks noGrp="1" noChangeArrowheads="1"/>
          </p:cNvSpPr>
          <p:nvPr>
            <p:ph type="title"/>
          </p:nvPr>
        </p:nvSpPr>
        <p:spPr/>
        <p:txBody>
          <a:bodyPr/>
          <a:lstStyle/>
          <a:p>
            <a:r>
              <a:rPr lang="en-US" dirty="0" smtClean="0"/>
              <a:t>3 main memory subsystems</a:t>
            </a:r>
            <a:endParaRPr lang="en-US" dirty="0"/>
          </a:p>
        </p:txBody>
      </p:sp>
      <p:sp>
        <p:nvSpPr>
          <p:cNvPr id="1557508" name="Rectangle 4"/>
          <p:cNvSpPr>
            <a:spLocks noGrp="1" noChangeArrowheads="1"/>
          </p:cNvSpPr>
          <p:nvPr>
            <p:ph idx="1"/>
          </p:nvPr>
        </p:nvSpPr>
        <p:spPr>
          <a:xfrm>
            <a:off x="698500" y="1268413"/>
            <a:ext cx="3801492" cy="3384723"/>
          </a:xfrm>
        </p:spPr>
        <p:txBody>
          <a:bodyPr/>
          <a:lstStyle/>
          <a:p>
            <a:r>
              <a:rPr lang="en-US" dirty="0" smtClean="0"/>
              <a:t>Posterior cortex (PC): includes </a:t>
            </a:r>
            <a:br>
              <a:rPr lang="en-US" dirty="0" smtClean="0"/>
            </a:br>
            <a:r>
              <a:rPr lang="en-US" dirty="0" smtClean="0"/>
              <a:t>rear parietal cortex and motor cortex; </a:t>
            </a:r>
            <a:r>
              <a:rPr lang="en-US" dirty="0" err="1" smtClean="0"/>
              <a:t>sensorymotor</a:t>
            </a:r>
            <a:r>
              <a:rPr lang="en-US" dirty="0" smtClean="0"/>
              <a:t> actions, specialization, distributed representations. </a:t>
            </a:r>
            <a:br>
              <a:rPr lang="en-US" dirty="0" smtClean="0"/>
            </a:br>
            <a:endParaRPr lang="en-US" sz="1000" dirty="0" smtClean="0"/>
          </a:p>
          <a:p>
            <a:r>
              <a:rPr lang="en-US" dirty="0" smtClean="0"/>
              <a:t>Frontal cortex FC – prefrontal cortex, higher cognitive behaviors, isolated representations.</a:t>
            </a:r>
          </a:p>
        </p:txBody>
      </p:sp>
      <p:pic>
        <p:nvPicPr>
          <p:cNvPr id="1557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8728" y="1202984"/>
            <a:ext cx="4613275" cy="321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4"/>
          <p:cNvSpPr>
            <a:spLocks noGrp="1" noChangeArrowheads="1"/>
          </p:cNvSpPr>
          <p:nvPr>
            <p:ph idx="1"/>
          </p:nvPr>
        </p:nvSpPr>
        <p:spPr>
          <a:xfrm>
            <a:off x="660400" y="4630639"/>
            <a:ext cx="8293100" cy="1678681"/>
          </a:xfrm>
        </p:spPr>
        <p:txBody>
          <a:bodyPr/>
          <a:lstStyle/>
          <a:p>
            <a:pPr>
              <a:spcAft>
                <a:spcPts val="1200"/>
              </a:spcAft>
            </a:pPr>
            <a:r>
              <a:rPr lang="en-US" dirty="0" smtClean="0"/>
              <a:t>Hippocampus HC – hippocampus and related structures, memory, rapid learning, sparse representations. </a:t>
            </a:r>
          </a:p>
          <a:p>
            <a:pPr>
              <a:spcAft>
                <a:spcPts val="1200"/>
              </a:spcAft>
            </a:pPr>
            <a:r>
              <a:rPr lang="en-US" dirty="0" smtClean="0"/>
              <a:t>These are 3 main regions but more are needed to implement other types of memory: recognition, procedural, semantic. </a:t>
            </a:r>
            <a:endParaRPr lang="en-US" dirty="0"/>
          </a:p>
        </p:txBody>
      </p:sp>
    </p:spTree>
    <p:extLst>
      <p:ext uri="{BB962C8B-B14F-4D97-AF65-F5344CB8AC3E}">
        <p14:creationId xmlns:p14="http://schemas.microsoft.com/office/powerpoint/2010/main" val="4018393996"/>
      </p:ext>
    </p:extLst>
  </p:cSld>
  <p:clrMapOvr>
    <a:masterClrMapping/>
  </p:clrMapOvr>
  <p:transition>
    <p:strips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7507" name="Rectangle 3"/>
          <p:cNvSpPr>
            <a:spLocks noGrp="1" noChangeArrowheads="1"/>
          </p:cNvSpPr>
          <p:nvPr>
            <p:ph type="title"/>
          </p:nvPr>
        </p:nvSpPr>
        <p:spPr/>
        <p:txBody>
          <a:bodyPr/>
          <a:lstStyle/>
          <a:p>
            <a:r>
              <a:rPr lang="en-US" smtClean="0"/>
              <a:t>Why 3 subsystems?</a:t>
            </a:r>
            <a:endParaRPr lang="en-US" dirty="0"/>
          </a:p>
        </p:txBody>
      </p:sp>
      <p:sp>
        <p:nvSpPr>
          <p:cNvPr id="7" name="Symbol zastępczy zawartości 6"/>
          <p:cNvSpPr>
            <a:spLocks noGrp="1"/>
          </p:cNvSpPr>
          <p:nvPr>
            <p:ph idx="1"/>
          </p:nvPr>
        </p:nvSpPr>
        <p:spPr>
          <a:xfrm>
            <a:off x="698500" y="1268413"/>
            <a:ext cx="3585468" cy="3960787"/>
          </a:xfrm>
        </p:spPr>
        <p:txBody>
          <a:bodyPr/>
          <a:lstStyle/>
          <a:p>
            <a:pPr marL="0" indent="0">
              <a:buNone/>
            </a:pPr>
            <a:r>
              <a:rPr lang="en-US" dirty="0" smtClean="0"/>
              <a:t>Stability-plasticity dilemma! </a:t>
            </a:r>
          </a:p>
          <a:p>
            <a:r>
              <a:rPr lang="en-US" dirty="0" smtClean="0"/>
              <a:t>Learning </a:t>
            </a:r>
            <a:r>
              <a:rPr lang="en-US" dirty="0"/>
              <a:t>must be slow in order to grasp statistically important relationships, and to precisely analyze sensory data and control motions, but we also need a mechanism for rapid learning. </a:t>
            </a:r>
          </a:p>
        </p:txBody>
      </p:sp>
      <p:sp>
        <p:nvSpPr>
          <p:cNvPr id="5" name="Symbol zastępczy zawartości 4"/>
          <p:cNvSpPr>
            <a:spLocks noGrp="1"/>
          </p:cNvSpPr>
          <p:nvPr>
            <p:ph sz="quarter" idx="10"/>
          </p:nvPr>
        </p:nvSpPr>
        <p:spPr>
          <a:xfrm>
            <a:off x="611560" y="4509120"/>
            <a:ext cx="8280920" cy="1997522"/>
          </a:xfrm>
        </p:spPr>
        <p:txBody>
          <a:bodyPr/>
          <a:lstStyle/>
          <a:p>
            <a:r>
              <a:rPr lang="en-US" dirty="0"/>
              <a:t>Compromise: slow learning in the cortex </a:t>
            </a:r>
            <a:r>
              <a:rPr lang="en-US" dirty="0" smtClean="0"/>
              <a:t>– stable world view - and </a:t>
            </a:r>
            <a:r>
              <a:rPr lang="en-US" dirty="0"/>
              <a:t>rapid learning in the </a:t>
            </a:r>
            <a:r>
              <a:rPr lang="en-US" dirty="0" smtClean="0"/>
              <a:t>hippocampus – new important facts quickly memorized.</a:t>
            </a:r>
            <a:endParaRPr lang="en-US" dirty="0"/>
          </a:p>
          <a:p>
            <a:r>
              <a:rPr lang="en-US" dirty="0" smtClean="0"/>
              <a:t>Retaining </a:t>
            </a:r>
            <a:r>
              <a:rPr lang="en-US" dirty="0"/>
              <a:t>active information and simultaneously accepting new information in a distributed system, avoiding interference</a:t>
            </a:r>
            <a:r>
              <a:rPr lang="en-US" dirty="0" smtClean="0"/>
              <a:t>.</a:t>
            </a:r>
          </a:p>
          <a:p>
            <a:pPr marL="0" indent="0">
              <a:buNone/>
            </a:pPr>
            <a:r>
              <a:rPr lang="en-US" dirty="0" smtClean="0"/>
              <a:t>Ex. Penguins are birds, but cannot fly! Do not change the typical bird category. </a:t>
            </a:r>
            <a:endParaRPr lang="en-US" dirty="0"/>
          </a:p>
          <a:p>
            <a:endParaRPr lang="en-US"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3" y="1196752"/>
            <a:ext cx="4613275" cy="321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9134569"/>
      </p:ext>
    </p:extLst>
  </p:cSld>
  <p:clrMapOvr>
    <a:masterClrMapping/>
  </p:clrMapOvr>
  <p:transition>
    <p:strips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9554" name="Rectangle 2"/>
          <p:cNvSpPr>
            <a:spLocks noGrp="1" noChangeArrowheads="1"/>
          </p:cNvSpPr>
          <p:nvPr>
            <p:ph type="title"/>
          </p:nvPr>
        </p:nvSpPr>
        <p:spPr/>
        <p:txBody>
          <a:bodyPr/>
          <a:lstStyle/>
          <a:p>
            <a:r>
              <a:rPr lang="en-US" smtClean="0"/>
              <a:t>Slow/rapid learning</a:t>
            </a:r>
            <a:endParaRPr lang="en-US"/>
          </a:p>
        </p:txBody>
      </p:sp>
      <p:sp>
        <p:nvSpPr>
          <p:cNvPr id="1559555" name="Rectangle 3"/>
          <p:cNvSpPr>
            <a:spLocks noGrp="1" noChangeArrowheads="1"/>
          </p:cNvSpPr>
          <p:nvPr>
            <p:ph type="body" sz="half" idx="1"/>
          </p:nvPr>
        </p:nvSpPr>
        <p:spPr>
          <a:xfrm>
            <a:off x="698500" y="1268413"/>
            <a:ext cx="8193980" cy="5472955"/>
          </a:xfrm>
        </p:spPr>
        <p:txBody>
          <a:bodyPr/>
          <a:lstStyle/>
          <a:p>
            <a:r>
              <a:rPr lang="en-US" dirty="0" smtClean="0"/>
              <a:t>A neuron learns conditional </a:t>
            </a:r>
            <a:br>
              <a:rPr lang="en-US" dirty="0" smtClean="0"/>
            </a:br>
            <a:r>
              <a:rPr lang="en-US" dirty="0" smtClean="0"/>
              <a:t>probability, the correlation </a:t>
            </a:r>
            <a:br>
              <a:rPr lang="en-US" dirty="0" smtClean="0"/>
            </a:br>
            <a:r>
              <a:rPr lang="en-US" dirty="0" smtClean="0"/>
              <a:t>between desired activity and </a:t>
            </a:r>
            <a:br>
              <a:rPr lang="en-US" dirty="0" smtClean="0"/>
            </a:br>
            <a:r>
              <a:rPr lang="en-US" dirty="0" smtClean="0"/>
              <a:t>input signals; the optimal value </a:t>
            </a:r>
            <a:br>
              <a:rPr lang="en-US" dirty="0" smtClean="0"/>
            </a:br>
            <a:r>
              <a:rPr lang="en-US" dirty="0" smtClean="0"/>
              <a:t>of 0.7 is reached quickly only </a:t>
            </a:r>
            <a:br>
              <a:rPr lang="en-US" dirty="0" smtClean="0"/>
            </a:br>
            <a:r>
              <a:rPr lang="en-US" dirty="0" smtClean="0"/>
              <a:t>with a small learning constant </a:t>
            </a:r>
            <a:br>
              <a:rPr lang="en-US" dirty="0" smtClean="0"/>
            </a:br>
            <a:r>
              <a:rPr lang="en-US" dirty="0" smtClean="0"/>
              <a:t>of 0.005</a:t>
            </a:r>
          </a:p>
          <a:p>
            <a:r>
              <a:rPr lang="en-US" dirty="0" smtClean="0"/>
              <a:t>Every </a:t>
            </a:r>
            <a:r>
              <a:rPr lang="en-US" dirty="0"/>
              <a:t>experience is a small </a:t>
            </a:r>
            <a:r>
              <a:rPr lang="en-US" dirty="0" smtClean="0"/>
              <a:t/>
            </a:r>
            <a:br>
              <a:rPr lang="en-US" dirty="0" smtClean="0"/>
            </a:br>
            <a:r>
              <a:rPr lang="en-US" dirty="0" smtClean="0"/>
              <a:t>fragment </a:t>
            </a:r>
            <a:r>
              <a:rPr lang="en-US" dirty="0"/>
              <a:t>of uncertain, </a:t>
            </a:r>
            <a:r>
              <a:rPr lang="en-US" dirty="0" smtClean="0"/>
              <a:t/>
            </a:r>
            <a:br>
              <a:rPr lang="en-US" dirty="0" smtClean="0"/>
            </a:br>
            <a:r>
              <a:rPr lang="en-US" dirty="0" smtClean="0"/>
              <a:t>potentially </a:t>
            </a:r>
            <a:r>
              <a:rPr lang="en-US" dirty="0"/>
              <a:t>useful knowledge about the world =&gt;  stability of one's image of the world requires slow learning, integration leads to forgetting individual events. </a:t>
            </a:r>
          </a:p>
          <a:p>
            <a:r>
              <a:rPr lang="en-US" dirty="0" smtClean="0"/>
              <a:t>We may learn </a:t>
            </a:r>
            <a:r>
              <a:rPr lang="en-US" dirty="0"/>
              <a:t>important new information after one exposure. </a:t>
            </a:r>
          </a:p>
          <a:p>
            <a:r>
              <a:rPr lang="en-US" dirty="0" smtClean="0"/>
              <a:t>Lesions </a:t>
            </a:r>
            <a:r>
              <a:rPr lang="en-US" dirty="0"/>
              <a:t>of the hippocampus trigger follow-up amnesia. </a:t>
            </a:r>
          </a:p>
          <a:p>
            <a:r>
              <a:rPr lang="en-US" dirty="0" smtClean="0"/>
              <a:t>The </a:t>
            </a:r>
            <a:r>
              <a:rPr lang="en-US" dirty="0"/>
              <a:t>system of </a:t>
            </a:r>
            <a:r>
              <a:rPr lang="en-US" dirty="0" err="1"/>
              <a:t>neuromodulation</a:t>
            </a:r>
            <a:r>
              <a:rPr lang="en-US" dirty="0"/>
              <a:t> reaches a compromise between stability and plasticity. </a:t>
            </a:r>
          </a:p>
        </p:txBody>
      </p:sp>
      <p:pic>
        <p:nvPicPr>
          <p:cNvPr id="155955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3575" y="1052513"/>
            <a:ext cx="4670425" cy="296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8513691"/>
      </p:ext>
    </p:extLst>
  </p:cSld>
  <p:clrMapOvr>
    <a:masterClrMapping/>
  </p:clrMapOvr>
  <p:transition>
    <p:strips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3650" name="Rectangle 2"/>
          <p:cNvSpPr>
            <a:spLocks noGrp="1" noChangeArrowheads="1"/>
          </p:cNvSpPr>
          <p:nvPr>
            <p:ph type="title"/>
          </p:nvPr>
        </p:nvSpPr>
        <p:spPr/>
        <p:txBody>
          <a:bodyPr/>
          <a:lstStyle/>
          <a:p>
            <a:r>
              <a:rPr lang="en-US" smtClean="0"/>
              <a:t>Cognitive architecture</a:t>
            </a:r>
            <a:endParaRPr lang="en-US"/>
          </a:p>
        </p:txBody>
      </p:sp>
      <p:sp>
        <p:nvSpPr>
          <p:cNvPr id="1563651" name="Rectangle 3"/>
          <p:cNvSpPr>
            <a:spLocks noGrp="1" noChangeArrowheads="1"/>
          </p:cNvSpPr>
          <p:nvPr>
            <p:ph idx="1"/>
          </p:nvPr>
        </p:nvSpPr>
        <p:spPr>
          <a:xfrm>
            <a:off x="698500" y="5805264"/>
            <a:ext cx="8121650" cy="792088"/>
          </a:xfrm>
        </p:spPr>
        <p:txBody>
          <a:bodyPr/>
          <a:lstStyle/>
          <a:p>
            <a:pPr marL="0" indent="0" algn="ctr">
              <a:buNone/>
            </a:pPr>
            <a:r>
              <a:rPr lang="en-US" dirty="0" smtClean="0"/>
              <a:t>Hierarchical structure for processing of sensory data: </a:t>
            </a:r>
            <a:br>
              <a:rPr lang="en-US" dirty="0" smtClean="0"/>
            </a:br>
            <a:r>
              <a:rPr lang="en-US" dirty="0" smtClean="0"/>
              <a:t>recurrence in FC facilitates recording the context. </a:t>
            </a:r>
            <a:endParaRPr lang="en-US" dirty="0"/>
          </a:p>
        </p:txBody>
      </p:sp>
      <p:pic>
        <p:nvPicPr>
          <p:cNvPr id="15636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4338" y="1322388"/>
            <a:ext cx="5775325" cy="421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5451859"/>
      </p:ext>
    </p:extLst>
  </p:cSld>
  <p:clrMapOvr>
    <a:masterClrMapping/>
  </p:clrMapOvr>
  <p:transition>
    <p:strips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ytuł 7"/>
          <p:cNvSpPr>
            <a:spLocks noGrp="1"/>
          </p:cNvSpPr>
          <p:nvPr>
            <p:ph type="title"/>
          </p:nvPr>
        </p:nvSpPr>
        <p:spPr/>
        <p:txBody>
          <a:bodyPr/>
          <a:lstStyle/>
          <a:p>
            <a:r>
              <a:rPr lang="en-US" dirty="0" smtClean="0"/>
              <a:t>What it will be about</a:t>
            </a:r>
            <a:endParaRPr lang="en-US" dirty="0"/>
          </a:p>
        </p:txBody>
      </p:sp>
      <p:sp>
        <p:nvSpPr>
          <p:cNvPr id="9" name="Symbol zastępczy zawartości 8"/>
          <p:cNvSpPr>
            <a:spLocks noGrp="1"/>
          </p:cNvSpPr>
          <p:nvPr>
            <p:ph idx="1"/>
          </p:nvPr>
        </p:nvSpPr>
        <p:spPr>
          <a:xfrm>
            <a:off x="698500" y="1241519"/>
            <a:ext cx="8121650" cy="5400675"/>
          </a:xfrm>
        </p:spPr>
        <p:txBody>
          <a:bodyPr/>
          <a:lstStyle/>
          <a:p>
            <a:pPr marL="457200" indent="-457200">
              <a:buFont typeface="+mj-lt"/>
              <a:buAutoNum type="arabicPeriod"/>
            </a:pPr>
            <a:r>
              <a:rPr lang="en-US" sz="2400" dirty="0">
                <a:solidFill>
                  <a:srgbClr val="FFC000"/>
                </a:solidFill>
              </a:rPr>
              <a:t>Memory: types, functions &amp; neural </a:t>
            </a:r>
            <a:r>
              <a:rPr lang="en-US" sz="2400" dirty="0" smtClean="0">
                <a:solidFill>
                  <a:srgbClr val="FFC000"/>
                </a:solidFill>
              </a:rPr>
              <a:t>implementation. </a:t>
            </a:r>
            <a:endParaRPr lang="en-US" sz="2400" dirty="0">
              <a:solidFill>
                <a:srgbClr val="FFC000"/>
              </a:solidFill>
            </a:endParaRPr>
          </a:p>
          <a:p>
            <a:pPr marL="457200" indent="-457200">
              <a:buFont typeface="+mj-lt"/>
              <a:buAutoNum type="arabicPeriod"/>
            </a:pPr>
            <a:r>
              <a:rPr lang="en-US" dirty="0"/>
              <a:t>Memory-based cognitive architecture.</a:t>
            </a:r>
          </a:p>
          <a:p>
            <a:pPr marL="457200" indent="-457200">
              <a:buFont typeface="+mj-lt"/>
              <a:buAutoNum type="arabicPeriod"/>
            </a:pPr>
            <a:r>
              <a:rPr lang="en-US" dirty="0" smtClean="0"/>
              <a:t>Active memory and priming</a:t>
            </a:r>
          </a:p>
          <a:p>
            <a:pPr marL="457200" indent="-457200">
              <a:buFont typeface="+mj-lt"/>
              <a:buAutoNum type="arabicPeriod"/>
            </a:pPr>
            <a:r>
              <a:rPr lang="en-US" dirty="0" smtClean="0"/>
              <a:t>Catastrophic forgetting. </a:t>
            </a:r>
          </a:p>
          <a:p>
            <a:pPr marL="457200" indent="-457200">
              <a:buFont typeface="+mj-lt"/>
              <a:buAutoNum type="arabicPeriod"/>
            </a:pPr>
            <a:r>
              <a:rPr lang="en-US" dirty="0" smtClean="0"/>
              <a:t>Episodic memory hippocampus model.</a:t>
            </a:r>
          </a:p>
          <a:p>
            <a:pPr marL="457200" indent="-457200">
              <a:buFont typeface="+mj-lt"/>
              <a:buAutoNum type="arabicPeriod"/>
            </a:pPr>
            <a:r>
              <a:rPr lang="en-US" dirty="0" smtClean="0"/>
              <a:t>Short-term memory. </a:t>
            </a:r>
          </a:p>
          <a:p>
            <a:pPr marL="457200" indent="-457200">
              <a:buFont typeface="+mj-lt"/>
              <a:buAutoNum type="arabicPeriod"/>
            </a:pPr>
            <a:r>
              <a:rPr lang="en-US" dirty="0" smtClean="0"/>
              <a:t>Working memory. </a:t>
            </a:r>
          </a:p>
          <a:p>
            <a:pPr marL="457200" indent="-457200">
              <a:buFont typeface="+mj-lt"/>
              <a:buAutoNum type="arabicPeriod"/>
            </a:pPr>
            <a:r>
              <a:rPr lang="en-US" dirty="0" smtClean="0"/>
              <a:t>Synaptic-dynamic memory interactions. </a:t>
            </a:r>
          </a:p>
          <a:p>
            <a:pPr marL="457200" indent="-457200">
              <a:buFont typeface="+mj-lt"/>
              <a:buAutoNum type="arabicPeriod"/>
            </a:pPr>
            <a:r>
              <a:rPr lang="en-US" dirty="0" smtClean="0"/>
              <a:t>Semantic memory.</a:t>
            </a:r>
          </a:p>
        </p:txBody>
      </p:sp>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2750" y="5293679"/>
            <a:ext cx="2381250"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descr="brain_anim"/>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188913"/>
            <a:ext cx="8572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73455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5698" name="Rectangle 2"/>
          <p:cNvSpPr>
            <a:spLocks noGrp="1" noChangeArrowheads="1"/>
          </p:cNvSpPr>
          <p:nvPr>
            <p:ph type="title"/>
          </p:nvPr>
        </p:nvSpPr>
        <p:spPr>
          <a:xfrm>
            <a:off x="539750" y="333375"/>
            <a:ext cx="7772400" cy="563563"/>
          </a:xfrm>
        </p:spPr>
        <p:txBody>
          <a:bodyPr/>
          <a:lstStyle/>
          <a:p>
            <a:r>
              <a:rPr lang="en-US" dirty="0" smtClean="0"/>
              <a:t>PC/FC/HC roles</a:t>
            </a:r>
            <a:endParaRPr lang="en-US" dirty="0"/>
          </a:p>
        </p:txBody>
      </p:sp>
      <p:sp>
        <p:nvSpPr>
          <p:cNvPr id="1565699" name="Rectangle 3"/>
          <p:cNvSpPr>
            <a:spLocks noGrp="1" noChangeArrowheads="1"/>
          </p:cNvSpPr>
          <p:nvPr>
            <p:ph type="body" sz="half" idx="1"/>
          </p:nvPr>
        </p:nvSpPr>
        <p:spPr>
          <a:xfrm>
            <a:off x="539751" y="1214227"/>
            <a:ext cx="8133904" cy="4464273"/>
          </a:xfrm>
          <a:noFill/>
          <a:extLst>
            <a:ext uri="{909E8E84-426E-40DD-AFC4-6F175D3DCCD1}">
              <a14:hiddenFill xmlns:a14="http://schemas.microsoft.com/office/drawing/2010/main">
                <a:solidFill>
                  <a:schemeClr val="bg1"/>
                </a:solidFill>
              </a14:hiddenFill>
            </a:ext>
          </a:extLst>
        </p:spPr>
        <p:txBody>
          <a:bodyPr/>
          <a:lstStyle/>
          <a:p>
            <a:pPr>
              <a:spcBef>
                <a:spcPct val="0"/>
              </a:spcBef>
              <a:spcAft>
                <a:spcPts val="1200"/>
              </a:spcAft>
              <a:buClrTx/>
              <a:buSzTx/>
            </a:pPr>
            <a:r>
              <a:rPr lang="en-US" sz="2000" dirty="0"/>
              <a:t>Parietal cortex: learns slowly, creates extensive, overlapping representations in a densely connected network. </a:t>
            </a:r>
            <a:br>
              <a:rPr lang="en-US" sz="2000" dirty="0"/>
            </a:br>
            <a:r>
              <a:rPr lang="en-US" sz="2000" dirty="0"/>
              <a:t>Dynamic PC states are short-term memory, mainly of spatial relations, quickly yielding to disorder and disintegration.  </a:t>
            </a:r>
          </a:p>
          <a:p>
            <a:pPr>
              <a:spcBef>
                <a:spcPct val="0"/>
              </a:spcBef>
              <a:spcAft>
                <a:spcPts val="1200"/>
              </a:spcAft>
              <a:buClrTx/>
              <a:buSzTx/>
            </a:pPr>
            <a:r>
              <a:rPr lang="en-US" sz="2000" dirty="0"/>
              <a:t>Frontal cortex: learns slowly, stores isolated representations, activation of memory is more stable, the reward mechanism dynamically switches its activity, allowing a longer active memory</a:t>
            </a:r>
            <a:r>
              <a:rPr lang="en-US" sz="2000" dirty="0" smtClean="0"/>
              <a:t>.</a:t>
            </a:r>
          </a:p>
          <a:p>
            <a:pPr>
              <a:spcAft>
                <a:spcPts val="1200"/>
              </a:spcAft>
            </a:pPr>
            <a:r>
              <a:rPr lang="en-US" dirty="0">
                <a:latin typeface="calibri" pitchFamily="34" charset="0"/>
              </a:rPr>
              <a:t>The hippocampus learns quickly, creating sparse representations, differentiating even similar events. </a:t>
            </a:r>
          </a:p>
          <a:p>
            <a:pPr>
              <a:spcAft>
                <a:spcPts val="1200"/>
              </a:spcAft>
            </a:pPr>
            <a:r>
              <a:rPr lang="en-US" dirty="0">
                <a:latin typeface="calibri" pitchFamily="34" charset="0"/>
              </a:rPr>
              <a:t>This simplified architecture will allow the modeling of many phenomena relevant to perception, memory, using language, and the effects of the interaction of different areas. </a:t>
            </a:r>
          </a:p>
        </p:txBody>
      </p:sp>
    </p:spTree>
    <p:extLst>
      <p:ext uri="{BB962C8B-B14F-4D97-AF65-F5344CB8AC3E}">
        <p14:creationId xmlns:p14="http://schemas.microsoft.com/office/powerpoint/2010/main" val="1200098313"/>
      </p:ext>
    </p:extLst>
  </p:cSld>
  <p:clrMapOvr>
    <a:masterClrMapping/>
  </p:clrMapOvr>
  <p:transition>
    <p:strips dir="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5698" name="Rectangle 2"/>
          <p:cNvSpPr>
            <a:spLocks noGrp="1" noChangeArrowheads="1"/>
          </p:cNvSpPr>
          <p:nvPr>
            <p:ph type="title"/>
          </p:nvPr>
        </p:nvSpPr>
        <p:spPr>
          <a:xfrm>
            <a:off x="539750" y="333375"/>
            <a:ext cx="7772400" cy="563563"/>
          </a:xfrm>
        </p:spPr>
        <p:txBody>
          <a:bodyPr/>
          <a:lstStyle/>
          <a:p>
            <a:r>
              <a:rPr lang="en-US" dirty="0" smtClean="0"/>
              <a:t>PC/FC/HC roles</a:t>
            </a:r>
            <a:endParaRPr lang="en-US" dirty="0"/>
          </a:p>
        </p:txBody>
      </p:sp>
      <p:pic>
        <p:nvPicPr>
          <p:cNvPr id="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1340768"/>
            <a:ext cx="6697662" cy="474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4123920985"/>
      </p:ext>
    </p:extLst>
  </p:cSld>
  <p:clrMapOvr>
    <a:masterClrMapping/>
  </p:clrMapOvr>
  <p:transition>
    <p:strips dir="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3890" name="Rectangle 2"/>
          <p:cNvSpPr>
            <a:spLocks noGrp="1" noChangeArrowheads="1"/>
          </p:cNvSpPr>
          <p:nvPr>
            <p:ph type="title"/>
          </p:nvPr>
        </p:nvSpPr>
        <p:spPr/>
        <p:txBody>
          <a:bodyPr/>
          <a:lstStyle/>
          <a:p>
            <a:r>
              <a:rPr lang="en-US" dirty="0"/>
              <a:t>Problem of integration</a:t>
            </a:r>
          </a:p>
        </p:txBody>
      </p:sp>
      <p:sp>
        <p:nvSpPr>
          <p:cNvPr id="1573891" name="Rectangle 3"/>
          <p:cNvSpPr>
            <a:spLocks noGrp="1" noChangeArrowheads="1"/>
          </p:cNvSpPr>
          <p:nvPr>
            <p:ph idx="1"/>
          </p:nvPr>
        </p:nvSpPr>
        <p:spPr>
          <a:xfrm>
            <a:off x="698500" y="1268413"/>
            <a:ext cx="4737100" cy="4032795"/>
          </a:xfrm>
          <a:noFill/>
          <a:extLst>
            <a:ext uri="{909E8E84-426E-40DD-AFC4-6F175D3DCCD1}">
              <a14:hiddenFill xmlns:a14="http://schemas.microsoft.com/office/drawing/2010/main">
                <a:solidFill>
                  <a:schemeClr val="bg1"/>
                </a:solidFill>
              </a14:hiddenFill>
            </a:ext>
          </a:extLst>
        </p:spPr>
        <p:txBody>
          <a:bodyPr/>
          <a:lstStyle/>
          <a:p>
            <a:pPr marL="342000" indent="-342000">
              <a:spcBef>
                <a:spcPct val="0"/>
              </a:spcBef>
              <a:spcAft>
                <a:spcPts val="1200"/>
              </a:spcAft>
              <a:buClrTx/>
              <a:buSzTx/>
            </a:pPr>
            <a:r>
              <a:rPr lang="en-US" sz="2000" dirty="0"/>
              <a:t>Binding problem: we perceive the world as a whole, but information in the brain, after initial processing, doesn't descend anywhere. </a:t>
            </a:r>
          </a:p>
          <a:p>
            <a:pPr marL="342000" indent="-342000">
              <a:spcBef>
                <a:spcPct val="0"/>
              </a:spcBef>
              <a:spcAft>
                <a:spcPts val="1200"/>
              </a:spcAft>
              <a:buClrTx/>
              <a:buSzTx/>
            </a:pPr>
            <a:r>
              <a:rPr lang="en-US" sz="2000" dirty="0"/>
              <a:t>Likely synchronization of distributed processes. </a:t>
            </a:r>
          </a:p>
          <a:p>
            <a:pPr marL="342000" indent="-342000">
              <a:spcBef>
                <a:spcPct val="0"/>
              </a:spcBef>
              <a:spcAft>
                <a:spcPts val="1200"/>
              </a:spcAft>
              <a:buClrTx/>
              <a:buSzTx/>
            </a:pPr>
            <a:r>
              <a:rPr lang="en-US" sz="2000" dirty="0"/>
              <a:t>Attention is a control mechanism selecting areas which should be active in a given moment.</a:t>
            </a:r>
          </a:p>
          <a:p>
            <a:pPr marL="342000" indent="-342000">
              <a:spcBef>
                <a:spcPct val="0"/>
              </a:spcBef>
              <a:spcAft>
                <a:spcPts val="1200"/>
              </a:spcAft>
              <a:buClrTx/>
              <a:buSzTx/>
            </a:pPr>
            <a:r>
              <a:rPr lang="en-US" sz="2000" dirty="0"/>
              <a:t>Encoding relevant combinations of active areas. </a:t>
            </a:r>
          </a:p>
        </p:txBody>
      </p:sp>
      <p:sp>
        <p:nvSpPr>
          <p:cNvPr id="2" name="Symbol zastępczy zawartości 1"/>
          <p:cNvSpPr>
            <a:spLocks noGrp="1"/>
          </p:cNvSpPr>
          <p:nvPr>
            <p:ph sz="quarter" idx="10"/>
          </p:nvPr>
        </p:nvSpPr>
        <p:spPr>
          <a:xfrm>
            <a:off x="678016" y="5304680"/>
            <a:ext cx="8136830" cy="1223664"/>
          </a:xfrm>
        </p:spPr>
        <p:txBody>
          <a:bodyPr/>
          <a:lstStyle/>
          <a:p>
            <a:r>
              <a:rPr lang="en-US" dirty="0">
                <a:latin typeface="calibri" pitchFamily="34" charset="0"/>
              </a:rPr>
              <a:t>Simultaneous activity = dynamic synchronization, partial reconstruction </a:t>
            </a:r>
            <a:r>
              <a:rPr lang="en-US" dirty="0" smtClean="0">
                <a:latin typeface="calibri" pitchFamily="34" charset="0"/>
              </a:rPr>
              <a:t>of the </a:t>
            </a:r>
            <a:r>
              <a:rPr lang="en-US" dirty="0">
                <a:latin typeface="calibri" pitchFamily="34" charset="0"/>
              </a:rPr>
              <a:t>brain state during an episode.</a:t>
            </a:r>
          </a:p>
          <a:p>
            <a:r>
              <a:rPr lang="en-US" dirty="0">
                <a:latin typeface="calibri" pitchFamily="34" charset="0"/>
              </a:rPr>
              <a:t>Integration errors happen often. </a:t>
            </a:r>
          </a:p>
        </p:txBody>
      </p:sp>
      <p:pic>
        <p:nvPicPr>
          <p:cNvPr id="157389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5600" y="1052513"/>
            <a:ext cx="3573463" cy="413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8322354"/>
      </p:ext>
    </p:extLst>
  </p:cSld>
  <p:clrMapOvr>
    <a:masterClrMapping/>
  </p:clrMapOvr>
  <p:transition>
    <p:strips dir="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1842" name="Rectangle 2"/>
          <p:cNvSpPr>
            <a:spLocks noGrp="1" noChangeArrowheads="1"/>
          </p:cNvSpPr>
          <p:nvPr>
            <p:ph type="title"/>
          </p:nvPr>
        </p:nvSpPr>
        <p:spPr/>
        <p:txBody>
          <a:bodyPr/>
          <a:lstStyle/>
          <a:p>
            <a:r>
              <a:rPr lang="en-US" sz="4000" dirty="0" smtClean="0"/>
              <a:t>Other potential </a:t>
            </a:r>
            <a:r>
              <a:rPr lang="en-US" sz="4000" dirty="0"/>
              <a:t>problems</a:t>
            </a:r>
          </a:p>
        </p:txBody>
      </p:sp>
      <p:sp>
        <p:nvSpPr>
          <p:cNvPr id="1571843" name="Rectangle 3"/>
          <p:cNvSpPr>
            <a:spLocks noGrp="1" noChangeArrowheads="1"/>
          </p:cNvSpPr>
          <p:nvPr>
            <p:ph idx="1"/>
          </p:nvPr>
        </p:nvSpPr>
        <p:spPr>
          <a:xfrm>
            <a:off x="698500" y="1268413"/>
            <a:ext cx="8121650" cy="3744763"/>
          </a:xfrm>
          <a:noFill/>
          <a:extLst>
            <a:ext uri="{909E8E84-426E-40DD-AFC4-6F175D3DCCD1}">
              <a14:hiddenFill xmlns:a14="http://schemas.microsoft.com/office/drawing/2010/main">
                <a:solidFill>
                  <a:schemeClr val="bg1"/>
                </a:solidFill>
              </a14:hiddenFill>
            </a:ext>
          </a:extLst>
        </p:spPr>
        <p:txBody>
          <a:bodyPr/>
          <a:lstStyle/>
          <a:p>
            <a:pPr>
              <a:lnSpc>
                <a:spcPct val="90000"/>
              </a:lnSpc>
              <a:spcAft>
                <a:spcPts val="1200"/>
              </a:spcAft>
              <a:buClrTx/>
              <a:buSzTx/>
            </a:pPr>
            <a:r>
              <a:rPr lang="en-US" sz="2000" dirty="0"/>
              <a:t>There are easy things, for which simple models will suffice, and difficult things requiring detailed models. </a:t>
            </a:r>
          </a:p>
          <a:p>
            <a:pPr>
              <a:lnSpc>
                <a:spcPct val="90000"/>
              </a:lnSpc>
              <a:spcAft>
                <a:spcPts val="1200"/>
              </a:spcAft>
              <a:buClrTx/>
              <a:buSzTx/>
            </a:pPr>
            <a:r>
              <a:rPr lang="en-US" sz="2000" dirty="0" smtClean="0"/>
              <a:t>Many </a:t>
            </a:r>
            <a:r>
              <a:rPr lang="en-US" sz="2000" dirty="0"/>
              <a:t>misunderstandings: MLP neural networks are not brain models, they are only loosely inspired by a simplified look at the activity of neural networks; an adequate neural model must have appropriate architecture and rules of learning. </a:t>
            </a:r>
          </a:p>
          <a:p>
            <a:pPr>
              <a:lnSpc>
                <a:spcPct val="90000"/>
              </a:lnSpc>
              <a:buClrTx/>
              <a:buSzTx/>
            </a:pPr>
            <a:r>
              <a:rPr lang="en-US" sz="2000" dirty="0" smtClean="0"/>
              <a:t>Example</a:t>
            </a:r>
            <a:r>
              <a:rPr lang="en-US" sz="2000" dirty="0"/>
              <a:t>: catastrophic forgetting of associations from lists, much stronger in MLP networks than in people =&gt; appropriate architecture, allowing for two types of memory (hippocampus + cortex) doesn't have a problem with this</a:t>
            </a:r>
            <a:r>
              <a:rPr lang="en-US" sz="2000" dirty="0" smtClean="0"/>
              <a:t>.</a:t>
            </a:r>
            <a:endParaRPr lang="en-US" sz="2000" dirty="0"/>
          </a:p>
          <a:p>
            <a:pPr>
              <a:lnSpc>
                <a:spcPct val="90000"/>
              </a:lnSpc>
              <a:spcAft>
                <a:spcPts val="1200"/>
              </a:spcAft>
              <a:buClrTx/>
              <a:buSzTx/>
            </a:pPr>
            <a:r>
              <a:rPr lang="en-US" sz="2000" dirty="0"/>
              <a:t>Human cognition is not perfect and good models allow us to analyze the numerous compromises handled by the brain. </a:t>
            </a:r>
          </a:p>
        </p:txBody>
      </p:sp>
      <p:sp>
        <p:nvSpPr>
          <p:cNvPr id="2" name="Symbol zastępczy zawartości 1"/>
          <p:cNvSpPr>
            <a:spLocks noGrp="1"/>
          </p:cNvSpPr>
          <p:nvPr>
            <p:ph sz="quarter" idx="10"/>
          </p:nvPr>
        </p:nvSpPr>
        <p:spPr>
          <a:xfrm>
            <a:off x="698426" y="5013176"/>
            <a:ext cx="8136830" cy="1512168"/>
          </a:xfrm>
        </p:spPr>
        <p:txBody>
          <a:bodyPr/>
          <a:lstStyle/>
          <a:p>
            <a:r>
              <a:rPr lang="en-US" dirty="0">
                <a:latin typeface="calibri" pitchFamily="34" charset="0"/>
              </a:rPr>
              <a:t>Brains are fairly </a:t>
            </a:r>
            <a:r>
              <a:rPr lang="en-US" dirty="0" smtClean="0">
                <a:latin typeface="calibri" pitchFamily="34" charset="0"/>
              </a:rPr>
              <a:t>plastic</a:t>
            </a:r>
            <a:r>
              <a:rPr lang="en-US" dirty="0">
                <a:latin typeface="calibri" pitchFamily="34" charset="0"/>
              </a:rPr>
              <a:t>, although they mostly base their actions </a:t>
            </a:r>
            <a:r>
              <a:rPr lang="en-US" dirty="0" smtClean="0">
                <a:latin typeface="calibri" pitchFamily="34" charset="0"/>
              </a:rPr>
              <a:t>at short time scales on </a:t>
            </a:r>
            <a:r>
              <a:rPr lang="en-US" dirty="0">
                <a:latin typeface="calibri" pitchFamily="34" charset="0"/>
              </a:rPr>
              <a:t>the representation of specific knowledge about the world. </a:t>
            </a:r>
            <a:endParaRPr lang="en-US" dirty="0" smtClean="0">
              <a:latin typeface="calibri" pitchFamily="34" charset="0"/>
            </a:endParaRPr>
          </a:p>
          <a:p>
            <a:r>
              <a:rPr lang="en-US" dirty="0" smtClean="0">
                <a:latin typeface="calibri" pitchFamily="34" charset="0"/>
                <a:hlinkClick r:id="rId3"/>
              </a:rPr>
              <a:t>Recent (Aug. 2011) news</a:t>
            </a:r>
            <a:r>
              <a:rPr lang="en-US" dirty="0" smtClean="0">
                <a:latin typeface="calibri" pitchFamily="34" charset="0"/>
              </a:rPr>
              <a:t>: there is a strong </a:t>
            </a:r>
            <a:r>
              <a:rPr lang="en-US" dirty="0" smtClean="0"/>
              <a:t>activity-dependent </a:t>
            </a:r>
            <a:r>
              <a:rPr lang="en-US" dirty="0"/>
              <a:t>epigenetic regulation in the adult nervous </a:t>
            </a:r>
            <a:r>
              <a:rPr lang="en-US" dirty="0" smtClean="0"/>
              <a:t>system via </a:t>
            </a:r>
            <a:r>
              <a:rPr lang="en-US" dirty="0" smtClean="0">
                <a:latin typeface="calibri" pitchFamily="34" charset="0"/>
              </a:rPr>
              <a:t>DNA methylation. </a:t>
            </a:r>
            <a:endParaRPr lang="en-US" dirty="0">
              <a:latin typeface="calibri" pitchFamily="34" charset="0"/>
            </a:endParaRPr>
          </a:p>
        </p:txBody>
      </p:sp>
    </p:spTree>
    <p:extLst>
      <p:ext uri="{BB962C8B-B14F-4D97-AF65-F5344CB8AC3E}">
        <p14:creationId xmlns:p14="http://schemas.microsoft.com/office/powerpoint/2010/main" val="3464382148"/>
      </p:ext>
    </p:extLst>
  </p:cSld>
  <p:clrMapOvr>
    <a:masterClrMapping/>
  </p:clrMapOvr>
  <p:transition>
    <p:strips dir="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dirty="0" smtClean="0"/>
              <a:t>Back-up your memory!</a:t>
            </a:r>
            <a:endParaRPr lang="en-US" dirty="0"/>
          </a:p>
        </p:txBody>
      </p:sp>
      <p:pic>
        <p:nvPicPr>
          <p:cNvPr id="5"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700808"/>
            <a:ext cx="676656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86875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ytuł 7"/>
          <p:cNvSpPr>
            <a:spLocks noGrp="1"/>
          </p:cNvSpPr>
          <p:nvPr>
            <p:ph type="title"/>
          </p:nvPr>
        </p:nvSpPr>
        <p:spPr/>
        <p:txBody>
          <a:bodyPr/>
          <a:lstStyle/>
          <a:p>
            <a:r>
              <a:rPr lang="en-US" dirty="0" smtClean="0"/>
              <a:t>What it will be about</a:t>
            </a:r>
            <a:endParaRPr lang="en-US" dirty="0"/>
          </a:p>
        </p:txBody>
      </p:sp>
      <p:sp>
        <p:nvSpPr>
          <p:cNvPr id="9" name="Symbol zastępczy zawartości 8"/>
          <p:cNvSpPr>
            <a:spLocks noGrp="1"/>
          </p:cNvSpPr>
          <p:nvPr>
            <p:ph idx="1"/>
          </p:nvPr>
        </p:nvSpPr>
        <p:spPr>
          <a:xfrm>
            <a:off x="698500" y="1241519"/>
            <a:ext cx="8121650" cy="5400675"/>
          </a:xfrm>
        </p:spPr>
        <p:txBody>
          <a:bodyPr/>
          <a:lstStyle/>
          <a:p>
            <a:pPr marL="457200" indent="-457200">
              <a:buFont typeface="+mj-lt"/>
              <a:buAutoNum type="arabicPeriod"/>
            </a:pPr>
            <a:r>
              <a:rPr lang="en-US" dirty="0"/>
              <a:t>Memory: types, functions &amp; neural </a:t>
            </a:r>
            <a:r>
              <a:rPr lang="en-US" dirty="0" smtClean="0"/>
              <a:t>implementation. </a:t>
            </a:r>
            <a:endParaRPr lang="en-US" dirty="0"/>
          </a:p>
          <a:p>
            <a:pPr marL="457200" indent="-457200">
              <a:buFont typeface="+mj-lt"/>
              <a:buAutoNum type="arabicPeriod"/>
            </a:pPr>
            <a:r>
              <a:rPr lang="en-US" dirty="0"/>
              <a:t>Memory-based cognitive architecture.</a:t>
            </a:r>
          </a:p>
          <a:p>
            <a:pPr marL="457200" indent="-457200">
              <a:buFont typeface="+mj-lt"/>
              <a:buAutoNum type="arabicPeriod"/>
            </a:pPr>
            <a:r>
              <a:rPr lang="en-US" sz="2400" dirty="0" smtClean="0">
                <a:solidFill>
                  <a:srgbClr val="FFC000"/>
                </a:solidFill>
              </a:rPr>
              <a:t>Active memory and priming</a:t>
            </a:r>
          </a:p>
          <a:p>
            <a:pPr marL="457200" indent="-457200">
              <a:buFont typeface="+mj-lt"/>
              <a:buAutoNum type="arabicPeriod"/>
            </a:pPr>
            <a:r>
              <a:rPr lang="en-US" dirty="0" smtClean="0"/>
              <a:t>Catastrophic forgetting. </a:t>
            </a:r>
          </a:p>
          <a:p>
            <a:pPr marL="457200" indent="-457200">
              <a:buFont typeface="+mj-lt"/>
              <a:buAutoNum type="arabicPeriod"/>
            </a:pPr>
            <a:r>
              <a:rPr lang="en-US" dirty="0" smtClean="0"/>
              <a:t>Episodic memory hippocampus model.</a:t>
            </a:r>
          </a:p>
          <a:p>
            <a:pPr marL="457200" indent="-457200">
              <a:buFont typeface="+mj-lt"/>
              <a:buAutoNum type="arabicPeriod"/>
            </a:pPr>
            <a:r>
              <a:rPr lang="en-US" dirty="0" smtClean="0"/>
              <a:t>Short-term memory. </a:t>
            </a:r>
          </a:p>
          <a:p>
            <a:pPr marL="457200" indent="-457200">
              <a:buFont typeface="+mj-lt"/>
              <a:buAutoNum type="arabicPeriod"/>
            </a:pPr>
            <a:r>
              <a:rPr lang="en-US" dirty="0" smtClean="0"/>
              <a:t>Working memory. </a:t>
            </a:r>
          </a:p>
          <a:p>
            <a:pPr marL="457200" indent="-457200">
              <a:buFont typeface="+mj-lt"/>
              <a:buAutoNum type="arabicPeriod"/>
            </a:pPr>
            <a:r>
              <a:rPr lang="en-US" dirty="0" smtClean="0"/>
              <a:t>Synaptic-dynamic memory interactions. </a:t>
            </a:r>
          </a:p>
          <a:p>
            <a:pPr marL="457200" indent="-457200">
              <a:buFont typeface="+mj-lt"/>
              <a:buAutoNum type="arabicPeriod"/>
            </a:pPr>
            <a:r>
              <a:rPr lang="en-US" dirty="0" smtClean="0"/>
              <a:t>Semantic memory.</a:t>
            </a: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288" y="1844824"/>
            <a:ext cx="1905000" cy="126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73455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1602" name="Rectangle 2"/>
          <p:cNvSpPr>
            <a:spLocks noGrp="1" noChangeArrowheads="1"/>
          </p:cNvSpPr>
          <p:nvPr>
            <p:ph type="title"/>
          </p:nvPr>
        </p:nvSpPr>
        <p:spPr/>
        <p:txBody>
          <a:bodyPr/>
          <a:lstStyle/>
          <a:p>
            <a:r>
              <a:rPr lang="en-US" dirty="0" smtClean="0"/>
              <a:t>Active memory</a:t>
            </a:r>
            <a:endParaRPr lang="en-US" dirty="0"/>
          </a:p>
        </p:txBody>
      </p:sp>
      <p:sp>
        <p:nvSpPr>
          <p:cNvPr id="1561603" name="Rectangle 3"/>
          <p:cNvSpPr>
            <a:spLocks noGrp="1" noChangeArrowheads="1"/>
          </p:cNvSpPr>
          <p:nvPr>
            <p:ph type="body" sz="half" idx="1"/>
          </p:nvPr>
        </p:nvSpPr>
        <p:spPr>
          <a:xfrm>
            <a:off x="698500" y="1268413"/>
            <a:ext cx="5889724" cy="3394273"/>
          </a:xfrm>
        </p:spPr>
        <p:txBody>
          <a:bodyPr/>
          <a:lstStyle/>
          <a:p>
            <a:r>
              <a:rPr lang="en-US" dirty="0" smtClean="0"/>
              <a:t>Distributed overlapping representations in the PC can efficiently record information about the world, including associations (Fig. a), but... </a:t>
            </a:r>
          </a:p>
          <a:p>
            <a:r>
              <a:rPr lang="en-US" dirty="0" smtClean="0"/>
              <a:t>too many associations and connections decreases the possibility of precise discovery of information, </a:t>
            </a:r>
            <a:r>
              <a:rPr lang="en-US" dirty="0" smtClean="0"/>
              <a:t/>
            </a:r>
            <a:br>
              <a:rPr lang="en-US" dirty="0" smtClean="0"/>
            </a:br>
            <a:r>
              <a:rPr lang="en-US" dirty="0" smtClean="0"/>
              <a:t>it </a:t>
            </a:r>
            <a:r>
              <a:rPr lang="en-US" dirty="0" smtClean="0"/>
              <a:t>can also blur it with the passage of time. </a:t>
            </a:r>
          </a:p>
          <a:p>
            <a:r>
              <a:rPr lang="en-US" dirty="0" smtClean="0"/>
              <a:t>FC – prefrontal cortex, stores isolated representations; greater memory stability (Fig. b). </a:t>
            </a:r>
          </a:p>
          <a:p>
            <a:r>
              <a:rPr lang="en-US" dirty="0"/>
              <a:t>Inhibition =&gt; active memory must be selective, </a:t>
            </a:r>
            <a:r>
              <a:rPr lang="en-US" dirty="0" smtClean="0"/>
              <a:t>in effect focusing attention</a:t>
            </a:r>
            <a:r>
              <a:rPr lang="en-US" dirty="0"/>
              <a:t>, priming </a:t>
            </a:r>
            <a:r>
              <a:rPr lang="en-US" dirty="0" smtClean="0"/>
              <a:t>for </a:t>
            </a:r>
            <a:r>
              <a:rPr lang="en-US" dirty="0"/>
              <a:t>fast action. </a:t>
            </a:r>
          </a:p>
        </p:txBody>
      </p:sp>
      <p:pic>
        <p:nvPicPr>
          <p:cNvPr id="156160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2695773"/>
            <a:ext cx="2084388" cy="1966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6160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1392" y="692348"/>
            <a:ext cx="2070100" cy="200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3"/>
          <p:cNvSpPr txBox="1">
            <a:spLocks noChangeArrowheads="1"/>
          </p:cNvSpPr>
          <p:nvPr/>
        </p:nvSpPr>
        <p:spPr bwMode="auto">
          <a:xfrm>
            <a:off x="679004" y="4685903"/>
            <a:ext cx="8209632" cy="2084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ts val="0"/>
              </a:spcBef>
              <a:spcAft>
                <a:spcPts val="600"/>
              </a:spcAft>
              <a:buClr>
                <a:schemeClr val="tx2"/>
              </a:buClr>
              <a:buSzPct val="115000"/>
              <a:buChar char="•"/>
              <a:defRPr sz="2000" baseline="0">
                <a:solidFill>
                  <a:srgbClr val="FFFFFF"/>
                </a:solidFill>
                <a:latin typeface="Calibri" pitchFamily="34" charset="0"/>
                <a:ea typeface="+mn-ea"/>
                <a:cs typeface="+mn-cs"/>
              </a:defRPr>
            </a:lvl1pPr>
            <a:lvl2pPr marL="742950" indent="-285750" algn="l" rtl="0" eaLnBrk="0" fontAlgn="base" hangingPunct="0">
              <a:spcBef>
                <a:spcPts val="1200"/>
              </a:spcBef>
              <a:spcAft>
                <a:spcPct val="0"/>
              </a:spcAft>
              <a:buChar char="–"/>
              <a:defRPr sz="1800" baseline="0">
                <a:solidFill>
                  <a:srgbClr val="FFFFFF"/>
                </a:solidFill>
                <a:latin typeface="Calibri" pitchFamily="34" charset="0"/>
              </a:defRPr>
            </a:lvl2pPr>
            <a:lvl3pPr marL="1143000" indent="-228600" algn="l" rtl="0" eaLnBrk="0" fontAlgn="base" hangingPunct="0">
              <a:spcBef>
                <a:spcPts val="600"/>
              </a:spcBef>
              <a:spcAft>
                <a:spcPct val="0"/>
              </a:spcAft>
              <a:buClr>
                <a:schemeClr val="tx2"/>
              </a:buClr>
              <a:buSzPct val="115000"/>
              <a:buChar char="•"/>
              <a:defRPr sz="1600" baseline="0">
                <a:solidFill>
                  <a:srgbClr val="FFFFFF"/>
                </a:solidFill>
                <a:latin typeface="Calibri" pitchFamily="34" charset="0"/>
              </a:defRPr>
            </a:lvl3pPr>
            <a:lvl4pPr marL="1600200" indent="-228600" algn="l" rtl="0" eaLnBrk="0" fontAlgn="base" hangingPunct="0">
              <a:spcBef>
                <a:spcPct val="0"/>
              </a:spcBef>
              <a:spcAft>
                <a:spcPts val="300"/>
              </a:spcAft>
              <a:buChar char="–"/>
              <a:defRPr sz="1400" baseline="0">
                <a:solidFill>
                  <a:srgbClr val="FFFFFF"/>
                </a:solidFill>
                <a:latin typeface="Calibri" pitchFamily="34" charset="0"/>
              </a:defRPr>
            </a:lvl4pPr>
            <a:lvl5pPr marL="2057400" indent="-228600" algn="l" rtl="0" eaLnBrk="0" fontAlgn="base" hangingPunct="0">
              <a:spcBef>
                <a:spcPct val="0"/>
              </a:spcBef>
              <a:spcAft>
                <a:spcPts val="300"/>
              </a:spcAft>
              <a:buClr>
                <a:schemeClr val="tx2"/>
              </a:buClr>
              <a:buSzPct val="110000"/>
              <a:buChar char="•"/>
              <a:defRPr sz="1400" baseline="0">
                <a:solidFill>
                  <a:srgbClr val="FFFFFF"/>
                </a:solidFill>
                <a:latin typeface="Calibri" pitchFamily="34" charset="0"/>
              </a:defRPr>
            </a:lvl5pPr>
            <a:lvl6pPr marL="2514600" indent="-228600" algn="l" rtl="0" fontAlgn="base">
              <a:spcBef>
                <a:spcPct val="20000"/>
              </a:spcBef>
              <a:spcAft>
                <a:spcPct val="0"/>
              </a:spcAft>
              <a:buClr>
                <a:schemeClr val="tx2"/>
              </a:buClr>
              <a:buSzPct val="110000"/>
              <a:buChar char="•"/>
              <a:defRPr sz="1800">
                <a:solidFill>
                  <a:schemeClr val="tx1"/>
                </a:solidFill>
                <a:latin typeface="+mn-lt"/>
              </a:defRPr>
            </a:lvl6pPr>
            <a:lvl7pPr marL="2971800" indent="-228600" algn="l" rtl="0" fontAlgn="base">
              <a:spcBef>
                <a:spcPct val="20000"/>
              </a:spcBef>
              <a:spcAft>
                <a:spcPct val="0"/>
              </a:spcAft>
              <a:buClr>
                <a:schemeClr val="tx2"/>
              </a:buClr>
              <a:buSzPct val="110000"/>
              <a:buChar char="•"/>
              <a:defRPr sz="1800">
                <a:solidFill>
                  <a:schemeClr val="tx1"/>
                </a:solidFill>
                <a:latin typeface="+mn-lt"/>
              </a:defRPr>
            </a:lvl7pPr>
            <a:lvl8pPr marL="3429000" indent="-228600" algn="l" rtl="0" fontAlgn="base">
              <a:spcBef>
                <a:spcPct val="20000"/>
              </a:spcBef>
              <a:spcAft>
                <a:spcPct val="0"/>
              </a:spcAft>
              <a:buClr>
                <a:schemeClr val="tx2"/>
              </a:buClr>
              <a:buSzPct val="110000"/>
              <a:buChar char="•"/>
              <a:defRPr sz="1800">
                <a:solidFill>
                  <a:schemeClr val="tx1"/>
                </a:solidFill>
                <a:latin typeface="+mn-lt"/>
              </a:defRPr>
            </a:lvl8pPr>
            <a:lvl9pPr marL="3886200" indent="-228600" algn="l" rtl="0" fontAlgn="base">
              <a:spcBef>
                <a:spcPct val="20000"/>
              </a:spcBef>
              <a:spcAft>
                <a:spcPct val="0"/>
              </a:spcAft>
              <a:buClr>
                <a:schemeClr val="tx2"/>
              </a:buClr>
              <a:buSzPct val="110000"/>
              <a:buChar char="•"/>
              <a:defRPr sz="1800">
                <a:solidFill>
                  <a:schemeClr val="tx1"/>
                </a:solidFill>
                <a:latin typeface="+mn-lt"/>
              </a:defRPr>
            </a:lvl9pPr>
          </a:lstStyle>
          <a:p>
            <a:r>
              <a:rPr lang="en-US" dirty="0" smtClean="0"/>
              <a:t>Attention </a:t>
            </a:r>
            <a:r>
              <a:rPr lang="en-US" dirty="0"/>
              <a:t>is not a result of the activity of separate mechanisms connected with the will, it's an emergent process resulting from the necessity of fulfilling many constraints </a:t>
            </a:r>
            <a:r>
              <a:rPr lang="en-US" dirty="0" smtClean="0"/>
              <a:t>simultaneously, and estimation of saliency. </a:t>
            </a:r>
            <a:endParaRPr lang="en-US" dirty="0" smtClean="0"/>
          </a:p>
          <a:p>
            <a:r>
              <a:rPr lang="en-US" dirty="0" smtClean="0"/>
              <a:t>Many types of priming are possible: </a:t>
            </a:r>
            <a:br>
              <a:rPr lang="en-US" dirty="0" smtClean="0"/>
            </a:br>
            <a:r>
              <a:rPr lang="en-US" dirty="0" smtClean="0"/>
              <a:t>short (activation based) – long (synaptic based), </a:t>
            </a:r>
            <a:r>
              <a:rPr lang="en-US" dirty="0" smtClean="0"/>
              <a:t/>
            </a:r>
            <a:br>
              <a:rPr lang="en-US" dirty="0" smtClean="0"/>
            </a:br>
            <a:r>
              <a:rPr lang="en-US" dirty="0" smtClean="0"/>
              <a:t>sensory </a:t>
            </a:r>
            <a:r>
              <a:rPr lang="en-US" dirty="0" smtClean="0"/>
              <a:t>– lexical, association – repetition. </a:t>
            </a:r>
          </a:p>
        </p:txBody>
      </p:sp>
    </p:spTree>
    <p:extLst>
      <p:ext uri="{BB962C8B-B14F-4D97-AF65-F5344CB8AC3E}">
        <p14:creationId xmlns:p14="http://schemas.microsoft.com/office/powerpoint/2010/main" val="592503283"/>
      </p:ext>
    </p:extLst>
  </p:cSld>
  <p:clrMapOvr>
    <a:masterClrMapping/>
  </p:clrMapOvr>
  <p:transition>
    <p:strips dir="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2034" name="Rectangle 2"/>
          <p:cNvSpPr>
            <a:spLocks noGrp="1" noChangeArrowheads="1"/>
          </p:cNvSpPr>
          <p:nvPr>
            <p:ph type="title"/>
          </p:nvPr>
        </p:nvSpPr>
        <p:spPr>
          <a:xfrm>
            <a:off x="685800" y="350838"/>
            <a:ext cx="7772400" cy="563562"/>
          </a:xfrm>
        </p:spPr>
        <p:txBody>
          <a:bodyPr/>
          <a:lstStyle/>
          <a:p>
            <a:pPr eaLnBrk="1" hangingPunct="1">
              <a:defRPr/>
            </a:pPr>
            <a:r>
              <a:rPr lang="en-US" dirty="0" smtClean="0"/>
              <a:t>Semantic priming</a:t>
            </a:r>
          </a:p>
        </p:txBody>
      </p:sp>
      <p:sp>
        <p:nvSpPr>
          <p:cNvPr id="9219" name="Rectangle 3"/>
          <p:cNvSpPr>
            <a:spLocks noGrp="1" noChangeArrowheads="1"/>
          </p:cNvSpPr>
          <p:nvPr>
            <p:ph type="body" sz="half" idx="1"/>
          </p:nvPr>
        </p:nvSpPr>
        <p:spPr>
          <a:xfrm>
            <a:off x="539750" y="1196975"/>
            <a:ext cx="8424863" cy="5375275"/>
          </a:xfrm>
          <a:noFill/>
        </p:spPr>
        <p:txBody>
          <a:bodyPr/>
          <a:lstStyle/>
          <a:p>
            <a:pPr marL="0" indent="0" eaLnBrk="1" hangingPunct="1">
              <a:spcBef>
                <a:spcPct val="0"/>
              </a:spcBef>
              <a:spcAft>
                <a:spcPts val="1200"/>
              </a:spcAft>
              <a:buClrTx/>
              <a:buSzTx/>
              <a:buFontTx/>
              <a:buNone/>
            </a:pPr>
            <a:r>
              <a:rPr lang="en-US" sz="2000" dirty="0" smtClean="0">
                <a:solidFill>
                  <a:srgbClr val="FFFFFF"/>
                </a:solidFill>
              </a:rPr>
              <a:t>Typical experiments: one to many mapping in stem completion task. </a:t>
            </a:r>
            <a:br>
              <a:rPr lang="en-US" sz="2000" dirty="0" smtClean="0">
                <a:solidFill>
                  <a:srgbClr val="FFFFFF"/>
                </a:solidFill>
              </a:rPr>
            </a:br>
            <a:r>
              <a:rPr lang="en-US" sz="2000" dirty="0" smtClean="0">
                <a:solidFill>
                  <a:srgbClr val="FFFFFF"/>
                </a:solidFill>
              </a:rPr>
              <a:t>After studying the list of words a list of stems is given to participants, ex.  </a:t>
            </a:r>
            <a:r>
              <a:rPr lang="en-US" sz="2000" dirty="0" err="1" smtClean="0">
                <a:solidFill>
                  <a:srgbClr val="FFFFFF"/>
                </a:solidFill>
              </a:rPr>
              <a:t>rea</a:t>
            </a:r>
            <a:r>
              <a:rPr lang="en-US" sz="2000" dirty="0" smtClean="0">
                <a:solidFill>
                  <a:srgbClr val="FFFFFF"/>
                </a:solidFill>
              </a:rPr>
              <a:t>---, and they have to fill missing part. If the word list containe</a:t>
            </a:r>
            <a:r>
              <a:rPr lang="en-US" dirty="0" smtClean="0"/>
              <a:t>d </a:t>
            </a:r>
            <a:r>
              <a:rPr lang="en-US" sz="2000" dirty="0" smtClean="0">
                <a:solidFill>
                  <a:srgbClr val="FFFFFF"/>
                </a:solidFill>
              </a:rPr>
              <a:t>“reason” it is usually </a:t>
            </a:r>
            <a:r>
              <a:rPr lang="en-US" dirty="0" smtClean="0"/>
              <a:t>selected (there are at least 17 possibilities, can </a:t>
            </a:r>
            <a:r>
              <a:rPr lang="en-US" sz="2000" dirty="0" smtClean="0">
                <a:solidFill>
                  <a:srgbClr val="FFFFFF"/>
                </a:solidFill>
              </a:rPr>
              <a:t>you </a:t>
            </a:r>
            <a:r>
              <a:rPr lang="en-US" sz="2000" dirty="0" smtClean="0">
                <a:solidFill>
                  <a:srgbClr val="FFFFFF"/>
                </a:solidFill>
                <a:hlinkClick r:id="rId3" action="ppaction://hlinksldjump"/>
              </a:rPr>
              <a:t>find another</a:t>
            </a:r>
            <a:r>
              <a:rPr lang="en-US" sz="2000" dirty="0" smtClean="0">
                <a:solidFill>
                  <a:srgbClr val="FFFFFF"/>
                </a:solidFill>
              </a:rPr>
              <a:t> one?</a:t>
            </a:r>
            <a:r>
              <a:rPr lang="en-US" dirty="0" smtClean="0"/>
              <a:t>). </a:t>
            </a:r>
            <a:endParaRPr lang="en-US" sz="2000" dirty="0" smtClean="0">
              <a:solidFill>
                <a:srgbClr val="FFFFFF"/>
              </a:solidFill>
            </a:endParaRPr>
          </a:p>
          <a:p>
            <a:pPr marL="0" indent="0" eaLnBrk="1" hangingPunct="1">
              <a:spcBef>
                <a:spcPct val="0"/>
              </a:spcBef>
              <a:spcAft>
                <a:spcPts val="1200"/>
              </a:spcAft>
              <a:buClrTx/>
              <a:buSzTx/>
              <a:buFontTx/>
              <a:buNone/>
            </a:pPr>
            <a:r>
              <a:rPr lang="en-US" sz="2000" dirty="0" smtClean="0">
                <a:solidFill>
                  <a:srgbClr val="FFFFFF"/>
                </a:solidFill>
              </a:rPr>
              <a:t>I</a:t>
            </a:r>
            <a:r>
              <a:rPr lang="en-US" dirty="0" smtClean="0"/>
              <a:t>n semantic priming effects are seen even after one hour </a:t>
            </a:r>
            <a:r>
              <a:rPr lang="en-US" sz="2000" dirty="0" smtClean="0">
                <a:solidFill>
                  <a:srgbClr val="FFFFFF"/>
                </a:solidFill>
              </a:rPr>
              <a:t>so it cannot be only active process, it has to involve synaptic changes. </a:t>
            </a:r>
            <a:endParaRPr lang="en-US" sz="1000" dirty="0" smtClean="0">
              <a:solidFill>
                <a:srgbClr val="FFFFFF"/>
              </a:solidFill>
            </a:endParaRPr>
          </a:p>
          <a:p>
            <a:pPr marL="0" indent="0" eaLnBrk="1" hangingPunct="1">
              <a:spcBef>
                <a:spcPct val="0"/>
              </a:spcBef>
              <a:spcAft>
                <a:spcPts val="1200"/>
              </a:spcAft>
              <a:buClrTx/>
              <a:buSzTx/>
              <a:buFontTx/>
              <a:buNone/>
            </a:pPr>
            <a:r>
              <a:rPr lang="en-US" sz="2000" dirty="0" smtClean="0">
                <a:solidFill>
                  <a:srgbClr val="FFFFFF"/>
                </a:solidFill>
              </a:rPr>
              <a:t>Homophones have the same phonology, different spelling, like:  read, reed. </a:t>
            </a:r>
            <a:br>
              <a:rPr lang="en-US" sz="2000" dirty="0" smtClean="0">
                <a:solidFill>
                  <a:srgbClr val="FFFFFF"/>
                </a:solidFill>
              </a:rPr>
            </a:br>
            <a:r>
              <a:rPr lang="en-US" dirty="0" smtClean="0"/>
              <a:t>If reed instruments are mentioned people tend to spell r-e-e-d. </a:t>
            </a:r>
            <a:br>
              <a:rPr lang="en-US" dirty="0" smtClean="0"/>
            </a:br>
            <a:endParaRPr lang="en-US" sz="1000" dirty="0" smtClean="0">
              <a:solidFill>
                <a:srgbClr val="FFFFFF"/>
              </a:solidFill>
            </a:endParaRPr>
          </a:p>
          <a:p>
            <a:pPr marL="0" indent="0" eaLnBrk="1" hangingPunct="1">
              <a:spcBef>
                <a:spcPct val="0"/>
              </a:spcBef>
              <a:spcAft>
                <a:spcPts val="1200"/>
              </a:spcAft>
              <a:buClrTx/>
              <a:buSzTx/>
              <a:buFontTx/>
              <a:buNone/>
            </a:pPr>
            <a:r>
              <a:rPr lang="en-US" sz="2000" dirty="0" smtClean="0">
                <a:solidFill>
                  <a:srgbClr val="FFFFFF"/>
                </a:solidFill>
              </a:rPr>
              <a:t>Short-time semantic priming completes missing information. Ex, sentence: </a:t>
            </a:r>
          </a:p>
          <a:p>
            <a:pPr marL="0" indent="0" eaLnBrk="1" hangingPunct="1">
              <a:spcBef>
                <a:spcPct val="0"/>
              </a:spcBef>
              <a:spcAft>
                <a:spcPts val="1200"/>
              </a:spcAft>
              <a:buClrTx/>
              <a:buSzTx/>
              <a:buFontTx/>
              <a:buNone/>
            </a:pPr>
            <a:r>
              <a:rPr lang="en-US" sz="2000" b="1" dirty="0" smtClean="0">
                <a:solidFill>
                  <a:schemeClr val="tx2"/>
                </a:solidFill>
              </a:rPr>
              <a:t>It was found that the ...eel is on the (orange, wagon, shoe, meal)</a:t>
            </a:r>
            <a:r>
              <a:rPr lang="en-US" sz="2000" b="1" dirty="0" smtClean="0">
                <a:solidFill>
                  <a:srgbClr val="FFFFFF"/>
                </a:solidFill>
              </a:rPr>
              <a:t>  </a:t>
            </a:r>
          </a:p>
          <a:p>
            <a:pPr marL="0" indent="0" eaLnBrk="1" hangingPunct="1">
              <a:spcBef>
                <a:spcPct val="0"/>
              </a:spcBef>
              <a:spcAft>
                <a:spcPts val="1200"/>
              </a:spcAft>
              <a:buClrTx/>
              <a:buSzTx/>
              <a:buFontTx/>
              <a:buNone/>
            </a:pPr>
            <a:r>
              <a:rPr lang="en-US" sz="2000" dirty="0" smtClean="0">
                <a:solidFill>
                  <a:srgbClr val="FFFFFF"/>
                </a:solidFill>
              </a:rPr>
              <a:t>is heard as:  	"peel is on the orange",   or </a:t>
            </a:r>
            <a:r>
              <a:rPr lang="en-US" dirty="0" smtClean="0"/>
              <a:t>   </a:t>
            </a:r>
            <a:r>
              <a:rPr lang="en-US" sz="2000" dirty="0" smtClean="0">
                <a:solidFill>
                  <a:srgbClr val="FFFFFF"/>
                </a:solidFill>
              </a:rPr>
              <a:t>"wheel is on the wagon", </a:t>
            </a:r>
          </a:p>
          <a:p>
            <a:pPr marL="0" indent="0" eaLnBrk="1" hangingPunct="1">
              <a:spcBef>
                <a:spcPct val="0"/>
              </a:spcBef>
              <a:spcAft>
                <a:spcPts val="1200"/>
              </a:spcAft>
              <a:buClrTx/>
              <a:buSzTx/>
              <a:buFontTx/>
              <a:buNone/>
            </a:pPr>
            <a:r>
              <a:rPr lang="en-US" sz="2000" dirty="0" smtClean="0">
                <a:solidFill>
                  <a:srgbClr val="FFFFFF"/>
                </a:solidFill>
              </a:rPr>
              <a:t>	            or "heel is on the shoe“, </a:t>
            </a:r>
            <a:r>
              <a:rPr lang="en-US" dirty="0" smtClean="0"/>
              <a:t>     or    </a:t>
            </a:r>
            <a:r>
              <a:rPr lang="en-US" sz="2000" dirty="0" smtClean="0">
                <a:solidFill>
                  <a:srgbClr val="FFFFFF"/>
                </a:solidFill>
              </a:rPr>
              <a:t>"meal is on the table". </a:t>
            </a:r>
          </a:p>
          <a:p>
            <a:pPr marL="0" indent="0" eaLnBrk="1" hangingPunct="1">
              <a:spcBef>
                <a:spcPct val="0"/>
              </a:spcBef>
              <a:spcAft>
                <a:spcPts val="1200"/>
              </a:spcAft>
              <a:buClrTx/>
              <a:buSzTx/>
              <a:buFontTx/>
              <a:buNone/>
            </a:pPr>
            <a:r>
              <a:rPr lang="en-US" dirty="0" smtClean="0"/>
              <a:t>Noise before … eel is changed into p, </a:t>
            </a:r>
            <a:r>
              <a:rPr lang="en-US" dirty="0" err="1" smtClean="0"/>
              <a:t>wh</a:t>
            </a:r>
            <a:r>
              <a:rPr lang="en-US" dirty="0" smtClean="0"/>
              <a:t>, h or m, back in time! </a:t>
            </a:r>
            <a:endParaRPr lang="en-US" sz="2000" dirty="0" smtClean="0">
              <a:solidFill>
                <a:srgbClr val="FFFFFF"/>
              </a:solidFill>
            </a:endParaRPr>
          </a:p>
        </p:txBody>
      </p:sp>
      <p:pic>
        <p:nvPicPr>
          <p:cNvPr id="286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0"/>
            <a:ext cx="1905000"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7479258"/>
      </p:ext>
    </p:extLst>
  </p:cSld>
  <p:clrMapOvr>
    <a:masterClrMapping/>
  </p:clrMapOvr>
  <p:transition>
    <p:strips dir="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ytuł 4"/>
          <p:cNvSpPr>
            <a:spLocks noGrp="1"/>
          </p:cNvSpPr>
          <p:nvPr>
            <p:ph type="title"/>
          </p:nvPr>
        </p:nvSpPr>
        <p:spPr/>
        <p:txBody>
          <a:bodyPr/>
          <a:lstStyle/>
          <a:p>
            <a:r>
              <a:rPr lang="en-US" dirty="0" smtClean="0"/>
              <a:t>Alternatives</a:t>
            </a:r>
            <a:endParaRPr lang="en-US" dirty="0"/>
          </a:p>
        </p:txBody>
      </p:sp>
      <p:sp>
        <p:nvSpPr>
          <p:cNvPr id="6" name="Symbol zastępczy zawartości 5"/>
          <p:cNvSpPr>
            <a:spLocks noGrp="1"/>
          </p:cNvSpPr>
          <p:nvPr>
            <p:ph idx="1"/>
          </p:nvPr>
        </p:nvSpPr>
        <p:spPr>
          <a:xfrm>
            <a:off x="698500" y="1268413"/>
            <a:ext cx="1641252" cy="5328939"/>
          </a:xfrm>
        </p:spPr>
        <p:txBody>
          <a:bodyPr/>
          <a:lstStyle/>
          <a:p>
            <a:pPr marL="457200" indent="-457200">
              <a:buFont typeface="+mj-lt"/>
              <a:buAutoNum type="arabicPeriod"/>
            </a:pPr>
            <a:r>
              <a:rPr lang="en-US" dirty="0" smtClean="0"/>
              <a:t>reason </a:t>
            </a:r>
          </a:p>
          <a:p>
            <a:pPr marL="457200" indent="-457200">
              <a:buFont typeface="+mj-lt"/>
              <a:buAutoNum type="arabicPeriod"/>
            </a:pPr>
            <a:r>
              <a:rPr lang="en-US" dirty="0" smtClean="0"/>
              <a:t>reacts</a:t>
            </a:r>
          </a:p>
          <a:p>
            <a:pPr marL="457200" indent="-457200">
              <a:buFont typeface="+mj-lt"/>
              <a:buAutoNum type="arabicPeriod"/>
            </a:pPr>
            <a:r>
              <a:rPr lang="en-US" dirty="0" err="1" smtClean="0"/>
              <a:t>readds</a:t>
            </a:r>
            <a:endParaRPr lang="en-US" dirty="0" smtClean="0"/>
          </a:p>
          <a:p>
            <a:pPr marL="457200" indent="-457200">
              <a:buFont typeface="+mj-lt"/>
              <a:buAutoNum type="arabicPeriod"/>
            </a:pPr>
            <a:r>
              <a:rPr lang="en-US" dirty="0" err="1" smtClean="0"/>
              <a:t>reagan</a:t>
            </a:r>
            <a:endParaRPr lang="en-US" dirty="0" smtClean="0"/>
          </a:p>
          <a:p>
            <a:pPr marL="457200" indent="-457200">
              <a:buFont typeface="+mj-lt"/>
              <a:buAutoNum type="arabicPeriod"/>
            </a:pPr>
            <a:r>
              <a:rPr lang="en-US" dirty="0" smtClean="0"/>
              <a:t>realer</a:t>
            </a:r>
          </a:p>
          <a:p>
            <a:pPr marL="457200" indent="-457200">
              <a:buFont typeface="+mj-lt"/>
              <a:buAutoNum type="arabicPeriod"/>
            </a:pPr>
            <a:r>
              <a:rPr lang="en-US" dirty="0" smtClean="0"/>
              <a:t>really</a:t>
            </a:r>
          </a:p>
          <a:p>
            <a:pPr marL="457200" indent="-457200">
              <a:buFont typeface="+mj-lt"/>
              <a:buAutoNum type="arabicPeriod"/>
            </a:pPr>
            <a:r>
              <a:rPr lang="en-US" dirty="0" smtClean="0"/>
              <a:t>realms</a:t>
            </a:r>
          </a:p>
          <a:p>
            <a:pPr marL="457200" indent="-457200">
              <a:buFont typeface="+mj-lt"/>
              <a:buAutoNum type="arabicPeriod"/>
            </a:pPr>
            <a:r>
              <a:rPr lang="en-US" dirty="0" smtClean="0"/>
              <a:t>realty</a:t>
            </a:r>
          </a:p>
          <a:p>
            <a:pPr marL="457200" indent="-457200">
              <a:buFont typeface="+mj-lt"/>
              <a:buAutoNum type="arabicPeriod"/>
            </a:pPr>
            <a:r>
              <a:rPr lang="en-US" dirty="0" smtClean="0"/>
              <a:t>reamed</a:t>
            </a:r>
          </a:p>
          <a:p>
            <a:pPr marL="457200" indent="-457200">
              <a:buFont typeface="+mj-lt"/>
              <a:buAutoNum type="arabicPeriod"/>
            </a:pPr>
            <a:r>
              <a:rPr lang="en-US" dirty="0" smtClean="0"/>
              <a:t>reamer</a:t>
            </a:r>
          </a:p>
          <a:p>
            <a:pPr marL="457200" indent="-457200">
              <a:buFont typeface="+mj-lt"/>
              <a:buAutoNum type="arabicPeriod"/>
            </a:pPr>
            <a:r>
              <a:rPr lang="en-US" dirty="0" smtClean="0"/>
              <a:t>reaped</a:t>
            </a:r>
          </a:p>
          <a:p>
            <a:pPr marL="457200" indent="-457200">
              <a:buFont typeface="+mj-lt"/>
              <a:buAutoNum type="arabicPeriod"/>
            </a:pPr>
            <a:r>
              <a:rPr lang="en-US" dirty="0" smtClean="0"/>
              <a:t>reaper</a:t>
            </a:r>
          </a:p>
          <a:p>
            <a:pPr marL="457200" indent="-457200">
              <a:buFont typeface="+mj-lt"/>
              <a:buAutoNum type="arabicPeriod"/>
            </a:pPr>
            <a:r>
              <a:rPr lang="en-US" dirty="0" smtClean="0"/>
              <a:t>reared</a:t>
            </a:r>
          </a:p>
          <a:p>
            <a:pPr marL="457200" indent="-457200">
              <a:buFont typeface="+mj-lt"/>
              <a:buAutoNum type="arabicPeriod"/>
            </a:pPr>
            <a:r>
              <a:rPr lang="en-US" dirty="0" err="1" smtClean="0"/>
              <a:t>rearer</a:t>
            </a:r>
            <a:endParaRPr lang="en-US" dirty="0"/>
          </a:p>
        </p:txBody>
      </p:sp>
      <p:sp>
        <p:nvSpPr>
          <p:cNvPr id="7" name="Symbol zastępczy zawartości 5"/>
          <p:cNvSpPr txBox="1">
            <a:spLocks/>
          </p:cNvSpPr>
          <p:nvPr/>
        </p:nvSpPr>
        <p:spPr bwMode="auto">
          <a:xfrm>
            <a:off x="2492152" y="1268760"/>
            <a:ext cx="1641252" cy="5328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ts val="600"/>
              </a:spcAft>
              <a:buClr>
                <a:schemeClr val="tx2"/>
              </a:buClr>
              <a:buSzPct val="115000"/>
              <a:buChar char="•"/>
              <a:defRPr sz="2000">
                <a:solidFill>
                  <a:srgbClr val="FFFFFF"/>
                </a:solidFill>
                <a:latin typeface="Calibri" pitchFamily="34" charset="0"/>
                <a:ea typeface="+mn-ea"/>
                <a:cs typeface="+mn-cs"/>
              </a:defRPr>
            </a:lvl1pPr>
            <a:lvl2pPr marL="742950" indent="-285750" algn="l" rtl="0" eaLnBrk="0" fontAlgn="base" hangingPunct="0">
              <a:spcBef>
                <a:spcPts val="600"/>
              </a:spcBef>
              <a:spcAft>
                <a:spcPct val="0"/>
              </a:spcAft>
              <a:buChar char="–"/>
              <a:defRPr sz="1800" baseline="0">
                <a:solidFill>
                  <a:srgbClr val="FFFFFF"/>
                </a:solidFill>
                <a:latin typeface="Calibri" pitchFamily="34" charset="0"/>
              </a:defRPr>
            </a:lvl2pPr>
            <a:lvl3pPr marL="1143000" indent="-228600" algn="l" rtl="0" eaLnBrk="0" fontAlgn="base" hangingPunct="0">
              <a:spcBef>
                <a:spcPts val="600"/>
              </a:spcBef>
              <a:spcAft>
                <a:spcPct val="0"/>
              </a:spcAft>
              <a:buClr>
                <a:schemeClr val="tx2"/>
              </a:buClr>
              <a:buSzPct val="115000"/>
              <a:buChar char="•"/>
              <a:defRPr sz="1600">
                <a:solidFill>
                  <a:srgbClr val="FFFFFF"/>
                </a:solidFill>
                <a:latin typeface="+mn-lt"/>
              </a:defRPr>
            </a:lvl3pPr>
            <a:lvl4pPr marL="1600200" indent="-228600" algn="l" rtl="0" eaLnBrk="0" fontAlgn="base" hangingPunct="0">
              <a:spcBef>
                <a:spcPct val="0"/>
              </a:spcBef>
              <a:spcAft>
                <a:spcPts val="300"/>
              </a:spcAft>
              <a:buChar char="–"/>
              <a:defRPr sz="1400">
                <a:solidFill>
                  <a:srgbClr val="FFFFFF"/>
                </a:solidFill>
                <a:latin typeface="+mn-lt"/>
              </a:defRPr>
            </a:lvl4pPr>
            <a:lvl5pPr marL="2057400" indent="-228600" algn="l" rtl="0" eaLnBrk="0" fontAlgn="base" hangingPunct="0">
              <a:spcBef>
                <a:spcPct val="0"/>
              </a:spcBef>
              <a:spcAft>
                <a:spcPts val="300"/>
              </a:spcAft>
              <a:buClr>
                <a:schemeClr val="tx2"/>
              </a:buClr>
              <a:buSzPct val="110000"/>
              <a:buChar char="•"/>
              <a:defRPr sz="1400">
                <a:solidFill>
                  <a:srgbClr val="FFFFFF"/>
                </a:solidFill>
                <a:latin typeface="+mn-lt"/>
              </a:defRPr>
            </a:lvl5pPr>
            <a:lvl6pPr marL="2514600" indent="-228600" algn="l" rtl="0" fontAlgn="base">
              <a:spcBef>
                <a:spcPct val="20000"/>
              </a:spcBef>
              <a:spcAft>
                <a:spcPct val="0"/>
              </a:spcAft>
              <a:buClr>
                <a:schemeClr val="tx2"/>
              </a:buClr>
              <a:buSzPct val="110000"/>
              <a:buChar char="•"/>
              <a:defRPr sz="1600">
                <a:solidFill>
                  <a:schemeClr val="tx1"/>
                </a:solidFill>
                <a:latin typeface="+mn-lt"/>
              </a:defRPr>
            </a:lvl6pPr>
            <a:lvl7pPr marL="2971800" indent="-228600" algn="l" rtl="0" fontAlgn="base">
              <a:spcBef>
                <a:spcPct val="20000"/>
              </a:spcBef>
              <a:spcAft>
                <a:spcPct val="0"/>
              </a:spcAft>
              <a:buClr>
                <a:schemeClr val="tx2"/>
              </a:buClr>
              <a:buSzPct val="110000"/>
              <a:buChar char="•"/>
              <a:defRPr sz="1600">
                <a:solidFill>
                  <a:schemeClr val="tx1"/>
                </a:solidFill>
                <a:latin typeface="+mn-lt"/>
              </a:defRPr>
            </a:lvl7pPr>
            <a:lvl8pPr marL="3429000" indent="-228600" algn="l" rtl="0" fontAlgn="base">
              <a:spcBef>
                <a:spcPct val="20000"/>
              </a:spcBef>
              <a:spcAft>
                <a:spcPct val="0"/>
              </a:spcAft>
              <a:buClr>
                <a:schemeClr val="tx2"/>
              </a:buClr>
              <a:buSzPct val="110000"/>
              <a:buChar char="•"/>
              <a:defRPr sz="1600">
                <a:solidFill>
                  <a:schemeClr val="tx1"/>
                </a:solidFill>
                <a:latin typeface="+mn-lt"/>
              </a:defRPr>
            </a:lvl8pPr>
            <a:lvl9pPr marL="3886200" indent="-228600" algn="l" rtl="0" fontAlgn="base">
              <a:spcBef>
                <a:spcPct val="20000"/>
              </a:spcBef>
              <a:spcAft>
                <a:spcPct val="0"/>
              </a:spcAft>
              <a:buClr>
                <a:schemeClr val="tx2"/>
              </a:buClr>
              <a:buSzPct val="110000"/>
              <a:buChar char="•"/>
              <a:defRPr sz="1600">
                <a:solidFill>
                  <a:schemeClr val="tx1"/>
                </a:solidFill>
                <a:latin typeface="+mn-lt"/>
              </a:defRPr>
            </a:lvl9pPr>
          </a:lstStyle>
          <a:p>
            <a:pPr marL="457200" indent="-457200">
              <a:buFont typeface="+mj-lt"/>
              <a:buAutoNum type="arabicPeriod"/>
            </a:pPr>
            <a:r>
              <a:rPr lang="en-US" dirty="0" err="1" smtClean="0"/>
              <a:t>reaved</a:t>
            </a:r>
            <a:endParaRPr lang="en-US" dirty="0" smtClean="0"/>
          </a:p>
          <a:p>
            <a:pPr marL="457200" indent="-457200">
              <a:buFont typeface="+mj-lt"/>
              <a:buAutoNum type="arabicPeriod"/>
            </a:pPr>
            <a:r>
              <a:rPr lang="en-US" dirty="0" err="1" smtClean="0"/>
              <a:t>reaver</a:t>
            </a:r>
            <a:endParaRPr lang="en-US" dirty="0" smtClean="0"/>
          </a:p>
          <a:p>
            <a:pPr marL="457200" indent="-457200">
              <a:buFont typeface="+mj-lt"/>
              <a:buAutoNum type="arabicPeriod"/>
            </a:pPr>
            <a:r>
              <a:rPr lang="en-US" dirty="0" smtClean="0"/>
              <a:t>reaves</a:t>
            </a:r>
          </a:p>
          <a:p>
            <a:pPr marL="457200" indent="-457200">
              <a:buFont typeface="+mj-lt"/>
              <a:buAutoNum type="arabicPeriod"/>
            </a:pPr>
            <a:r>
              <a:rPr lang="en-US" dirty="0" err="1" smtClean="0"/>
              <a:t>reavow</a:t>
            </a:r>
            <a:endParaRPr lang="en-US" dirty="0" smtClean="0"/>
          </a:p>
          <a:p>
            <a:pPr marL="457200" indent="-457200">
              <a:buFont typeface="+mj-lt"/>
              <a:buAutoNum type="arabicPeriod"/>
            </a:pPr>
            <a:endParaRPr lang="en-US" dirty="0"/>
          </a:p>
        </p:txBody>
      </p:sp>
    </p:spTree>
    <p:extLst>
      <p:ext uri="{BB962C8B-B14F-4D97-AF65-F5344CB8AC3E}">
        <p14:creationId xmlns:p14="http://schemas.microsoft.com/office/powerpoint/2010/main" val="2463038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6130" name="Rectangle 2"/>
          <p:cNvSpPr>
            <a:spLocks noGrp="1" noChangeArrowheads="1"/>
          </p:cNvSpPr>
          <p:nvPr>
            <p:ph type="title"/>
          </p:nvPr>
        </p:nvSpPr>
        <p:spPr>
          <a:xfrm>
            <a:off x="685800" y="350838"/>
            <a:ext cx="7772400" cy="563562"/>
          </a:xfrm>
        </p:spPr>
        <p:txBody>
          <a:bodyPr/>
          <a:lstStyle/>
          <a:p>
            <a:pPr eaLnBrk="1" hangingPunct="1">
              <a:defRPr/>
            </a:pPr>
            <a:r>
              <a:rPr lang="en-US" dirty="0" smtClean="0"/>
              <a:t>Model of priming</a:t>
            </a:r>
          </a:p>
        </p:txBody>
      </p:sp>
      <p:sp>
        <p:nvSpPr>
          <p:cNvPr id="10243" name="Rectangle 3"/>
          <p:cNvSpPr>
            <a:spLocks noGrp="1" noChangeArrowheads="1"/>
          </p:cNvSpPr>
          <p:nvPr>
            <p:ph type="body" sz="half" idx="1"/>
          </p:nvPr>
        </p:nvSpPr>
        <p:spPr>
          <a:xfrm>
            <a:off x="500063" y="1071562"/>
            <a:ext cx="8318500" cy="2863850"/>
          </a:xfrm>
          <a:noFill/>
        </p:spPr>
        <p:txBody>
          <a:bodyPr/>
          <a:lstStyle/>
          <a:p>
            <a:pPr marL="0" indent="0" eaLnBrk="1" hangingPunct="1">
              <a:lnSpc>
                <a:spcPct val="120000"/>
              </a:lnSpc>
              <a:spcBef>
                <a:spcPct val="0"/>
              </a:spcBef>
              <a:buClrTx/>
              <a:buSzTx/>
              <a:buFontTx/>
              <a:buNone/>
            </a:pPr>
            <a:r>
              <a:rPr lang="pl-PL" sz="2000" dirty="0" err="1" smtClean="0">
                <a:solidFill>
                  <a:srgbClr val="FFC000"/>
                </a:solidFill>
              </a:rPr>
              <a:t>Proje</a:t>
            </a:r>
            <a:r>
              <a:rPr lang="en-US" sz="2000" dirty="0" smtClean="0">
                <a:solidFill>
                  <a:srgbClr val="FFC000"/>
                </a:solidFill>
              </a:rPr>
              <a:t>c</a:t>
            </a:r>
            <a:r>
              <a:rPr lang="pl-PL" sz="2000" dirty="0" smtClean="0">
                <a:solidFill>
                  <a:srgbClr val="FFC000"/>
                </a:solidFill>
              </a:rPr>
              <a:t>t </a:t>
            </a:r>
            <a:r>
              <a:rPr lang="pl-PL" sz="2000" dirty="0" err="1" smtClean="0">
                <a:solidFill>
                  <a:srgbClr val="FFC000"/>
                </a:solidFill>
              </a:rPr>
              <a:t>wt_priming.proj</a:t>
            </a:r>
            <a:r>
              <a:rPr lang="pl-PL" sz="2000" dirty="0" smtClean="0">
                <a:solidFill>
                  <a:srgbClr val="FFFFFF"/>
                </a:solidFill>
              </a:rPr>
              <a:t>, </a:t>
            </a:r>
            <a:r>
              <a:rPr lang="en-US" sz="2000" dirty="0" smtClean="0">
                <a:solidFill>
                  <a:srgbClr val="FFFFFF"/>
                </a:solidFill>
              </a:rPr>
              <a:t>chapter </a:t>
            </a:r>
            <a:r>
              <a:rPr lang="pl-PL" sz="2000" dirty="0" smtClean="0">
                <a:solidFill>
                  <a:srgbClr val="FFFFFF"/>
                </a:solidFill>
              </a:rPr>
              <a:t>9</a:t>
            </a:r>
            <a:r>
              <a:rPr lang="en-US" dirty="0"/>
              <a:t>, simulates </a:t>
            </a:r>
            <a:r>
              <a:rPr lang="en-US" dirty="0" smtClean="0"/>
              <a:t>one-to-many </a:t>
            </a:r>
            <a:r>
              <a:rPr lang="en-US" dirty="0"/>
              <a:t>mapping paradigm by learning to associate </a:t>
            </a:r>
            <a:r>
              <a:rPr lang="en-US" dirty="0" smtClean="0"/>
              <a:t>2 different </a:t>
            </a:r>
            <a:r>
              <a:rPr lang="en-US" dirty="0"/>
              <a:t>output patterns with a given input pattern.</a:t>
            </a:r>
            <a:endParaRPr lang="pl-PL" sz="2000" dirty="0" smtClean="0">
              <a:solidFill>
                <a:srgbClr val="FFFFFF"/>
              </a:solidFill>
            </a:endParaRPr>
          </a:p>
          <a:p>
            <a:pPr marL="0" indent="0" eaLnBrk="1" hangingPunct="1">
              <a:lnSpc>
                <a:spcPct val="120000"/>
              </a:lnSpc>
              <a:spcBef>
                <a:spcPct val="0"/>
              </a:spcBef>
              <a:buClrTx/>
              <a:buSzTx/>
              <a:buFontTx/>
              <a:buNone/>
            </a:pPr>
            <a:r>
              <a:rPr lang="en-US" sz="2000" dirty="0" smtClean="0">
                <a:solidFill>
                  <a:srgbClr val="FFFFFF"/>
                </a:solidFill>
              </a:rPr>
              <a:t>Small weight changes </a:t>
            </a:r>
            <a:r>
              <a:rPr lang="pl-PL" sz="2000" dirty="0" smtClean="0">
                <a:solidFill>
                  <a:srgbClr val="FFFFFF"/>
                </a:solidFill>
              </a:rPr>
              <a:t>=&gt; </a:t>
            </a:r>
            <a:r>
              <a:rPr lang="en-US" sz="2000" dirty="0" smtClean="0">
                <a:solidFill>
                  <a:srgbClr val="FFFFFF"/>
                </a:solidFill>
              </a:rPr>
              <a:t>preferences for different answers</a:t>
            </a:r>
            <a:r>
              <a:rPr lang="pl-PL" sz="2000" dirty="0" smtClean="0">
                <a:solidFill>
                  <a:srgbClr val="FFFFFF"/>
                </a:solidFill>
              </a:rPr>
              <a:t>. </a:t>
            </a:r>
          </a:p>
          <a:p>
            <a:pPr marL="0" indent="0" eaLnBrk="1" hangingPunct="1">
              <a:lnSpc>
                <a:spcPct val="120000"/>
              </a:lnSpc>
              <a:spcBef>
                <a:spcPct val="0"/>
              </a:spcBef>
              <a:buClrTx/>
              <a:buSzTx/>
              <a:buFontTx/>
              <a:buNone/>
            </a:pPr>
            <a:r>
              <a:rPr lang="en-US" sz="2000" dirty="0" smtClean="0">
                <a:solidFill>
                  <a:srgbClr val="FFFFFF"/>
                </a:solidFill>
              </a:rPr>
              <a:t>Is a single presentation of input pattern sufficient to bias answer based on a long term memory implemented in parietal cortex synaptic connections? </a:t>
            </a:r>
            <a:r>
              <a:rPr lang="pl-PL" sz="2000" dirty="0" smtClean="0">
                <a:solidFill>
                  <a:srgbClr val="FFFFFF"/>
                </a:solidFill>
              </a:rPr>
              <a:t> </a:t>
            </a:r>
          </a:p>
          <a:p>
            <a:pPr marL="0" indent="0" eaLnBrk="1" hangingPunct="1">
              <a:lnSpc>
                <a:spcPct val="120000"/>
              </a:lnSpc>
              <a:spcBef>
                <a:spcPct val="0"/>
              </a:spcBef>
              <a:buClrTx/>
              <a:buSzTx/>
              <a:buFontTx/>
              <a:buNone/>
            </a:pPr>
            <a:r>
              <a:rPr lang="en-US" sz="2000" dirty="0" smtClean="0">
                <a:solidFill>
                  <a:srgbClr val="FFFFFF"/>
                </a:solidFill>
              </a:rPr>
              <a:t>Associations are of </a:t>
            </a:r>
            <a:r>
              <a:rPr lang="pl-PL" sz="2000" dirty="0" smtClean="0">
                <a:solidFill>
                  <a:srgbClr val="FFFFFF"/>
                </a:solidFill>
              </a:rPr>
              <a:t>A</a:t>
            </a:r>
            <a:r>
              <a:rPr lang="en-US" sz="2000" dirty="0" smtClean="0">
                <a:solidFill>
                  <a:srgbClr val="FFFFFF"/>
                </a:solidFill>
              </a:rPr>
              <a:t>-</a:t>
            </a:r>
            <a:r>
              <a:rPr lang="pl-PL" sz="2000" dirty="0" smtClean="0">
                <a:solidFill>
                  <a:srgbClr val="FFFFFF"/>
                </a:solidFill>
              </a:rPr>
              <a:t>B</a:t>
            </a:r>
            <a:r>
              <a:rPr lang="en-US" sz="2000" dirty="0" smtClean="0">
                <a:solidFill>
                  <a:srgbClr val="FFFFFF"/>
                </a:solidFill>
              </a:rPr>
              <a:t>, </a:t>
            </a:r>
            <a:r>
              <a:rPr lang="pl-PL" sz="2000" dirty="0" smtClean="0">
                <a:solidFill>
                  <a:srgbClr val="FFFFFF"/>
                </a:solidFill>
              </a:rPr>
              <a:t>A</a:t>
            </a:r>
            <a:r>
              <a:rPr lang="en-US" sz="2000" dirty="0" smtClean="0">
                <a:solidFill>
                  <a:srgbClr val="FFFFFF"/>
                </a:solidFill>
              </a:rPr>
              <a:t>-</a:t>
            </a:r>
            <a:r>
              <a:rPr lang="pl-PL" sz="2000" dirty="0" smtClean="0">
                <a:solidFill>
                  <a:srgbClr val="FFFFFF"/>
                </a:solidFill>
              </a:rPr>
              <a:t>C</a:t>
            </a:r>
            <a:r>
              <a:rPr lang="en-US" sz="2000" dirty="0" smtClean="0">
                <a:solidFill>
                  <a:srgbClr val="FFFFFF"/>
                </a:solidFill>
              </a:rPr>
              <a:t> types, for example homophones, although no specific presentation is assumed here</a:t>
            </a:r>
            <a:r>
              <a:rPr lang="pl-PL" sz="2000" dirty="0" smtClean="0">
                <a:solidFill>
                  <a:srgbClr val="FFFFFF"/>
                </a:solidFill>
              </a:rPr>
              <a:t>. </a:t>
            </a:r>
          </a:p>
        </p:txBody>
      </p:sp>
      <p:pic>
        <p:nvPicPr>
          <p:cNvPr id="1024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7813" y="3941862"/>
            <a:ext cx="3597275" cy="263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 name="Rectangle 3"/>
          <p:cNvSpPr txBox="1">
            <a:spLocks noChangeArrowheads="1"/>
          </p:cNvSpPr>
          <p:nvPr/>
        </p:nvSpPr>
        <p:spPr bwMode="auto">
          <a:xfrm>
            <a:off x="500063" y="3935412"/>
            <a:ext cx="4714875" cy="2636837"/>
          </a:xfrm>
          <a:prstGeom prst="rect">
            <a:avLst/>
          </a:prstGeom>
          <a:noFill/>
          <a:ln w="9525">
            <a:noFill/>
            <a:miter lim="800000"/>
            <a:headEnd/>
            <a:tailEnd/>
          </a:ln>
        </p:spPr>
        <p:txBody>
          <a:bodyPr/>
          <a:lstStyle/>
          <a:p>
            <a:pPr algn="l">
              <a:lnSpc>
                <a:spcPct val="120000"/>
              </a:lnSpc>
              <a:defRPr/>
            </a:pPr>
            <a:r>
              <a:rPr lang="en-US" sz="2000" kern="0" dirty="0" smtClean="0">
                <a:solidFill>
                  <a:srgbClr val="FFFFFF"/>
                </a:solidFill>
                <a:latin typeface="+mn-lt"/>
              </a:rPr>
              <a:t>Network</a:t>
            </a:r>
            <a:r>
              <a:rPr lang="pl-PL" sz="2000" kern="0" dirty="0" smtClean="0">
                <a:solidFill>
                  <a:srgbClr val="FFFFFF"/>
                </a:solidFill>
                <a:latin typeface="+mn-lt"/>
              </a:rPr>
              <a:t>: </a:t>
            </a:r>
            <a:r>
              <a:rPr lang="pl-PL" sz="2000" kern="0" dirty="0">
                <a:solidFill>
                  <a:srgbClr val="FFFFFF"/>
                </a:solidFill>
                <a:latin typeface="+mn-lt"/>
              </a:rPr>
              <a:t>3 </a:t>
            </a:r>
            <a:r>
              <a:rPr lang="en-US" sz="2000" kern="0" dirty="0" smtClean="0">
                <a:solidFill>
                  <a:srgbClr val="FFFFFF"/>
                </a:solidFill>
                <a:latin typeface="+mn-lt"/>
              </a:rPr>
              <a:t>layers </a:t>
            </a:r>
            <a:r>
              <a:rPr lang="pl-PL" sz="2000" kern="0" dirty="0" smtClean="0">
                <a:solidFill>
                  <a:srgbClr val="FFFFFF"/>
                </a:solidFill>
                <a:latin typeface="+mn-lt"/>
              </a:rPr>
              <a:t>5x5</a:t>
            </a:r>
            <a:r>
              <a:rPr lang="en-US" sz="2000" kern="0" dirty="0" smtClean="0">
                <a:solidFill>
                  <a:srgbClr val="FFFFFF"/>
                </a:solidFill>
                <a:latin typeface="+mn-lt"/>
              </a:rPr>
              <a:t> each.</a:t>
            </a:r>
            <a:endParaRPr lang="pl-PL" sz="2000" kern="0" dirty="0">
              <a:solidFill>
                <a:srgbClr val="FFFFFF"/>
              </a:solidFill>
              <a:latin typeface="+mn-lt"/>
            </a:endParaRPr>
          </a:p>
          <a:p>
            <a:pPr algn="l">
              <a:lnSpc>
                <a:spcPct val="120000"/>
              </a:lnSpc>
              <a:defRPr/>
            </a:pPr>
            <a:endParaRPr lang="pl-PL" sz="1000" kern="0" dirty="0">
              <a:solidFill>
                <a:srgbClr val="FFFFFF"/>
              </a:solidFill>
              <a:latin typeface="+mn-lt"/>
            </a:endParaRPr>
          </a:p>
          <a:p>
            <a:pPr algn="l">
              <a:lnSpc>
                <a:spcPct val="120000"/>
              </a:lnSpc>
              <a:defRPr/>
            </a:pPr>
            <a:r>
              <a:rPr lang="en-US" sz="2000" kern="0" dirty="0" smtClean="0">
                <a:solidFill>
                  <a:srgbClr val="FFFFFF"/>
                </a:solidFill>
                <a:latin typeface="+mn-lt"/>
              </a:rPr>
              <a:t>Learning</a:t>
            </a:r>
            <a:r>
              <a:rPr lang="pl-PL" sz="2000" kern="0" dirty="0" smtClean="0">
                <a:solidFill>
                  <a:srgbClr val="FFFFFF"/>
                </a:solidFill>
                <a:latin typeface="+mn-lt"/>
              </a:rPr>
              <a:t>: </a:t>
            </a:r>
            <a:r>
              <a:rPr lang="en-US" sz="2000" kern="0" dirty="0" smtClean="0">
                <a:solidFill>
                  <a:srgbClr val="FFFFFF"/>
                </a:solidFill>
                <a:latin typeface="+mn-lt"/>
              </a:rPr>
              <a:t>associate </a:t>
            </a:r>
            <a:r>
              <a:rPr lang="pl-PL" sz="2000" kern="0" dirty="0" smtClean="0">
                <a:solidFill>
                  <a:srgbClr val="FFFFFF"/>
                </a:solidFill>
                <a:latin typeface="+mn-lt"/>
              </a:rPr>
              <a:t>A-B</a:t>
            </a:r>
            <a:r>
              <a:rPr lang="pl-PL" sz="2000" kern="0" baseline="-25000" dirty="0" smtClean="0">
                <a:solidFill>
                  <a:srgbClr val="FFFFFF"/>
                </a:solidFill>
                <a:latin typeface="+mn-lt"/>
              </a:rPr>
              <a:t>0</a:t>
            </a:r>
            <a:r>
              <a:rPr lang="pl-PL" sz="2000" kern="0" dirty="0">
                <a:solidFill>
                  <a:srgbClr val="FFFFFF"/>
                </a:solidFill>
                <a:latin typeface="+mn-lt"/>
              </a:rPr>
              <a:t>, A-B</a:t>
            </a:r>
            <a:r>
              <a:rPr lang="pl-PL" sz="2000" kern="0" baseline="-25000" dirty="0">
                <a:solidFill>
                  <a:srgbClr val="FFFFFF"/>
                </a:solidFill>
                <a:latin typeface="+mn-lt"/>
              </a:rPr>
              <a:t>1 </a:t>
            </a:r>
          </a:p>
          <a:p>
            <a:pPr algn="l">
              <a:lnSpc>
                <a:spcPct val="120000"/>
              </a:lnSpc>
              <a:defRPr/>
            </a:pPr>
            <a:r>
              <a:rPr lang="en-US" sz="2000" dirty="0" smtClean="0">
                <a:latin typeface="+mn-lt"/>
              </a:rPr>
              <a:t>After training</a:t>
            </a:r>
            <a:r>
              <a:rPr lang="pl-PL" sz="2000" dirty="0" smtClean="0">
                <a:latin typeface="+mn-lt"/>
              </a:rPr>
              <a:t> </a:t>
            </a:r>
            <a:r>
              <a:rPr lang="en-US" sz="2000" dirty="0" smtClean="0">
                <a:latin typeface="+mn-lt"/>
              </a:rPr>
              <a:t>the network prompted with patter </a:t>
            </a:r>
            <a:r>
              <a:rPr lang="pl-PL" sz="2000" dirty="0" smtClean="0">
                <a:latin typeface="+mn-lt"/>
              </a:rPr>
              <a:t>A </a:t>
            </a:r>
            <a:r>
              <a:rPr lang="en-US" sz="2000" dirty="0" smtClean="0">
                <a:latin typeface="+mn-lt"/>
              </a:rPr>
              <a:t>replies</a:t>
            </a:r>
            <a:r>
              <a:rPr lang="pl-PL" sz="2000" dirty="0" smtClean="0">
                <a:latin typeface="+mn-lt"/>
              </a:rPr>
              <a:t> </a:t>
            </a:r>
            <a:r>
              <a:rPr lang="pl-PL" sz="2000" kern="0" dirty="0" smtClean="0">
                <a:solidFill>
                  <a:srgbClr val="FFFFFF"/>
                </a:solidFill>
                <a:latin typeface="+mn-lt"/>
              </a:rPr>
              <a:t>B</a:t>
            </a:r>
            <a:r>
              <a:rPr lang="pl-PL" sz="2000" kern="0" baseline="-25000" dirty="0" smtClean="0">
                <a:solidFill>
                  <a:srgbClr val="FFFFFF"/>
                </a:solidFill>
                <a:latin typeface="+mn-lt"/>
              </a:rPr>
              <a:t>0</a:t>
            </a:r>
            <a:r>
              <a:rPr lang="pl-PL" sz="2000" kern="0" dirty="0" smtClean="0">
                <a:solidFill>
                  <a:srgbClr val="FFFFFF"/>
                </a:solidFill>
                <a:latin typeface="+mn-lt"/>
              </a:rPr>
              <a:t> </a:t>
            </a:r>
            <a:r>
              <a:rPr lang="en-US" sz="2000" kern="0" dirty="0" smtClean="0">
                <a:solidFill>
                  <a:srgbClr val="FFFFFF"/>
                </a:solidFill>
                <a:latin typeface="+mn-lt"/>
              </a:rPr>
              <a:t>or</a:t>
            </a:r>
            <a:r>
              <a:rPr lang="pl-PL" sz="2000" kern="0" dirty="0" smtClean="0">
                <a:solidFill>
                  <a:srgbClr val="FFFFFF"/>
                </a:solidFill>
                <a:latin typeface="+mn-lt"/>
              </a:rPr>
              <a:t> B</a:t>
            </a:r>
            <a:r>
              <a:rPr lang="pl-PL" sz="2000" kern="0" baseline="-25000" dirty="0" smtClean="0">
                <a:solidFill>
                  <a:srgbClr val="FFFFFF"/>
                </a:solidFill>
                <a:latin typeface="+mn-lt"/>
              </a:rPr>
              <a:t>1</a:t>
            </a:r>
            <a:r>
              <a:rPr lang="en-US" sz="2000" kern="0" dirty="0" smtClean="0">
                <a:solidFill>
                  <a:srgbClr val="FFFFFF"/>
                </a:solidFill>
                <a:latin typeface="+mn-lt"/>
              </a:rPr>
              <a:t> </a:t>
            </a:r>
            <a:r>
              <a:rPr lang="en-US" sz="2000" dirty="0" smtClean="0">
                <a:latin typeface="+mn-lt"/>
              </a:rPr>
              <a:t>about the same number of times; additional presentation will change it. </a:t>
            </a:r>
            <a:endParaRPr lang="pl-PL" sz="2000" kern="0" baseline="-25000" dirty="0">
              <a:solidFill>
                <a:srgbClr val="FFFFFF"/>
              </a:solidFill>
              <a:latin typeface="+mn-lt"/>
            </a:endParaRPr>
          </a:p>
        </p:txBody>
      </p:sp>
    </p:spTree>
    <p:extLst>
      <p:ext uri="{BB962C8B-B14F-4D97-AF65-F5344CB8AC3E}">
        <p14:creationId xmlns:p14="http://schemas.microsoft.com/office/powerpoint/2010/main" val="2240608508"/>
      </p:ext>
    </p:extLst>
  </p:cSld>
  <p:clrMapOvr>
    <a:masterClrMapping/>
  </p:clrMapOvr>
  <p:transition>
    <p:strips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p:txBody>
          <a:bodyPr/>
          <a:lstStyle/>
          <a:p>
            <a:r>
              <a:rPr lang="en-US" dirty="0" smtClean="0">
                <a:hlinkClick r:id="rId2"/>
              </a:rPr>
              <a:t>What is memory</a:t>
            </a:r>
            <a:r>
              <a:rPr lang="en-US" dirty="0" smtClean="0"/>
              <a:t>?</a:t>
            </a:r>
            <a:endParaRPr lang="en-US" dirty="0"/>
          </a:p>
        </p:txBody>
      </p:sp>
      <p:sp>
        <p:nvSpPr>
          <p:cNvPr id="6" name="Symbol zastępczy zawartości 5"/>
          <p:cNvSpPr>
            <a:spLocks noGrp="1"/>
          </p:cNvSpPr>
          <p:nvPr>
            <p:ph idx="1"/>
          </p:nvPr>
        </p:nvSpPr>
        <p:spPr/>
        <p:txBody>
          <a:bodyPr/>
          <a:lstStyle/>
          <a:p>
            <a:pPr>
              <a:lnSpc>
                <a:spcPct val="120000"/>
              </a:lnSpc>
              <a:defRPr/>
            </a:pPr>
            <a:r>
              <a:rPr lang="en-US" dirty="0" smtClean="0"/>
              <a:t>Any external or internal activity may leave a trace changing the brain and influence behavior; such traces are memories, impressions of brain activations formed through neuroplasticity in the substrate of the brain.</a:t>
            </a:r>
          </a:p>
          <a:p>
            <a:pPr>
              <a:lnSpc>
                <a:spcPct val="120000"/>
              </a:lnSpc>
              <a:defRPr/>
            </a:pPr>
            <a:r>
              <a:rPr lang="en-US" dirty="0" smtClean="0"/>
              <a:t>There is no separate memory subsystem, it is rather the ability to change, memory cannot be separated from other functions.</a:t>
            </a:r>
          </a:p>
          <a:p>
            <a:pPr>
              <a:lnSpc>
                <a:spcPct val="120000"/>
              </a:lnSpc>
              <a:defRPr/>
            </a:pPr>
            <a:r>
              <a:rPr lang="en-US" dirty="0" smtClean="0">
                <a:hlinkClick r:id="rId3"/>
              </a:rPr>
              <a:t>Division by senses</a:t>
            </a:r>
            <a:r>
              <a:rPr lang="en-US" dirty="0" smtClean="0"/>
              <a:t>: visual, auditory, tactile, olfactory, taste, motor.</a:t>
            </a:r>
          </a:p>
          <a:p>
            <a:pPr>
              <a:lnSpc>
                <a:spcPct val="120000"/>
              </a:lnSpc>
              <a:defRPr/>
            </a:pPr>
            <a:r>
              <a:rPr lang="en-US" dirty="0" smtClean="0"/>
              <a:t>By functions: spatial, object, recognition, episodic, semantic, procedural vs. declarative, or implicit vs. explicit, associative, working memory. </a:t>
            </a:r>
          </a:p>
          <a:p>
            <a:pPr>
              <a:lnSpc>
                <a:spcPct val="120000"/>
              </a:lnSpc>
              <a:defRPr/>
            </a:pPr>
            <a:r>
              <a:rPr lang="en-US" dirty="0" smtClean="0"/>
              <a:t>By time: buffer memory (very short), short, middle, long term</a:t>
            </a:r>
            <a:endParaRPr lang="pl-PL" sz="1000" dirty="0"/>
          </a:p>
          <a:p>
            <a:pPr marL="315913" indent="-315913">
              <a:lnSpc>
                <a:spcPct val="120000"/>
              </a:lnSpc>
              <a:defRPr/>
            </a:pPr>
            <a:r>
              <a:rPr lang="en-US" dirty="0" smtClean="0"/>
              <a:t>Mechanisms: passive memory based on synaptic plasticity (long term</a:t>
            </a:r>
            <a:r>
              <a:rPr lang="pl-PL" dirty="0" smtClean="0"/>
              <a:t>),</a:t>
            </a:r>
            <a:r>
              <a:rPr lang="en-US" dirty="0" smtClean="0"/>
              <a:t> active dynamic memory based on priming on short or longer time scales</a:t>
            </a:r>
            <a:r>
              <a:rPr lang="pl-PL" dirty="0" smtClean="0"/>
              <a:t>. </a:t>
            </a:r>
            <a:endParaRPr lang="pl-PL" dirty="0"/>
          </a:p>
          <a:p>
            <a:pPr marL="315913" indent="-315913">
              <a:lnSpc>
                <a:spcPct val="120000"/>
              </a:lnSpc>
              <a:defRPr/>
            </a:pPr>
            <a:r>
              <a:rPr lang="en-US" dirty="0" smtClean="0"/>
              <a:t>Semantic and procedural memory result from slow “digesting” of many processes, internal and external. </a:t>
            </a:r>
          </a:p>
        </p:txBody>
      </p:sp>
    </p:spTree>
    <p:extLst>
      <p:ext uri="{BB962C8B-B14F-4D97-AF65-F5344CB8AC3E}">
        <p14:creationId xmlns:p14="http://schemas.microsoft.com/office/powerpoint/2010/main" val="19612935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6130" name="Rectangle 2"/>
          <p:cNvSpPr>
            <a:spLocks noGrp="1" noChangeArrowheads="1"/>
          </p:cNvSpPr>
          <p:nvPr>
            <p:ph type="title"/>
          </p:nvPr>
        </p:nvSpPr>
        <p:spPr>
          <a:xfrm>
            <a:off x="685800" y="350838"/>
            <a:ext cx="7772400" cy="563562"/>
          </a:xfrm>
        </p:spPr>
        <p:txBody>
          <a:bodyPr/>
          <a:lstStyle/>
          <a:p>
            <a:pPr eaLnBrk="1" hangingPunct="1">
              <a:defRPr/>
            </a:pPr>
            <a:r>
              <a:rPr lang="en-US" dirty="0" smtClean="0"/>
              <a:t>Priming </a:t>
            </a:r>
            <a:r>
              <a:rPr lang="pl-PL" dirty="0" smtClean="0"/>
              <a:t>1</a:t>
            </a:r>
            <a:endParaRPr lang="en-US" dirty="0" smtClean="0"/>
          </a:p>
        </p:txBody>
      </p:sp>
      <p:sp>
        <p:nvSpPr>
          <p:cNvPr id="11267" name="Rectangle 3"/>
          <p:cNvSpPr>
            <a:spLocks noGrp="1" noChangeArrowheads="1"/>
          </p:cNvSpPr>
          <p:nvPr>
            <p:ph type="body" sz="half" idx="1"/>
          </p:nvPr>
        </p:nvSpPr>
        <p:spPr>
          <a:xfrm>
            <a:off x="539750" y="1196974"/>
            <a:ext cx="4675188" cy="3888209"/>
          </a:xfrm>
          <a:noFill/>
        </p:spPr>
        <p:txBody>
          <a:bodyPr/>
          <a:lstStyle/>
          <a:p>
            <a:pPr marL="0" indent="0" eaLnBrk="1" hangingPunct="1">
              <a:lnSpc>
                <a:spcPct val="120000"/>
              </a:lnSpc>
              <a:spcBef>
                <a:spcPct val="0"/>
              </a:spcBef>
              <a:buClrTx/>
              <a:buSzTx/>
              <a:buFontTx/>
              <a:buNone/>
            </a:pPr>
            <a:r>
              <a:rPr lang="pl-PL" sz="2000" dirty="0" err="1" smtClean="0">
                <a:solidFill>
                  <a:srgbClr val="FFFFFF"/>
                </a:solidFill>
              </a:rPr>
              <a:t>View</a:t>
            </a:r>
            <a:r>
              <a:rPr lang="pl-PL" sz="2000" dirty="0" smtClean="0">
                <a:solidFill>
                  <a:srgbClr val="FFFFFF"/>
                </a:solidFill>
              </a:rPr>
              <a:t> </a:t>
            </a:r>
            <a:r>
              <a:rPr lang="pl-PL" sz="2000" dirty="0" err="1" smtClean="0">
                <a:solidFill>
                  <a:srgbClr val="FFFFFF"/>
                </a:solidFill>
              </a:rPr>
              <a:t>Events</a:t>
            </a:r>
            <a:r>
              <a:rPr lang="pl-PL" sz="2000" dirty="0" smtClean="0">
                <a:solidFill>
                  <a:srgbClr val="FFFFFF"/>
                </a:solidFill>
              </a:rPr>
              <a:t>: </a:t>
            </a:r>
            <a:r>
              <a:rPr lang="en-US" sz="2000" dirty="0" smtClean="0">
                <a:solidFill>
                  <a:srgbClr val="FFFFFF"/>
                </a:solidFill>
              </a:rPr>
              <a:t>events have the same input patterns </a:t>
            </a:r>
            <a:r>
              <a:rPr lang="pl-PL" sz="2000" dirty="0" err="1" smtClean="0">
                <a:solidFill>
                  <a:srgbClr val="FFFFFF"/>
                </a:solidFill>
              </a:rPr>
              <a:t>i_a</a:t>
            </a:r>
            <a:r>
              <a:rPr lang="pl-PL" sz="2000" dirty="0" smtClean="0">
                <a:solidFill>
                  <a:srgbClr val="FFFFFF"/>
                </a:solidFill>
              </a:rPr>
              <a:t>=</a:t>
            </a:r>
            <a:r>
              <a:rPr lang="pl-PL" sz="2000" dirty="0" err="1" smtClean="0">
                <a:solidFill>
                  <a:srgbClr val="FFFFFF"/>
                </a:solidFill>
              </a:rPr>
              <a:t>i_b</a:t>
            </a:r>
            <a:r>
              <a:rPr lang="pl-PL" sz="2000" dirty="0" smtClean="0">
                <a:solidFill>
                  <a:srgbClr val="FFFFFF"/>
                </a:solidFill>
              </a:rPr>
              <a:t>, </a:t>
            </a:r>
            <a:r>
              <a:rPr lang="en-US" sz="2000" dirty="0" smtClean="0">
                <a:solidFill>
                  <a:srgbClr val="FFFFFF"/>
                </a:solidFill>
              </a:rPr>
              <a:t>but different outputs </a:t>
            </a:r>
            <a:r>
              <a:rPr lang="pl-PL" sz="2000" dirty="0" smtClean="0">
                <a:solidFill>
                  <a:srgbClr val="FFFFFF"/>
                </a:solidFill>
              </a:rPr>
              <a:t> </a:t>
            </a:r>
            <a:r>
              <a:rPr lang="en-US" sz="2000" dirty="0" smtClean="0">
                <a:solidFill>
                  <a:srgbClr val="FFFFFF"/>
                </a:solidFill>
              </a:rPr>
              <a:t/>
            </a:r>
            <a:br>
              <a:rPr lang="en-US" sz="2000" dirty="0" smtClean="0">
                <a:solidFill>
                  <a:srgbClr val="FFFFFF"/>
                </a:solidFill>
              </a:rPr>
            </a:br>
            <a:r>
              <a:rPr lang="pl-PL" sz="2000" dirty="0" err="1" smtClean="0">
                <a:solidFill>
                  <a:srgbClr val="FFFFFF"/>
                </a:solidFill>
              </a:rPr>
              <a:t>i_a</a:t>
            </a:r>
            <a:r>
              <a:rPr lang="pl-PL" sz="2000" dirty="0" smtClean="0">
                <a:solidFill>
                  <a:srgbClr val="FFFFFF"/>
                </a:solidFill>
              </a:rPr>
              <a:t>, </a:t>
            </a:r>
            <a:r>
              <a:rPr lang="pl-PL" sz="2000" dirty="0" err="1" smtClean="0">
                <a:solidFill>
                  <a:srgbClr val="FFFFFF"/>
                </a:solidFill>
              </a:rPr>
              <a:t>i_b</a:t>
            </a:r>
            <a:r>
              <a:rPr lang="pl-PL" sz="2000" dirty="0" smtClean="0">
                <a:solidFill>
                  <a:srgbClr val="FFFFFF"/>
                </a:solidFill>
              </a:rPr>
              <a:t>, </a:t>
            </a:r>
            <a:r>
              <a:rPr lang="en-US" sz="2000" dirty="0" smtClean="0">
                <a:solidFill>
                  <a:srgbClr val="FFFFFF"/>
                </a:solidFill>
              </a:rPr>
              <a:t>for </a:t>
            </a:r>
            <a:r>
              <a:rPr lang="pl-PL" sz="2000" dirty="0" smtClean="0">
                <a:solidFill>
                  <a:srgbClr val="FFFFFF"/>
                </a:solidFill>
              </a:rPr>
              <a:t>i = 0..12.</a:t>
            </a:r>
          </a:p>
          <a:p>
            <a:pPr marL="0" indent="0" eaLnBrk="1" hangingPunct="1">
              <a:lnSpc>
                <a:spcPct val="120000"/>
              </a:lnSpc>
              <a:spcBef>
                <a:spcPct val="0"/>
              </a:spcBef>
              <a:buClrTx/>
              <a:buSzTx/>
              <a:buFontTx/>
              <a:buNone/>
            </a:pPr>
            <a:r>
              <a:rPr lang="en-US" sz="2000" dirty="0" smtClean="0">
                <a:solidFill>
                  <a:srgbClr val="FFFFFF"/>
                </a:solidFill>
              </a:rPr>
              <a:t>In total</a:t>
            </a:r>
            <a:r>
              <a:rPr lang="pl-PL" sz="2000" dirty="0" smtClean="0">
                <a:solidFill>
                  <a:srgbClr val="FFFFFF"/>
                </a:solidFill>
              </a:rPr>
              <a:t> 13 </a:t>
            </a:r>
            <a:r>
              <a:rPr lang="en-US" sz="2000" dirty="0" smtClean="0">
                <a:solidFill>
                  <a:srgbClr val="FFFFFF"/>
                </a:solidFill>
              </a:rPr>
              <a:t>pairs </a:t>
            </a:r>
            <a:r>
              <a:rPr lang="pl-PL" sz="2000" dirty="0" smtClean="0">
                <a:solidFill>
                  <a:srgbClr val="FFFFFF"/>
                </a:solidFill>
              </a:rPr>
              <a:t>x 2 </a:t>
            </a:r>
            <a:r>
              <a:rPr lang="en-US" sz="2000" dirty="0" smtClean="0">
                <a:solidFill>
                  <a:srgbClr val="FFFFFF"/>
                </a:solidFill>
              </a:rPr>
              <a:t>outputs </a:t>
            </a:r>
            <a:endParaRPr lang="pl-PL" sz="2000" dirty="0" smtClean="0">
              <a:solidFill>
                <a:srgbClr val="FFFFFF"/>
              </a:solidFill>
            </a:endParaRPr>
          </a:p>
          <a:p>
            <a:pPr marL="0" indent="0" eaLnBrk="1" hangingPunct="1">
              <a:lnSpc>
                <a:spcPct val="120000"/>
              </a:lnSpc>
              <a:spcBef>
                <a:spcPct val="0"/>
              </a:spcBef>
              <a:buClrTx/>
              <a:buSzTx/>
              <a:buFontTx/>
              <a:buNone/>
            </a:pPr>
            <a:r>
              <a:rPr lang="pl-PL" sz="2000" dirty="0" smtClean="0">
                <a:solidFill>
                  <a:srgbClr val="FFFFFF"/>
                </a:solidFill>
              </a:rPr>
              <a:t>= 26 </a:t>
            </a:r>
            <a:r>
              <a:rPr lang="en-US" sz="2000" dirty="0" smtClean="0">
                <a:solidFill>
                  <a:srgbClr val="FFFFFF"/>
                </a:solidFill>
              </a:rPr>
              <a:t>pairs </a:t>
            </a:r>
            <a:r>
              <a:rPr lang="pl-PL" sz="2000" dirty="0" err="1" smtClean="0">
                <a:solidFill>
                  <a:srgbClr val="FFFFFF"/>
                </a:solidFill>
              </a:rPr>
              <a:t>i_a</a:t>
            </a:r>
            <a:r>
              <a:rPr lang="pl-PL" sz="2000" dirty="0" smtClean="0">
                <a:solidFill>
                  <a:srgbClr val="FFFFFF"/>
                </a:solidFill>
              </a:rPr>
              <a:t> – </a:t>
            </a:r>
            <a:r>
              <a:rPr lang="pl-PL" sz="2000" dirty="0" err="1" smtClean="0">
                <a:solidFill>
                  <a:srgbClr val="FFFFFF"/>
                </a:solidFill>
              </a:rPr>
              <a:t>i_b</a:t>
            </a:r>
            <a:r>
              <a:rPr lang="pl-PL" sz="2000" dirty="0" smtClean="0">
                <a:solidFill>
                  <a:srgbClr val="FFFFFF"/>
                </a:solidFill>
              </a:rPr>
              <a:t>.</a:t>
            </a:r>
            <a:br>
              <a:rPr lang="pl-PL" sz="2000" dirty="0" smtClean="0">
                <a:solidFill>
                  <a:srgbClr val="FFFFFF"/>
                </a:solidFill>
              </a:rPr>
            </a:br>
            <a:endParaRPr lang="pl-PL" sz="1000" dirty="0" smtClean="0">
              <a:solidFill>
                <a:srgbClr val="FFFFFF"/>
              </a:solidFill>
            </a:endParaRPr>
          </a:p>
          <a:p>
            <a:pPr marL="0" indent="0" eaLnBrk="1" hangingPunct="1">
              <a:lnSpc>
                <a:spcPct val="120000"/>
              </a:lnSpc>
              <a:spcBef>
                <a:spcPct val="0"/>
              </a:spcBef>
              <a:buClrTx/>
              <a:buSzTx/>
              <a:buFontTx/>
              <a:buNone/>
            </a:pPr>
            <a:r>
              <a:rPr lang="en-US" sz="2000" dirty="0" smtClean="0">
                <a:solidFill>
                  <a:srgbClr val="FFFFFF"/>
                </a:solidFill>
              </a:rPr>
              <a:t>Leaning</a:t>
            </a:r>
            <a:r>
              <a:rPr lang="pl-PL" sz="2000" dirty="0" smtClean="0">
                <a:solidFill>
                  <a:srgbClr val="FFFFFF"/>
                </a:solidFill>
              </a:rPr>
              <a:t>: </a:t>
            </a:r>
            <a:r>
              <a:rPr lang="pl-PL" sz="2000" dirty="0" err="1" smtClean="0">
                <a:solidFill>
                  <a:srgbClr val="FFFFFF"/>
                </a:solidFill>
              </a:rPr>
              <a:t>Leabra</a:t>
            </a:r>
            <a:r>
              <a:rPr lang="en-US" sz="2000" dirty="0" smtClean="0">
                <a:solidFill>
                  <a:srgbClr val="FFFFFF"/>
                </a:solidFill>
              </a:rPr>
              <a:t> needs about </a:t>
            </a:r>
            <a:r>
              <a:rPr lang="pl-PL" sz="2000" dirty="0" smtClean="0">
                <a:solidFill>
                  <a:srgbClr val="FFFFFF"/>
                </a:solidFill>
              </a:rPr>
              <a:t>45 </a:t>
            </a:r>
            <a:r>
              <a:rPr lang="en-US" sz="2000" dirty="0" smtClean="0">
                <a:solidFill>
                  <a:srgbClr val="FFFFFF"/>
                </a:solidFill>
              </a:rPr>
              <a:t>epochs</a:t>
            </a:r>
            <a:r>
              <a:rPr lang="pl-PL" sz="2000" dirty="0" smtClean="0">
                <a:solidFill>
                  <a:srgbClr val="FFFFFF"/>
                </a:solidFill>
              </a:rPr>
              <a:t>.</a:t>
            </a:r>
          </a:p>
          <a:p>
            <a:pPr marL="0" indent="0" eaLnBrk="1" hangingPunct="1">
              <a:lnSpc>
                <a:spcPct val="120000"/>
              </a:lnSpc>
              <a:spcBef>
                <a:spcPct val="0"/>
              </a:spcBef>
              <a:buClrTx/>
              <a:buSzTx/>
              <a:buFontTx/>
              <a:buNone/>
            </a:pPr>
            <a:r>
              <a:rPr lang="en-US" sz="2000" dirty="0" smtClean="0">
                <a:solidFill>
                  <a:srgbClr val="FFFFFF"/>
                </a:solidFill>
              </a:rPr>
              <a:t>Why it can learn it? </a:t>
            </a:r>
            <a:r>
              <a:rPr lang="pl-PL" sz="2000" dirty="0" smtClean="0">
                <a:solidFill>
                  <a:srgbClr val="FFFFFF"/>
                </a:solidFill>
              </a:rPr>
              <a:t>BP </a:t>
            </a:r>
            <a:r>
              <a:rPr lang="en-US" sz="2000" dirty="0" smtClean="0">
                <a:solidFill>
                  <a:srgbClr val="FFFFFF"/>
                </a:solidFill>
              </a:rPr>
              <a:t>will blend the two outputs</a:t>
            </a:r>
            <a:r>
              <a:rPr lang="pl-PL" sz="2000" dirty="0" smtClean="0">
                <a:solidFill>
                  <a:srgbClr val="FFFFFF"/>
                </a:solidFill>
              </a:rPr>
              <a:t>, </a:t>
            </a:r>
            <a:r>
              <a:rPr lang="en-US" sz="2000" dirty="0" smtClean="0">
                <a:solidFill>
                  <a:srgbClr val="FFFFFF"/>
                </a:solidFill>
              </a:rPr>
              <a:t>but a combination of </a:t>
            </a:r>
            <a:r>
              <a:rPr lang="pl-PL" sz="2000" dirty="0" err="1" smtClean="0">
                <a:solidFill>
                  <a:srgbClr val="FFFFFF"/>
                </a:solidFill>
              </a:rPr>
              <a:t>kWTA</a:t>
            </a:r>
            <a:r>
              <a:rPr lang="pl-PL" sz="2000" dirty="0" smtClean="0">
                <a:solidFill>
                  <a:srgbClr val="FFFFFF"/>
                </a:solidFill>
              </a:rPr>
              <a:t> + </a:t>
            </a:r>
            <a:r>
              <a:rPr lang="pl-PL" sz="2000" dirty="0" err="1" smtClean="0">
                <a:solidFill>
                  <a:srgbClr val="FFFFFF"/>
                </a:solidFill>
              </a:rPr>
              <a:t>Hebb</a:t>
            </a:r>
            <a:r>
              <a:rPr lang="pl-PL" sz="2000" dirty="0" smtClean="0">
                <a:solidFill>
                  <a:srgbClr val="FFFFFF"/>
                </a:solidFill>
              </a:rPr>
              <a:t> + CHL </a:t>
            </a:r>
            <a:r>
              <a:rPr lang="en-US" sz="2000" dirty="0" smtClean="0">
                <a:solidFill>
                  <a:srgbClr val="FFFFFF"/>
                </a:solidFill>
              </a:rPr>
              <a:t>is able to learn it</a:t>
            </a:r>
            <a:r>
              <a:rPr lang="pl-PL" sz="2000" dirty="0" smtClean="0">
                <a:solidFill>
                  <a:srgbClr val="FFFFFF"/>
                </a:solidFill>
              </a:rPr>
              <a:t>.</a:t>
            </a:r>
          </a:p>
        </p:txBody>
      </p:sp>
      <p:sp>
        <p:nvSpPr>
          <p:cNvPr id="11268" name="Rectangle 3"/>
          <p:cNvSpPr txBox="1">
            <a:spLocks noChangeArrowheads="1"/>
          </p:cNvSpPr>
          <p:nvPr/>
        </p:nvSpPr>
        <p:spPr bwMode="auto">
          <a:xfrm>
            <a:off x="571500" y="5229200"/>
            <a:ext cx="8358188" cy="13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pPr algn="l" eaLnBrk="1" hangingPunct="1">
              <a:lnSpc>
                <a:spcPct val="120000"/>
              </a:lnSpc>
            </a:pPr>
            <a:r>
              <a:rPr lang="en-US" sz="2000" dirty="0" smtClean="0">
                <a:solidFill>
                  <a:srgbClr val="FFFFFF"/>
                </a:solidFill>
                <a:latin typeface="Calibri" pitchFamily="34" charset="0"/>
              </a:rPr>
              <a:t>A small noise (</a:t>
            </a:r>
            <a:r>
              <a:rPr lang="en-US" sz="2000" dirty="0">
                <a:solidFill>
                  <a:srgbClr val="FFFFFF"/>
                </a:solidFill>
                <a:latin typeface="Calibri" pitchFamily="34" charset="0"/>
              </a:rPr>
              <a:t>random activations) </a:t>
            </a:r>
            <a:r>
              <a:rPr lang="en-US" sz="2000" dirty="0" smtClean="0">
                <a:solidFill>
                  <a:srgbClr val="FFFFFF"/>
                </a:solidFill>
                <a:latin typeface="Calibri" pitchFamily="34" charset="0"/>
              </a:rPr>
              <a:t>added to the membrane potential is added to break impasses</a:t>
            </a:r>
            <a:r>
              <a:rPr lang="pl-PL" sz="2000" dirty="0" smtClean="0">
                <a:solidFill>
                  <a:srgbClr val="FFFFFF"/>
                </a:solidFill>
                <a:latin typeface="Calibri" pitchFamily="34" charset="0"/>
              </a:rPr>
              <a:t>, </a:t>
            </a:r>
            <a:r>
              <a:rPr lang="en-US" sz="2000" dirty="0" smtClean="0">
                <a:solidFill>
                  <a:srgbClr val="FFFFFF"/>
                </a:solidFill>
                <a:latin typeface="Calibri" pitchFamily="34" charset="0"/>
              </a:rPr>
              <a:t>decreasing the stability of memorized pattern associations</a:t>
            </a:r>
            <a:r>
              <a:rPr lang="pl-PL" sz="2000" dirty="0" smtClean="0">
                <a:solidFill>
                  <a:srgbClr val="FFFFFF"/>
                </a:solidFill>
                <a:latin typeface="Calibri" pitchFamily="34" charset="0"/>
              </a:rPr>
              <a:t>. </a:t>
            </a:r>
            <a:endParaRPr lang="pl-PL" sz="2000" dirty="0">
              <a:solidFill>
                <a:srgbClr val="FFFFFF"/>
              </a:solidFill>
              <a:latin typeface="Calibri" pitchFamily="34" charset="0"/>
            </a:endParaRPr>
          </a:p>
          <a:p>
            <a:pPr algn="l" eaLnBrk="1" hangingPunct="1">
              <a:lnSpc>
                <a:spcPct val="120000"/>
              </a:lnSpc>
            </a:pPr>
            <a:r>
              <a:rPr lang="en-US" sz="2000" dirty="0" smtClean="0">
                <a:solidFill>
                  <a:srgbClr val="FFFFFF"/>
                </a:solidFill>
                <a:latin typeface="Calibri" pitchFamily="34" charset="0"/>
              </a:rPr>
              <a:t>After training the network selects one of the two answers randomly</a:t>
            </a:r>
            <a:r>
              <a:rPr lang="pl-PL" sz="2000" dirty="0" smtClean="0">
                <a:solidFill>
                  <a:srgbClr val="FFFFFF"/>
                </a:solidFill>
                <a:latin typeface="Calibri" pitchFamily="34" charset="0"/>
              </a:rPr>
              <a:t>.</a:t>
            </a:r>
            <a:endParaRPr lang="pl-PL" sz="2000" dirty="0">
              <a:solidFill>
                <a:srgbClr val="FFFFFF"/>
              </a:solidFill>
              <a:latin typeface="Calibri" pitchFamily="34" charset="0"/>
            </a:endParaRPr>
          </a:p>
        </p:txBody>
      </p:sp>
      <p:pic>
        <p:nvPicPr>
          <p:cNvPr id="112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4938" y="1143000"/>
            <a:ext cx="3711575"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682598036"/>
      </p:ext>
    </p:extLst>
  </p:cSld>
  <p:clrMapOvr>
    <a:masterClrMapping/>
  </p:clrMapOvr>
  <p:transition>
    <p:strips dir="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8178" name="Rectangle 2"/>
          <p:cNvSpPr>
            <a:spLocks noGrp="1" noChangeArrowheads="1"/>
          </p:cNvSpPr>
          <p:nvPr>
            <p:ph type="title"/>
          </p:nvPr>
        </p:nvSpPr>
        <p:spPr>
          <a:xfrm>
            <a:off x="685800" y="350838"/>
            <a:ext cx="7772400" cy="563562"/>
          </a:xfrm>
        </p:spPr>
        <p:txBody>
          <a:bodyPr/>
          <a:lstStyle/>
          <a:p>
            <a:pPr eaLnBrk="1" hangingPunct="1">
              <a:defRPr/>
            </a:pPr>
            <a:r>
              <a:rPr lang="en-US" dirty="0" smtClean="0"/>
              <a:t>More on the priming model</a:t>
            </a:r>
          </a:p>
        </p:txBody>
      </p:sp>
      <p:sp>
        <p:nvSpPr>
          <p:cNvPr id="12291" name="Rectangle 3"/>
          <p:cNvSpPr>
            <a:spLocks noGrp="1" noChangeArrowheads="1"/>
          </p:cNvSpPr>
          <p:nvPr>
            <p:ph type="body" sz="half" idx="1"/>
          </p:nvPr>
        </p:nvSpPr>
        <p:spPr>
          <a:xfrm>
            <a:off x="539750" y="1196975"/>
            <a:ext cx="4460875" cy="4160838"/>
          </a:xfrm>
          <a:noFill/>
        </p:spPr>
        <p:txBody>
          <a:bodyPr/>
          <a:lstStyle/>
          <a:p>
            <a:pPr marL="0" indent="0" eaLnBrk="1" hangingPunct="1">
              <a:lnSpc>
                <a:spcPct val="120000"/>
              </a:lnSpc>
              <a:spcBef>
                <a:spcPct val="0"/>
              </a:spcBef>
              <a:buClrTx/>
              <a:buSzTx/>
              <a:buFontTx/>
              <a:buNone/>
            </a:pPr>
            <a:r>
              <a:rPr lang="en-US" sz="2000" dirty="0" smtClean="0">
                <a:solidFill>
                  <a:srgbClr val="FFFFFF"/>
                </a:solidFill>
              </a:rPr>
              <a:t>Evaluation of the training results</a:t>
            </a:r>
            <a:r>
              <a:rPr lang="pl-PL" sz="2000" dirty="0" smtClean="0">
                <a:solidFill>
                  <a:srgbClr val="FFFFFF"/>
                </a:solidFill>
              </a:rPr>
              <a:t>: </a:t>
            </a:r>
            <a:br>
              <a:rPr lang="pl-PL" sz="2000" dirty="0" smtClean="0">
                <a:solidFill>
                  <a:srgbClr val="FFFFFF"/>
                </a:solidFill>
              </a:rPr>
            </a:br>
            <a:endParaRPr lang="pl-PL" sz="1000" dirty="0" smtClean="0">
              <a:solidFill>
                <a:srgbClr val="FFFFFF"/>
              </a:solidFill>
            </a:endParaRPr>
          </a:p>
          <a:p>
            <a:pPr marL="0" indent="0">
              <a:lnSpc>
                <a:spcPct val="120000"/>
              </a:lnSpc>
              <a:buFontTx/>
              <a:buNone/>
            </a:pPr>
            <a:r>
              <a:rPr lang="en-US" sz="2000" dirty="0" smtClean="0">
                <a:solidFill>
                  <a:srgbClr val="FFFFFF"/>
                </a:solidFill>
              </a:rPr>
              <a:t>Check the minimal distance to the closest pattern</a:t>
            </a:r>
            <a:r>
              <a:rPr lang="pl-PL" sz="2000" dirty="0" smtClean="0">
                <a:solidFill>
                  <a:srgbClr val="FFFFFF"/>
                </a:solidFill>
              </a:rPr>
              <a:t>, sum</a:t>
            </a:r>
            <a:r>
              <a:rPr lang="en-US" sz="2000" dirty="0" smtClean="0">
                <a:solidFill>
                  <a:srgbClr val="FFFFFF"/>
                </a:solidFill>
              </a:rPr>
              <a:t> this over all </a:t>
            </a:r>
            <a:r>
              <a:rPr lang="pl-PL" sz="2000" dirty="0" smtClean="0">
                <a:solidFill>
                  <a:srgbClr val="FFFFFF"/>
                </a:solidFill>
              </a:rPr>
              <a:t>13 </a:t>
            </a:r>
            <a:r>
              <a:rPr lang="en-US" sz="2000" dirty="0" smtClean="0">
                <a:solidFill>
                  <a:srgbClr val="FFFFFF"/>
                </a:solidFill>
              </a:rPr>
              <a:t>patterns </a:t>
            </a:r>
            <a:r>
              <a:rPr lang="pl-PL" sz="2000" dirty="0" smtClean="0">
                <a:solidFill>
                  <a:srgbClr val="FFFFFF"/>
                </a:solidFill>
              </a:rPr>
              <a:t>(</a:t>
            </a:r>
            <a:r>
              <a:rPr lang="en-US" sz="2000" dirty="0" smtClean="0">
                <a:solidFill>
                  <a:srgbClr val="FFFFFF"/>
                </a:solidFill>
              </a:rPr>
              <a:t>black line</a:t>
            </a:r>
            <a:r>
              <a:rPr lang="pl-PL" sz="2000" dirty="0" smtClean="0">
                <a:solidFill>
                  <a:srgbClr val="FFFFFF"/>
                </a:solidFill>
              </a:rPr>
              <a:t>, sum min </a:t>
            </a:r>
            <a:r>
              <a:rPr lang="pl-PL" sz="2000" dirty="0" err="1" smtClean="0">
                <a:solidFill>
                  <a:srgbClr val="FFFFFF"/>
                </a:solidFill>
              </a:rPr>
              <a:t>dist</a:t>
            </a:r>
            <a:r>
              <a:rPr lang="pl-PL" sz="2000" dirty="0" smtClean="0">
                <a:solidFill>
                  <a:srgbClr val="FFFFFF"/>
                </a:solidFill>
              </a:rPr>
              <a:t>)</a:t>
            </a:r>
            <a:r>
              <a:rPr lang="en-US" sz="2000" dirty="0" smtClean="0">
                <a:solidFill>
                  <a:srgbClr val="FFFFFF"/>
                </a:solidFill>
              </a:rPr>
              <a:t>.</a:t>
            </a:r>
            <a:r>
              <a:rPr lang="pl-PL" sz="2000" dirty="0" smtClean="0">
                <a:solidFill>
                  <a:srgbClr val="FFFFFF"/>
                </a:solidFill>
              </a:rPr>
              <a:t> </a:t>
            </a:r>
            <a:r>
              <a:rPr lang="en-US" sz="2000" dirty="0" smtClean="0">
                <a:solidFill>
                  <a:srgbClr val="FFFFFF"/>
                </a:solidFill>
              </a:rPr>
              <a:t>Decreasing distance shows convergence.</a:t>
            </a:r>
            <a:endParaRPr lang="pl-PL" sz="1000" dirty="0" smtClean="0">
              <a:solidFill>
                <a:srgbClr val="FFFFFF"/>
              </a:solidFill>
            </a:endParaRPr>
          </a:p>
          <a:p>
            <a:pPr marL="0" indent="0">
              <a:lnSpc>
                <a:spcPct val="120000"/>
              </a:lnSpc>
              <a:buFontTx/>
              <a:buNone/>
            </a:pPr>
            <a:r>
              <a:rPr lang="en-US" sz="2000" dirty="0" smtClean="0">
                <a:solidFill>
                  <a:srgbClr val="FFFFFF"/>
                </a:solidFill>
              </a:rPr>
              <a:t>Error</a:t>
            </a:r>
            <a:r>
              <a:rPr lang="pl-PL" sz="2000" dirty="0" smtClean="0">
                <a:solidFill>
                  <a:srgbClr val="FFFFFF"/>
                </a:solidFill>
              </a:rPr>
              <a:t>=0 </a:t>
            </a:r>
            <a:r>
              <a:rPr lang="en-US" sz="2000" dirty="0" smtClean="0">
                <a:solidFill>
                  <a:srgbClr val="FFFFFF"/>
                </a:solidFill>
              </a:rPr>
              <a:t>if one of the two possible outputs is selected</a:t>
            </a:r>
            <a:r>
              <a:rPr lang="pl-PL" sz="2000" dirty="0" smtClean="0">
                <a:solidFill>
                  <a:srgbClr val="FFFFFF"/>
                </a:solidFill>
              </a:rPr>
              <a:t>, 1 </a:t>
            </a:r>
            <a:r>
              <a:rPr lang="en-US" sz="2000" dirty="0" smtClean="0">
                <a:solidFill>
                  <a:srgbClr val="FFFFFF"/>
                </a:solidFill>
              </a:rPr>
              <a:t>if another one is selected</a:t>
            </a:r>
            <a:r>
              <a:rPr lang="pl-PL" sz="2000" dirty="0" smtClean="0">
                <a:solidFill>
                  <a:srgbClr val="FFFFFF"/>
                </a:solidFill>
              </a:rPr>
              <a:t> (</a:t>
            </a:r>
            <a:r>
              <a:rPr lang="en-US" sz="2000" dirty="0" smtClean="0">
                <a:solidFill>
                  <a:srgbClr val="FFFFFF"/>
                </a:solidFill>
              </a:rPr>
              <a:t>red line</a:t>
            </a:r>
            <a:r>
              <a:rPr lang="pl-PL" sz="2000" dirty="0" smtClean="0">
                <a:solidFill>
                  <a:srgbClr val="FFFFFF"/>
                </a:solidFill>
              </a:rPr>
              <a:t>, sum </a:t>
            </a:r>
            <a:r>
              <a:rPr lang="pl-PL" sz="2000" dirty="0" err="1" smtClean="0">
                <a:solidFill>
                  <a:srgbClr val="FFFFFF"/>
                </a:solidFill>
              </a:rPr>
              <a:t>both</a:t>
            </a:r>
            <a:r>
              <a:rPr lang="pl-PL" sz="2000" dirty="0" smtClean="0">
                <a:solidFill>
                  <a:srgbClr val="FFFFFF"/>
                </a:solidFill>
              </a:rPr>
              <a:t> </a:t>
            </a:r>
            <a:r>
              <a:rPr lang="pl-PL" sz="2000" dirty="0" err="1" smtClean="0">
                <a:solidFill>
                  <a:srgbClr val="FFFFFF"/>
                </a:solidFill>
              </a:rPr>
              <a:t>err</a:t>
            </a:r>
            <a:r>
              <a:rPr lang="pl-PL" sz="2000" dirty="0" smtClean="0">
                <a:solidFill>
                  <a:srgbClr val="FFFFFF"/>
                </a:solidFill>
              </a:rPr>
              <a:t>)</a:t>
            </a:r>
            <a:r>
              <a:rPr lang="en-US" sz="2000" dirty="0" smtClean="0">
                <a:solidFill>
                  <a:srgbClr val="FFFFFF"/>
                </a:solidFill>
              </a:rPr>
              <a:t>, reaches zero before the distance is zero</a:t>
            </a:r>
            <a:r>
              <a:rPr lang="pl-PL" sz="2000" dirty="0" smtClean="0">
                <a:solidFill>
                  <a:srgbClr val="FFFFFF"/>
                </a:solidFill>
              </a:rPr>
              <a:t>.</a:t>
            </a:r>
          </a:p>
        </p:txBody>
      </p:sp>
      <p:sp>
        <p:nvSpPr>
          <p:cNvPr id="12292" name="Rectangle 6"/>
          <p:cNvSpPr>
            <a:spLocks noChangeArrowheads="1"/>
          </p:cNvSpPr>
          <p:nvPr/>
        </p:nvSpPr>
        <p:spPr bwMode="auto">
          <a:xfrm>
            <a:off x="611188" y="5072063"/>
            <a:ext cx="8388350" cy="159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lnSpc>
                <a:spcPct val="120000"/>
              </a:lnSpc>
            </a:pPr>
            <a:endParaRPr lang="pl-PL" sz="2000" dirty="0">
              <a:solidFill>
                <a:srgbClr val="FFFFFF"/>
              </a:solidFill>
              <a:latin typeface="Calibri" pitchFamily="34" charset="0"/>
            </a:endParaRPr>
          </a:p>
          <a:p>
            <a:pPr algn="l">
              <a:lnSpc>
                <a:spcPct val="120000"/>
              </a:lnSpc>
            </a:pPr>
            <a:r>
              <a:rPr lang="pl-PL" sz="2000" dirty="0" err="1">
                <a:solidFill>
                  <a:srgbClr val="FFFFFF"/>
                </a:solidFill>
                <a:latin typeface="Calibri" pitchFamily="34" charset="0"/>
              </a:rPr>
              <a:t>Test_logs</a:t>
            </a:r>
            <a:r>
              <a:rPr lang="pl-PL" sz="2000" dirty="0">
                <a:solidFill>
                  <a:srgbClr val="FFFFFF"/>
                </a:solidFill>
                <a:latin typeface="Calibri" pitchFamily="34" charset="0"/>
              </a:rPr>
              <a:t>: </a:t>
            </a:r>
            <a:r>
              <a:rPr lang="en-US" sz="2000" dirty="0" smtClean="0">
                <a:solidFill>
                  <a:srgbClr val="FFFFFF"/>
                </a:solidFill>
                <a:latin typeface="Calibri" pitchFamily="34" charset="0"/>
              </a:rPr>
              <a:t>check if there are some biases already</a:t>
            </a:r>
            <a:r>
              <a:rPr lang="pl-PL" sz="2000" dirty="0" smtClean="0">
                <a:solidFill>
                  <a:srgbClr val="FFFFFF"/>
                </a:solidFill>
                <a:latin typeface="Calibri" pitchFamily="34" charset="0"/>
              </a:rPr>
              <a:t>, </a:t>
            </a:r>
            <a:r>
              <a:rPr lang="en-US" sz="2000" dirty="0" smtClean="0">
                <a:solidFill>
                  <a:srgbClr val="FFFFFF"/>
                </a:solidFill>
                <a:latin typeface="Calibri" pitchFamily="34" charset="0"/>
              </a:rPr>
              <a:t>then check if there is any bias after a pair </a:t>
            </a:r>
            <a:r>
              <a:rPr lang="pl-PL" sz="2000" dirty="0" smtClean="0">
                <a:solidFill>
                  <a:srgbClr val="FFFFFF"/>
                </a:solidFill>
                <a:latin typeface="Calibri" pitchFamily="34" charset="0"/>
              </a:rPr>
              <a:t>(</a:t>
            </a:r>
            <a:r>
              <a:rPr lang="pl-PL" sz="2000" dirty="0" err="1" smtClean="0">
                <a:solidFill>
                  <a:srgbClr val="FFFFFF"/>
                </a:solidFill>
                <a:latin typeface="Calibri" pitchFamily="34" charset="0"/>
              </a:rPr>
              <a:t>i_a</a:t>
            </a:r>
            <a:r>
              <a:rPr lang="pl-PL" sz="2000" dirty="0">
                <a:solidFill>
                  <a:srgbClr val="FFFFFF"/>
                </a:solidFill>
                <a:latin typeface="Calibri" pitchFamily="34" charset="0"/>
              </a:rPr>
              <a:t>, </a:t>
            </a:r>
            <a:r>
              <a:rPr lang="pl-PL" sz="2000" dirty="0" err="1">
                <a:solidFill>
                  <a:srgbClr val="FFFFFF"/>
                </a:solidFill>
                <a:latin typeface="Calibri" pitchFamily="34" charset="0"/>
              </a:rPr>
              <a:t>i_b</a:t>
            </a:r>
            <a:r>
              <a:rPr lang="pl-PL" sz="2000" dirty="0">
                <a:solidFill>
                  <a:srgbClr val="FFFFFF"/>
                </a:solidFill>
                <a:latin typeface="Calibri" pitchFamily="34" charset="0"/>
              </a:rPr>
              <a:t>) </a:t>
            </a:r>
            <a:r>
              <a:rPr lang="en-US" sz="2000" dirty="0" smtClean="0">
                <a:solidFill>
                  <a:srgbClr val="FFFFFF"/>
                </a:solidFill>
                <a:latin typeface="Calibri" pitchFamily="34" charset="0"/>
              </a:rPr>
              <a:t>has been presented</a:t>
            </a:r>
            <a:r>
              <a:rPr lang="pl-PL" sz="2000" dirty="0" smtClean="0">
                <a:solidFill>
                  <a:srgbClr val="FFFFFF"/>
                </a:solidFill>
                <a:latin typeface="Calibri" pitchFamily="34" charset="0"/>
              </a:rPr>
              <a:t>.</a:t>
            </a:r>
            <a:endParaRPr lang="pl-PL" sz="2000" dirty="0">
              <a:solidFill>
                <a:srgbClr val="FFFFFF"/>
              </a:solidFill>
              <a:latin typeface="Calibri" pitchFamily="34" charset="0"/>
            </a:endParaRPr>
          </a:p>
        </p:txBody>
      </p:sp>
      <p:pic>
        <p:nvPicPr>
          <p:cNvPr id="1229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3043" y="1058078"/>
            <a:ext cx="4038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1827429797"/>
      </p:ext>
    </p:extLst>
  </p:cSld>
  <p:clrMapOvr>
    <a:masterClrMapping/>
  </p:clrMapOvr>
  <p:transition>
    <p:strips dir="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ytuł 7"/>
          <p:cNvSpPr>
            <a:spLocks noGrp="1"/>
          </p:cNvSpPr>
          <p:nvPr>
            <p:ph type="title"/>
          </p:nvPr>
        </p:nvSpPr>
        <p:spPr/>
        <p:txBody>
          <a:bodyPr/>
          <a:lstStyle/>
          <a:p>
            <a:r>
              <a:rPr lang="en-US" dirty="0" smtClean="0"/>
              <a:t>What it will be about</a:t>
            </a:r>
            <a:endParaRPr lang="en-US" dirty="0"/>
          </a:p>
        </p:txBody>
      </p:sp>
      <p:sp>
        <p:nvSpPr>
          <p:cNvPr id="9" name="Symbol zastępczy zawartości 8"/>
          <p:cNvSpPr>
            <a:spLocks noGrp="1"/>
          </p:cNvSpPr>
          <p:nvPr>
            <p:ph idx="1"/>
          </p:nvPr>
        </p:nvSpPr>
        <p:spPr>
          <a:xfrm>
            <a:off x="698500" y="1241519"/>
            <a:ext cx="8121650" cy="5400675"/>
          </a:xfrm>
        </p:spPr>
        <p:txBody>
          <a:bodyPr/>
          <a:lstStyle/>
          <a:p>
            <a:pPr marL="457200" indent="-457200">
              <a:buFont typeface="+mj-lt"/>
              <a:buAutoNum type="arabicPeriod"/>
            </a:pPr>
            <a:r>
              <a:rPr lang="en-US" dirty="0"/>
              <a:t>Memory: types, functions &amp; neural </a:t>
            </a:r>
            <a:r>
              <a:rPr lang="en-US" dirty="0" smtClean="0"/>
              <a:t>implementation. </a:t>
            </a:r>
            <a:endParaRPr lang="en-US" dirty="0"/>
          </a:p>
          <a:p>
            <a:pPr marL="457200" indent="-457200">
              <a:buFont typeface="+mj-lt"/>
              <a:buAutoNum type="arabicPeriod"/>
            </a:pPr>
            <a:r>
              <a:rPr lang="en-US" dirty="0"/>
              <a:t>Memory-based cognitive architecture.</a:t>
            </a:r>
          </a:p>
          <a:p>
            <a:pPr marL="457200" indent="-457200">
              <a:buFont typeface="+mj-lt"/>
              <a:buAutoNum type="arabicPeriod"/>
            </a:pPr>
            <a:r>
              <a:rPr lang="en-US" dirty="0" smtClean="0"/>
              <a:t>Active memory and priming</a:t>
            </a:r>
          </a:p>
          <a:p>
            <a:pPr marL="457200" indent="-457200">
              <a:buFont typeface="+mj-lt"/>
              <a:buAutoNum type="arabicPeriod"/>
            </a:pPr>
            <a:r>
              <a:rPr lang="en-US" sz="2400" dirty="0" smtClean="0">
                <a:solidFill>
                  <a:srgbClr val="FFC000"/>
                </a:solidFill>
              </a:rPr>
              <a:t>Catastrophic forgetting. </a:t>
            </a:r>
          </a:p>
          <a:p>
            <a:pPr marL="457200" indent="-457200">
              <a:buFont typeface="+mj-lt"/>
              <a:buAutoNum type="arabicPeriod"/>
            </a:pPr>
            <a:r>
              <a:rPr lang="en-US" dirty="0" smtClean="0"/>
              <a:t>Episodic memory hippocampus model.</a:t>
            </a:r>
          </a:p>
          <a:p>
            <a:pPr marL="457200" indent="-457200">
              <a:buFont typeface="+mj-lt"/>
              <a:buAutoNum type="arabicPeriod"/>
            </a:pPr>
            <a:r>
              <a:rPr lang="en-US" dirty="0" smtClean="0"/>
              <a:t>Short-term memory. </a:t>
            </a:r>
          </a:p>
          <a:p>
            <a:pPr marL="457200" indent="-457200">
              <a:buFont typeface="+mj-lt"/>
              <a:buAutoNum type="arabicPeriod"/>
            </a:pPr>
            <a:r>
              <a:rPr lang="en-US" dirty="0" smtClean="0"/>
              <a:t>Working memory. </a:t>
            </a:r>
          </a:p>
          <a:p>
            <a:pPr marL="457200" indent="-457200">
              <a:buFont typeface="+mj-lt"/>
              <a:buAutoNum type="arabicPeriod"/>
            </a:pPr>
            <a:r>
              <a:rPr lang="en-US" dirty="0" smtClean="0"/>
              <a:t>Synaptic-dynamic memory interactions. </a:t>
            </a:r>
          </a:p>
          <a:p>
            <a:pPr marL="457200" indent="-457200">
              <a:buFont typeface="+mj-lt"/>
              <a:buAutoNum type="arabicPeriod"/>
            </a:pPr>
            <a:r>
              <a:rPr lang="en-US" dirty="0" smtClean="0"/>
              <a:t>Semantic memory.</a:t>
            </a:r>
          </a:p>
        </p:txBody>
      </p:sp>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2750" y="5293679"/>
            <a:ext cx="2381250"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descr="brain_anim"/>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188913"/>
            <a:ext cx="8572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73455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26" name="Rectangle 2"/>
          <p:cNvSpPr>
            <a:spLocks noGrp="1" noChangeArrowheads="1"/>
          </p:cNvSpPr>
          <p:nvPr>
            <p:ph type="title"/>
          </p:nvPr>
        </p:nvSpPr>
        <p:spPr>
          <a:xfrm>
            <a:off x="685800" y="350838"/>
            <a:ext cx="7772400" cy="563562"/>
          </a:xfrm>
        </p:spPr>
        <p:txBody>
          <a:bodyPr/>
          <a:lstStyle/>
          <a:p>
            <a:pPr eaLnBrk="1" hangingPunct="1">
              <a:defRPr/>
            </a:pPr>
            <a:r>
              <a:rPr lang="en-US" dirty="0" smtClean="0"/>
              <a:t>Learning </a:t>
            </a:r>
            <a:r>
              <a:rPr lang="pl-PL" dirty="0" smtClean="0"/>
              <a:t>AB-AC</a:t>
            </a:r>
            <a:r>
              <a:rPr lang="en-US" dirty="0" smtClean="0"/>
              <a:t> lists</a:t>
            </a:r>
          </a:p>
        </p:txBody>
      </p:sp>
      <p:sp>
        <p:nvSpPr>
          <p:cNvPr id="14339" name="Rectangle 3"/>
          <p:cNvSpPr>
            <a:spLocks noGrp="1" noChangeArrowheads="1"/>
          </p:cNvSpPr>
          <p:nvPr>
            <p:ph type="body" sz="half" idx="1"/>
          </p:nvPr>
        </p:nvSpPr>
        <p:spPr>
          <a:xfrm>
            <a:off x="539750" y="1196975"/>
            <a:ext cx="8353425" cy="5472113"/>
          </a:xfrm>
          <a:noFill/>
        </p:spPr>
        <p:txBody>
          <a:bodyPr/>
          <a:lstStyle/>
          <a:p>
            <a:pPr marL="0" indent="0" eaLnBrk="1" hangingPunct="1">
              <a:spcBef>
                <a:spcPct val="0"/>
              </a:spcBef>
              <a:spcAft>
                <a:spcPts val="1200"/>
              </a:spcAft>
              <a:buClrTx/>
              <a:buSzTx/>
              <a:buFontTx/>
              <a:buNone/>
            </a:pPr>
            <a:r>
              <a:rPr lang="en-US" sz="2000" dirty="0" smtClean="0">
                <a:solidFill>
                  <a:srgbClr val="FFFFFF"/>
                </a:solidFill>
              </a:rPr>
              <a:t>People can remember two different associations lists</a:t>
            </a:r>
            <a:r>
              <a:rPr lang="pl-PL" sz="2000" dirty="0" smtClean="0">
                <a:solidFill>
                  <a:srgbClr val="FFFFFF"/>
                </a:solidFill>
              </a:rPr>
              <a:t>, A-B, </a:t>
            </a:r>
            <a:r>
              <a:rPr lang="en-US" sz="2000" dirty="0" smtClean="0">
                <a:solidFill>
                  <a:srgbClr val="FFFFFF"/>
                </a:solidFill>
              </a:rPr>
              <a:t>and </a:t>
            </a:r>
            <a:r>
              <a:rPr lang="pl-PL" sz="2000" dirty="0" smtClean="0">
                <a:solidFill>
                  <a:srgbClr val="FFFFFF"/>
                </a:solidFill>
              </a:rPr>
              <a:t>A-C, </a:t>
            </a:r>
            <a:r>
              <a:rPr lang="en-US" sz="2000" dirty="0" smtClean="0">
                <a:solidFill>
                  <a:srgbClr val="FFFFFF"/>
                </a:solidFill>
              </a:rPr>
              <a:t>ex</a:t>
            </a:r>
            <a:r>
              <a:rPr lang="pl-PL" sz="2000" dirty="0" smtClean="0">
                <a:solidFill>
                  <a:srgbClr val="FFFFFF"/>
                </a:solidFill>
              </a:rPr>
              <a:t>.</a:t>
            </a:r>
          </a:p>
          <a:p>
            <a:pPr marL="0" indent="0" eaLnBrk="1" hangingPunct="1">
              <a:spcBef>
                <a:spcPct val="0"/>
              </a:spcBef>
              <a:spcAft>
                <a:spcPts val="1200"/>
              </a:spcAft>
              <a:buClrTx/>
              <a:buSzTx/>
              <a:buFontTx/>
              <a:buNone/>
            </a:pPr>
            <a:r>
              <a:rPr lang="en-US" sz="2000" dirty="0" smtClean="0">
                <a:solidFill>
                  <a:srgbClr val="FFFFFF"/>
                </a:solidFill>
              </a:rPr>
              <a:t>wind</a:t>
            </a:r>
            <a:r>
              <a:rPr lang="pl-PL" sz="2000" dirty="0" smtClean="0">
                <a:solidFill>
                  <a:srgbClr val="FFFFFF"/>
                </a:solidFill>
              </a:rPr>
              <a:t>-</a:t>
            </a:r>
            <a:r>
              <a:rPr lang="en-US" sz="2000" dirty="0" smtClean="0">
                <a:solidFill>
                  <a:srgbClr val="FFFFFF"/>
                </a:solidFill>
              </a:rPr>
              <a:t>mind</a:t>
            </a:r>
            <a:endParaRPr lang="pl-PL" sz="2000" dirty="0" smtClean="0">
              <a:solidFill>
                <a:srgbClr val="FFFFFF"/>
              </a:solidFill>
            </a:endParaRPr>
          </a:p>
          <a:p>
            <a:pPr marL="0" indent="0" eaLnBrk="1" hangingPunct="1">
              <a:spcBef>
                <a:spcPct val="0"/>
              </a:spcBef>
              <a:spcAft>
                <a:spcPts val="1200"/>
              </a:spcAft>
              <a:buClrTx/>
              <a:buSzTx/>
              <a:buFontTx/>
              <a:buNone/>
            </a:pPr>
            <a:r>
              <a:rPr lang="en-US" sz="2000" dirty="0" smtClean="0">
                <a:solidFill>
                  <a:srgbClr val="FFFFFF"/>
                </a:solidFill>
              </a:rPr>
              <a:t>bike</a:t>
            </a:r>
            <a:r>
              <a:rPr lang="pl-PL" sz="2000" dirty="0" smtClean="0">
                <a:solidFill>
                  <a:srgbClr val="FFFFFF"/>
                </a:solidFill>
              </a:rPr>
              <a:t>-</a:t>
            </a:r>
            <a:r>
              <a:rPr lang="en-US" sz="2000" dirty="0" smtClean="0">
                <a:solidFill>
                  <a:srgbClr val="FFFFFF"/>
                </a:solidFill>
              </a:rPr>
              <a:t>trash</a:t>
            </a:r>
            <a:endParaRPr lang="pl-PL" sz="2000" dirty="0" smtClean="0">
              <a:solidFill>
                <a:srgbClr val="FFFFFF"/>
              </a:solidFill>
            </a:endParaRPr>
          </a:p>
          <a:p>
            <a:pPr marL="0" indent="0" eaLnBrk="1" hangingPunct="1">
              <a:spcBef>
                <a:spcPct val="0"/>
              </a:spcBef>
              <a:spcAft>
                <a:spcPts val="1200"/>
              </a:spcAft>
              <a:buClrTx/>
              <a:buSzTx/>
              <a:buFontTx/>
              <a:buNone/>
            </a:pPr>
            <a:r>
              <a:rPr lang="pl-PL" sz="2000" dirty="0" smtClean="0">
                <a:solidFill>
                  <a:srgbClr val="FFFFFF"/>
                </a:solidFill>
              </a:rPr>
              <a:t>....</a:t>
            </a:r>
          </a:p>
          <a:p>
            <a:pPr marL="0" indent="0" eaLnBrk="1" hangingPunct="1">
              <a:spcBef>
                <a:spcPct val="0"/>
              </a:spcBef>
              <a:spcAft>
                <a:spcPts val="1200"/>
              </a:spcAft>
              <a:buClrTx/>
              <a:buSzTx/>
              <a:buFontTx/>
              <a:buNone/>
            </a:pPr>
            <a:r>
              <a:rPr lang="pl-PL" sz="2000" dirty="0" smtClean="0">
                <a:solidFill>
                  <a:srgbClr val="FFFFFF"/>
                </a:solidFill>
              </a:rPr>
              <a:t>a potem: </a:t>
            </a:r>
          </a:p>
          <a:p>
            <a:pPr marL="0" indent="0" eaLnBrk="1" hangingPunct="1">
              <a:spcBef>
                <a:spcPct val="0"/>
              </a:spcBef>
              <a:spcAft>
                <a:spcPts val="1200"/>
              </a:spcAft>
              <a:buClrTx/>
              <a:buSzTx/>
              <a:buFontTx/>
              <a:buNone/>
            </a:pPr>
            <a:r>
              <a:rPr lang="en-US" sz="2000" dirty="0" smtClean="0">
                <a:solidFill>
                  <a:srgbClr val="FFFFFF"/>
                </a:solidFill>
              </a:rPr>
              <a:t>wind</a:t>
            </a:r>
            <a:r>
              <a:rPr lang="pl-PL" sz="2000" dirty="0" smtClean="0">
                <a:solidFill>
                  <a:srgbClr val="FFFFFF"/>
                </a:solidFill>
              </a:rPr>
              <a:t>-</a:t>
            </a:r>
            <a:r>
              <a:rPr lang="en-US" sz="2000" dirty="0" smtClean="0">
                <a:solidFill>
                  <a:srgbClr val="FFFFFF"/>
                </a:solidFill>
              </a:rPr>
              <a:t>train</a:t>
            </a:r>
            <a:endParaRPr lang="pl-PL" sz="2000" dirty="0" smtClean="0">
              <a:solidFill>
                <a:srgbClr val="FFFFFF"/>
              </a:solidFill>
            </a:endParaRPr>
          </a:p>
          <a:p>
            <a:pPr marL="0" indent="0" eaLnBrk="1" hangingPunct="1">
              <a:spcBef>
                <a:spcPct val="0"/>
              </a:spcBef>
              <a:spcAft>
                <a:spcPts val="1200"/>
              </a:spcAft>
              <a:buClrTx/>
              <a:buSzTx/>
              <a:buFontTx/>
              <a:buNone/>
            </a:pPr>
            <a:r>
              <a:rPr lang="en-US" sz="2000" dirty="0" smtClean="0">
                <a:solidFill>
                  <a:srgbClr val="FFFFFF"/>
                </a:solidFill>
              </a:rPr>
              <a:t>bike</a:t>
            </a:r>
            <a:r>
              <a:rPr lang="pl-PL" sz="2000" dirty="0" smtClean="0">
                <a:solidFill>
                  <a:srgbClr val="FFFFFF"/>
                </a:solidFill>
              </a:rPr>
              <a:t>-</a:t>
            </a:r>
            <a:r>
              <a:rPr lang="en-US" sz="2000" dirty="0" smtClean="0">
                <a:solidFill>
                  <a:srgbClr val="FFFFFF"/>
                </a:solidFill>
              </a:rPr>
              <a:t>cloud</a:t>
            </a:r>
            <a:br>
              <a:rPr lang="en-US" sz="2000" dirty="0" smtClean="0">
                <a:solidFill>
                  <a:srgbClr val="FFFFFF"/>
                </a:solidFill>
              </a:rPr>
            </a:br>
            <a:endParaRPr lang="pl-PL" sz="2000" dirty="0" smtClean="0">
              <a:solidFill>
                <a:srgbClr val="FFFFFF"/>
              </a:solidFill>
            </a:endParaRPr>
          </a:p>
          <a:p>
            <a:pPr marL="0" indent="0" eaLnBrk="1" hangingPunct="1">
              <a:spcBef>
                <a:spcPct val="0"/>
              </a:spcBef>
              <a:spcAft>
                <a:spcPts val="1200"/>
              </a:spcAft>
              <a:buClrTx/>
              <a:buSzTx/>
              <a:buFontTx/>
              <a:buNone/>
            </a:pPr>
            <a:r>
              <a:rPr lang="en-US" sz="2000" dirty="0" smtClean="0">
                <a:solidFill>
                  <a:srgbClr val="FFFFFF"/>
                </a:solidFill>
              </a:rPr>
              <a:t>In real psychological tests interference is </a:t>
            </a:r>
            <a:r>
              <a:rPr lang="en-US" sz="2000" dirty="0" smtClean="0">
                <a:solidFill>
                  <a:srgbClr val="FFFFFF"/>
                </a:solidFill>
              </a:rPr>
              <a:t>gradual and relatively small</a:t>
            </a:r>
            <a:r>
              <a:rPr lang="pl-PL" sz="2000" dirty="0" smtClean="0">
                <a:solidFill>
                  <a:srgbClr val="FFFFFF"/>
                </a:solidFill>
              </a:rPr>
              <a:t>, AB </a:t>
            </a:r>
            <a:r>
              <a:rPr lang="en-US" sz="2000" dirty="0" smtClean="0">
                <a:solidFill>
                  <a:srgbClr val="FFFFFF"/>
                </a:solidFill>
              </a:rPr>
              <a:t>and</a:t>
            </a:r>
            <a:r>
              <a:rPr lang="pl-PL" sz="2000" dirty="0" smtClean="0">
                <a:solidFill>
                  <a:srgbClr val="FFFFFF"/>
                </a:solidFill>
              </a:rPr>
              <a:t> AC</a:t>
            </a:r>
            <a:r>
              <a:rPr lang="en-US" sz="2000" dirty="0" smtClean="0">
                <a:solidFill>
                  <a:srgbClr val="FFFFFF"/>
                </a:solidFill>
              </a:rPr>
              <a:t> list are recalled</a:t>
            </a:r>
            <a:r>
              <a:rPr lang="pl-PL" sz="2000" dirty="0" smtClean="0">
                <a:solidFill>
                  <a:srgbClr val="FFFFFF"/>
                </a:solidFill>
              </a:rPr>
              <a:t>. </a:t>
            </a:r>
            <a:r>
              <a:rPr lang="en-US" dirty="0"/>
              <a:t> </a:t>
            </a:r>
            <a:r>
              <a:rPr lang="en-US" sz="2000" dirty="0" smtClean="0">
                <a:solidFill>
                  <a:srgbClr val="FFFFFF"/>
                </a:solidFill>
              </a:rPr>
              <a:t>Networks trained with error correction only will exhibit catastrophic forgetting of the first list after exposition to the second list</a:t>
            </a:r>
            <a:r>
              <a:rPr lang="pl-PL" sz="2000" dirty="0" smtClean="0">
                <a:solidFill>
                  <a:srgbClr val="FFFFFF"/>
                </a:solidFill>
              </a:rPr>
              <a:t>!</a:t>
            </a:r>
          </a:p>
          <a:p>
            <a:pPr marL="0" indent="0" eaLnBrk="1" hangingPunct="1">
              <a:spcBef>
                <a:spcPct val="0"/>
              </a:spcBef>
              <a:spcAft>
                <a:spcPts val="1200"/>
              </a:spcAft>
              <a:buClrTx/>
              <a:buSzTx/>
              <a:buFontTx/>
              <a:buNone/>
            </a:pPr>
            <a:r>
              <a:rPr lang="en-US" sz="2000" dirty="0" smtClean="0">
                <a:solidFill>
                  <a:srgbClr val="FFFFFF"/>
                </a:solidFill>
              </a:rPr>
              <a:t>Interference results from attempt to use the same connection weights to learn different associations – use context unit to distinguish them</a:t>
            </a:r>
            <a:r>
              <a:rPr lang="pl-PL" sz="2000" dirty="0" smtClean="0">
                <a:solidFill>
                  <a:srgbClr val="FFFFFF"/>
                </a:solidFill>
              </a:rPr>
              <a:t>. </a:t>
            </a:r>
          </a:p>
        </p:txBody>
      </p:sp>
      <p:pic>
        <p:nvPicPr>
          <p:cNvPr id="143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1844675"/>
            <a:ext cx="6804025"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3930265204"/>
      </p:ext>
    </p:extLst>
  </p:cSld>
  <p:clrMapOvr>
    <a:masterClrMapping/>
  </p:clrMapOvr>
  <p:transition>
    <p:strips dir="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274" name="Rectangle 2"/>
          <p:cNvSpPr>
            <a:spLocks noGrp="1" noChangeArrowheads="1"/>
          </p:cNvSpPr>
          <p:nvPr>
            <p:ph type="title"/>
          </p:nvPr>
        </p:nvSpPr>
        <p:spPr>
          <a:xfrm>
            <a:off x="685800" y="350838"/>
            <a:ext cx="7772400" cy="563562"/>
          </a:xfrm>
        </p:spPr>
        <p:txBody>
          <a:bodyPr/>
          <a:lstStyle/>
          <a:p>
            <a:pPr eaLnBrk="1" hangingPunct="1">
              <a:defRPr/>
            </a:pPr>
            <a:r>
              <a:rPr lang="pl-PL" dirty="0" smtClean="0"/>
              <a:t>AB-AC</a:t>
            </a:r>
            <a:r>
              <a:rPr lang="en-US" dirty="0" smtClean="0"/>
              <a:t> </a:t>
            </a:r>
            <a:r>
              <a:rPr lang="pl-PL" dirty="0"/>
              <a:t>Model </a:t>
            </a:r>
            <a:endParaRPr lang="en-US" dirty="0" smtClean="0"/>
          </a:p>
        </p:txBody>
      </p:sp>
      <p:sp>
        <p:nvSpPr>
          <p:cNvPr id="15363" name="Rectangle 3"/>
          <p:cNvSpPr>
            <a:spLocks noGrp="1" noChangeArrowheads="1"/>
          </p:cNvSpPr>
          <p:nvPr>
            <p:ph type="body" sz="half" idx="1"/>
          </p:nvPr>
        </p:nvSpPr>
        <p:spPr>
          <a:xfrm>
            <a:off x="539750" y="1052513"/>
            <a:ext cx="4889500" cy="3519487"/>
          </a:xfrm>
          <a:noFill/>
        </p:spPr>
        <p:txBody>
          <a:bodyPr/>
          <a:lstStyle/>
          <a:p>
            <a:pPr marL="0" indent="0" eaLnBrk="1" hangingPunct="1">
              <a:spcBef>
                <a:spcPct val="0"/>
              </a:spcBef>
              <a:buClrTx/>
              <a:buSzTx/>
              <a:buFontTx/>
              <a:buNone/>
            </a:pPr>
            <a:r>
              <a:rPr lang="pl-PL" sz="2000" dirty="0" err="1" smtClean="0">
                <a:solidFill>
                  <a:srgbClr val="FFFFFF"/>
                </a:solidFill>
              </a:rPr>
              <a:t>Proje</a:t>
            </a:r>
            <a:r>
              <a:rPr lang="en-US" sz="2000" dirty="0" smtClean="0">
                <a:solidFill>
                  <a:srgbClr val="FFFFFF"/>
                </a:solidFill>
              </a:rPr>
              <a:t>c</a:t>
            </a:r>
            <a:r>
              <a:rPr lang="pl-PL" sz="2000" dirty="0" smtClean="0">
                <a:solidFill>
                  <a:srgbClr val="FFFFFF"/>
                </a:solidFill>
              </a:rPr>
              <a:t>t </a:t>
            </a:r>
            <a:r>
              <a:rPr lang="pl-PL" sz="2000" dirty="0" err="1" smtClean="0">
                <a:solidFill>
                  <a:srgbClr val="FFC000"/>
                </a:solidFill>
              </a:rPr>
              <a:t>ab_ac_interference.proj</a:t>
            </a:r>
            <a:r>
              <a:rPr lang="pl-PL" sz="2000" dirty="0" smtClean="0"/>
              <a:t>, chap. 9</a:t>
            </a:r>
          </a:p>
          <a:p>
            <a:pPr marL="0" indent="0" eaLnBrk="1" hangingPunct="1">
              <a:spcBef>
                <a:spcPct val="0"/>
              </a:spcBef>
              <a:buClrTx/>
              <a:buSzTx/>
              <a:buFontTx/>
              <a:buNone/>
            </a:pPr>
            <a:r>
              <a:rPr lang="pl-PL" sz="2000" dirty="0" err="1" smtClean="0">
                <a:solidFill>
                  <a:srgbClr val="FFC000"/>
                </a:solidFill>
              </a:rPr>
              <a:t>View</a:t>
            </a:r>
            <a:r>
              <a:rPr lang="pl-PL" sz="2000" dirty="0" smtClean="0">
                <a:solidFill>
                  <a:srgbClr val="FFC000"/>
                </a:solidFill>
              </a:rPr>
              <a:t> </a:t>
            </a:r>
            <a:r>
              <a:rPr lang="pl-PL" sz="2000" dirty="0" err="1" smtClean="0">
                <a:solidFill>
                  <a:srgbClr val="FFC000"/>
                </a:solidFill>
              </a:rPr>
              <a:t>Events_AB</a:t>
            </a:r>
            <a:r>
              <a:rPr lang="pl-PL" sz="2000" dirty="0" smtClean="0">
                <a:solidFill>
                  <a:srgbClr val="FFFFFF"/>
                </a:solidFill>
              </a:rPr>
              <a:t>, </a:t>
            </a:r>
            <a:r>
              <a:rPr lang="pl-PL" sz="2000" dirty="0" err="1" smtClean="0">
                <a:solidFill>
                  <a:srgbClr val="FFC000"/>
                </a:solidFill>
              </a:rPr>
              <a:t>Events_AC</a:t>
            </a:r>
            <a:r>
              <a:rPr lang="pl-PL" sz="2000" dirty="0" smtClean="0">
                <a:solidFill>
                  <a:srgbClr val="FFFFFF"/>
                </a:solidFill>
              </a:rPr>
              <a:t>, </a:t>
            </a:r>
          </a:p>
          <a:p>
            <a:pPr marL="0" indent="0" eaLnBrk="1" hangingPunct="1">
              <a:spcBef>
                <a:spcPct val="0"/>
              </a:spcBef>
              <a:buClrTx/>
              <a:buSzTx/>
              <a:buFontTx/>
              <a:buNone/>
            </a:pPr>
            <a:r>
              <a:rPr lang="en-US" sz="2000" dirty="0" smtClean="0">
                <a:solidFill>
                  <a:srgbClr val="FFFFFF"/>
                </a:solidFill>
              </a:rPr>
              <a:t>Output</a:t>
            </a:r>
            <a:r>
              <a:rPr lang="pl-PL" sz="2000" dirty="0" smtClean="0">
                <a:solidFill>
                  <a:srgbClr val="FFFFFF"/>
                </a:solidFill>
              </a:rPr>
              <a:t>: B</a:t>
            </a:r>
            <a:r>
              <a:rPr lang="en-US" sz="2000" dirty="0" smtClean="0">
                <a:solidFill>
                  <a:srgbClr val="FFFFFF"/>
                </a:solidFill>
              </a:rPr>
              <a:t> or </a:t>
            </a:r>
            <a:r>
              <a:rPr lang="pl-PL" sz="2000" dirty="0" smtClean="0">
                <a:solidFill>
                  <a:srgbClr val="FFFFFF"/>
                </a:solidFill>
              </a:rPr>
              <a:t>C, </a:t>
            </a:r>
            <a:r>
              <a:rPr lang="en-US" sz="2000" dirty="0" smtClean="0">
                <a:solidFill>
                  <a:srgbClr val="FFFFFF"/>
                </a:solidFill>
              </a:rPr>
              <a:t>but the context variable</a:t>
            </a:r>
            <a:endParaRPr lang="pl-PL" sz="2000" dirty="0" smtClean="0">
              <a:solidFill>
                <a:srgbClr val="FFFFFF"/>
              </a:solidFill>
            </a:endParaRPr>
          </a:p>
          <a:p>
            <a:pPr marL="0" indent="0" eaLnBrk="1" hangingPunct="1">
              <a:spcBef>
                <a:spcPct val="0"/>
              </a:spcBef>
              <a:buClrTx/>
              <a:buSzTx/>
              <a:buFontTx/>
              <a:buNone/>
            </a:pPr>
            <a:r>
              <a:rPr lang="pl-PL" sz="2000" dirty="0" smtClean="0">
                <a:solidFill>
                  <a:srgbClr val="FFFFFF"/>
                </a:solidFill>
              </a:rPr>
              <a:t>= list 1 </a:t>
            </a:r>
            <a:r>
              <a:rPr lang="en-US" sz="2000" dirty="0" smtClean="0">
                <a:solidFill>
                  <a:srgbClr val="FFFFFF"/>
                </a:solidFill>
              </a:rPr>
              <a:t>or</a:t>
            </a:r>
            <a:r>
              <a:rPr lang="pl-PL" sz="2000" dirty="0" smtClean="0">
                <a:solidFill>
                  <a:srgbClr val="FFFFFF"/>
                </a:solidFill>
              </a:rPr>
              <a:t> list 2 </a:t>
            </a:r>
            <a:r>
              <a:rPr lang="en-US" sz="2000" dirty="0" smtClean="0">
                <a:solidFill>
                  <a:srgbClr val="FFFFFF"/>
                </a:solidFill>
              </a:rPr>
              <a:t>helps to remember</a:t>
            </a:r>
            <a:r>
              <a:rPr lang="pl-PL" sz="2000" dirty="0" smtClean="0">
                <a:solidFill>
                  <a:srgbClr val="FFFFFF"/>
                </a:solidFill>
              </a:rPr>
              <a:t>.</a:t>
            </a:r>
            <a:br>
              <a:rPr lang="pl-PL" sz="2000" dirty="0" smtClean="0">
                <a:solidFill>
                  <a:srgbClr val="FFFFFF"/>
                </a:solidFill>
              </a:rPr>
            </a:br>
            <a:r>
              <a:rPr lang="en-US" sz="2000" dirty="0" smtClean="0">
                <a:solidFill>
                  <a:srgbClr val="FFFFFF"/>
                </a:solidFill>
              </a:rPr>
              <a:t>C</a:t>
            </a:r>
            <a:r>
              <a:rPr lang="pl-PL" sz="2000" dirty="0" err="1" smtClean="0">
                <a:solidFill>
                  <a:srgbClr val="FFFFFF"/>
                </a:solidFill>
              </a:rPr>
              <a:t>onte</a:t>
            </a:r>
            <a:r>
              <a:rPr lang="en-US" sz="2000" dirty="0" smtClean="0">
                <a:solidFill>
                  <a:srgbClr val="FFFFFF"/>
                </a:solidFill>
              </a:rPr>
              <a:t>x</a:t>
            </a:r>
            <a:r>
              <a:rPr lang="pl-PL" sz="2000" dirty="0" smtClean="0">
                <a:solidFill>
                  <a:srgbClr val="FFFFFF"/>
                </a:solidFill>
              </a:rPr>
              <a:t>t = </a:t>
            </a:r>
            <a:r>
              <a:rPr lang="en-US" sz="2000" dirty="0" smtClean="0">
                <a:solidFill>
                  <a:srgbClr val="FFFFFF"/>
                </a:solidFill>
              </a:rPr>
              <a:t>change of </a:t>
            </a:r>
            <a:r>
              <a:rPr lang="pl-PL" sz="2000" dirty="0" smtClean="0">
                <a:solidFill>
                  <a:srgbClr val="FFFFFF"/>
                </a:solidFill>
              </a:rPr>
              <a:t>1 </a:t>
            </a:r>
            <a:r>
              <a:rPr lang="en-US" sz="2000" dirty="0" smtClean="0">
                <a:solidFill>
                  <a:srgbClr val="FFFFFF"/>
                </a:solidFill>
              </a:rPr>
              <a:t>or</a:t>
            </a:r>
            <a:r>
              <a:rPr lang="pl-PL" sz="2000" dirty="0" smtClean="0">
                <a:solidFill>
                  <a:srgbClr val="FFFFFF"/>
                </a:solidFill>
              </a:rPr>
              <a:t> 2</a:t>
            </a:r>
            <a:r>
              <a:rPr lang="en-US" sz="2000" dirty="0" smtClean="0">
                <a:solidFill>
                  <a:srgbClr val="FFFFFF"/>
                </a:solidFill>
              </a:rPr>
              <a:t> patterns</a:t>
            </a:r>
            <a:r>
              <a:rPr lang="pl-PL" sz="2000" dirty="0" smtClean="0">
                <a:solidFill>
                  <a:srgbClr val="FFFFFF"/>
                </a:solidFill>
              </a:rPr>
              <a:t>.</a:t>
            </a:r>
            <a:r>
              <a:rPr lang="pl-PL" sz="1000" dirty="0" smtClean="0">
                <a:solidFill>
                  <a:srgbClr val="FFFFFF"/>
                </a:solidFill>
              </a:rPr>
              <a:t/>
            </a:r>
            <a:br>
              <a:rPr lang="pl-PL" sz="1000" dirty="0" smtClean="0">
                <a:solidFill>
                  <a:srgbClr val="FFFFFF"/>
                </a:solidFill>
              </a:rPr>
            </a:br>
            <a:r>
              <a:rPr lang="en-US" sz="1000" dirty="0" smtClean="0">
                <a:solidFill>
                  <a:srgbClr val="FFFFFF"/>
                </a:solidFill>
              </a:rPr>
              <a:t/>
            </a:r>
            <a:br>
              <a:rPr lang="en-US" sz="1000" dirty="0" smtClean="0">
                <a:solidFill>
                  <a:srgbClr val="FFFFFF"/>
                </a:solidFill>
              </a:rPr>
            </a:br>
            <a:r>
              <a:rPr lang="en-US" sz="2000" dirty="0" smtClean="0">
                <a:solidFill>
                  <a:srgbClr val="FFFFFF"/>
                </a:solidFill>
              </a:rPr>
              <a:t>Catastrophic forgetting</a:t>
            </a:r>
            <a:r>
              <a:rPr lang="pl-PL" sz="2000" dirty="0" smtClean="0">
                <a:solidFill>
                  <a:srgbClr val="FFFFFF"/>
                </a:solidFill>
              </a:rPr>
              <a:t>:  </a:t>
            </a:r>
          </a:p>
          <a:p>
            <a:pPr marL="0" indent="0" eaLnBrk="1" hangingPunct="1">
              <a:spcBef>
                <a:spcPct val="0"/>
              </a:spcBef>
              <a:buClrTx/>
              <a:buSzTx/>
              <a:buFontTx/>
              <a:buNone/>
            </a:pPr>
            <a:r>
              <a:rPr lang="en-US" sz="2000" dirty="0" smtClean="0">
                <a:solidFill>
                  <a:srgbClr val="FFFFFF"/>
                </a:solidFill>
              </a:rPr>
              <a:t>Results</a:t>
            </a:r>
            <a:r>
              <a:rPr lang="pl-PL" sz="2000" dirty="0" smtClean="0">
                <a:solidFill>
                  <a:srgbClr val="FFFFFF"/>
                </a:solidFill>
              </a:rPr>
              <a:t>: </a:t>
            </a:r>
            <a:r>
              <a:rPr lang="pl-PL" sz="2000" dirty="0" err="1" smtClean="0">
                <a:solidFill>
                  <a:srgbClr val="FFFFFF"/>
                </a:solidFill>
              </a:rPr>
              <a:t>EpochOutputDataGraph</a:t>
            </a:r>
            <a:r>
              <a:rPr lang="pl-PL" sz="2000" dirty="0" smtClean="0">
                <a:solidFill>
                  <a:srgbClr val="FFFFFF"/>
                </a:solidFill>
              </a:rPr>
              <a:t>, </a:t>
            </a:r>
            <a:r>
              <a:rPr lang="en-US" sz="2000" dirty="0" smtClean="0">
                <a:solidFill>
                  <a:srgbClr val="FFFFFF"/>
                </a:solidFill>
              </a:rPr>
              <a:t/>
            </a:r>
            <a:br>
              <a:rPr lang="en-US" sz="2000" dirty="0" smtClean="0">
                <a:solidFill>
                  <a:srgbClr val="FFFFFF"/>
                </a:solidFill>
              </a:rPr>
            </a:br>
            <a:r>
              <a:rPr lang="en-US" sz="2000" dirty="0" smtClean="0">
                <a:solidFill>
                  <a:srgbClr val="FFFFFF"/>
                </a:solidFill>
              </a:rPr>
              <a:t>black </a:t>
            </a:r>
            <a:r>
              <a:rPr lang="en-US" sz="2000" dirty="0" smtClean="0">
                <a:solidFill>
                  <a:srgbClr val="FFFFFF"/>
                </a:solidFill>
              </a:rPr>
              <a:t>line </a:t>
            </a:r>
            <a:r>
              <a:rPr lang="pl-PL" sz="2000" dirty="0" smtClean="0">
                <a:solidFill>
                  <a:srgbClr val="FFFFFF"/>
                </a:solidFill>
              </a:rPr>
              <a:t>= </a:t>
            </a:r>
            <a:r>
              <a:rPr lang="en-US" sz="2000" dirty="0" smtClean="0">
                <a:solidFill>
                  <a:srgbClr val="FFFFFF"/>
                </a:solidFill>
              </a:rPr>
              <a:t>errors during </a:t>
            </a:r>
            <a:r>
              <a:rPr lang="pl-PL" sz="2000" dirty="0" smtClean="0">
                <a:solidFill>
                  <a:srgbClr val="FFFFFF"/>
                </a:solidFill>
              </a:rPr>
              <a:t>AB</a:t>
            </a:r>
            <a:r>
              <a:rPr lang="en-US" sz="2000" dirty="0" smtClean="0">
                <a:solidFill>
                  <a:srgbClr val="FFFFFF"/>
                </a:solidFill>
              </a:rPr>
              <a:t>/AC </a:t>
            </a:r>
            <a:r>
              <a:rPr lang="en-US" sz="2000" dirty="0" smtClean="0">
                <a:solidFill>
                  <a:srgbClr val="FFFFFF"/>
                </a:solidFill>
              </a:rPr>
              <a:t>training</a:t>
            </a:r>
            <a:r>
              <a:rPr lang="pl-PL" sz="2000" dirty="0" smtClean="0">
                <a:solidFill>
                  <a:srgbClr val="FFFFFF"/>
                </a:solidFill>
              </a:rPr>
              <a:t>, </a:t>
            </a:r>
            <a:r>
              <a:rPr lang="en-US" sz="2000" dirty="0" smtClean="0">
                <a:solidFill>
                  <a:srgbClr val="FFFFFF"/>
                </a:solidFill>
              </a:rPr>
              <a:t/>
            </a:r>
            <a:br>
              <a:rPr lang="en-US" sz="2000" dirty="0" smtClean="0">
                <a:solidFill>
                  <a:srgbClr val="FFFFFF"/>
                </a:solidFill>
              </a:rPr>
            </a:br>
            <a:r>
              <a:rPr lang="en-US" sz="2000" dirty="0" smtClean="0">
                <a:solidFill>
                  <a:srgbClr val="FFFFFF"/>
                </a:solidFill>
              </a:rPr>
              <a:t>red </a:t>
            </a:r>
            <a:r>
              <a:rPr lang="en-US" sz="2000" dirty="0" smtClean="0">
                <a:solidFill>
                  <a:srgbClr val="FFFFFF"/>
                </a:solidFill>
              </a:rPr>
              <a:t>line </a:t>
            </a:r>
            <a:r>
              <a:rPr lang="pl-PL" sz="2000" dirty="0" smtClean="0">
                <a:solidFill>
                  <a:srgbClr val="FFFFFF"/>
                </a:solidFill>
              </a:rPr>
              <a:t>= test </a:t>
            </a:r>
            <a:r>
              <a:rPr lang="en-US" sz="2000" dirty="0" smtClean="0">
                <a:solidFill>
                  <a:srgbClr val="FFFFFF"/>
                </a:solidFill>
              </a:rPr>
              <a:t>on </a:t>
            </a:r>
            <a:r>
              <a:rPr lang="pl-PL" sz="2000" dirty="0" smtClean="0">
                <a:solidFill>
                  <a:srgbClr val="FFFFFF"/>
                </a:solidFill>
              </a:rPr>
              <a:t>AB</a:t>
            </a:r>
            <a:r>
              <a:rPr lang="en-US" sz="2000" dirty="0" smtClean="0">
                <a:solidFill>
                  <a:srgbClr val="FFFFFF"/>
                </a:solidFill>
              </a:rPr>
              <a:t> list after </a:t>
            </a:r>
            <a:r>
              <a:rPr lang="en-US" sz="2000" dirty="0" smtClean="0">
                <a:solidFill>
                  <a:srgbClr val="FFFFFF"/>
                </a:solidFill>
              </a:rPr>
              <a:t>each epoch</a:t>
            </a:r>
            <a:r>
              <a:rPr lang="pl-PL" sz="2000" dirty="0" smtClean="0">
                <a:solidFill>
                  <a:srgbClr val="FFFFFF"/>
                </a:solidFill>
              </a:rPr>
              <a:t>.</a:t>
            </a:r>
          </a:p>
        </p:txBody>
      </p:sp>
      <p:sp>
        <p:nvSpPr>
          <p:cNvPr id="15364" name="Rectangle 6"/>
          <p:cNvSpPr>
            <a:spLocks noChangeArrowheads="1"/>
          </p:cNvSpPr>
          <p:nvPr/>
        </p:nvSpPr>
        <p:spPr bwMode="auto">
          <a:xfrm>
            <a:off x="500063" y="4643438"/>
            <a:ext cx="5572125" cy="207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spcAft>
                <a:spcPts val="600"/>
              </a:spcAft>
            </a:pPr>
            <a:r>
              <a:rPr lang="en-US" sz="2000" dirty="0" smtClean="0">
                <a:solidFill>
                  <a:srgbClr val="FFFFFF"/>
                </a:solidFill>
                <a:latin typeface="Calibri" pitchFamily="34" charset="0"/>
              </a:rPr>
              <a:t>10 patterns, batch will repeat it 5 times.</a:t>
            </a:r>
          </a:p>
          <a:p>
            <a:pPr algn="l">
              <a:spcAft>
                <a:spcPts val="600"/>
              </a:spcAft>
            </a:pPr>
            <a:r>
              <a:rPr lang="en-US" sz="2000" dirty="0" smtClean="0">
                <a:solidFill>
                  <a:srgbClr val="FFFFFF"/>
                </a:solidFill>
                <a:latin typeface="Calibri" pitchFamily="34" charset="0"/>
              </a:rPr>
              <a:t>This test shows that after learning AC (8 epochs) the network has completely forgotten associations AB, because many hidden units take part in learning of both lists. </a:t>
            </a:r>
            <a:endParaRPr lang="en-US" sz="2000" dirty="0">
              <a:solidFill>
                <a:srgbClr val="FFFFFF"/>
              </a:solidFill>
              <a:latin typeface="Calibri" pitchFamily="34" charset="0"/>
            </a:endParaRPr>
          </a:p>
        </p:txBody>
      </p:sp>
      <p:pic>
        <p:nvPicPr>
          <p:cNvPr id="1536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4338" y="928688"/>
            <a:ext cx="3649662" cy="310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5366"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7938" y="4071938"/>
            <a:ext cx="2667000" cy="265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3553025292"/>
      </p:ext>
    </p:extLst>
  </p:cSld>
  <p:clrMapOvr>
    <a:masterClrMapping/>
  </p:clrMapOvr>
  <p:transition>
    <p:strips dir="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4322" name="Rectangle 2"/>
          <p:cNvSpPr>
            <a:spLocks noGrp="1" noChangeArrowheads="1"/>
          </p:cNvSpPr>
          <p:nvPr>
            <p:ph type="title"/>
          </p:nvPr>
        </p:nvSpPr>
        <p:spPr>
          <a:xfrm>
            <a:off x="685800" y="350838"/>
            <a:ext cx="7772400" cy="563562"/>
          </a:xfrm>
        </p:spPr>
        <p:txBody>
          <a:bodyPr/>
          <a:lstStyle/>
          <a:p>
            <a:pPr eaLnBrk="1" hangingPunct="1">
              <a:defRPr/>
            </a:pPr>
            <a:r>
              <a:rPr lang="pl-PL" dirty="0" smtClean="0"/>
              <a:t>AB-AC</a:t>
            </a:r>
            <a:r>
              <a:rPr lang="en-US" dirty="0" smtClean="0"/>
              <a:t> </a:t>
            </a:r>
            <a:r>
              <a:rPr lang="pl-PL" dirty="0"/>
              <a:t>Model </a:t>
            </a:r>
            <a:endParaRPr lang="en-US" dirty="0" smtClean="0"/>
          </a:p>
        </p:txBody>
      </p:sp>
      <p:sp>
        <p:nvSpPr>
          <p:cNvPr id="16387" name="Rectangle 3"/>
          <p:cNvSpPr>
            <a:spLocks noGrp="1" noChangeArrowheads="1"/>
          </p:cNvSpPr>
          <p:nvPr>
            <p:ph type="body" sz="half" idx="1"/>
          </p:nvPr>
        </p:nvSpPr>
        <p:spPr>
          <a:xfrm>
            <a:off x="539750" y="1412775"/>
            <a:ext cx="8353425" cy="5111849"/>
          </a:xfrm>
          <a:noFill/>
        </p:spPr>
        <p:txBody>
          <a:bodyPr/>
          <a:lstStyle/>
          <a:p>
            <a:pPr marL="0" indent="0" eaLnBrk="1" hangingPunct="1">
              <a:spcBef>
                <a:spcPct val="0"/>
              </a:spcBef>
              <a:spcAft>
                <a:spcPts val="1200"/>
              </a:spcAft>
              <a:buClrTx/>
              <a:buSzTx/>
              <a:buFontTx/>
              <a:buNone/>
            </a:pPr>
            <a:r>
              <a:rPr lang="pl-PL" sz="2000" dirty="0" err="1" smtClean="0">
                <a:solidFill>
                  <a:srgbClr val="FFFFFF"/>
                </a:solidFill>
              </a:rPr>
              <a:t>BatchOutputData</a:t>
            </a:r>
            <a:r>
              <a:rPr lang="pl-PL" sz="2000" dirty="0" smtClean="0">
                <a:solidFill>
                  <a:srgbClr val="FFFFFF"/>
                </a:solidFill>
              </a:rPr>
              <a:t> </a:t>
            </a:r>
            <a:r>
              <a:rPr lang="en-US" sz="2000" dirty="0" smtClean="0">
                <a:solidFill>
                  <a:srgbClr val="FFFFFF"/>
                </a:solidFill>
              </a:rPr>
              <a:t>shows</a:t>
            </a:r>
            <a:r>
              <a:rPr lang="pl-PL" sz="2000" dirty="0" smtClean="0">
                <a:solidFill>
                  <a:srgbClr val="FFFFFF"/>
                </a:solidFill>
              </a:rPr>
              <a:t>, </a:t>
            </a:r>
            <a:r>
              <a:rPr lang="en-US" sz="2000" dirty="0" smtClean="0">
                <a:solidFill>
                  <a:srgbClr val="FFFFFF"/>
                </a:solidFill>
              </a:rPr>
              <a:t>that when </a:t>
            </a:r>
            <a:r>
              <a:rPr lang="pl-PL" sz="2000" dirty="0" smtClean="0">
                <a:solidFill>
                  <a:srgbClr val="FFFFFF"/>
                </a:solidFill>
              </a:rPr>
              <a:t>AB </a:t>
            </a:r>
            <a:r>
              <a:rPr lang="en-US" sz="2000" dirty="0" smtClean="0">
                <a:solidFill>
                  <a:srgbClr val="FFFFFF"/>
                </a:solidFill>
              </a:rPr>
              <a:t>list has been learned and AC is being learned the number of errors goes to 10 each time, everything is forgotten</a:t>
            </a:r>
            <a:r>
              <a:rPr lang="pl-PL" sz="2000" dirty="0" smtClean="0">
                <a:solidFill>
                  <a:srgbClr val="FFFFFF"/>
                </a:solidFill>
              </a:rPr>
              <a:t>.</a:t>
            </a:r>
          </a:p>
          <a:p>
            <a:pPr marL="0" indent="0" eaLnBrk="1" hangingPunct="1">
              <a:spcBef>
                <a:spcPct val="0"/>
              </a:spcBef>
              <a:spcAft>
                <a:spcPts val="1200"/>
              </a:spcAft>
              <a:buClrTx/>
              <a:buSzTx/>
              <a:buFontTx/>
              <a:buNone/>
            </a:pPr>
            <a:r>
              <a:rPr lang="en-US" sz="2000" dirty="0" smtClean="0">
                <a:solidFill>
                  <a:srgbClr val="FFFFFF"/>
                </a:solidFill>
              </a:rPr>
              <a:t>Can one learn both lists</a:t>
            </a:r>
            <a:r>
              <a:rPr lang="pl-PL" sz="2000" dirty="0" smtClean="0">
                <a:solidFill>
                  <a:srgbClr val="FFFFFF"/>
                </a:solidFill>
              </a:rPr>
              <a:t>?  </a:t>
            </a:r>
            <a:r>
              <a:rPr lang="en-US" sz="2000" dirty="0" smtClean="0">
                <a:solidFill>
                  <a:srgbClr val="FFFFFF"/>
                </a:solidFill>
              </a:rPr>
              <a:t/>
            </a:r>
            <a:br>
              <a:rPr lang="en-US" sz="2000" dirty="0" smtClean="0">
                <a:solidFill>
                  <a:srgbClr val="FFFFFF"/>
                </a:solidFill>
              </a:rPr>
            </a:br>
            <a:r>
              <a:rPr lang="en-US" sz="2000" dirty="0" smtClean="0">
                <a:solidFill>
                  <a:srgbClr val="FFFFFF"/>
                </a:solidFill>
              </a:rPr>
              <a:t>Perhaps </a:t>
            </a:r>
            <a:r>
              <a:rPr lang="en-US" sz="2000" dirty="0" smtClean="0">
                <a:solidFill>
                  <a:srgbClr val="FFFFFF"/>
                </a:solidFill>
              </a:rPr>
              <a:t>less hidden units should be active at the same time? </a:t>
            </a:r>
            <a:r>
              <a:rPr lang="en-US" sz="2000" dirty="0" smtClean="0">
                <a:solidFill>
                  <a:srgbClr val="FFFFFF"/>
                </a:solidFill>
              </a:rPr>
              <a:t/>
            </a:r>
            <a:br>
              <a:rPr lang="en-US" sz="2000" dirty="0" smtClean="0">
                <a:solidFill>
                  <a:srgbClr val="FFFFFF"/>
                </a:solidFill>
              </a:rPr>
            </a:br>
            <a:r>
              <a:rPr lang="en-US" dirty="0" smtClean="0"/>
              <a:t>Changing </a:t>
            </a:r>
            <a:r>
              <a:rPr lang="pl-PL" sz="2000" dirty="0" err="1" smtClean="0">
                <a:solidFill>
                  <a:srgbClr val="FFFFFF"/>
                </a:solidFill>
              </a:rPr>
              <a:t>hid_kwta</a:t>
            </a:r>
            <a:r>
              <a:rPr lang="pl-PL" sz="2000" dirty="0" smtClean="0">
                <a:solidFill>
                  <a:srgbClr val="FFFFFF"/>
                </a:solidFill>
              </a:rPr>
              <a:t> 12=&gt;4 </a:t>
            </a:r>
            <a:r>
              <a:rPr lang="en-US" sz="2000" dirty="0" smtClean="0">
                <a:solidFill>
                  <a:srgbClr val="FFFFFF"/>
                </a:solidFill>
              </a:rPr>
              <a:t>does not help, still there is catastrophic forgetting.</a:t>
            </a:r>
            <a:endParaRPr lang="pl-PL" sz="2000" dirty="0" smtClean="0">
              <a:solidFill>
                <a:srgbClr val="FFFFFF"/>
              </a:solidFill>
            </a:endParaRPr>
          </a:p>
          <a:p>
            <a:pPr marL="0" indent="0" eaLnBrk="1" hangingPunct="1">
              <a:spcBef>
                <a:spcPct val="0"/>
              </a:spcBef>
              <a:spcAft>
                <a:spcPts val="1200"/>
              </a:spcAft>
              <a:buClrTx/>
              <a:buSzTx/>
              <a:buFontTx/>
              <a:buNone/>
            </a:pPr>
            <a:r>
              <a:rPr lang="en-US" sz="2000" dirty="0" smtClean="0">
                <a:solidFill>
                  <a:srgbClr val="FFFFFF"/>
                </a:solidFill>
              </a:rPr>
              <a:t>Changing variance of initial values</a:t>
            </a:r>
            <a:r>
              <a:rPr lang="pl-PL" sz="2000" dirty="0" smtClean="0">
                <a:solidFill>
                  <a:srgbClr val="FFFFFF"/>
                </a:solidFill>
              </a:rPr>
              <a:t> </a:t>
            </a:r>
            <a:r>
              <a:rPr lang="pl-PL" sz="2000" dirty="0" err="1" smtClean="0">
                <a:solidFill>
                  <a:srgbClr val="FFFFFF"/>
                </a:solidFill>
              </a:rPr>
              <a:t>wt_var</a:t>
            </a:r>
            <a:r>
              <a:rPr lang="pl-PL" sz="2000" dirty="0" smtClean="0">
                <a:solidFill>
                  <a:srgbClr val="FFFFFF"/>
                </a:solidFill>
              </a:rPr>
              <a:t> 0.25=&gt;</a:t>
            </a:r>
            <a:r>
              <a:rPr lang="pl-PL" sz="2000" dirty="0" smtClean="0">
                <a:solidFill>
                  <a:srgbClr val="FFFFFF"/>
                </a:solidFill>
              </a:rPr>
              <a:t>0.4</a:t>
            </a:r>
            <a:r>
              <a:rPr lang="en-US" sz="2000" dirty="0" smtClean="0">
                <a:solidFill>
                  <a:srgbClr val="FFFFFF"/>
                </a:solidFill>
              </a:rPr>
              <a:t/>
            </a:r>
            <a:br>
              <a:rPr lang="en-US" sz="2000" dirty="0" smtClean="0">
                <a:solidFill>
                  <a:srgbClr val="FFFFFF"/>
                </a:solidFill>
              </a:rPr>
            </a:br>
            <a:r>
              <a:rPr lang="en-US" sz="2000" dirty="0" smtClean="0">
                <a:solidFill>
                  <a:srgbClr val="FFFFFF"/>
                </a:solidFill>
              </a:rPr>
              <a:t>Stronger </a:t>
            </a:r>
            <a:r>
              <a:rPr lang="en-US" sz="2000" dirty="0" smtClean="0">
                <a:solidFill>
                  <a:srgbClr val="FFFFFF"/>
                </a:solidFill>
              </a:rPr>
              <a:t>influence of </a:t>
            </a:r>
            <a:r>
              <a:rPr lang="en-US" sz="2000" dirty="0" err="1" smtClean="0">
                <a:solidFill>
                  <a:srgbClr val="FFFFFF"/>
                </a:solidFill>
              </a:rPr>
              <a:t>contex</a:t>
            </a:r>
            <a:r>
              <a:rPr lang="pl-PL" sz="2000" dirty="0" smtClean="0">
                <a:solidFill>
                  <a:srgbClr val="FFFFFF"/>
                </a:solidFill>
              </a:rPr>
              <a:t>  </a:t>
            </a:r>
            <a:r>
              <a:rPr lang="pl-PL" sz="2000" dirty="0" err="1" smtClean="0">
                <a:solidFill>
                  <a:srgbClr val="FFFFFF"/>
                </a:solidFill>
              </a:rPr>
              <a:t>fm_context</a:t>
            </a:r>
            <a:r>
              <a:rPr lang="pl-PL" sz="2000" dirty="0" smtClean="0">
                <a:solidFill>
                  <a:srgbClr val="FFFFFF"/>
                </a:solidFill>
              </a:rPr>
              <a:t> 1=&gt;1.5</a:t>
            </a:r>
          </a:p>
          <a:p>
            <a:pPr marL="0" indent="0" eaLnBrk="1" hangingPunct="1">
              <a:spcBef>
                <a:spcPct val="0"/>
              </a:spcBef>
              <a:spcAft>
                <a:spcPts val="1200"/>
              </a:spcAft>
              <a:buClrTx/>
              <a:buSzTx/>
              <a:buFontTx/>
              <a:buNone/>
            </a:pPr>
            <a:r>
              <a:rPr lang="en-US" sz="2000" dirty="0" smtClean="0">
                <a:solidFill>
                  <a:srgbClr val="FFFFFF"/>
                </a:solidFill>
              </a:rPr>
              <a:t>Stronger </a:t>
            </a:r>
            <a:r>
              <a:rPr lang="pl-PL" sz="2000" dirty="0" err="1" smtClean="0">
                <a:solidFill>
                  <a:srgbClr val="FFFFFF"/>
                </a:solidFill>
              </a:rPr>
              <a:t>Hebb</a:t>
            </a:r>
            <a:r>
              <a:rPr lang="en-US" sz="2000" dirty="0" err="1" smtClean="0">
                <a:solidFill>
                  <a:srgbClr val="FFFFFF"/>
                </a:solidFill>
              </a:rPr>
              <a:t>ian</a:t>
            </a:r>
            <a:r>
              <a:rPr lang="en-US" sz="2000" dirty="0" smtClean="0">
                <a:solidFill>
                  <a:srgbClr val="FFFFFF"/>
                </a:solidFill>
              </a:rPr>
              <a:t> learning </a:t>
            </a:r>
            <a:r>
              <a:rPr lang="pl-PL" sz="2000" dirty="0" err="1" smtClean="0">
                <a:solidFill>
                  <a:srgbClr val="FFFFFF"/>
                </a:solidFill>
              </a:rPr>
              <a:t>hebb</a:t>
            </a:r>
            <a:r>
              <a:rPr lang="pl-PL" sz="2000" dirty="0" smtClean="0">
                <a:solidFill>
                  <a:srgbClr val="FFFFFF"/>
                </a:solidFill>
              </a:rPr>
              <a:t> 0.01=&gt;</a:t>
            </a:r>
            <a:r>
              <a:rPr lang="pl-PL" sz="2000" dirty="0" smtClean="0">
                <a:solidFill>
                  <a:srgbClr val="FFFFFF"/>
                </a:solidFill>
              </a:rPr>
              <a:t>0.05</a:t>
            </a:r>
            <a:r>
              <a:rPr lang="en-US" sz="2000" dirty="0" smtClean="0">
                <a:solidFill>
                  <a:srgbClr val="FFFFFF"/>
                </a:solidFill>
              </a:rPr>
              <a:t/>
            </a:r>
            <a:br>
              <a:rPr lang="en-US" sz="2000" dirty="0" smtClean="0">
                <a:solidFill>
                  <a:srgbClr val="FFFFFF"/>
                </a:solidFill>
              </a:rPr>
            </a:br>
            <a:r>
              <a:rPr lang="en-US" sz="2000" dirty="0" smtClean="0">
                <a:solidFill>
                  <a:srgbClr val="FFFFFF"/>
                </a:solidFill>
              </a:rPr>
              <a:t>Slower </a:t>
            </a:r>
            <a:r>
              <a:rPr lang="en-US" sz="2000" dirty="0" smtClean="0">
                <a:solidFill>
                  <a:srgbClr val="FFFFFF"/>
                </a:solidFill>
              </a:rPr>
              <a:t>learning, decreasing learning rate </a:t>
            </a:r>
            <a:r>
              <a:rPr lang="pl-PL" sz="2000" dirty="0" err="1" smtClean="0">
                <a:solidFill>
                  <a:srgbClr val="FFFFFF"/>
                </a:solidFill>
              </a:rPr>
              <a:t>lrate</a:t>
            </a:r>
            <a:r>
              <a:rPr lang="pl-PL" sz="2000" dirty="0" smtClean="0">
                <a:solidFill>
                  <a:srgbClr val="FFFFFF"/>
                </a:solidFill>
              </a:rPr>
              <a:t> =&gt; 0.1, </a:t>
            </a:r>
            <a:r>
              <a:rPr lang="pl-PL" sz="2000" dirty="0" err="1" smtClean="0">
                <a:solidFill>
                  <a:srgbClr val="FFFFFF"/>
                </a:solidFill>
              </a:rPr>
              <a:t>Batch</a:t>
            </a:r>
            <a:endParaRPr lang="pl-PL" sz="2000" dirty="0" smtClean="0">
              <a:solidFill>
                <a:srgbClr val="FFFFFF"/>
              </a:solidFill>
            </a:endParaRPr>
          </a:p>
          <a:p>
            <a:pPr marL="0" indent="0" eaLnBrk="1" hangingPunct="1">
              <a:spcBef>
                <a:spcPct val="0"/>
              </a:spcBef>
              <a:spcAft>
                <a:spcPts val="1200"/>
              </a:spcAft>
              <a:buClrTx/>
              <a:buSzTx/>
              <a:buFontTx/>
              <a:buNone/>
            </a:pPr>
            <a:r>
              <a:rPr lang="en-US" sz="2000" dirty="0" smtClean="0">
                <a:solidFill>
                  <a:srgbClr val="FFFFFF"/>
                </a:solidFill>
              </a:rPr>
              <a:t>Although the catastrophe may be a bit </a:t>
            </a:r>
            <a:r>
              <a:rPr lang="en-US" sz="2000" dirty="0" smtClean="0">
                <a:solidFill>
                  <a:srgbClr val="FFFFFF"/>
                </a:solidFill>
              </a:rPr>
              <a:t>weaker it does not work … </a:t>
            </a:r>
            <a:endParaRPr lang="pl-PL" sz="1000" dirty="0" smtClean="0">
              <a:solidFill>
                <a:srgbClr val="FFFFFF"/>
              </a:solidFill>
            </a:endParaRPr>
          </a:p>
          <a:p>
            <a:pPr marL="0" indent="0" eaLnBrk="1" hangingPunct="1">
              <a:spcBef>
                <a:spcPct val="0"/>
              </a:spcBef>
              <a:spcAft>
                <a:spcPts val="1200"/>
              </a:spcAft>
              <a:buClrTx/>
              <a:buSzTx/>
              <a:buFontTx/>
              <a:buNone/>
            </a:pPr>
            <a:r>
              <a:rPr lang="en-US" sz="2000" dirty="0" smtClean="0">
                <a:solidFill>
                  <a:srgbClr val="FFFFFF"/>
                </a:solidFill>
              </a:rPr>
              <a:t>Clearly another system is needed f</a:t>
            </a:r>
            <a:r>
              <a:rPr lang="en-US" dirty="0" smtClean="0"/>
              <a:t>or fast learning: </a:t>
            </a:r>
          </a:p>
          <a:p>
            <a:pPr marL="0" indent="0" eaLnBrk="1" hangingPunct="1">
              <a:spcBef>
                <a:spcPct val="0"/>
              </a:spcBef>
              <a:spcAft>
                <a:spcPts val="1200"/>
              </a:spcAft>
              <a:buClrTx/>
              <a:buSzTx/>
              <a:buFontTx/>
              <a:buNone/>
            </a:pPr>
            <a:r>
              <a:rPr lang="en-US" sz="2000" dirty="0" smtClean="0">
                <a:solidFill>
                  <a:srgbClr val="FFFFFF"/>
                </a:solidFill>
              </a:rPr>
              <a:t>one fast and one slow, and this is based on the cortex and hippocampus.</a:t>
            </a:r>
          </a:p>
        </p:txBody>
      </p:sp>
    </p:spTree>
    <p:extLst>
      <p:ext uri="{BB962C8B-B14F-4D97-AF65-F5344CB8AC3E}">
        <p14:creationId xmlns:p14="http://schemas.microsoft.com/office/powerpoint/2010/main" val="245581521"/>
      </p:ext>
    </p:extLst>
  </p:cSld>
  <p:clrMapOvr>
    <a:masterClrMapping/>
  </p:clrMapOvr>
  <p:transition>
    <p:strips dir="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ytuł 7"/>
          <p:cNvSpPr>
            <a:spLocks noGrp="1"/>
          </p:cNvSpPr>
          <p:nvPr>
            <p:ph type="title"/>
          </p:nvPr>
        </p:nvSpPr>
        <p:spPr/>
        <p:txBody>
          <a:bodyPr/>
          <a:lstStyle/>
          <a:p>
            <a:r>
              <a:rPr lang="en-US" dirty="0" smtClean="0"/>
              <a:t>What it will be about</a:t>
            </a:r>
            <a:endParaRPr lang="en-US" dirty="0"/>
          </a:p>
        </p:txBody>
      </p:sp>
      <p:sp>
        <p:nvSpPr>
          <p:cNvPr id="9" name="Symbol zastępczy zawartości 8"/>
          <p:cNvSpPr>
            <a:spLocks noGrp="1"/>
          </p:cNvSpPr>
          <p:nvPr>
            <p:ph idx="1"/>
          </p:nvPr>
        </p:nvSpPr>
        <p:spPr>
          <a:xfrm>
            <a:off x="698500" y="1241519"/>
            <a:ext cx="8121650" cy="5400675"/>
          </a:xfrm>
        </p:spPr>
        <p:txBody>
          <a:bodyPr/>
          <a:lstStyle/>
          <a:p>
            <a:pPr marL="457200" indent="-457200">
              <a:buFont typeface="+mj-lt"/>
              <a:buAutoNum type="arabicPeriod"/>
            </a:pPr>
            <a:r>
              <a:rPr lang="en-US" dirty="0"/>
              <a:t>Memory: types, functions &amp; neural </a:t>
            </a:r>
            <a:r>
              <a:rPr lang="en-US" dirty="0" smtClean="0"/>
              <a:t>implementation. </a:t>
            </a:r>
            <a:endParaRPr lang="en-US" dirty="0"/>
          </a:p>
          <a:p>
            <a:pPr marL="457200" indent="-457200">
              <a:buFont typeface="+mj-lt"/>
              <a:buAutoNum type="arabicPeriod"/>
            </a:pPr>
            <a:r>
              <a:rPr lang="en-US" dirty="0"/>
              <a:t>Memory-based cognitive architecture.</a:t>
            </a:r>
          </a:p>
          <a:p>
            <a:pPr marL="457200" indent="-457200">
              <a:buFont typeface="+mj-lt"/>
              <a:buAutoNum type="arabicPeriod"/>
            </a:pPr>
            <a:r>
              <a:rPr lang="en-US" dirty="0" smtClean="0"/>
              <a:t>Active memory and priming</a:t>
            </a:r>
          </a:p>
          <a:p>
            <a:pPr marL="457200" indent="-457200">
              <a:buFont typeface="+mj-lt"/>
              <a:buAutoNum type="arabicPeriod"/>
            </a:pPr>
            <a:r>
              <a:rPr lang="en-US" dirty="0" smtClean="0"/>
              <a:t>Catastrophic forgetting. </a:t>
            </a:r>
          </a:p>
          <a:p>
            <a:pPr marL="457200" indent="-457200">
              <a:buFont typeface="+mj-lt"/>
              <a:buAutoNum type="arabicPeriod"/>
            </a:pPr>
            <a:r>
              <a:rPr lang="en-US" sz="2400" dirty="0" smtClean="0">
                <a:solidFill>
                  <a:srgbClr val="FFC000"/>
                </a:solidFill>
              </a:rPr>
              <a:t>Episodic memory hippocampus model.</a:t>
            </a:r>
          </a:p>
          <a:p>
            <a:pPr marL="457200" indent="-457200">
              <a:buFont typeface="+mj-lt"/>
              <a:buAutoNum type="arabicPeriod"/>
            </a:pPr>
            <a:r>
              <a:rPr lang="en-US" dirty="0" smtClean="0"/>
              <a:t>Short-term memory. </a:t>
            </a:r>
          </a:p>
          <a:p>
            <a:pPr marL="457200" indent="-457200">
              <a:buFont typeface="+mj-lt"/>
              <a:buAutoNum type="arabicPeriod"/>
            </a:pPr>
            <a:r>
              <a:rPr lang="en-US" dirty="0" smtClean="0"/>
              <a:t>Working memory. </a:t>
            </a:r>
          </a:p>
          <a:p>
            <a:pPr marL="457200" indent="-457200">
              <a:buFont typeface="+mj-lt"/>
              <a:buAutoNum type="arabicPeriod"/>
            </a:pPr>
            <a:r>
              <a:rPr lang="en-US" dirty="0" smtClean="0"/>
              <a:t>Synaptic-dynamic memory interactions. </a:t>
            </a:r>
          </a:p>
          <a:p>
            <a:pPr marL="457200" indent="-457200">
              <a:buFont typeface="+mj-lt"/>
              <a:buAutoNum type="arabicPeriod"/>
            </a:pPr>
            <a:r>
              <a:rPr lang="en-US" dirty="0" smtClean="0"/>
              <a:t>Semantic memory.</a:t>
            </a:r>
          </a:p>
        </p:txBody>
      </p:sp>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2750" y="5293679"/>
            <a:ext cx="2381250"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descr="brain_anim"/>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188913"/>
            <a:ext cx="8572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73455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370" name="Rectangle 2"/>
          <p:cNvSpPr>
            <a:spLocks noGrp="1" noChangeArrowheads="1"/>
          </p:cNvSpPr>
          <p:nvPr>
            <p:ph type="title"/>
          </p:nvPr>
        </p:nvSpPr>
        <p:spPr>
          <a:xfrm>
            <a:off x="685800" y="350838"/>
            <a:ext cx="7772400" cy="563562"/>
          </a:xfrm>
        </p:spPr>
        <p:txBody>
          <a:bodyPr/>
          <a:lstStyle/>
          <a:p>
            <a:pPr eaLnBrk="1" hangingPunct="1">
              <a:defRPr/>
            </a:pPr>
            <a:r>
              <a:rPr lang="en-US" dirty="0" smtClean="0"/>
              <a:t>Hippocampus</a:t>
            </a:r>
          </a:p>
        </p:txBody>
      </p:sp>
      <p:sp>
        <p:nvSpPr>
          <p:cNvPr id="17411" name="Rectangle 3"/>
          <p:cNvSpPr>
            <a:spLocks noGrp="1" noChangeArrowheads="1"/>
          </p:cNvSpPr>
          <p:nvPr>
            <p:ph type="body" sz="half" idx="1"/>
          </p:nvPr>
        </p:nvSpPr>
        <p:spPr>
          <a:xfrm>
            <a:off x="539750" y="1052513"/>
            <a:ext cx="3960813" cy="2305050"/>
          </a:xfrm>
          <a:noFill/>
        </p:spPr>
        <p:txBody>
          <a:bodyPr/>
          <a:lstStyle/>
          <a:p>
            <a:pPr marL="0" indent="0" eaLnBrk="1" hangingPunct="1">
              <a:lnSpc>
                <a:spcPct val="120000"/>
              </a:lnSpc>
              <a:spcBef>
                <a:spcPct val="0"/>
              </a:spcBef>
              <a:buClrTx/>
              <a:buSzTx/>
              <a:buFontTx/>
              <a:buNone/>
            </a:pPr>
            <a:r>
              <a:rPr lang="en-US" sz="2000" dirty="0" smtClean="0">
                <a:solidFill>
                  <a:srgbClr val="FFFFFF"/>
                </a:solidFill>
              </a:rPr>
              <a:t>Hippocampus formation anatomy and connectivity</a:t>
            </a:r>
            <a:r>
              <a:rPr lang="pl-PL" sz="2000" dirty="0" smtClean="0">
                <a:solidFill>
                  <a:srgbClr val="FFFFFF"/>
                </a:solidFill>
              </a:rPr>
              <a:t>: </a:t>
            </a:r>
            <a:r>
              <a:rPr lang="en-US" sz="2000" dirty="0" smtClean="0">
                <a:solidFill>
                  <a:srgbClr val="FFFFFF"/>
                </a:solidFill>
              </a:rPr>
              <a:t>signals reach many </a:t>
            </a:r>
            <a:r>
              <a:rPr lang="en-US" sz="2000" dirty="0" err="1" smtClean="0">
                <a:solidFill>
                  <a:srgbClr val="FFFFFF"/>
                </a:solidFill>
              </a:rPr>
              <a:t>uni</a:t>
            </a:r>
            <a:r>
              <a:rPr lang="en-US" sz="2000" dirty="0" smtClean="0">
                <a:solidFill>
                  <a:srgbClr val="FFFFFF"/>
                </a:solidFill>
              </a:rPr>
              <a:t>- and multi-modal association areas through the </a:t>
            </a:r>
            <a:r>
              <a:rPr lang="en-US" sz="2000" dirty="0" err="1" smtClean="0">
                <a:solidFill>
                  <a:srgbClr val="FFFFFF"/>
                </a:solidFill>
              </a:rPr>
              <a:t>entorhinal</a:t>
            </a:r>
            <a:r>
              <a:rPr lang="en-US" sz="2000" dirty="0" smtClean="0">
                <a:solidFill>
                  <a:srgbClr val="FFFFFF"/>
                </a:solidFill>
              </a:rPr>
              <a:t> cortex </a:t>
            </a:r>
            <a:r>
              <a:rPr lang="pl-PL" sz="2000" dirty="0" smtClean="0">
                <a:solidFill>
                  <a:srgbClr val="FFFFFF"/>
                </a:solidFill>
              </a:rPr>
              <a:t>(EC)</a:t>
            </a:r>
            <a:r>
              <a:rPr lang="en-US" sz="2000" dirty="0" smtClean="0">
                <a:solidFill>
                  <a:srgbClr val="FFFFFF"/>
                </a:solidFill>
              </a:rPr>
              <a:t> and </a:t>
            </a:r>
            <a:r>
              <a:rPr lang="en-US" sz="2000" dirty="0" err="1" smtClean="0">
                <a:solidFill>
                  <a:srgbClr val="FFFFFF"/>
                </a:solidFill>
              </a:rPr>
              <a:t>perirhinal</a:t>
            </a:r>
            <a:r>
              <a:rPr lang="en-US" sz="2000" dirty="0" smtClean="0">
                <a:solidFill>
                  <a:srgbClr val="FFFFFF"/>
                </a:solidFill>
              </a:rPr>
              <a:t> and </a:t>
            </a:r>
            <a:r>
              <a:rPr lang="en-US" sz="2000" dirty="0" err="1" smtClean="0">
                <a:solidFill>
                  <a:srgbClr val="FFFFFF"/>
                </a:solidFill>
              </a:rPr>
              <a:t>para</a:t>
            </a:r>
            <a:r>
              <a:rPr lang="en-US" dirty="0" err="1" smtClean="0"/>
              <a:t>hippocampal</a:t>
            </a:r>
            <a:r>
              <a:rPr lang="en-US" dirty="0" smtClean="0"/>
              <a:t> </a:t>
            </a:r>
            <a:r>
              <a:rPr lang="en-US" sz="2000" dirty="0" smtClean="0">
                <a:solidFill>
                  <a:srgbClr val="FFFFFF"/>
                </a:solidFill>
              </a:rPr>
              <a:t>cortex</a:t>
            </a:r>
            <a:r>
              <a:rPr lang="pl-PL" sz="2000" dirty="0" smtClean="0">
                <a:solidFill>
                  <a:srgbClr val="FFFFFF"/>
                </a:solidFill>
              </a:rPr>
              <a:t>.  </a:t>
            </a:r>
          </a:p>
        </p:txBody>
      </p:sp>
      <p:pic>
        <p:nvPicPr>
          <p:cNvPr id="174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8038" y="1196975"/>
            <a:ext cx="4525962" cy="508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8263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3500438"/>
            <a:ext cx="6880225" cy="284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3032635498"/>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263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0466" name="Rectangle 2"/>
          <p:cNvSpPr>
            <a:spLocks noGrp="1" noChangeArrowheads="1"/>
          </p:cNvSpPr>
          <p:nvPr>
            <p:ph type="title"/>
          </p:nvPr>
        </p:nvSpPr>
        <p:spPr>
          <a:xfrm>
            <a:off x="685800" y="350838"/>
            <a:ext cx="7772400" cy="563562"/>
          </a:xfrm>
        </p:spPr>
        <p:txBody>
          <a:bodyPr/>
          <a:lstStyle/>
          <a:p>
            <a:pPr eaLnBrk="1" hangingPunct="1">
              <a:defRPr/>
            </a:pPr>
            <a:r>
              <a:rPr lang="en-US" dirty="0" smtClean="0"/>
              <a:t>More anatomy</a:t>
            </a:r>
          </a:p>
        </p:txBody>
      </p:sp>
      <p:sp>
        <p:nvSpPr>
          <p:cNvPr id="18435" name="Rectangle 3"/>
          <p:cNvSpPr>
            <a:spLocks noGrp="1" noChangeArrowheads="1"/>
          </p:cNvSpPr>
          <p:nvPr>
            <p:ph type="body" sz="half" idx="1"/>
          </p:nvPr>
        </p:nvSpPr>
        <p:spPr>
          <a:xfrm>
            <a:off x="539750" y="1916832"/>
            <a:ext cx="3960813" cy="2952328"/>
          </a:xfrm>
          <a:noFill/>
        </p:spPr>
        <p:txBody>
          <a:bodyPr/>
          <a:lstStyle/>
          <a:p>
            <a:pPr marL="0" indent="0" eaLnBrk="1" hangingPunct="1">
              <a:lnSpc>
                <a:spcPct val="120000"/>
              </a:lnSpc>
              <a:spcBef>
                <a:spcPct val="0"/>
              </a:spcBef>
              <a:buClrTx/>
              <a:buSzTx/>
              <a:buFontTx/>
              <a:buNone/>
            </a:pPr>
            <a:r>
              <a:rPr lang="en-US" sz="2000" dirty="0" smtClean="0">
                <a:solidFill>
                  <a:srgbClr val="FFFFFF"/>
                </a:solidFill>
              </a:rPr>
              <a:t>Through the </a:t>
            </a:r>
            <a:r>
              <a:rPr lang="en-US" sz="2000" dirty="0" err="1" smtClean="0">
                <a:solidFill>
                  <a:srgbClr val="FFFFFF"/>
                </a:solidFill>
              </a:rPr>
              <a:t>entorhinal</a:t>
            </a:r>
            <a:r>
              <a:rPr lang="en-US" sz="2000" dirty="0" smtClean="0">
                <a:solidFill>
                  <a:srgbClr val="FFFFFF"/>
                </a:solidFill>
              </a:rPr>
              <a:t> cortex hippocampus has </a:t>
            </a:r>
          </a:p>
          <a:p>
            <a:pPr marL="0" indent="0" eaLnBrk="1" hangingPunct="1">
              <a:lnSpc>
                <a:spcPct val="120000"/>
              </a:lnSpc>
              <a:spcBef>
                <a:spcPct val="0"/>
              </a:spcBef>
              <a:buClrTx/>
              <a:buSzTx/>
              <a:buFontTx/>
              <a:buNone/>
            </a:pPr>
            <a:r>
              <a:rPr lang="en-US" sz="2000" dirty="0" smtClean="0">
                <a:solidFill>
                  <a:srgbClr val="FFFFFF"/>
                </a:solidFill>
              </a:rPr>
              <a:t>bidirectional connections with </a:t>
            </a:r>
            <a:br>
              <a:rPr lang="en-US" sz="2000" dirty="0" smtClean="0">
                <a:solidFill>
                  <a:srgbClr val="FFFFFF"/>
                </a:solidFill>
              </a:rPr>
            </a:br>
            <a:r>
              <a:rPr lang="en-US" sz="2000" dirty="0" smtClean="0">
                <a:solidFill>
                  <a:srgbClr val="FFFFFF"/>
                </a:solidFill>
              </a:rPr>
              <a:t>5 major structures.</a:t>
            </a:r>
            <a:r>
              <a:rPr lang="pl-PL" sz="2000" dirty="0" smtClean="0">
                <a:solidFill>
                  <a:srgbClr val="FFFFFF"/>
                </a:solidFill>
              </a:rPr>
              <a:t> </a:t>
            </a:r>
          </a:p>
          <a:p>
            <a:pPr marL="0" indent="0" eaLnBrk="1" hangingPunct="1">
              <a:lnSpc>
                <a:spcPct val="120000"/>
              </a:lnSpc>
              <a:spcBef>
                <a:spcPct val="0"/>
              </a:spcBef>
              <a:buClrTx/>
              <a:buSzTx/>
              <a:buFontTx/>
              <a:buNone/>
            </a:pPr>
            <a:r>
              <a:rPr lang="en-US" sz="2000" dirty="0" smtClean="0">
                <a:solidFill>
                  <a:srgbClr val="FFFFFF"/>
                </a:solidFill>
              </a:rPr>
              <a:t>It receives and sends projections to many </a:t>
            </a:r>
            <a:r>
              <a:rPr lang="en-US" sz="2000" dirty="0" err="1" smtClean="0">
                <a:solidFill>
                  <a:srgbClr val="FFFFFF"/>
                </a:solidFill>
              </a:rPr>
              <a:t>Broadmann</a:t>
            </a:r>
            <a:r>
              <a:rPr lang="en-US" sz="2000" dirty="0" smtClean="0">
                <a:solidFill>
                  <a:srgbClr val="FFFFFF"/>
                </a:solidFill>
              </a:rPr>
              <a:t> areas. </a:t>
            </a:r>
            <a:endParaRPr lang="pl-PL" sz="2000" dirty="0" smtClean="0">
              <a:solidFill>
                <a:srgbClr val="FFFFFF"/>
              </a:solidFill>
            </a:endParaRPr>
          </a:p>
        </p:txBody>
      </p:sp>
      <p:pic>
        <p:nvPicPr>
          <p:cNvPr id="1843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1125538"/>
            <a:ext cx="4359275" cy="528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1434848819"/>
      </p:ext>
    </p:extLst>
  </p:cSld>
  <p:clrMapOvr>
    <a:masterClrMapping/>
  </p:clrMapOvr>
  <p:transition>
    <p:strips dir="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0466" name="Rectangle 2"/>
          <p:cNvSpPr>
            <a:spLocks noGrp="1" noChangeArrowheads="1"/>
          </p:cNvSpPr>
          <p:nvPr>
            <p:ph type="title"/>
          </p:nvPr>
        </p:nvSpPr>
        <p:spPr>
          <a:xfrm>
            <a:off x="685800" y="350838"/>
            <a:ext cx="7772400" cy="563562"/>
          </a:xfrm>
        </p:spPr>
        <p:txBody>
          <a:bodyPr/>
          <a:lstStyle/>
          <a:p>
            <a:pPr eaLnBrk="1" hangingPunct="1">
              <a:defRPr/>
            </a:pPr>
            <a:r>
              <a:rPr lang="en-US" dirty="0" smtClean="0"/>
              <a:t>More anatomy</a:t>
            </a:r>
          </a:p>
        </p:txBody>
      </p:sp>
      <p:sp>
        <p:nvSpPr>
          <p:cNvPr id="18435" name="Rectangle 3"/>
          <p:cNvSpPr>
            <a:spLocks noGrp="1" noChangeArrowheads="1"/>
          </p:cNvSpPr>
          <p:nvPr>
            <p:ph type="body" sz="half" idx="1"/>
          </p:nvPr>
        </p:nvSpPr>
        <p:spPr>
          <a:xfrm>
            <a:off x="539179" y="1211610"/>
            <a:ext cx="3960813" cy="4593654"/>
          </a:xfrm>
          <a:noFill/>
        </p:spPr>
        <p:txBody>
          <a:bodyPr/>
          <a:lstStyle/>
          <a:p>
            <a:pPr marL="0" indent="0" eaLnBrk="1" hangingPunct="1">
              <a:lnSpc>
                <a:spcPct val="120000"/>
              </a:lnSpc>
              <a:spcBef>
                <a:spcPct val="0"/>
              </a:spcBef>
              <a:buClrTx/>
              <a:buSzTx/>
              <a:buFontTx/>
              <a:buNone/>
            </a:pPr>
            <a:r>
              <a:rPr lang="en-US" dirty="0" smtClean="0"/>
              <a:t>Fig. shows activity of neurons in hippocampus and </a:t>
            </a:r>
            <a:r>
              <a:rPr lang="en-US" dirty="0" err="1" smtClean="0"/>
              <a:t>parahipocampal</a:t>
            </a:r>
            <a:r>
              <a:rPr lang="en-US" dirty="0" smtClean="0"/>
              <a:t> regions when a rat moves in a maze in different directions.</a:t>
            </a:r>
            <a:endParaRPr lang="pl-PL" dirty="0" smtClean="0"/>
          </a:p>
          <a:p>
            <a:pPr marL="0" indent="0" eaLnBrk="1" hangingPunct="1">
              <a:lnSpc>
                <a:spcPct val="120000"/>
              </a:lnSpc>
              <a:spcBef>
                <a:spcPct val="0"/>
              </a:spcBef>
              <a:buClrTx/>
              <a:buSzTx/>
              <a:buFontTx/>
              <a:buNone/>
            </a:pPr>
            <a:r>
              <a:rPr lang="en-US" dirty="0" smtClean="0"/>
              <a:t/>
            </a:r>
            <a:br>
              <a:rPr lang="en-US" dirty="0" smtClean="0"/>
            </a:br>
            <a:r>
              <a:rPr lang="pl-PL" dirty="0" smtClean="0"/>
              <a:t>CA3 </a:t>
            </a:r>
            <a:r>
              <a:rPr lang="en-US" dirty="0"/>
              <a:t>and</a:t>
            </a:r>
            <a:r>
              <a:rPr lang="pl-PL" dirty="0"/>
              <a:t> CA1 </a:t>
            </a:r>
            <a:r>
              <a:rPr lang="en-US" dirty="0"/>
              <a:t>contains representations that are focused on specific stimuli.</a:t>
            </a:r>
            <a:r>
              <a:rPr lang="pl-PL" dirty="0"/>
              <a:t> </a:t>
            </a:r>
            <a:endParaRPr lang="en-US" dirty="0" smtClean="0"/>
          </a:p>
          <a:p>
            <a:pPr marL="0" indent="0" eaLnBrk="1" hangingPunct="1">
              <a:lnSpc>
                <a:spcPct val="120000"/>
              </a:lnSpc>
              <a:spcBef>
                <a:spcPct val="0"/>
              </a:spcBef>
              <a:buClrTx/>
              <a:buSzTx/>
              <a:buFontTx/>
              <a:buNone/>
            </a:pPr>
            <a:r>
              <a:rPr lang="en-US" dirty="0"/>
              <a:t/>
            </a:r>
            <a:br>
              <a:rPr lang="en-US" dirty="0"/>
            </a:br>
            <a:r>
              <a:rPr lang="en-US" dirty="0"/>
              <a:t>In </a:t>
            </a:r>
            <a:r>
              <a:rPr lang="en-US" dirty="0" err="1"/>
              <a:t>parahippocampal</a:t>
            </a:r>
            <a:r>
              <a:rPr lang="en-US" dirty="0"/>
              <a:t> regions representations are strongly distributed.</a:t>
            </a:r>
            <a:r>
              <a:rPr lang="pl-PL" dirty="0"/>
              <a:t> </a:t>
            </a:r>
            <a:endParaRPr lang="en-US" dirty="0" smtClean="0"/>
          </a:p>
        </p:txBody>
      </p:sp>
      <p:pic>
        <p:nvPicPr>
          <p:cNvPr id="83047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7617" y="1306860"/>
            <a:ext cx="428307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901873218"/>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304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p:txBody>
          <a:bodyPr/>
          <a:lstStyle/>
          <a:p>
            <a:r>
              <a:rPr lang="en-US" dirty="0" smtClean="0"/>
              <a:t>Working and ST Memory </a:t>
            </a:r>
            <a:endParaRPr lang="en-US" dirty="0"/>
          </a:p>
        </p:txBody>
      </p:sp>
      <p:sp>
        <p:nvSpPr>
          <p:cNvPr id="6" name="Symbol zastępczy zawartości 5"/>
          <p:cNvSpPr>
            <a:spLocks noGrp="1"/>
          </p:cNvSpPr>
          <p:nvPr>
            <p:ph idx="1"/>
          </p:nvPr>
        </p:nvSpPr>
        <p:spPr>
          <a:xfrm>
            <a:off x="698500" y="1268413"/>
            <a:ext cx="8121650" cy="576411"/>
          </a:xfrm>
        </p:spPr>
        <p:txBody>
          <a:bodyPr/>
          <a:lstStyle/>
          <a:p>
            <a:pPr>
              <a:lnSpc>
                <a:spcPct val="120000"/>
              </a:lnSpc>
              <a:defRPr/>
            </a:pPr>
            <a:r>
              <a:rPr lang="en-US" dirty="0" smtClean="0"/>
              <a:t>Basic subdivisions.</a:t>
            </a:r>
          </a:p>
        </p:txBody>
      </p:sp>
      <p:pic>
        <p:nvPicPr>
          <p:cNvPr id="16386" name="Picture 2" descr="http://www.cidpusa.org/I10-86-working.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772816"/>
            <a:ext cx="6334125" cy="3486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15347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2514" name="Rectangle 2"/>
          <p:cNvSpPr>
            <a:spLocks noGrp="1" noChangeArrowheads="1"/>
          </p:cNvSpPr>
          <p:nvPr>
            <p:ph type="title"/>
          </p:nvPr>
        </p:nvSpPr>
        <p:spPr>
          <a:xfrm>
            <a:off x="685800" y="350838"/>
            <a:ext cx="7772400" cy="563562"/>
          </a:xfrm>
        </p:spPr>
        <p:txBody>
          <a:bodyPr/>
          <a:lstStyle/>
          <a:p>
            <a:pPr eaLnBrk="1" hangingPunct="1">
              <a:defRPr/>
            </a:pPr>
            <a:r>
              <a:rPr lang="en-US" dirty="0" smtClean="0"/>
              <a:t>Hippocampal formation</a:t>
            </a:r>
          </a:p>
        </p:txBody>
      </p:sp>
      <p:sp>
        <p:nvSpPr>
          <p:cNvPr id="19459" name="Rectangle 3"/>
          <p:cNvSpPr>
            <a:spLocks noGrp="1" noChangeArrowheads="1"/>
          </p:cNvSpPr>
          <p:nvPr>
            <p:ph type="body" sz="half" idx="1"/>
          </p:nvPr>
        </p:nvSpPr>
        <p:spPr>
          <a:xfrm>
            <a:off x="539750" y="1052513"/>
            <a:ext cx="4752975" cy="2016125"/>
          </a:xfrm>
          <a:noFill/>
        </p:spPr>
        <p:txBody>
          <a:bodyPr/>
          <a:lstStyle/>
          <a:p>
            <a:pPr marL="0" indent="0" eaLnBrk="1" hangingPunct="1">
              <a:lnSpc>
                <a:spcPct val="120000"/>
              </a:lnSpc>
              <a:spcBef>
                <a:spcPct val="0"/>
              </a:spcBef>
              <a:buClrTx/>
              <a:buSzTx/>
              <a:buFontTx/>
              <a:buNone/>
            </a:pPr>
            <a:r>
              <a:rPr lang="en-US" sz="2000" dirty="0" smtClean="0">
                <a:solidFill>
                  <a:srgbClr val="FFFFFF"/>
                </a:solidFill>
              </a:rPr>
              <a:t>Memory model includes</a:t>
            </a:r>
            <a:r>
              <a:rPr lang="pl-PL" sz="2000" dirty="0" smtClean="0">
                <a:solidFill>
                  <a:srgbClr val="FFFFFF"/>
                </a:solidFill>
              </a:rPr>
              <a:t>: </a:t>
            </a:r>
            <a:br>
              <a:rPr lang="pl-PL" sz="2000" dirty="0" smtClean="0">
                <a:solidFill>
                  <a:srgbClr val="FFFFFF"/>
                </a:solidFill>
              </a:rPr>
            </a:br>
            <a:r>
              <a:rPr lang="en-US" sz="2000" dirty="0" smtClean="0">
                <a:solidFill>
                  <a:srgbClr val="FFFFFF"/>
                </a:solidFill>
              </a:rPr>
              <a:t>Dentate </a:t>
            </a:r>
            <a:r>
              <a:rPr lang="en-US" sz="2000" dirty="0" err="1" smtClean="0">
                <a:solidFill>
                  <a:srgbClr val="FFFFFF"/>
                </a:solidFill>
              </a:rPr>
              <a:t>Gyrus</a:t>
            </a:r>
            <a:r>
              <a:rPr lang="pl-PL" sz="2000" dirty="0" smtClean="0">
                <a:solidFill>
                  <a:srgbClr val="FFFFFF"/>
                </a:solidFill>
              </a:rPr>
              <a:t> (DG), </a:t>
            </a:r>
            <a:br>
              <a:rPr lang="pl-PL" sz="2000" dirty="0" smtClean="0">
                <a:solidFill>
                  <a:srgbClr val="FFFFFF"/>
                </a:solidFill>
              </a:rPr>
            </a:br>
            <a:r>
              <a:rPr lang="pl-PL" sz="2000" dirty="0" smtClean="0">
                <a:solidFill>
                  <a:srgbClr val="FFFFFF"/>
                </a:solidFill>
              </a:rPr>
              <a:t>CA1 </a:t>
            </a:r>
            <a:r>
              <a:rPr lang="en-US" sz="2000" dirty="0" smtClean="0">
                <a:solidFill>
                  <a:srgbClr val="FFFFFF"/>
                </a:solidFill>
              </a:rPr>
              <a:t>and</a:t>
            </a:r>
            <a:r>
              <a:rPr lang="pl-PL" sz="2000" dirty="0" smtClean="0">
                <a:solidFill>
                  <a:srgbClr val="FFFFFF"/>
                </a:solidFill>
              </a:rPr>
              <a:t> CA3</a:t>
            </a:r>
            <a:r>
              <a:rPr lang="en-US" sz="2000" dirty="0" smtClean="0">
                <a:solidFill>
                  <a:srgbClr val="FFFFFF"/>
                </a:solidFill>
              </a:rPr>
              <a:t> areas</a:t>
            </a:r>
            <a:r>
              <a:rPr lang="pl-PL" sz="2000" dirty="0" smtClean="0">
                <a:solidFill>
                  <a:srgbClr val="FFFFFF"/>
                </a:solidFill>
              </a:rPr>
              <a:t>, </a:t>
            </a:r>
            <a:br>
              <a:rPr lang="pl-PL" sz="2000" dirty="0" smtClean="0">
                <a:solidFill>
                  <a:srgbClr val="FFFFFF"/>
                </a:solidFill>
              </a:rPr>
            </a:br>
            <a:r>
              <a:rPr lang="en-US" sz="2000" dirty="0" err="1" smtClean="0">
                <a:solidFill>
                  <a:srgbClr val="FFFFFF"/>
                </a:solidFill>
              </a:rPr>
              <a:t>Entorhinal</a:t>
            </a:r>
            <a:r>
              <a:rPr lang="en-US" sz="2000" dirty="0" smtClean="0">
                <a:solidFill>
                  <a:srgbClr val="FFFFFF"/>
                </a:solidFill>
              </a:rPr>
              <a:t> Cortex</a:t>
            </a:r>
            <a:r>
              <a:rPr lang="pl-PL" sz="2000" dirty="0" smtClean="0">
                <a:solidFill>
                  <a:srgbClr val="FFFFFF"/>
                </a:solidFill>
              </a:rPr>
              <a:t> (EC).   </a:t>
            </a:r>
            <a:br>
              <a:rPr lang="pl-PL" sz="2000" dirty="0" smtClean="0">
                <a:solidFill>
                  <a:srgbClr val="FFFFFF"/>
                </a:solidFill>
              </a:rPr>
            </a:br>
            <a:r>
              <a:rPr lang="pl-PL" sz="2000" dirty="0" err="1" smtClean="0">
                <a:solidFill>
                  <a:srgbClr val="FFFFFF"/>
                </a:solidFill>
              </a:rPr>
              <a:t>Pct</a:t>
            </a:r>
            <a:r>
              <a:rPr lang="pl-PL" sz="2000" dirty="0" smtClean="0">
                <a:solidFill>
                  <a:srgbClr val="FFFFFF"/>
                </a:solidFill>
              </a:rPr>
              <a:t> </a:t>
            </a:r>
            <a:r>
              <a:rPr lang="pl-PL" sz="2000" dirty="0" err="1" smtClean="0">
                <a:solidFill>
                  <a:srgbClr val="FFFFFF"/>
                </a:solidFill>
              </a:rPr>
              <a:t>Act</a:t>
            </a:r>
            <a:r>
              <a:rPr lang="pl-PL" sz="2000" dirty="0" smtClean="0">
                <a:solidFill>
                  <a:srgbClr val="FFFFFF"/>
                </a:solidFill>
              </a:rPr>
              <a:t> = % </a:t>
            </a:r>
            <a:r>
              <a:rPr lang="en-US" sz="2000" dirty="0" smtClean="0">
                <a:solidFill>
                  <a:srgbClr val="FFFFFF"/>
                </a:solidFill>
              </a:rPr>
              <a:t>of active neurons (inhibition)</a:t>
            </a:r>
            <a:r>
              <a:rPr lang="pl-PL" sz="2000" dirty="0" smtClean="0">
                <a:solidFill>
                  <a:srgbClr val="FFFFFF"/>
                </a:solidFill>
              </a:rPr>
              <a:t>.  </a:t>
            </a:r>
          </a:p>
        </p:txBody>
      </p:sp>
      <p:pic>
        <p:nvPicPr>
          <p:cNvPr id="1946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125538"/>
            <a:ext cx="3810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946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3141663"/>
            <a:ext cx="4381500"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545715097"/>
      </p:ext>
    </p:extLst>
  </p:cSld>
  <p:clrMapOvr>
    <a:masterClrMapping/>
  </p:clrMapOvr>
  <p:transition>
    <p:strips dir="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4562" name="Rectangle 2"/>
          <p:cNvSpPr>
            <a:spLocks noGrp="1" noChangeArrowheads="1"/>
          </p:cNvSpPr>
          <p:nvPr>
            <p:ph type="title"/>
          </p:nvPr>
        </p:nvSpPr>
        <p:spPr>
          <a:xfrm>
            <a:off x="685800" y="350838"/>
            <a:ext cx="7772400" cy="563562"/>
          </a:xfrm>
        </p:spPr>
        <p:txBody>
          <a:bodyPr/>
          <a:lstStyle/>
          <a:p>
            <a:pPr eaLnBrk="1" hangingPunct="1">
              <a:defRPr/>
            </a:pPr>
            <a:r>
              <a:rPr lang="en-US" dirty="0" smtClean="0"/>
              <a:t>Hippocampus model</a:t>
            </a:r>
          </a:p>
        </p:txBody>
      </p:sp>
      <p:sp>
        <p:nvSpPr>
          <p:cNvPr id="20483" name="Rectangle 3"/>
          <p:cNvSpPr>
            <a:spLocks noGrp="1" noChangeArrowheads="1"/>
          </p:cNvSpPr>
          <p:nvPr>
            <p:ph type="body" sz="half" idx="1"/>
          </p:nvPr>
        </p:nvSpPr>
        <p:spPr>
          <a:xfrm>
            <a:off x="539750" y="1052513"/>
            <a:ext cx="4608513" cy="3305175"/>
          </a:xfrm>
          <a:noFill/>
        </p:spPr>
        <p:txBody>
          <a:bodyPr/>
          <a:lstStyle/>
          <a:p>
            <a:pPr marL="0" indent="0" eaLnBrk="1" hangingPunct="1">
              <a:lnSpc>
                <a:spcPct val="120000"/>
              </a:lnSpc>
              <a:spcBef>
                <a:spcPct val="0"/>
              </a:spcBef>
              <a:buClrTx/>
              <a:buSzTx/>
              <a:buFontTx/>
              <a:buNone/>
            </a:pPr>
            <a:r>
              <a:rPr lang="pl-PL" sz="2000" dirty="0" err="1" smtClean="0">
                <a:solidFill>
                  <a:srgbClr val="FFC000"/>
                </a:solidFill>
              </a:rPr>
              <a:t>Proje</a:t>
            </a:r>
            <a:r>
              <a:rPr lang="en-US" sz="2000" dirty="0" smtClean="0">
                <a:solidFill>
                  <a:srgbClr val="FFC000"/>
                </a:solidFill>
              </a:rPr>
              <a:t>c</a:t>
            </a:r>
            <a:r>
              <a:rPr lang="pl-PL" sz="2000" dirty="0" smtClean="0">
                <a:solidFill>
                  <a:srgbClr val="FFC000"/>
                </a:solidFill>
              </a:rPr>
              <a:t>t </a:t>
            </a:r>
            <a:r>
              <a:rPr lang="pl-PL" sz="2000" dirty="0" err="1" smtClean="0">
                <a:solidFill>
                  <a:srgbClr val="FFC000"/>
                </a:solidFill>
              </a:rPr>
              <a:t>hip.proj</a:t>
            </a:r>
            <a:r>
              <a:rPr lang="pl-PL" sz="2000" dirty="0" smtClean="0">
                <a:solidFill>
                  <a:srgbClr val="FFFFFF"/>
                </a:solidFill>
              </a:rPr>
              <a:t>, chap. 9</a:t>
            </a:r>
          </a:p>
          <a:p>
            <a:pPr marL="0" indent="0" eaLnBrk="1" hangingPunct="1">
              <a:lnSpc>
                <a:spcPct val="120000"/>
              </a:lnSpc>
              <a:spcBef>
                <a:spcPct val="0"/>
              </a:spcBef>
              <a:buClrTx/>
              <a:buSzTx/>
              <a:buFontTx/>
              <a:buNone/>
            </a:pPr>
            <a:endParaRPr lang="pl-PL" sz="1000" dirty="0" smtClean="0">
              <a:solidFill>
                <a:srgbClr val="FFFFFF"/>
              </a:solidFill>
            </a:endParaRPr>
          </a:p>
          <a:p>
            <a:pPr marL="0" indent="0" eaLnBrk="1" hangingPunct="1">
              <a:lnSpc>
                <a:spcPct val="120000"/>
              </a:lnSpc>
              <a:spcBef>
                <a:spcPct val="0"/>
              </a:spcBef>
              <a:buClrTx/>
              <a:buSzTx/>
              <a:buFontTx/>
              <a:buNone/>
            </a:pPr>
            <a:r>
              <a:rPr lang="en-US" sz="2000" dirty="0" smtClean="0">
                <a:solidFill>
                  <a:srgbClr val="FFFFFF"/>
                </a:solidFill>
              </a:rPr>
              <a:t>Input signals pass through the </a:t>
            </a:r>
            <a:r>
              <a:rPr lang="pl-PL" sz="2000" dirty="0" err="1" smtClean="0">
                <a:solidFill>
                  <a:srgbClr val="FFC000"/>
                </a:solidFill>
              </a:rPr>
              <a:t>EC_in</a:t>
            </a:r>
            <a:r>
              <a:rPr lang="en-US" sz="2000" dirty="0" smtClean="0">
                <a:solidFill>
                  <a:srgbClr val="FFFFFF"/>
                </a:solidFill>
              </a:rPr>
              <a:t> (</a:t>
            </a:r>
            <a:r>
              <a:rPr lang="en-US" sz="2000" dirty="0" err="1" smtClean="0">
                <a:solidFill>
                  <a:srgbClr val="FFFFFF"/>
                </a:solidFill>
              </a:rPr>
              <a:t>entorhinal</a:t>
            </a:r>
            <a:r>
              <a:rPr lang="en-US" sz="2000" dirty="0" smtClean="0">
                <a:solidFill>
                  <a:srgbClr val="FFFFFF"/>
                </a:solidFill>
              </a:rPr>
              <a:t> input</a:t>
            </a:r>
            <a:r>
              <a:rPr lang="pl-PL" sz="2000" dirty="0" smtClean="0">
                <a:solidFill>
                  <a:srgbClr val="FFFFFF"/>
                </a:solidFill>
              </a:rPr>
              <a:t>), </a:t>
            </a:r>
            <a:r>
              <a:rPr lang="en-US" sz="2000" dirty="0" smtClean="0">
                <a:solidFill>
                  <a:srgbClr val="FFFFFF"/>
                </a:solidFill>
              </a:rPr>
              <a:t>to the </a:t>
            </a:r>
            <a:r>
              <a:rPr lang="pl-PL" sz="2000" dirty="0" smtClean="0">
                <a:solidFill>
                  <a:srgbClr val="FFC000"/>
                </a:solidFill>
              </a:rPr>
              <a:t>DG</a:t>
            </a:r>
            <a:r>
              <a:rPr lang="pl-PL" sz="2000" dirty="0" smtClean="0">
                <a:solidFill>
                  <a:srgbClr val="FFFFFF"/>
                </a:solidFill>
              </a:rPr>
              <a:t> </a:t>
            </a:r>
            <a:r>
              <a:rPr lang="en-US" sz="2000" dirty="0" smtClean="0">
                <a:solidFill>
                  <a:srgbClr val="FFFFFF"/>
                </a:solidFill>
              </a:rPr>
              <a:t>(dentate </a:t>
            </a:r>
            <a:r>
              <a:rPr lang="en-US" sz="2000" dirty="0" err="1" smtClean="0">
                <a:solidFill>
                  <a:srgbClr val="FFFFFF"/>
                </a:solidFill>
              </a:rPr>
              <a:t>gyrus</a:t>
            </a:r>
            <a:r>
              <a:rPr lang="en-US" sz="2000" dirty="0" smtClean="0">
                <a:solidFill>
                  <a:srgbClr val="FFFFFF"/>
                </a:solidFill>
              </a:rPr>
              <a:t>) and to </a:t>
            </a:r>
            <a:r>
              <a:rPr lang="pl-PL" sz="2000" dirty="0" smtClean="0">
                <a:solidFill>
                  <a:srgbClr val="FFC000"/>
                </a:solidFill>
              </a:rPr>
              <a:t>CA3</a:t>
            </a:r>
            <a:r>
              <a:rPr lang="en-US" sz="2000" dirty="0" smtClean="0">
                <a:solidFill>
                  <a:srgbClr val="FFFFFF"/>
                </a:solidFill>
              </a:rPr>
              <a:t> part of hippocampus.</a:t>
            </a:r>
            <a:r>
              <a:rPr lang="pl-PL" sz="2000" dirty="0" smtClean="0">
                <a:solidFill>
                  <a:srgbClr val="FFFFFF"/>
                </a:solidFill>
              </a:rPr>
              <a:t> </a:t>
            </a:r>
          </a:p>
          <a:p>
            <a:pPr marL="0" indent="0" eaLnBrk="1" hangingPunct="1">
              <a:lnSpc>
                <a:spcPct val="120000"/>
              </a:lnSpc>
              <a:spcBef>
                <a:spcPct val="0"/>
              </a:spcBef>
              <a:buClrTx/>
              <a:buSzTx/>
              <a:buFontTx/>
              <a:buNone/>
            </a:pPr>
            <a:r>
              <a:rPr lang="pl-PL" sz="2000" dirty="0" smtClean="0">
                <a:solidFill>
                  <a:srgbClr val="FFFFFF"/>
                </a:solidFill>
              </a:rPr>
              <a:t>DG </a:t>
            </a:r>
            <a:r>
              <a:rPr lang="en-US" sz="2000" dirty="0" smtClean="0">
                <a:solidFill>
                  <a:srgbClr val="FFFFFF"/>
                </a:solidFill>
              </a:rPr>
              <a:t>has also influence on </a:t>
            </a:r>
            <a:r>
              <a:rPr lang="pl-PL" sz="2000" dirty="0" smtClean="0">
                <a:solidFill>
                  <a:srgbClr val="FFFFFF"/>
                </a:solidFill>
              </a:rPr>
              <a:t>CA3, </a:t>
            </a:r>
            <a:r>
              <a:rPr lang="en-US" sz="2000" dirty="0" smtClean="0">
                <a:solidFill>
                  <a:srgbClr val="FFFFFF"/>
                </a:solidFill>
              </a:rPr>
              <a:t>with sparse representations</a:t>
            </a:r>
            <a:r>
              <a:rPr lang="pl-PL" sz="2000" dirty="0" smtClean="0">
                <a:solidFill>
                  <a:srgbClr val="FFFFFF"/>
                </a:solidFill>
              </a:rPr>
              <a:t>, </a:t>
            </a:r>
            <a:r>
              <a:rPr lang="en-US" sz="2000" dirty="0" smtClean="0">
                <a:solidFill>
                  <a:srgbClr val="FFFFFF"/>
                </a:solidFill>
              </a:rPr>
              <a:t>that allow for clear discrimination of input signals</a:t>
            </a:r>
            <a:r>
              <a:rPr lang="pl-PL" sz="2000" dirty="0" smtClean="0">
                <a:solidFill>
                  <a:srgbClr val="FFFFFF"/>
                </a:solidFill>
              </a:rPr>
              <a:t>. </a:t>
            </a:r>
            <a:r>
              <a:rPr lang="en-US" dirty="0"/>
              <a:t/>
            </a:r>
            <a:br>
              <a:rPr lang="en-US" dirty="0"/>
            </a:br>
            <a:r>
              <a:rPr lang="pl-PL" sz="2000" dirty="0" smtClean="0">
                <a:solidFill>
                  <a:srgbClr val="FFFFFF"/>
                </a:solidFill>
              </a:rPr>
              <a:t>CA3 </a:t>
            </a:r>
            <a:r>
              <a:rPr lang="en-US" sz="2000" dirty="0" smtClean="0">
                <a:solidFill>
                  <a:srgbClr val="FFFFFF"/>
                </a:solidFill>
              </a:rPr>
              <a:t>has strong recurrent connections</a:t>
            </a:r>
            <a:r>
              <a:rPr lang="pl-PL" sz="2000" dirty="0" smtClean="0">
                <a:solidFill>
                  <a:srgbClr val="FFFFFF"/>
                </a:solidFill>
              </a:rPr>
              <a:t>. </a:t>
            </a:r>
          </a:p>
        </p:txBody>
      </p:sp>
      <p:sp>
        <p:nvSpPr>
          <p:cNvPr id="24581" name="Text Box 8"/>
          <p:cNvSpPr txBox="1">
            <a:spLocks noChangeArrowheads="1"/>
          </p:cNvSpPr>
          <p:nvPr/>
        </p:nvSpPr>
        <p:spPr bwMode="auto">
          <a:xfrm>
            <a:off x="539750" y="4500563"/>
            <a:ext cx="8424863" cy="2032000"/>
          </a:xfrm>
          <a:prstGeom prst="rect">
            <a:avLst/>
          </a:prstGeom>
          <a:noFill/>
          <a:ln w="9525" algn="ctr">
            <a:noFill/>
            <a:miter lim="800000"/>
            <a:headEnd/>
            <a:tailEnd/>
          </a:ln>
        </p:spPr>
        <p:txBody>
          <a:bodyPr>
            <a:spAutoFit/>
          </a:bodyPr>
          <a:lstStyle/>
          <a:p>
            <a:pPr algn="l">
              <a:lnSpc>
                <a:spcPct val="120000"/>
              </a:lnSpc>
              <a:defRPr/>
            </a:pPr>
            <a:r>
              <a:rPr lang="pl-PL" sz="2000" kern="0" dirty="0">
                <a:solidFill>
                  <a:srgbClr val="FFFFFF"/>
                </a:solidFill>
                <a:latin typeface="Calibri" pitchFamily="34" charset="0"/>
              </a:rPr>
              <a:t>CA1 </a:t>
            </a:r>
            <a:r>
              <a:rPr lang="en-US" sz="2000" kern="0" dirty="0" smtClean="0">
                <a:solidFill>
                  <a:srgbClr val="FFFFFF"/>
                </a:solidFill>
                <a:latin typeface="Calibri" pitchFamily="34" charset="0"/>
              </a:rPr>
              <a:t>has more distributed representations with output to </a:t>
            </a:r>
            <a:r>
              <a:rPr lang="pl-PL" sz="2000" kern="0" dirty="0" smtClean="0">
                <a:solidFill>
                  <a:srgbClr val="FFFFFF"/>
                </a:solidFill>
                <a:latin typeface="Calibri" pitchFamily="34" charset="0"/>
              </a:rPr>
              <a:t>=&gt; </a:t>
            </a:r>
            <a:r>
              <a:rPr lang="pl-PL" sz="2000" kern="0" dirty="0" err="1">
                <a:solidFill>
                  <a:srgbClr val="FFFFFF"/>
                </a:solidFill>
                <a:latin typeface="Calibri" pitchFamily="34" charset="0"/>
              </a:rPr>
              <a:t>EC_out</a:t>
            </a:r>
            <a:r>
              <a:rPr lang="pl-PL" sz="2000" kern="0" dirty="0">
                <a:solidFill>
                  <a:srgbClr val="FFFFFF"/>
                </a:solidFill>
                <a:latin typeface="Calibri" pitchFamily="34" charset="0"/>
              </a:rPr>
              <a:t>. </a:t>
            </a:r>
          </a:p>
          <a:p>
            <a:pPr algn="l">
              <a:lnSpc>
                <a:spcPct val="120000"/>
              </a:lnSpc>
              <a:defRPr/>
            </a:pPr>
            <a:r>
              <a:rPr lang="pl-PL" sz="2000" kern="0" dirty="0">
                <a:solidFill>
                  <a:srgbClr val="FFFFFF"/>
                </a:solidFill>
                <a:latin typeface="Calibri" pitchFamily="34" charset="0"/>
              </a:rPr>
              <a:t>EC: 144 el = 4*36; </a:t>
            </a:r>
            <a:r>
              <a:rPr lang="en-US" sz="2000" kern="0" dirty="0" smtClean="0">
                <a:solidFill>
                  <a:srgbClr val="FFFFFF"/>
                </a:solidFill>
                <a:latin typeface="Calibri" pitchFamily="34" charset="0"/>
              </a:rPr>
              <a:t>all </a:t>
            </a:r>
            <a:r>
              <a:rPr lang="pl-PL" sz="2000" kern="0" dirty="0" smtClean="0">
                <a:solidFill>
                  <a:srgbClr val="FFFFFF"/>
                </a:solidFill>
                <a:latin typeface="Calibri" pitchFamily="34" charset="0"/>
              </a:rPr>
              <a:t>1</a:t>
            </a:r>
            <a:r>
              <a:rPr lang="en-US" sz="2000" kern="0" dirty="0" smtClean="0">
                <a:solidFill>
                  <a:srgbClr val="FFFFFF"/>
                </a:solidFill>
                <a:latin typeface="Calibri" pitchFamily="34" charset="0"/>
              </a:rPr>
              <a:t>/</a:t>
            </a:r>
            <a:r>
              <a:rPr lang="pl-PL" sz="2000" kern="0" dirty="0" smtClean="0">
                <a:solidFill>
                  <a:srgbClr val="FFFFFF"/>
                </a:solidFill>
                <a:latin typeface="Calibri" pitchFamily="34" charset="0"/>
              </a:rPr>
              <a:t>4 </a:t>
            </a:r>
            <a:r>
              <a:rPr lang="en-US" sz="2000" kern="0" dirty="0" smtClean="0">
                <a:solidFill>
                  <a:srgbClr val="FFFFFF"/>
                </a:solidFill>
                <a:latin typeface="Calibri" pitchFamily="34" charset="0"/>
              </a:rPr>
              <a:t>gets activated</a:t>
            </a:r>
            <a:r>
              <a:rPr lang="pl-PL" sz="2000" kern="0" dirty="0" smtClean="0">
                <a:solidFill>
                  <a:srgbClr val="FFFFFF"/>
                </a:solidFill>
                <a:latin typeface="Calibri" pitchFamily="34" charset="0"/>
              </a:rPr>
              <a:t>.</a:t>
            </a:r>
            <a:r>
              <a:rPr lang="pl-PL" sz="2000" kern="0" dirty="0">
                <a:solidFill>
                  <a:srgbClr val="FFFFFF"/>
                </a:solidFill>
                <a:latin typeface="Calibri" pitchFamily="34" charset="0"/>
              </a:rPr>
              <a:t/>
            </a:r>
            <a:br>
              <a:rPr lang="pl-PL" sz="2000" kern="0" dirty="0">
                <a:solidFill>
                  <a:srgbClr val="FFFFFF"/>
                </a:solidFill>
                <a:latin typeface="Calibri" pitchFamily="34" charset="0"/>
              </a:rPr>
            </a:br>
            <a:r>
              <a:rPr lang="pl-PL" sz="2000" kern="0" dirty="0">
                <a:solidFill>
                  <a:srgbClr val="FFFFFF"/>
                </a:solidFill>
                <a:latin typeface="Calibri" pitchFamily="34" charset="0"/>
              </a:rPr>
              <a:t>DG: 625 </a:t>
            </a:r>
            <a:r>
              <a:rPr lang="pl-PL" sz="2000" kern="0" dirty="0" err="1">
                <a:solidFill>
                  <a:srgbClr val="FFFFFF"/>
                </a:solidFill>
                <a:latin typeface="Calibri" pitchFamily="34" charset="0"/>
              </a:rPr>
              <a:t>el</a:t>
            </a:r>
            <a:r>
              <a:rPr lang="pl-PL" sz="2000" kern="0" dirty="0">
                <a:solidFill>
                  <a:srgbClr val="FFFFFF"/>
                </a:solidFill>
                <a:latin typeface="Calibri" pitchFamily="34" charset="0"/>
              </a:rPr>
              <a:t>, CA3: 240 </a:t>
            </a:r>
            <a:r>
              <a:rPr lang="pl-PL" sz="2000" kern="0" dirty="0" err="1">
                <a:solidFill>
                  <a:srgbClr val="FFFFFF"/>
                </a:solidFill>
                <a:latin typeface="Calibri" pitchFamily="34" charset="0"/>
              </a:rPr>
              <a:t>el</a:t>
            </a:r>
            <a:endParaRPr lang="pl-PL" sz="2000" kern="0" dirty="0">
              <a:solidFill>
                <a:srgbClr val="FFFFFF"/>
              </a:solidFill>
              <a:latin typeface="Calibri" pitchFamily="34" charset="0"/>
            </a:endParaRPr>
          </a:p>
          <a:p>
            <a:pPr algn="l">
              <a:lnSpc>
                <a:spcPct val="120000"/>
              </a:lnSpc>
              <a:defRPr/>
            </a:pPr>
            <a:r>
              <a:rPr lang="pl-PL" sz="2000" kern="0" dirty="0">
                <a:solidFill>
                  <a:srgbClr val="FFFFFF"/>
                </a:solidFill>
                <a:latin typeface="Calibri" pitchFamily="34" charset="0"/>
              </a:rPr>
              <a:t>CA1: 384 </a:t>
            </a:r>
            <a:r>
              <a:rPr lang="pl-PL" sz="2000" kern="0" dirty="0" err="1">
                <a:solidFill>
                  <a:srgbClr val="FFFFFF"/>
                </a:solidFill>
                <a:latin typeface="Calibri" pitchFamily="34" charset="0"/>
              </a:rPr>
              <a:t>el</a:t>
            </a:r>
            <a:r>
              <a:rPr lang="pl-PL" sz="2000" kern="0" dirty="0">
                <a:solidFill>
                  <a:srgbClr val="FFFFFF"/>
                </a:solidFill>
                <a:latin typeface="Calibri" pitchFamily="34" charset="0"/>
              </a:rPr>
              <a:t> = 12 kol * 32 </a:t>
            </a:r>
            <a:r>
              <a:rPr lang="pl-PL" sz="2000" kern="0" dirty="0" err="1">
                <a:solidFill>
                  <a:srgbClr val="FFFFFF"/>
                </a:solidFill>
                <a:latin typeface="Calibri" pitchFamily="34" charset="0"/>
              </a:rPr>
              <a:t>el</a:t>
            </a:r>
            <a:endParaRPr lang="pl-PL" sz="2000" kern="0" dirty="0">
              <a:solidFill>
                <a:srgbClr val="FFFFFF"/>
              </a:solidFill>
              <a:latin typeface="Calibri" pitchFamily="34" charset="0"/>
            </a:endParaRPr>
          </a:p>
          <a:p>
            <a:pPr algn="l">
              <a:spcBef>
                <a:spcPct val="50000"/>
              </a:spcBef>
              <a:defRPr/>
            </a:pPr>
            <a:r>
              <a:rPr lang="pl-PL" sz="2000" dirty="0">
                <a:latin typeface="Calibri" pitchFamily="34" charset="0"/>
              </a:rPr>
              <a:t>CA3 </a:t>
            </a:r>
            <a:r>
              <a:rPr lang="en-US" sz="2000" dirty="0" smtClean="0">
                <a:latin typeface="Calibri" pitchFamily="34" charset="0"/>
              </a:rPr>
              <a:t>discriminates</a:t>
            </a:r>
            <a:r>
              <a:rPr lang="pl-PL" sz="2000" dirty="0" smtClean="0">
                <a:latin typeface="Calibri" pitchFamily="34" charset="0"/>
              </a:rPr>
              <a:t>, </a:t>
            </a:r>
            <a:r>
              <a:rPr lang="en-US" sz="2000" dirty="0" smtClean="0">
                <a:latin typeface="Calibri" pitchFamily="34" charset="0"/>
              </a:rPr>
              <a:t>in </a:t>
            </a:r>
            <a:r>
              <a:rPr lang="pl-PL" sz="2000" dirty="0" smtClean="0">
                <a:latin typeface="Calibri" pitchFamily="34" charset="0"/>
              </a:rPr>
              <a:t>CA1 </a:t>
            </a:r>
            <a:r>
              <a:rPr lang="en-US" sz="2000" dirty="0" smtClean="0">
                <a:latin typeface="Calibri" pitchFamily="34" charset="0"/>
              </a:rPr>
              <a:t>columns conjunctions of features from </a:t>
            </a:r>
            <a:r>
              <a:rPr lang="pl-PL" sz="2000" dirty="0" smtClean="0">
                <a:latin typeface="Calibri" pitchFamily="34" charset="0"/>
              </a:rPr>
              <a:t>3 EC</a:t>
            </a:r>
            <a:r>
              <a:rPr lang="en-US" sz="2000" dirty="0" smtClean="0">
                <a:latin typeface="Calibri" pitchFamily="34" charset="0"/>
              </a:rPr>
              <a:t> columns</a:t>
            </a:r>
            <a:endParaRPr lang="pl-PL" sz="2000" dirty="0">
              <a:latin typeface="Calibri" pitchFamily="34" charset="0"/>
            </a:endParaRPr>
          </a:p>
        </p:txBody>
      </p:sp>
      <p:pic>
        <p:nvPicPr>
          <p:cNvPr id="2048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6375" y="1071563"/>
            <a:ext cx="3687763"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1401909912"/>
      </p:ext>
    </p:extLst>
  </p:cSld>
  <p:clrMapOvr>
    <a:masterClrMapping/>
  </p:clrMapOvr>
  <p:transition>
    <p:strips dir="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2994" name="Rectangle 2"/>
          <p:cNvSpPr>
            <a:spLocks noGrp="1" noChangeArrowheads="1"/>
          </p:cNvSpPr>
          <p:nvPr>
            <p:ph type="title"/>
          </p:nvPr>
        </p:nvSpPr>
        <p:spPr>
          <a:xfrm>
            <a:off x="685800" y="350838"/>
            <a:ext cx="7772400" cy="563562"/>
          </a:xfrm>
        </p:spPr>
        <p:txBody>
          <a:bodyPr/>
          <a:lstStyle/>
          <a:p>
            <a:pPr eaLnBrk="1" hangingPunct="1">
              <a:defRPr/>
            </a:pPr>
            <a:r>
              <a:rPr lang="en-US" dirty="0" smtClean="0"/>
              <a:t>Training data</a:t>
            </a:r>
          </a:p>
        </p:txBody>
      </p:sp>
      <p:sp>
        <p:nvSpPr>
          <p:cNvPr id="21507" name="Rectangle 3"/>
          <p:cNvSpPr>
            <a:spLocks noGrp="1" noChangeArrowheads="1"/>
          </p:cNvSpPr>
          <p:nvPr>
            <p:ph type="body" sz="half" idx="1"/>
          </p:nvPr>
        </p:nvSpPr>
        <p:spPr>
          <a:xfrm>
            <a:off x="539750" y="1052513"/>
            <a:ext cx="8353425" cy="2090737"/>
          </a:xfrm>
          <a:noFill/>
        </p:spPr>
        <p:txBody>
          <a:bodyPr/>
          <a:lstStyle/>
          <a:p>
            <a:pPr marL="0" indent="0" eaLnBrk="1" hangingPunct="1">
              <a:spcBef>
                <a:spcPct val="0"/>
              </a:spcBef>
              <a:buClrTx/>
              <a:buSzTx/>
              <a:buFontTx/>
              <a:buNone/>
            </a:pPr>
            <a:r>
              <a:rPr lang="en-US" sz="2000" dirty="0" smtClean="0">
                <a:solidFill>
                  <a:srgbClr val="FFFFFF"/>
                </a:solidFill>
              </a:rPr>
              <a:t>This model should enable fast learning of </a:t>
            </a:r>
            <a:r>
              <a:rPr lang="pl-PL" sz="2000" dirty="0" smtClean="0">
                <a:solidFill>
                  <a:srgbClr val="FFFFFF"/>
                </a:solidFill>
              </a:rPr>
              <a:t>AB – AC </a:t>
            </a:r>
            <a:r>
              <a:rPr lang="en-US" sz="2000" dirty="0" smtClean="0">
                <a:solidFill>
                  <a:srgbClr val="FFFFFF"/>
                </a:solidFill>
              </a:rPr>
              <a:t>lists without interference</a:t>
            </a:r>
            <a:r>
              <a:rPr lang="pl-PL" sz="2000" dirty="0" smtClean="0">
                <a:solidFill>
                  <a:srgbClr val="FFFFFF"/>
                </a:solidFill>
              </a:rPr>
              <a:t>.</a:t>
            </a:r>
          </a:p>
          <a:p>
            <a:pPr marL="0" indent="0" eaLnBrk="1" hangingPunct="1">
              <a:spcBef>
                <a:spcPct val="0"/>
              </a:spcBef>
              <a:buClrTx/>
              <a:buSzTx/>
              <a:buFontTx/>
              <a:buNone/>
            </a:pPr>
            <a:r>
              <a:rPr lang="en-US" sz="2000" dirty="0" err="1" smtClean="0">
                <a:solidFill>
                  <a:srgbClr val="FFFFFF"/>
                </a:solidFill>
              </a:rPr>
              <a:t>Autoassociation</a:t>
            </a:r>
            <a:r>
              <a:rPr lang="pl-PL" sz="2000" dirty="0" smtClean="0">
                <a:solidFill>
                  <a:srgbClr val="FFFFFF"/>
                </a:solidFill>
              </a:rPr>
              <a:t>: </a:t>
            </a:r>
            <a:r>
              <a:rPr lang="pl-PL" sz="2000" dirty="0" err="1" smtClean="0">
                <a:solidFill>
                  <a:srgbClr val="FFFFFF"/>
                </a:solidFill>
              </a:rPr>
              <a:t>EC_in</a:t>
            </a:r>
            <a:r>
              <a:rPr lang="pl-PL" sz="2000" dirty="0" smtClean="0">
                <a:solidFill>
                  <a:srgbClr val="FFFFFF"/>
                </a:solidFill>
              </a:rPr>
              <a:t> = </a:t>
            </a:r>
            <a:r>
              <a:rPr lang="pl-PL" sz="2000" dirty="0" err="1" smtClean="0">
                <a:solidFill>
                  <a:srgbClr val="FFFFFF"/>
                </a:solidFill>
              </a:rPr>
              <a:t>EC_out</a:t>
            </a:r>
            <a:r>
              <a:rPr lang="pl-PL" sz="2000" dirty="0" smtClean="0">
                <a:solidFill>
                  <a:srgbClr val="FFFFFF"/>
                </a:solidFill>
              </a:rPr>
              <a:t>, </a:t>
            </a:r>
            <a:r>
              <a:rPr lang="en-US" sz="2000" dirty="0" smtClean="0">
                <a:solidFill>
                  <a:srgbClr val="FFFFFF"/>
                </a:solidFill>
              </a:rPr>
              <a:t>invertible transformations </a:t>
            </a:r>
            <a:r>
              <a:rPr lang="pl-PL" sz="2000" dirty="0" smtClean="0">
                <a:solidFill>
                  <a:srgbClr val="FFFFFF"/>
                </a:solidFill>
              </a:rPr>
              <a:t> </a:t>
            </a:r>
            <a:r>
              <a:rPr lang="en-US" sz="2000" dirty="0" smtClean="0">
                <a:solidFill>
                  <a:srgbClr val="FFFFFF"/>
                </a:solidFill>
              </a:rPr>
              <a:t/>
            </a:r>
            <a:br>
              <a:rPr lang="en-US" sz="2000" dirty="0" smtClean="0">
                <a:solidFill>
                  <a:srgbClr val="FFFFFF"/>
                </a:solidFill>
              </a:rPr>
            </a:br>
            <a:r>
              <a:rPr lang="en-US" sz="2000" dirty="0" smtClean="0">
                <a:solidFill>
                  <a:srgbClr val="FFFFFF"/>
                </a:solidFill>
              </a:rPr>
              <a:t>		</a:t>
            </a:r>
            <a:r>
              <a:rPr lang="pl-PL" sz="2000" dirty="0" smtClean="0">
                <a:solidFill>
                  <a:srgbClr val="FFFFFF"/>
                </a:solidFill>
              </a:rPr>
              <a:t>+ </a:t>
            </a:r>
            <a:r>
              <a:rPr lang="en-US" sz="2000" dirty="0" smtClean="0">
                <a:solidFill>
                  <a:srgbClr val="FFFFFF"/>
                </a:solidFill>
              </a:rPr>
              <a:t>completion of </a:t>
            </a:r>
            <a:r>
              <a:rPr lang="pl-PL" sz="2000" dirty="0" smtClean="0">
                <a:solidFill>
                  <a:srgbClr val="FFFFFF"/>
                </a:solidFill>
              </a:rPr>
              <a:t>B, C </a:t>
            </a:r>
            <a:r>
              <a:rPr lang="en-US" sz="2000" dirty="0" smtClean="0">
                <a:solidFill>
                  <a:srgbClr val="FFFFFF"/>
                </a:solidFill>
              </a:rPr>
              <a:t>in association tests</a:t>
            </a:r>
            <a:r>
              <a:rPr lang="pl-PL" sz="2000" dirty="0" smtClean="0">
                <a:solidFill>
                  <a:srgbClr val="FFFFFF"/>
                </a:solidFill>
              </a:rPr>
              <a:t>.  </a:t>
            </a:r>
            <a:endParaRPr lang="pl-PL" sz="1000" dirty="0" smtClean="0">
              <a:solidFill>
                <a:srgbClr val="FFFFFF"/>
              </a:solidFill>
            </a:endParaRPr>
          </a:p>
          <a:p>
            <a:pPr marL="0" indent="0" eaLnBrk="1" hangingPunct="1">
              <a:spcBef>
                <a:spcPct val="0"/>
              </a:spcBef>
              <a:buClrTx/>
              <a:buSzTx/>
              <a:buFontTx/>
              <a:buNone/>
            </a:pPr>
            <a:r>
              <a:rPr lang="pl-PL" sz="2000" dirty="0" err="1" smtClean="0">
                <a:solidFill>
                  <a:srgbClr val="FFC000"/>
                </a:solidFill>
              </a:rPr>
              <a:t>BuildNet</a:t>
            </a:r>
            <a:r>
              <a:rPr lang="pl-PL" sz="2000" dirty="0" smtClean="0">
                <a:solidFill>
                  <a:srgbClr val="FFFFFF"/>
                </a:solidFill>
              </a:rPr>
              <a:t>, </a:t>
            </a:r>
            <a:r>
              <a:rPr lang="pl-PL" sz="2000" dirty="0" err="1" smtClean="0">
                <a:solidFill>
                  <a:srgbClr val="FFC000"/>
                </a:solidFill>
              </a:rPr>
              <a:t>View_Train_Trial_Log</a:t>
            </a:r>
            <a:r>
              <a:rPr lang="pl-PL" sz="2000" dirty="0" smtClean="0">
                <a:solidFill>
                  <a:srgbClr val="FFFFFF"/>
                </a:solidFill>
              </a:rPr>
              <a:t> </a:t>
            </a:r>
            <a:r>
              <a:rPr lang="en-US" sz="2000" dirty="0" smtClean="0">
                <a:solidFill>
                  <a:srgbClr val="FFFFFF"/>
                </a:solidFill>
              </a:rPr>
              <a:t>shows statistics</a:t>
            </a:r>
            <a:r>
              <a:rPr lang="pl-PL" sz="2000" dirty="0" smtClean="0">
                <a:solidFill>
                  <a:srgbClr val="FFFFFF"/>
                </a:solidFill>
              </a:rPr>
              <a:t>. </a:t>
            </a:r>
          </a:p>
          <a:p>
            <a:pPr marL="0" indent="0" eaLnBrk="1" hangingPunct="1">
              <a:spcBef>
                <a:spcPct val="0"/>
              </a:spcBef>
              <a:buClrTx/>
              <a:buSzTx/>
              <a:buFontTx/>
              <a:buNone/>
            </a:pPr>
            <a:r>
              <a:rPr lang="en-US" sz="2000" dirty="0" smtClean="0">
                <a:solidFill>
                  <a:srgbClr val="FFFFFF"/>
                </a:solidFill>
              </a:rPr>
              <a:t>Input includes information about input and output patterns (A-B or A-C) and the context (which list is used for training)</a:t>
            </a:r>
            <a:r>
              <a:rPr lang="pl-PL" sz="2000" dirty="0" smtClean="0">
                <a:solidFill>
                  <a:srgbClr val="FFFFFF"/>
                </a:solidFill>
              </a:rPr>
              <a:t>. </a:t>
            </a:r>
          </a:p>
        </p:txBody>
      </p:sp>
      <p:pic>
        <p:nvPicPr>
          <p:cNvPr id="215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3344218"/>
            <a:ext cx="4283075"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 name="Rectangle 3"/>
          <p:cNvSpPr txBox="1">
            <a:spLocks noChangeArrowheads="1"/>
          </p:cNvSpPr>
          <p:nvPr/>
        </p:nvSpPr>
        <p:spPr bwMode="auto">
          <a:xfrm>
            <a:off x="642938" y="5357813"/>
            <a:ext cx="8353425" cy="1357312"/>
          </a:xfrm>
          <a:prstGeom prst="rect">
            <a:avLst/>
          </a:prstGeom>
          <a:noFill/>
          <a:ln w="9525">
            <a:noFill/>
            <a:miter lim="800000"/>
            <a:headEnd/>
            <a:tailEnd/>
          </a:ln>
        </p:spPr>
        <p:txBody>
          <a:bodyPr/>
          <a:lstStyle/>
          <a:p>
            <a:pPr algn="l">
              <a:lnSpc>
                <a:spcPct val="120000"/>
              </a:lnSpc>
              <a:defRPr/>
            </a:pPr>
            <a:r>
              <a:rPr lang="en-US" sz="2000" kern="0" dirty="0" smtClean="0">
                <a:solidFill>
                  <a:srgbClr val="FFFFFF"/>
                </a:solidFill>
                <a:latin typeface="+mn-lt"/>
              </a:rPr>
              <a:t>Input consists of </a:t>
            </a:r>
            <a:r>
              <a:rPr lang="pl-PL" sz="2000" kern="0" dirty="0" smtClean="0">
                <a:solidFill>
                  <a:srgbClr val="FFFFFF"/>
                </a:solidFill>
                <a:latin typeface="+mn-lt"/>
              </a:rPr>
              <a:t>2x6 </a:t>
            </a:r>
            <a:r>
              <a:rPr lang="en-US" sz="2000" kern="0" dirty="0" smtClean="0">
                <a:solidFill>
                  <a:srgbClr val="FFFFFF"/>
                </a:solidFill>
                <a:latin typeface="+mn-lt"/>
              </a:rPr>
              <a:t>groups of activations</a:t>
            </a:r>
            <a:r>
              <a:rPr lang="pl-PL" sz="2000" kern="0" dirty="0" smtClean="0">
                <a:solidFill>
                  <a:srgbClr val="FFFFFF"/>
                </a:solidFill>
                <a:latin typeface="+mn-lt"/>
              </a:rPr>
              <a:t>: </a:t>
            </a:r>
            <a:r>
              <a:rPr lang="en-US" sz="2000" kern="0" dirty="0" smtClean="0">
                <a:solidFill>
                  <a:srgbClr val="FFFFFF"/>
                </a:solidFill>
                <a:latin typeface="+mn-lt"/>
              </a:rPr>
              <a:t>context is in the upper half</a:t>
            </a:r>
            <a:r>
              <a:rPr lang="pl-PL" sz="2000" kern="0" dirty="0" smtClean="0">
                <a:solidFill>
                  <a:srgbClr val="FFFFFF"/>
                </a:solidFill>
                <a:latin typeface="+mn-lt"/>
              </a:rPr>
              <a:t>, </a:t>
            </a:r>
            <a:r>
              <a:rPr lang="en-US" sz="2000" kern="0" dirty="0" smtClean="0">
                <a:solidFill>
                  <a:srgbClr val="FFFFFF"/>
                </a:solidFill>
                <a:latin typeface="+mn-lt"/>
              </a:rPr>
              <a:t>left lower 3 elements code </a:t>
            </a:r>
            <a:r>
              <a:rPr lang="pl-PL" sz="2000" kern="0" dirty="0" smtClean="0">
                <a:solidFill>
                  <a:srgbClr val="FFFFFF"/>
                </a:solidFill>
                <a:latin typeface="+mn-lt"/>
              </a:rPr>
              <a:t>A</a:t>
            </a:r>
            <a:r>
              <a:rPr lang="en-US" sz="2000" kern="0" dirty="0" smtClean="0">
                <a:solidFill>
                  <a:srgbClr val="FFFFFF"/>
                </a:solidFill>
                <a:latin typeface="+mn-lt"/>
              </a:rPr>
              <a:t> concept</a:t>
            </a:r>
            <a:r>
              <a:rPr lang="pl-PL" sz="2000" kern="0" dirty="0" smtClean="0">
                <a:solidFill>
                  <a:srgbClr val="FFFFFF"/>
                </a:solidFill>
                <a:latin typeface="+mn-lt"/>
              </a:rPr>
              <a:t>, </a:t>
            </a:r>
            <a:r>
              <a:rPr lang="en-US" sz="2000" kern="0" dirty="0" smtClean="0">
                <a:solidFill>
                  <a:srgbClr val="FFFFFF"/>
                </a:solidFill>
                <a:latin typeface="+mn-lt"/>
              </a:rPr>
              <a:t>upper </a:t>
            </a:r>
            <a:r>
              <a:rPr lang="pl-PL" sz="2000" kern="0" dirty="0" smtClean="0">
                <a:solidFill>
                  <a:srgbClr val="FFFFFF"/>
                </a:solidFill>
                <a:latin typeface="+mn-lt"/>
              </a:rPr>
              <a:t>B; </a:t>
            </a:r>
            <a:r>
              <a:rPr lang="en-US" sz="2000" kern="0" dirty="0" smtClean="0">
                <a:solidFill>
                  <a:srgbClr val="FFFFFF"/>
                </a:solidFill>
                <a:latin typeface="+mn-lt"/>
              </a:rPr>
              <a:t>for test </a:t>
            </a:r>
            <a:r>
              <a:rPr lang="pl-PL" sz="2000" kern="0" dirty="0" smtClean="0">
                <a:solidFill>
                  <a:srgbClr val="FFFFFF"/>
                </a:solidFill>
                <a:latin typeface="+mn-lt"/>
              </a:rPr>
              <a:t>B </a:t>
            </a:r>
            <a:r>
              <a:rPr lang="en-US" sz="2000" kern="0" dirty="0" smtClean="0">
                <a:solidFill>
                  <a:srgbClr val="FFFFFF"/>
                </a:solidFill>
                <a:latin typeface="+mn-lt"/>
              </a:rPr>
              <a:t>is empty</a:t>
            </a:r>
            <a:r>
              <a:rPr lang="pl-PL" sz="2000" kern="0" dirty="0" smtClean="0">
                <a:solidFill>
                  <a:srgbClr val="FFFFFF"/>
                </a:solidFill>
                <a:latin typeface="+mn-lt"/>
              </a:rPr>
              <a:t>.  </a:t>
            </a:r>
            <a:r>
              <a:rPr lang="en-US" sz="2000" kern="0" dirty="0" smtClean="0">
                <a:solidFill>
                  <a:srgbClr val="FFFFFF"/>
                </a:solidFill>
                <a:latin typeface="+mn-lt"/>
              </a:rPr>
              <a:t>Next </a:t>
            </a:r>
            <a:r>
              <a:rPr lang="pl-PL" sz="2000" kern="0" dirty="0" smtClean="0">
                <a:solidFill>
                  <a:srgbClr val="FFFFFF"/>
                </a:solidFill>
                <a:latin typeface="+mn-lt"/>
              </a:rPr>
              <a:t>B</a:t>
            </a:r>
            <a:r>
              <a:rPr lang="en-US" sz="2000" kern="0" dirty="0" smtClean="0">
                <a:solidFill>
                  <a:srgbClr val="FFFFFF"/>
                </a:solidFill>
                <a:latin typeface="+mn-lt"/>
              </a:rPr>
              <a:t> is replaced by </a:t>
            </a:r>
            <a:r>
              <a:rPr lang="pl-PL" sz="2000" kern="0" dirty="0" smtClean="0">
                <a:solidFill>
                  <a:srgbClr val="FFFFFF"/>
                </a:solidFill>
                <a:latin typeface="+mn-lt"/>
              </a:rPr>
              <a:t>C. </a:t>
            </a:r>
            <a:r>
              <a:rPr lang="en-US" sz="2000" kern="0" dirty="0">
                <a:solidFill>
                  <a:srgbClr val="FFFFFF"/>
                </a:solidFill>
                <a:latin typeface="+mn-lt"/>
              </a:rPr>
              <a:t>Confabulation (phantasy recall) is </a:t>
            </a:r>
            <a:r>
              <a:rPr lang="en-US" sz="2000" kern="0" dirty="0" smtClean="0">
                <a:solidFill>
                  <a:srgbClr val="FFFFFF"/>
                </a:solidFill>
                <a:latin typeface="+mn-lt"/>
              </a:rPr>
              <a:t>rare, lures are not recognized. </a:t>
            </a:r>
            <a:endParaRPr lang="en-US" sz="2000" kern="0" dirty="0">
              <a:solidFill>
                <a:srgbClr val="FFFFFF"/>
              </a:solidFill>
              <a:latin typeface="+mn-lt"/>
            </a:endParaRPr>
          </a:p>
        </p:txBody>
      </p:sp>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112" y="3260080"/>
            <a:ext cx="2644775"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1523481258"/>
      </p:ext>
    </p:extLst>
  </p:cSld>
  <p:clrMapOvr>
    <a:masterClrMapping/>
  </p:clrMapOvr>
  <p:transition>
    <p:strips dir="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a 5"/>
          <p:cNvGrpSpPr/>
          <p:nvPr/>
        </p:nvGrpSpPr>
        <p:grpSpPr>
          <a:xfrm>
            <a:off x="838200" y="1196752"/>
            <a:ext cx="7752320" cy="5040560"/>
            <a:chOff x="838200" y="1920875"/>
            <a:chExt cx="7752320" cy="6034088"/>
          </a:xfrm>
        </p:grpSpPr>
        <p:pic>
          <p:nvPicPr>
            <p:cNvPr id="7" name="Picture 3" descr="C:\WINDOWS\Desktop\Projects\Amnesia TraceLink\Natuur en Techniek\model.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8200" y="1920875"/>
              <a:ext cx="7543800" cy="6034088"/>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4"/>
            <p:cNvSpPr txBox="1">
              <a:spLocks noChangeArrowheads="1"/>
            </p:cNvSpPr>
            <p:nvPr/>
          </p:nvSpPr>
          <p:spPr bwMode="auto">
            <a:xfrm>
              <a:off x="2724526" y="1944688"/>
              <a:ext cx="2988510" cy="478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n-lt"/>
                </a:rPr>
                <a:t>Link system (</a:t>
              </a:r>
              <a:r>
                <a:rPr lang="en-US" sz="2000" i="1" dirty="0">
                  <a:latin typeface="+mn-lt"/>
                </a:rPr>
                <a:t>hippocampus</a:t>
              </a:r>
              <a:r>
                <a:rPr lang="en-US" sz="2000" dirty="0">
                  <a:latin typeface="+mn-lt"/>
                </a:rPr>
                <a:t>)</a:t>
              </a:r>
            </a:p>
          </p:txBody>
        </p:sp>
        <p:sp>
          <p:nvSpPr>
            <p:cNvPr id="11" name="Text Box 5"/>
            <p:cNvSpPr txBox="1">
              <a:spLocks noChangeArrowheads="1"/>
            </p:cNvSpPr>
            <p:nvPr/>
          </p:nvSpPr>
          <p:spPr bwMode="auto">
            <a:xfrm>
              <a:off x="6799171" y="4248309"/>
              <a:ext cx="1579150" cy="847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n-lt"/>
                </a:rPr>
                <a:t>Trace system </a:t>
              </a:r>
            </a:p>
            <a:p>
              <a:r>
                <a:rPr lang="en-US" sz="2000" dirty="0">
                  <a:latin typeface="+mn-lt"/>
                </a:rPr>
                <a:t>(</a:t>
              </a:r>
              <a:r>
                <a:rPr lang="en-US" sz="2000" i="1" dirty="0" err="1">
                  <a:latin typeface="+mn-lt"/>
                </a:rPr>
                <a:t>neocortex</a:t>
              </a:r>
              <a:r>
                <a:rPr lang="en-US" sz="2000" dirty="0">
                  <a:latin typeface="+mn-lt"/>
                </a:rPr>
                <a:t>)</a:t>
              </a:r>
            </a:p>
          </p:txBody>
        </p:sp>
        <p:sp>
          <p:nvSpPr>
            <p:cNvPr id="12" name="Text Box 5"/>
            <p:cNvSpPr txBox="1">
              <a:spLocks noChangeArrowheads="1"/>
            </p:cNvSpPr>
            <p:nvPr/>
          </p:nvSpPr>
          <p:spPr bwMode="auto">
            <a:xfrm>
              <a:off x="6552846" y="3041491"/>
              <a:ext cx="2037674" cy="478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smtClean="0">
                  <a:latin typeface="+mn-lt"/>
                </a:rPr>
                <a:t>Neuromodulation</a:t>
              </a:r>
              <a:endParaRPr lang="en-US" sz="2000" dirty="0">
                <a:latin typeface="+mn-lt"/>
              </a:endParaRPr>
            </a:p>
          </p:txBody>
        </p:sp>
      </p:grpSp>
      <p:sp>
        <p:nvSpPr>
          <p:cNvPr id="5" name="Tytuł 4"/>
          <p:cNvSpPr>
            <a:spLocks noGrp="1"/>
          </p:cNvSpPr>
          <p:nvPr>
            <p:ph type="title"/>
          </p:nvPr>
        </p:nvSpPr>
        <p:spPr/>
        <p:txBody>
          <a:bodyPr/>
          <a:lstStyle/>
          <a:p>
            <a:r>
              <a:rPr lang="en-US" dirty="0" smtClean="0"/>
              <a:t>Trace-link model (J. </a:t>
            </a:r>
            <a:r>
              <a:rPr lang="en-US" dirty="0" err="1" smtClean="0"/>
              <a:t>Murre</a:t>
            </a:r>
            <a:r>
              <a:rPr lang="en-US" dirty="0" smtClean="0"/>
              <a:t>)</a:t>
            </a:r>
            <a:endParaRPr lang="en-US" dirty="0"/>
          </a:p>
        </p:txBody>
      </p:sp>
      <p:sp>
        <p:nvSpPr>
          <p:cNvPr id="2" name="Symbol zastępczy zawartości 1"/>
          <p:cNvSpPr>
            <a:spLocks noGrp="1"/>
          </p:cNvSpPr>
          <p:nvPr>
            <p:ph idx="1"/>
          </p:nvPr>
        </p:nvSpPr>
        <p:spPr>
          <a:xfrm>
            <a:off x="838200" y="5505980"/>
            <a:ext cx="8121650" cy="936451"/>
          </a:xfrm>
        </p:spPr>
        <p:txBody>
          <a:bodyPr/>
          <a:lstStyle/>
          <a:p>
            <a:pPr marL="0" indent="0">
              <a:buNone/>
            </a:pPr>
            <a:r>
              <a:rPr lang="en-US" dirty="0"/>
              <a:t>Hippocampus may recreate activation of the cortex =&gt; episodic </a:t>
            </a:r>
            <a:r>
              <a:rPr lang="en-US" dirty="0" smtClean="0"/>
              <a:t>memory.</a:t>
            </a:r>
            <a:br>
              <a:rPr lang="en-US" dirty="0" smtClean="0"/>
            </a:br>
            <a:r>
              <a:rPr lang="en-US" dirty="0" smtClean="0"/>
              <a:t>Brain stem and emotion-related areas (nucleus </a:t>
            </a:r>
            <a:r>
              <a:rPr lang="en-US" dirty="0" err="1" smtClean="0"/>
              <a:t>accumbens</a:t>
            </a:r>
            <a:r>
              <a:rPr lang="en-US" dirty="0" smtClean="0"/>
              <a:t>, amygdala) provide increase plasticity. This model explains many features of amnesia.</a:t>
            </a:r>
            <a:br>
              <a:rPr lang="en-US" dirty="0" smtClean="0"/>
            </a:br>
            <a:endParaRPr lang="en-US" dirty="0"/>
          </a:p>
        </p:txBody>
      </p:sp>
    </p:spTree>
    <p:extLst>
      <p:ext uri="{BB962C8B-B14F-4D97-AF65-F5344CB8AC3E}">
        <p14:creationId xmlns:p14="http://schemas.microsoft.com/office/powerpoint/2010/main" val="248131491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8418" name="Rectangle 2"/>
          <p:cNvSpPr>
            <a:spLocks noGrp="1" noChangeArrowheads="1"/>
          </p:cNvSpPr>
          <p:nvPr>
            <p:ph type="title"/>
          </p:nvPr>
        </p:nvSpPr>
        <p:spPr>
          <a:xfrm>
            <a:off x="685800" y="350838"/>
            <a:ext cx="7772400" cy="563562"/>
          </a:xfrm>
        </p:spPr>
        <p:txBody>
          <a:bodyPr/>
          <a:lstStyle/>
          <a:p>
            <a:pPr eaLnBrk="1" hangingPunct="1">
              <a:defRPr/>
            </a:pPr>
            <a:r>
              <a:rPr lang="en-US" dirty="0" smtClean="0"/>
              <a:t>Summary</a:t>
            </a:r>
          </a:p>
        </p:txBody>
      </p:sp>
      <p:sp>
        <p:nvSpPr>
          <p:cNvPr id="24579" name="Rectangle 3"/>
          <p:cNvSpPr>
            <a:spLocks noGrp="1" noChangeArrowheads="1"/>
          </p:cNvSpPr>
          <p:nvPr>
            <p:ph type="body" sz="half" idx="1"/>
          </p:nvPr>
        </p:nvSpPr>
        <p:spPr>
          <a:xfrm>
            <a:off x="539750" y="1052513"/>
            <a:ext cx="8424863" cy="5616575"/>
          </a:xfrm>
          <a:noFill/>
        </p:spPr>
        <p:txBody>
          <a:bodyPr/>
          <a:lstStyle/>
          <a:p>
            <a:pPr eaLnBrk="1" hangingPunct="1"/>
            <a:r>
              <a:rPr lang="en-US" sz="2000" dirty="0" smtClean="0"/>
              <a:t>Hippocampus model may learn fast, learn AB – AC associations sequentially without stron</a:t>
            </a:r>
            <a:r>
              <a:rPr lang="en-US" dirty="0" smtClean="0"/>
              <a:t>g interference, using only </a:t>
            </a:r>
            <a:r>
              <a:rPr lang="en-US" sz="2000" dirty="0" smtClean="0"/>
              <a:t>constructive </a:t>
            </a:r>
            <a:r>
              <a:rPr lang="en-US" sz="2000" dirty="0" err="1" smtClean="0"/>
              <a:t>Hebbian</a:t>
            </a:r>
            <a:r>
              <a:rPr lang="en-US" sz="2000" dirty="0" smtClean="0"/>
              <a:t> rule, conditional PCA and appropriate architecture.</a:t>
            </a:r>
            <a:endParaRPr lang="en-US" sz="1000" dirty="0" smtClean="0"/>
          </a:p>
          <a:p>
            <a:pPr eaLnBrk="1" hangingPunct="1"/>
            <a:r>
              <a:rPr lang="en-US" sz="2000" dirty="0" smtClean="0"/>
              <a:t>Interference results from using the same units, in CA3 area separation of the same inputs is possible because they are used for training in another context. Learning similar things use different context!</a:t>
            </a:r>
            <a:endParaRPr lang="en-US" sz="1000" dirty="0" smtClean="0"/>
          </a:p>
          <a:p>
            <a:pPr eaLnBrk="1" hangingPunct="1"/>
            <a:r>
              <a:rPr lang="en-US" sz="2000" dirty="0" smtClean="0"/>
              <a:t>Pattern separation makes associations and similarity-based reasoning difficult, and this is needed for efficient coding of high-dimensional information.</a:t>
            </a:r>
            <a:endParaRPr lang="en-US" sz="1000" dirty="0" smtClean="0"/>
          </a:p>
          <a:p>
            <a:pPr eaLnBrk="1" hangingPunct="1"/>
            <a:r>
              <a:rPr lang="en-US" sz="2000" dirty="0" smtClean="0"/>
              <a:t>It does not seem to be possible to handle in one system very different requirements. This suggests a complementary role for hippocampus, allowing for enhancement of slow synaptic learning in the cortex.</a:t>
            </a:r>
            <a:r>
              <a:rPr lang="en-US" sz="1000" dirty="0" smtClean="0"/>
              <a:t/>
            </a:r>
            <a:br>
              <a:rPr lang="en-US" sz="1000" dirty="0" smtClean="0"/>
            </a:br>
            <a:r>
              <a:rPr lang="en-US" sz="2000" dirty="0" smtClean="0"/>
              <a:t>Hippocampus may remember episodes that help in spatial orientation, create conjunctive representations combining together various stimuli faster than the cortex is able to do.</a:t>
            </a:r>
          </a:p>
          <a:p>
            <a:pPr eaLnBrk="1" hangingPunct="1"/>
            <a:r>
              <a:rPr lang="en-US" sz="2000" dirty="0" smtClean="0"/>
              <a:t>Hippocampus itself is too small to provide permanent memory storage at a longer time scales – it may only point to cortex, recreating its activation.  </a:t>
            </a:r>
          </a:p>
        </p:txBody>
      </p:sp>
    </p:spTree>
    <p:extLst>
      <p:ext uri="{BB962C8B-B14F-4D97-AF65-F5344CB8AC3E}">
        <p14:creationId xmlns:p14="http://schemas.microsoft.com/office/powerpoint/2010/main" val="1499236487"/>
      </p:ext>
    </p:extLst>
  </p:cSld>
  <p:clrMapOvr>
    <a:masterClrMapping/>
  </p:clrMapOvr>
  <p:transition>
    <p:strips dir="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ytuł 7"/>
          <p:cNvSpPr>
            <a:spLocks noGrp="1"/>
          </p:cNvSpPr>
          <p:nvPr>
            <p:ph type="title"/>
          </p:nvPr>
        </p:nvSpPr>
        <p:spPr/>
        <p:txBody>
          <a:bodyPr/>
          <a:lstStyle/>
          <a:p>
            <a:r>
              <a:rPr lang="en-US" dirty="0" smtClean="0"/>
              <a:t>What it will be about</a:t>
            </a:r>
            <a:endParaRPr lang="en-US" dirty="0"/>
          </a:p>
        </p:txBody>
      </p:sp>
      <p:sp>
        <p:nvSpPr>
          <p:cNvPr id="9" name="Symbol zastępczy zawartości 8"/>
          <p:cNvSpPr>
            <a:spLocks noGrp="1"/>
          </p:cNvSpPr>
          <p:nvPr>
            <p:ph idx="1"/>
          </p:nvPr>
        </p:nvSpPr>
        <p:spPr>
          <a:xfrm>
            <a:off x="698500" y="1241519"/>
            <a:ext cx="8121650" cy="5400675"/>
          </a:xfrm>
        </p:spPr>
        <p:txBody>
          <a:bodyPr/>
          <a:lstStyle/>
          <a:p>
            <a:pPr marL="457200" indent="-457200">
              <a:buFont typeface="+mj-lt"/>
              <a:buAutoNum type="arabicPeriod"/>
            </a:pPr>
            <a:r>
              <a:rPr lang="en-US" dirty="0"/>
              <a:t>Memory: types, functions &amp; neural </a:t>
            </a:r>
            <a:r>
              <a:rPr lang="en-US" dirty="0" smtClean="0"/>
              <a:t>implementation. </a:t>
            </a:r>
            <a:endParaRPr lang="en-US" dirty="0"/>
          </a:p>
          <a:p>
            <a:pPr marL="457200" indent="-457200">
              <a:buFont typeface="+mj-lt"/>
              <a:buAutoNum type="arabicPeriod"/>
            </a:pPr>
            <a:r>
              <a:rPr lang="en-US" dirty="0"/>
              <a:t>Memory-based cognitive architecture.</a:t>
            </a:r>
          </a:p>
          <a:p>
            <a:pPr marL="457200" indent="-457200">
              <a:buFont typeface="+mj-lt"/>
              <a:buAutoNum type="arabicPeriod"/>
            </a:pPr>
            <a:r>
              <a:rPr lang="en-US" dirty="0" smtClean="0"/>
              <a:t>Active memory and priming</a:t>
            </a:r>
          </a:p>
          <a:p>
            <a:pPr marL="457200" indent="-457200">
              <a:buFont typeface="+mj-lt"/>
              <a:buAutoNum type="arabicPeriod"/>
            </a:pPr>
            <a:r>
              <a:rPr lang="en-US" dirty="0" smtClean="0"/>
              <a:t>Catastrophic forgetting. </a:t>
            </a:r>
          </a:p>
          <a:p>
            <a:pPr marL="457200" indent="-457200">
              <a:buFont typeface="+mj-lt"/>
              <a:buAutoNum type="arabicPeriod"/>
            </a:pPr>
            <a:r>
              <a:rPr lang="en-US" dirty="0" smtClean="0"/>
              <a:t>Episodic memory hippocampus model.</a:t>
            </a:r>
          </a:p>
          <a:p>
            <a:pPr marL="457200" indent="-457200">
              <a:buFont typeface="+mj-lt"/>
              <a:buAutoNum type="arabicPeriod"/>
            </a:pPr>
            <a:r>
              <a:rPr lang="en-US" sz="2400" dirty="0" smtClean="0">
                <a:solidFill>
                  <a:srgbClr val="FFC000"/>
                </a:solidFill>
              </a:rPr>
              <a:t>Short-term memory. </a:t>
            </a:r>
          </a:p>
          <a:p>
            <a:pPr marL="457200" indent="-457200">
              <a:buFont typeface="+mj-lt"/>
              <a:buAutoNum type="arabicPeriod"/>
            </a:pPr>
            <a:r>
              <a:rPr lang="en-US" dirty="0" smtClean="0"/>
              <a:t>Working memory. </a:t>
            </a:r>
          </a:p>
          <a:p>
            <a:pPr marL="457200" indent="-457200">
              <a:buFont typeface="+mj-lt"/>
              <a:buAutoNum type="arabicPeriod"/>
            </a:pPr>
            <a:r>
              <a:rPr lang="en-US" dirty="0" smtClean="0"/>
              <a:t>Synaptic-dynamic memory interactions. </a:t>
            </a:r>
          </a:p>
          <a:p>
            <a:pPr marL="457200" indent="-457200">
              <a:buFont typeface="+mj-lt"/>
              <a:buAutoNum type="arabicPeriod"/>
            </a:pPr>
            <a:r>
              <a:rPr lang="en-US" dirty="0" smtClean="0"/>
              <a:t>Semantic memory.</a:t>
            </a:r>
          </a:p>
        </p:txBody>
      </p:sp>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2750" y="5293679"/>
            <a:ext cx="2381250"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descr="brain_anim"/>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188913"/>
            <a:ext cx="8572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734552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8418" name="Rectangle 2"/>
          <p:cNvSpPr>
            <a:spLocks noGrp="1" noChangeArrowheads="1"/>
          </p:cNvSpPr>
          <p:nvPr>
            <p:ph type="title"/>
          </p:nvPr>
        </p:nvSpPr>
        <p:spPr>
          <a:xfrm>
            <a:off x="685800" y="350838"/>
            <a:ext cx="7772400" cy="563562"/>
          </a:xfrm>
        </p:spPr>
        <p:txBody>
          <a:bodyPr/>
          <a:lstStyle/>
          <a:p>
            <a:pPr eaLnBrk="1" hangingPunct="1">
              <a:defRPr/>
            </a:pPr>
            <a:r>
              <a:rPr lang="en-US" dirty="0" smtClean="0"/>
              <a:t>Short-term memory</a:t>
            </a:r>
          </a:p>
        </p:txBody>
      </p:sp>
      <p:sp>
        <p:nvSpPr>
          <p:cNvPr id="25603" name="Rectangle 3"/>
          <p:cNvSpPr>
            <a:spLocks noGrp="1" noChangeArrowheads="1"/>
          </p:cNvSpPr>
          <p:nvPr>
            <p:ph type="body" sz="half" idx="1"/>
          </p:nvPr>
        </p:nvSpPr>
        <p:spPr>
          <a:xfrm>
            <a:off x="539751" y="1052513"/>
            <a:ext cx="8208714" cy="5616575"/>
          </a:xfrm>
          <a:noFill/>
        </p:spPr>
        <p:txBody>
          <a:bodyPr/>
          <a:lstStyle/>
          <a:p>
            <a:r>
              <a:rPr lang="en-US" sz="2000" dirty="0" smtClean="0"/>
              <a:t>Several </a:t>
            </a:r>
            <a:r>
              <a:rPr lang="en-US" sz="2000" dirty="0" smtClean="0"/>
              <a:t>papers show now that internal changes in neurons may decrease or increase the activation threshold for some time, facilitating synchronization of </a:t>
            </a:r>
            <a:r>
              <a:rPr lang="en-US" sz="2000" dirty="0" err="1" smtClean="0"/>
              <a:t>subnetworks</a:t>
            </a:r>
            <a:r>
              <a:rPr lang="en-US" sz="2000" dirty="0" smtClean="0"/>
              <a:t> responsible for short term memory. </a:t>
            </a:r>
            <a:r>
              <a:rPr lang="en-US" sz="2000" dirty="0" smtClean="0"/>
              <a:t/>
            </a:r>
            <a:br>
              <a:rPr lang="en-US" sz="2000" dirty="0" smtClean="0"/>
            </a:br>
            <a:r>
              <a:rPr lang="en-US" sz="2000" dirty="0" smtClean="0"/>
              <a:t>Fast </a:t>
            </a:r>
            <a:r>
              <a:rPr lang="en-US" sz="2000" dirty="0" smtClean="0"/>
              <a:t>synaptic changes are not necessary, neurons in the prefrontal cortex (PFC) may be highly </a:t>
            </a:r>
            <a:r>
              <a:rPr lang="en-US" dirty="0" smtClean="0"/>
              <a:t>active during gaps between stimuli and activity that follows </a:t>
            </a:r>
            <a:r>
              <a:rPr lang="en-US" sz="2000" dirty="0" smtClean="0"/>
              <a:t>later. Depolarization of these neurons results from internal changes resulting from bursts of neural activity, without the need for recurrent activation. </a:t>
            </a:r>
          </a:p>
          <a:p>
            <a:r>
              <a:rPr lang="en-US" dirty="0" smtClean="0"/>
              <a:t>Depolarization may be the result of dopamine D1 receptor stimulation</a:t>
            </a:r>
            <a:r>
              <a:rPr lang="en-US" sz="2000" dirty="0" smtClean="0"/>
              <a:t> </a:t>
            </a:r>
            <a:br>
              <a:rPr lang="en-US" sz="2000" dirty="0" smtClean="0"/>
            </a:br>
            <a:r>
              <a:rPr lang="en-US" sz="2000" dirty="0" smtClean="0"/>
              <a:t>(a whole family of receptors). </a:t>
            </a:r>
          </a:p>
          <a:p>
            <a:r>
              <a:rPr lang="en-US" sz="2000" dirty="0" smtClean="0"/>
              <a:t>Important discoveries: </a:t>
            </a:r>
            <a:br>
              <a:rPr lang="en-US" sz="2000" dirty="0" smtClean="0"/>
            </a:br>
            <a:r>
              <a:rPr lang="en-US" sz="2000" dirty="0" err="1" smtClean="0"/>
              <a:t>Sidiropoulou</a:t>
            </a:r>
            <a:r>
              <a:rPr lang="en-US" sz="2000" dirty="0" smtClean="0"/>
              <a:t>, et al, Dopamine modulates an mGluR5-mediated depolarization underlying prefrontal persistent activity. </a:t>
            </a:r>
            <a:br>
              <a:rPr lang="en-US" sz="2000" dirty="0" smtClean="0"/>
            </a:br>
            <a:r>
              <a:rPr lang="en-US" sz="2000" dirty="0" smtClean="0"/>
              <a:t>Nature Neuroscience 26.01.2009</a:t>
            </a:r>
            <a:br>
              <a:rPr lang="en-US" sz="2000" dirty="0" smtClean="0"/>
            </a:br>
            <a:r>
              <a:rPr lang="en-US" sz="2000" dirty="0" smtClean="0"/>
              <a:t>Erickson, </a:t>
            </a:r>
            <a:r>
              <a:rPr lang="en-US" sz="2000" dirty="0" err="1" smtClean="0"/>
              <a:t>Maramara</a:t>
            </a:r>
            <a:r>
              <a:rPr lang="en-US" sz="2000" dirty="0" smtClean="0"/>
              <a:t>, </a:t>
            </a:r>
            <a:r>
              <a:rPr lang="en-US" sz="2000" dirty="0" err="1" smtClean="0"/>
              <a:t>Lisman</a:t>
            </a:r>
            <a:r>
              <a:rPr lang="en-US" sz="2000" dirty="0" smtClean="0"/>
              <a:t>, A Single Brief Burst Induces GluR1-dependent Associative Short-term Potentiation: A Potential Mechanism for Short-term Memory. J Cognitive Neuroscience 22, 2530-2540, 2010</a:t>
            </a:r>
          </a:p>
          <a:p>
            <a:pPr>
              <a:buFontTx/>
              <a:buNone/>
            </a:pPr>
            <a:r>
              <a:rPr lang="en-US" sz="1000" dirty="0" smtClean="0"/>
              <a:t> </a:t>
            </a:r>
          </a:p>
        </p:txBody>
      </p:sp>
    </p:spTree>
    <p:extLst>
      <p:ext uri="{BB962C8B-B14F-4D97-AF65-F5344CB8AC3E}">
        <p14:creationId xmlns:p14="http://schemas.microsoft.com/office/powerpoint/2010/main" val="3262914393"/>
      </p:ext>
    </p:extLst>
  </p:cSld>
  <p:clrMapOvr>
    <a:masterClrMapping/>
  </p:clrMapOvr>
  <p:transition>
    <p:strips dir="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7090" name="Rectangle 2"/>
          <p:cNvSpPr>
            <a:spLocks noGrp="1" noChangeArrowheads="1"/>
          </p:cNvSpPr>
          <p:nvPr>
            <p:ph type="title"/>
          </p:nvPr>
        </p:nvSpPr>
        <p:spPr>
          <a:xfrm>
            <a:off x="685800" y="350838"/>
            <a:ext cx="7772400" cy="563562"/>
          </a:xfrm>
        </p:spPr>
        <p:txBody>
          <a:bodyPr/>
          <a:lstStyle/>
          <a:p>
            <a:pPr eaLnBrk="1" hangingPunct="1">
              <a:defRPr/>
            </a:pPr>
            <a:r>
              <a:rPr lang="en-US" dirty="0" smtClean="0"/>
              <a:t>Active short term memory</a:t>
            </a:r>
          </a:p>
        </p:txBody>
      </p:sp>
      <p:sp>
        <p:nvSpPr>
          <p:cNvPr id="19459" name="Rectangle 3"/>
          <p:cNvSpPr>
            <a:spLocks noGrp="1" noChangeArrowheads="1"/>
          </p:cNvSpPr>
          <p:nvPr>
            <p:ph type="body" sz="half" idx="1"/>
          </p:nvPr>
        </p:nvSpPr>
        <p:spPr>
          <a:xfrm>
            <a:off x="539750" y="1052513"/>
            <a:ext cx="8424863" cy="5616575"/>
          </a:xfrm>
        </p:spPr>
        <p:txBody>
          <a:bodyPr/>
          <a:lstStyle/>
          <a:p>
            <a:pPr marL="0" indent="0" eaLnBrk="1" hangingPunct="1">
              <a:buFontTx/>
              <a:buNone/>
            </a:pPr>
            <a:r>
              <a:rPr lang="en-US" sz="2000" dirty="0" smtClean="0"/>
              <a:t>Short term priming</a:t>
            </a:r>
            <a:r>
              <a:rPr lang="pl-PL" sz="2000" dirty="0" smtClean="0"/>
              <a:t>: </a:t>
            </a:r>
            <a:r>
              <a:rPr lang="en-US" sz="2000" dirty="0" smtClean="0"/>
              <a:t>attention and shorter reaction times</a:t>
            </a:r>
            <a:r>
              <a:rPr lang="pl-PL" sz="2000" dirty="0" smtClean="0"/>
              <a:t>.</a:t>
            </a:r>
          </a:p>
          <a:p>
            <a:pPr marL="0" indent="0" eaLnBrk="1" hangingPunct="1">
              <a:buFontTx/>
              <a:buNone/>
            </a:pPr>
            <a:r>
              <a:rPr lang="en-US" sz="2000" dirty="0" smtClean="0"/>
              <a:t>Except for short time memory content and effects resulting from stimulus similarity are similar to the long term priming</a:t>
            </a:r>
            <a:r>
              <a:rPr lang="pl-PL" sz="2000" dirty="0" smtClean="0"/>
              <a:t>. </a:t>
            </a:r>
          </a:p>
          <a:p>
            <a:pPr marL="0" indent="0" eaLnBrk="1" hangingPunct="1">
              <a:buFontTx/>
              <a:buNone/>
            </a:pPr>
            <a:endParaRPr lang="pl-PL" sz="1000" dirty="0" smtClean="0"/>
          </a:p>
          <a:p>
            <a:pPr marL="0" indent="0" eaLnBrk="1" hangingPunct="1">
              <a:buFontTx/>
              <a:buNone/>
            </a:pPr>
            <a:r>
              <a:rPr lang="pl-PL" sz="2000" b="1" dirty="0" err="1" smtClean="0">
                <a:solidFill>
                  <a:srgbClr val="FFC000"/>
                </a:solidFill>
              </a:rPr>
              <a:t>Proje</a:t>
            </a:r>
            <a:r>
              <a:rPr lang="en-US" sz="2000" b="1" dirty="0" smtClean="0">
                <a:solidFill>
                  <a:srgbClr val="FFC000"/>
                </a:solidFill>
              </a:rPr>
              <a:t>c</a:t>
            </a:r>
            <a:r>
              <a:rPr lang="pl-PL" sz="2000" b="1" dirty="0" smtClean="0">
                <a:solidFill>
                  <a:srgbClr val="FFC000"/>
                </a:solidFill>
              </a:rPr>
              <a:t>t </a:t>
            </a:r>
            <a:r>
              <a:rPr lang="pl-PL" sz="2000" b="1" dirty="0" err="1" smtClean="0">
                <a:solidFill>
                  <a:srgbClr val="FFC000"/>
                </a:solidFill>
              </a:rPr>
              <a:t>act_priming.proj</a:t>
            </a:r>
            <a:r>
              <a:rPr lang="pl-PL" sz="2000" b="1" dirty="0" smtClean="0"/>
              <a:t>.</a:t>
            </a:r>
          </a:p>
          <a:p>
            <a:pPr marL="0" indent="0" eaLnBrk="1" hangingPunct="1">
              <a:buFontTx/>
              <a:buNone/>
            </a:pPr>
            <a:r>
              <a:rPr lang="en-US" sz="2000" dirty="0" smtClean="0"/>
              <a:t>Stem completion or </a:t>
            </a:r>
            <a:r>
              <a:rPr lang="pl-PL" sz="2000" dirty="0" smtClean="0"/>
              <a:t>homo</a:t>
            </a:r>
            <a:r>
              <a:rPr lang="en-US" sz="2000" dirty="0" err="1" smtClean="0"/>
              <a:t>ph</a:t>
            </a:r>
            <a:r>
              <a:rPr lang="pl-PL" sz="2000" dirty="0" smtClean="0"/>
              <a:t>on</a:t>
            </a:r>
            <a:r>
              <a:rPr lang="en-US" sz="2000" dirty="0" smtClean="0"/>
              <a:t>y</a:t>
            </a:r>
            <a:r>
              <a:rPr lang="pl-PL" sz="2000" dirty="0" smtClean="0"/>
              <a:t>, </a:t>
            </a:r>
            <a:r>
              <a:rPr lang="en-US" sz="2000" dirty="0" smtClean="0"/>
              <a:t>but without training, just residual activations</a:t>
            </a:r>
            <a:r>
              <a:rPr lang="pl-PL" sz="2000" dirty="0" smtClean="0"/>
              <a:t>.</a:t>
            </a:r>
          </a:p>
          <a:p>
            <a:pPr marL="0" indent="0" eaLnBrk="1" hangingPunct="1">
              <a:buFontTx/>
              <a:buNone/>
            </a:pPr>
            <a:r>
              <a:rPr lang="en-US" sz="2000" dirty="0" smtClean="0"/>
              <a:t>Network is trained on associations of</a:t>
            </a:r>
            <a:r>
              <a:rPr lang="pl-PL" sz="2000" dirty="0" smtClean="0"/>
              <a:t> </a:t>
            </a:r>
            <a:r>
              <a:rPr lang="pl-PL" sz="2000" dirty="0" err="1" smtClean="0">
                <a:solidFill>
                  <a:srgbClr val="FFC000"/>
                </a:solidFill>
              </a:rPr>
              <a:t>i_a</a:t>
            </a:r>
            <a:r>
              <a:rPr lang="pl-PL" sz="2000" dirty="0" smtClean="0">
                <a:solidFill>
                  <a:srgbClr val="FFC000"/>
                </a:solidFill>
              </a:rPr>
              <a:t>=</a:t>
            </a:r>
            <a:r>
              <a:rPr lang="pl-PL" sz="2000" dirty="0" err="1" smtClean="0">
                <a:solidFill>
                  <a:srgbClr val="FFC000"/>
                </a:solidFill>
              </a:rPr>
              <a:t>i_b</a:t>
            </a:r>
            <a:r>
              <a:rPr lang="pl-PL" sz="2000" dirty="0" smtClean="0"/>
              <a:t> </a:t>
            </a:r>
            <a:r>
              <a:rPr lang="en-US" sz="2000" dirty="0" smtClean="0"/>
              <a:t>with</a:t>
            </a:r>
            <a:r>
              <a:rPr lang="pl-PL" sz="2000" dirty="0" smtClean="0"/>
              <a:t>  </a:t>
            </a:r>
            <a:r>
              <a:rPr lang="pl-PL" sz="2000" dirty="0" err="1" smtClean="0">
                <a:solidFill>
                  <a:srgbClr val="FFC000"/>
                </a:solidFill>
              </a:rPr>
              <a:t>o_a</a:t>
            </a:r>
            <a:r>
              <a:rPr lang="pl-PL" sz="2000" dirty="0" smtClean="0"/>
              <a:t> </a:t>
            </a:r>
            <a:r>
              <a:rPr lang="en-US" sz="2000" dirty="0" smtClean="0"/>
              <a:t>and</a:t>
            </a:r>
            <a:r>
              <a:rPr lang="pl-PL" sz="2000" dirty="0" smtClean="0"/>
              <a:t> </a:t>
            </a:r>
            <a:r>
              <a:rPr lang="pl-PL" sz="2000" dirty="0" err="1" smtClean="0">
                <a:solidFill>
                  <a:srgbClr val="FFC000"/>
                </a:solidFill>
              </a:rPr>
              <a:t>o_b</a:t>
            </a:r>
            <a:r>
              <a:rPr lang="pl-PL" sz="2000" dirty="0" smtClean="0"/>
              <a:t>.</a:t>
            </a:r>
          </a:p>
          <a:p>
            <a:pPr marL="0" indent="0" eaLnBrk="1" hangingPunct="1">
              <a:buFontTx/>
              <a:buNone/>
            </a:pPr>
            <a:r>
              <a:rPr lang="pl-PL" sz="2000" dirty="0" smtClean="0"/>
              <a:t>Test </a:t>
            </a:r>
            <a:r>
              <a:rPr lang="en-US" sz="2000" dirty="0" smtClean="0"/>
              <a:t>has a series of patterns and outputs </a:t>
            </a:r>
            <a:r>
              <a:rPr lang="pl-PL" sz="2000" dirty="0" smtClean="0"/>
              <a:t>A </a:t>
            </a:r>
            <a:r>
              <a:rPr lang="en-US" sz="2000" dirty="0" smtClean="0"/>
              <a:t>and</a:t>
            </a:r>
            <a:r>
              <a:rPr lang="pl-PL" sz="2000" dirty="0" smtClean="0"/>
              <a:t> B, </a:t>
            </a:r>
            <a:r>
              <a:rPr lang="en-US" sz="2000" dirty="0" smtClean="0"/>
              <a:t>when show </a:t>
            </a:r>
            <a:r>
              <a:rPr lang="pl-PL" sz="2000" dirty="0" smtClean="0"/>
              <a:t>A </a:t>
            </a:r>
            <a:r>
              <a:rPr lang="en-US" sz="2000" dirty="0" smtClean="0"/>
              <a:t>at the input</a:t>
            </a:r>
            <a:r>
              <a:rPr lang="pl-PL" sz="2000" dirty="0" smtClean="0"/>
              <a:t>, </a:t>
            </a:r>
          </a:p>
          <a:p>
            <a:pPr marL="0" indent="0" eaLnBrk="1" hangingPunct="1">
              <a:buFontTx/>
              <a:buNone/>
            </a:pPr>
            <a:r>
              <a:rPr lang="en-US" sz="2000" dirty="0" smtClean="0"/>
              <a:t>the network should respond with </a:t>
            </a:r>
            <a:r>
              <a:rPr lang="pl-PL" sz="2000" dirty="0" smtClean="0"/>
              <a:t>A; </a:t>
            </a:r>
            <a:r>
              <a:rPr lang="en-US" sz="2000" dirty="0" smtClean="0"/>
              <a:t>after presenting pattern </a:t>
            </a:r>
            <a:r>
              <a:rPr lang="pl-PL" sz="2000" dirty="0" smtClean="0"/>
              <a:t>B, </a:t>
            </a:r>
            <a:r>
              <a:rPr lang="en-US" sz="2000" dirty="0" smtClean="0"/>
              <a:t>with only </a:t>
            </a:r>
            <a:r>
              <a:rPr lang="en-US" sz="2000" dirty="0" err="1" smtClean="0"/>
              <a:t>feedforward</a:t>
            </a:r>
            <a:r>
              <a:rPr lang="en-US" sz="2000" dirty="0" smtClean="0"/>
              <a:t> information transmitted</a:t>
            </a:r>
            <a:r>
              <a:rPr lang="pl-PL" sz="2000" dirty="0" smtClean="0"/>
              <a:t>, </a:t>
            </a:r>
            <a:r>
              <a:rPr lang="en-US" sz="2000" dirty="0" smtClean="0"/>
              <a:t>the network will respond</a:t>
            </a:r>
            <a:r>
              <a:rPr lang="pl-PL" sz="2000" dirty="0" smtClean="0"/>
              <a:t> </a:t>
            </a:r>
            <a:r>
              <a:rPr lang="en-US" sz="2000" dirty="0" smtClean="0"/>
              <a:t>sometimes with </a:t>
            </a:r>
            <a:r>
              <a:rPr lang="pl-PL" sz="2000" dirty="0" smtClean="0"/>
              <a:t>A, </a:t>
            </a:r>
            <a:r>
              <a:rPr lang="en-US" sz="2000" dirty="0" smtClean="0"/>
              <a:t>and sometimes with </a:t>
            </a:r>
            <a:r>
              <a:rPr lang="pl-PL" sz="2000" dirty="0" smtClean="0"/>
              <a:t>B, </a:t>
            </a:r>
            <a:r>
              <a:rPr lang="en-US" sz="2000" dirty="0" smtClean="0"/>
              <a:t>so the statistics of </a:t>
            </a:r>
            <a:r>
              <a:rPr lang="pl-PL" sz="2000" dirty="0" smtClean="0"/>
              <a:t>A/B </a:t>
            </a:r>
            <a:r>
              <a:rPr lang="en-US" sz="2000" dirty="0" smtClean="0"/>
              <a:t>answers may be estimated</a:t>
            </a:r>
            <a:r>
              <a:rPr lang="pl-PL" sz="2000" dirty="0" smtClean="0"/>
              <a:t>. </a:t>
            </a:r>
            <a:endParaRPr lang="pl-PL" sz="1000" dirty="0" smtClean="0"/>
          </a:p>
          <a:p>
            <a:pPr marL="0" indent="0" eaLnBrk="1" hangingPunct="1">
              <a:buFontTx/>
              <a:buNone/>
            </a:pPr>
            <a:r>
              <a:rPr lang="en-US" sz="2000" dirty="0" smtClean="0"/>
              <a:t>Correlations of previous </a:t>
            </a:r>
            <a:r>
              <a:rPr lang="pl-PL" sz="2000" dirty="0" smtClean="0"/>
              <a:t>A </a:t>
            </a:r>
            <a:r>
              <a:rPr lang="en-US" sz="2000" dirty="0" smtClean="0"/>
              <a:t>-</a:t>
            </a:r>
            <a:r>
              <a:rPr lang="pl-PL" sz="2000" dirty="0" smtClean="0"/>
              <a:t> B </a:t>
            </a:r>
            <a:r>
              <a:rPr lang="en-US" sz="2000" dirty="0" smtClean="0"/>
              <a:t>answers depend on the time of activation decay</a:t>
            </a:r>
            <a:r>
              <a:rPr lang="pl-PL" sz="2000" dirty="0" smtClean="0"/>
              <a:t>; </a:t>
            </a:r>
            <a:r>
              <a:rPr lang="en-US" sz="2000" dirty="0" smtClean="0"/>
              <a:t/>
            </a:r>
            <a:br>
              <a:rPr lang="en-US" sz="2000" dirty="0" smtClean="0"/>
            </a:br>
            <a:r>
              <a:rPr lang="en-US" sz="2000" dirty="0" smtClean="0"/>
              <a:t>if</a:t>
            </a:r>
            <a:r>
              <a:rPr lang="pl-PL" sz="2000" dirty="0" smtClean="0"/>
              <a:t> </a:t>
            </a:r>
            <a:r>
              <a:rPr lang="pl-PL" sz="2000" dirty="0" err="1" smtClean="0">
                <a:solidFill>
                  <a:srgbClr val="FFC000"/>
                </a:solidFill>
              </a:rPr>
              <a:t>act_decay</a:t>
            </a:r>
            <a:r>
              <a:rPr lang="pl-PL" sz="2000" dirty="0" smtClean="0">
                <a:solidFill>
                  <a:srgbClr val="FFC000"/>
                </a:solidFill>
              </a:rPr>
              <a:t> 1 =&gt; 0</a:t>
            </a:r>
            <a:r>
              <a:rPr lang="pl-PL" sz="2000" dirty="0" smtClean="0"/>
              <a:t> </a:t>
            </a:r>
            <a:r>
              <a:rPr lang="en-US" sz="2000" dirty="0" smtClean="0"/>
              <a:t>activation does not immediately vanish and there is a bias towards</a:t>
            </a:r>
            <a:r>
              <a:rPr lang="pl-PL" sz="2000" dirty="0" smtClean="0"/>
              <a:t> A</a:t>
            </a:r>
            <a:r>
              <a:rPr lang="en-US" sz="2000" dirty="0" smtClean="0"/>
              <a:t> left</a:t>
            </a:r>
            <a:r>
              <a:rPr lang="pl-PL" sz="2000" dirty="0" smtClean="0"/>
              <a:t>, </a:t>
            </a:r>
            <a:r>
              <a:rPr lang="en-US" sz="2000" dirty="0" smtClean="0"/>
              <a:t>and if the decay is fast there will be random change</a:t>
            </a:r>
            <a:r>
              <a:rPr lang="pl-PL" sz="2000" dirty="0" smtClean="0"/>
              <a:t>. </a:t>
            </a:r>
            <a:br>
              <a:rPr lang="pl-PL" sz="2000" dirty="0" smtClean="0"/>
            </a:br>
            <a:r>
              <a:rPr lang="en-US" sz="2000" dirty="0" smtClean="0"/>
              <a:t>T</a:t>
            </a:r>
            <a:r>
              <a:rPr lang="pl-PL" sz="2000" dirty="0" err="1" smtClean="0"/>
              <a:t>est_log</a:t>
            </a:r>
            <a:r>
              <a:rPr lang="en-US" sz="2000" dirty="0" smtClean="0"/>
              <a:t> contains information that will show it</a:t>
            </a:r>
            <a:r>
              <a:rPr lang="pl-PL" sz="2000" dirty="0" smtClean="0"/>
              <a:t>. </a:t>
            </a:r>
          </a:p>
        </p:txBody>
      </p:sp>
    </p:spTree>
    <p:extLst>
      <p:ext uri="{BB962C8B-B14F-4D97-AF65-F5344CB8AC3E}">
        <p14:creationId xmlns:p14="http://schemas.microsoft.com/office/powerpoint/2010/main" val="802164664"/>
      </p:ext>
    </p:extLst>
  </p:cSld>
  <p:clrMapOvr>
    <a:masterClrMapping/>
  </p:clrMapOvr>
  <p:transition>
    <p:strips dir="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8658" name="Rectangle 2"/>
          <p:cNvSpPr>
            <a:spLocks noGrp="1" noChangeArrowheads="1"/>
          </p:cNvSpPr>
          <p:nvPr>
            <p:ph type="title"/>
          </p:nvPr>
        </p:nvSpPr>
        <p:spPr>
          <a:xfrm>
            <a:off x="685800" y="350838"/>
            <a:ext cx="7772400" cy="563562"/>
          </a:xfrm>
        </p:spPr>
        <p:txBody>
          <a:bodyPr/>
          <a:lstStyle/>
          <a:p>
            <a:pPr eaLnBrk="1" hangingPunct="1">
              <a:defRPr/>
            </a:pPr>
            <a:r>
              <a:rPr lang="en-US" dirty="0"/>
              <a:t>Active </a:t>
            </a:r>
            <a:r>
              <a:rPr lang="en-US" dirty="0" smtClean="0"/>
              <a:t>memory maintenance</a:t>
            </a:r>
          </a:p>
        </p:txBody>
      </p:sp>
      <p:sp>
        <p:nvSpPr>
          <p:cNvPr id="20483" name="Rectangle 3"/>
          <p:cNvSpPr>
            <a:spLocks noGrp="1" noChangeArrowheads="1"/>
          </p:cNvSpPr>
          <p:nvPr>
            <p:ph type="body" sz="half" idx="1"/>
          </p:nvPr>
        </p:nvSpPr>
        <p:spPr>
          <a:xfrm>
            <a:off x="539750" y="1052513"/>
            <a:ext cx="8496300" cy="1439862"/>
          </a:xfrm>
        </p:spPr>
        <p:txBody>
          <a:bodyPr/>
          <a:lstStyle/>
          <a:p>
            <a:pPr marL="0" indent="0" eaLnBrk="1" hangingPunct="1">
              <a:buFontTx/>
              <a:buNone/>
            </a:pPr>
            <a:r>
              <a:rPr lang="pl-PL" sz="2000" dirty="0" err="1" smtClean="0">
                <a:solidFill>
                  <a:srgbClr val="FFC000"/>
                </a:solidFill>
              </a:rPr>
              <a:t>Proje</a:t>
            </a:r>
            <a:r>
              <a:rPr lang="en-US" sz="2000" dirty="0" smtClean="0">
                <a:solidFill>
                  <a:srgbClr val="FFC000"/>
                </a:solidFill>
              </a:rPr>
              <a:t>c</a:t>
            </a:r>
            <a:r>
              <a:rPr lang="pl-PL" sz="2000" dirty="0" smtClean="0">
                <a:solidFill>
                  <a:srgbClr val="FFC000"/>
                </a:solidFill>
              </a:rPr>
              <a:t>t </a:t>
            </a:r>
            <a:r>
              <a:rPr lang="pl-PL" sz="2000" dirty="0" err="1" smtClean="0">
                <a:solidFill>
                  <a:srgbClr val="FFC000"/>
                </a:solidFill>
              </a:rPr>
              <a:t>act_maint.proj</a:t>
            </a:r>
            <a:r>
              <a:rPr lang="pl-PL" sz="2000" dirty="0" smtClean="0"/>
              <a:t>:  </a:t>
            </a:r>
            <a:r>
              <a:rPr lang="en-US" sz="2000" dirty="0" smtClean="0"/>
              <a:t>active maintenance of information in working memory for a short time is possible regardless of distractions</a:t>
            </a:r>
            <a:r>
              <a:rPr lang="pl-PL" sz="2000" dirty="0" smtClean="0"/>
              <a:t>, </a:t>
            </a:r>
            <a:r>
              <a:rPr lang="en-US" sz="2000" dirty="0" smtClean="0"/>
              <a:t>providing fast access without the need for synaptic changes</a:t>
            </a:r>
            <a:r>
              <a:rPr lang="pl-PL" sz="2000" dirty="0" smtClean="0"/>
              <a:t>. </a:t>
            </a:r>
            <a:r>
              <a:rPr lang="en-US" sz="2000" dirty="0" smtClean="0"/>
              <a:t/>
            </a:r>
            <a:br>
              <a:rPr lang="en-US" sz="2000" dirty="0" smtClean="0"/>
            </a:br>
            <a:r>
              <a:rPr lang="en-US" sz="2000" dirty="0" smtClean="0"/>
              <a:t>Requires recurrent network with large basin of attraction</a:t>
            </a:r>
            <a:r>
              <a:rPr lang="pl-PL" sz="2000" dirty="0" smtClean="0"/>
              <a:t>,</a:t>
            </a:r>
            <a:r>
              <a:rPr lang="en-US" sz="2000" dirty="0" smtClean="0"/>
              <a:t> stable despite noise</a:t>
            </a:r>
            <a:r>
              <a:rPr lang="pl-PL" sz="2000" dirty="0" smtClean="0"/>
              <a:t>. </a:t>
            </a:r>
          </a:p>
        </p:txBody>
      </p:sp>
      <p:sp>
        <p:nvSpPr>
          <p:cNvPr id="20484" name="Rectangle 6"/>
          <p:cNvSpPr>
            <a:spLocks noChangeArrowheads="1"/>
          </p:cNvSpPr>
          <p:nvPr/>
        </p:nvSpPr>
        <p:spPr bwMode="auto">
          <a:xfrm>
            <a:off x="571500" y="2492375"/>
            <a:ext cx="857250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spcBef>
                <a:spcPct val="20000"/>
              </a:spcBef>
              <a:buClr>
                <a:schemeClr val="tx2"/>
              </a:buClr>
              <a:buSzPct val="115000"/>
            </a:pPr>
            <a:r>
              <a:rPr lang="en-US" sz="2000" dirty="0" smtClean="0">
                <a:latin typeface="Calibri" pitchFamily="34" charset="0"/>
              </a:rPr>
              <a:t>Analysis of incoming perception is continuously controlled by the incoming data so this type of processing is not required</a:t>
            </a:r>
            <a:r>
              <a:rPr lang="pl-PL" sz="2000" dirty="0" smtClean="0">
                <a:latin typeface="Calibri" pitchFamily="34" charset="0"/>
              </a:rPr>
              <a:t>. </a:t>
            </a:r>
            <a:endParaRPr lang="pl-PL" sz="2000" dirty="0">
              <a:latin typeface="Calibri" pitchFamily="34" charset="0"/>
            </a:endParaRPr>
          </a:p>
          <a:p>
            <a:pPr algn="l">
              <a:spcBef>
                <a:spcPct val="20000"/>
              </a:spcBef>
              <a:buClr>
                <a:schemeClr val="tx2"/>
              </a:buClr>
              <a:buSzPct val="115000"/>
            </a:pPr>
            <a:r>
              <a:rPr lang="en-US" sz="2000" dirty="0" smtClean="0">
                <a:latin typeface="Calibri" pitchFamily="34" charset="0"/>
              </a:rPr>
              <a:t>Neural activation should spread quickly facilitating associations and reasoning. </a:t>
            </a:r>
            <a:r>
              <a:rPr lang="pl-PL" sz="2000" dirty="0" smtClean="0">
                <a:latin typeface="Calibri" pitchFamily="34" charset="0"/>
              </a:rPr>
              <a:t> </a:t>
            </a:r>
            <a:r>
              <a:rPr lang="en-US" sz="2000" dirty="0" smtClean="0">
                <a:latin typeface="Calibri" pitchFamily="34" charset="0"/>
              </a:rPr>
              <a:t>This is sufficient as long as there is constant external input</a:t>
            </a:r>
            <a:r>
              <a:rPr lang="pl-PL" sz="2000" dirty="0" smtClean="0">
                <a:latin typeface="Calibri" pitchFamily="34" charset="0"/>
              </a:rPr>
              <a:t>,</a:t>
            </a:r>
            <a:r>
              <a:rPr lang="en-US" sz="2000" dirty="0" smtClean="0">
                <a:latin typeface="Calibri" pitchFamily="34" charset="0"/>
              </a:rPr>
              <a:t> for example is intermediate results are written on paper or activity results are experienced. </a:t>
            </a:r>
            <a:r>
              <a:rPr lang="pl-PL" sz="2000" dirty="0" smtClean="0">
                <a:latin typeface="Calibri" pitchFamily="34" charset="0"/>
              </a:rPr>
              <a:t> </a:t>
            </a:r>
            <a:endParaRPr lang="pl-PL" sz="2000" dirty="0">
              <a:latin typeface="Calibri" pitchFamily="34" charset="0"/>
            </a:endParaRPr>
          </a:p>
          <a:p>
            <a:pPr algn="l">
              <a:spcBef>
                <a:spcPct val="20000"/>
              </a:spcBef>
              <a:buClr>
                <a:schemeClr val="tx2"/>
              </a:buClr>
              <a:buSzPct val="115000"/>
            </a:pPr>
            <a:r>
              <a:rPr lang="en-US" sz="2000" dirty="0" smtClean="0">
                <a:latin typeface="Calibri" pitchFamily="34" charset="0"/>
              </a:rPr>
              <a:t>Without external activation we have to rely on actively maintained representations in working memory</a:t>
            </a:r>
            <a:r>
              <a:rPr lang="pl-PL" sz="2000" dirty="0" smtClean="0">
                <a:latin typeface="Calibri" pitchFamily="34" charset="0"/>
              </a:rPr>
              <a:t>, </a:t>
            </a:r>
            <a:r>
              <a:rPr lang="en-US" sz="2000" dirty="0" smtClean="0">
                <a:latin typeface="Calibri" pitchFamily="34" charset="0"/>
              </a:rPr>
              <a:t>and the capacity of working memory has serious limitations, </a:t>
            </a:r>
            <a:r>
              <a:rPr lang="pl-PL" sz="2000" dirty="0" smtClean="0">
                <a:latin typeface="Calibri" pitchFamily="34" charset="0"/>
              </a:rPr>
              <a:t>7</a:t>
            </a:r>
            <a:r>
              <a:rPr lang="pl-PL" sz="2000" dirty="0">
                <a:latin typeface="Calibri" pitchFamily="34" charset="0"/>
                <a:sym typeface="Symbol" pitchFamily="18" charset="2"/>
              </a:rPr>
              <a:t></a:t>
            </a:r>
            <a:r>
              <a:rPr lang="pl-PL" sz="2000" dirty="0">
                <a:latin typeface="Calibri" pitchFamily="34" charset="0"/>
              </a:rPr>
              <a:t>2 </a:t>
            </a:r>
            <a:r>
              <a:rPr lang="en-US" sz="2000" dirty="0" smtClean="0">
                <a:latin typeface="Calibri" pitchFamily="34" charset="0"/>
              </a:rPr>
              <a:t>objects (G. </a:t>
            </a:r>
            <a:r>
              <a:rPr lang="pl-PL" sz="2000" dirty="0" smtClean="0">
                <a:latin typeface="Calibri" pitchFamily="34" charset="0"/>
              </a:rPr>
              <a:t>Miller</a:t>
            </a:r>
            <a:r>
              <a:rPr lang="en-US" sz="2000" dirty="0" smtClean="0">
                <a:latin typeface="Calibri" pitchFamily="34" charset="0"/>
              </a:rPr>
              <a:t> 1956)</a:t>
            </a:r>
            <a:r>
              <a:rPr lang="pl-PL" sz="2000" dirty="0" smtClean="0">
                <a:latin typeface="Calibri" pitchFamily="34" charset="0"/>
              </a:rPr>
              <a:t>, </a:t>
            </a:r>
            <a:r>
              <a:rPr lang="en-US" sz="2000" dirty="0" smtClean="0">
                <a:latin typeface="Calibri" pitchFamily="34" charset="0"/>
              </a:rPr>
              <a:t>or only </a:t>
            </a:r>
            <a:r>
              <a:rPr lang="pl-PL" sz="2000" dirty="0" smtClean="0">
                <a:latin typeface="Calibri" pitchFamily="34" charset="0"/>
              </a:rPr>
              <a:t>4</a:t>
            </a:r>
            <a:r>
              <a:rPr lang="pl-PL" sz="2000" dirty="0">
                <a:latin typeface="Calibri" pitchFamily="34" charset="0"/>
                <a:sym typeface="Symbol" pitchFamily="18" charset="2"/>
              </a:rPr>
              <a:t></a:t>
            </a:r>
            <a:r>
              <a:rPr lang="pl-PL" sz="2000" dirty="0">
                <a:latin typeface="Calibri" pitchFamily="34" charset="0"/>
              </a:rPr>
              <a:t>2 </a:t>
            </a:r>
            <a:r>
              <a:rPr lang="en-US" sz="2000" dirty="0" smtClean="0">
                <a:latin typeface="Calibri" pitchFamily="34" charset="0"/>
              </a:rPr>
              <a:t>for complex objects</a:t>
            </a:r>
            <a:r>
              <a:rPr lang="pl-PL" sz="2000" dirty="0" smtClean="0">
                <a:latin typeface="Calibri" pitchFamily="34" charset="0"/>
              </a:rPr>
              <a:t>.</a:t>
            </a:r>
            <a:r>
              <a:rPr lang="pl-PL" sz="2000" dirty="0">
                <a:latin typeface="Calibri" pitchFamily="34" charset="0"/>
              </a:rPr>
              <a:t/>
            </a:r>
            <a:br>
              <a:rPr lang="pl-PL" sz="2000" dirty="0">
                <a:latin typeface="Calibri" pitchFamily="34" charset="0"/>
              </a:rPr>
            </a:br>
            <a:endParaRPr lang="pl-PL" sz="1000" dirty="0">
              <a:latin typeface="Calibri" pitchFamily="34" charset="0"/>
            </a:endParaRPr>
          </a:p>
          <a:p>
            <a:pPr algn="l">
              <a:spcBef>
                <a:spcPct val="20000"/>
              </a:spcBef>
              <a:buClr>
                <a:schemeClr val="tx2"/>
              </a:buClr>
              <a:buSzPct val="115000"/>
            </a:pPr>
            <a:r>
              <a:rPr lang="en-US" sz="2000" dirty="0" smtClean="0">
                <a:latin typeface="Calibri" pitchFamily="34" charset="0"/>
              </a:rPr>
              <a:t>Simulations: first memory without attractors that requires external signals</a:t>
            </a:r>
            <a:r>
              <a:rPr lang="pl-PL" sz="2000" dirty="0" smtClean="0">
                <a:latin typeface="Calibri" pitchFamily="34" charset="0"/>
              </a:rPr>
              <a:t>,</a:t>
            </a:r>
            <a:r>
              <a:rPr lang="en-US" sz="2000" dirty="0" smtClean="0">
                <a:latin typeface="Calibri" pitchFamily="34" charset="0"/>
              </a:rPr>
              <a:t> then distributed representations but shallow attractors</a:t>
            </a:r>
            <a:r>
              <a:rPr lang="pl-PL" sz="2000" dirty="0" smtClean="0">
                <a:latin typeface="Calibri" pitchFamily="34" charset="0"/>
              </a:rPr>
              <a:t>, </a:t>
            </a:r>
            <a:r>
              <a:rPr lang="en-US" sz="2000" dirty="0" smtClean="0">
                <a:latin typeface="Calibri" pitchFamily="34" charset="0"/>
              </a:rPr>
              <a:t>sensitive to noise</a:t>
            </a:r>
            <a:r>
              <a:rPr lang="pl-PL" sz="2000" dirty="0" smtClean="0">
                <a:latin typeface="Calibri" pitchFamily="34" charset="0"/>
              </a:rPr>
              <a:t>; </a:t>
            </a:r>
            <a:r>
              <a:rPr lang="en-US" sz="2000" dirty="0" smtClean="0">
                <a:latin typeface="Calibri" pitchFamily="34" charset="0"/>
              </a:rPr>
              <a:t>finally deep but localized attractors that prevent making associations</a:t>
            </a:r>
            <a:r>
              <a:rPr lang="pl-PL" sz="2000" dirty="0" smtClean="0">
                <a:latin typeface="Calibri" pitchFamily="34" charset="0"/>
              </a:rPr>
              <a:t>. </a:t>
            </a:r>
            <a:endParaRPr lang="en-US" sz="2000" dirty="0" smtClean="0">
              <a:latin typeface="Calibri" pitchFamily="34" charset="0"/>
            </a:endParaRPr>
          </a:p>
          <a:p>
            <a:pPr algn="l">
              <a:spcBef>
                <a:spcPct val="20000"/>
              </a:spcBef>
              <a:buClr>
                <a:schemeClr val="tx2"/>
              </a:buClr>
              <a:buSzPct val="115000"/>
            </a:pPr>
            <a:r>
              <a:rPr lang="en-US" sz="2000" dirty="0" smtClean="0">
                <a:solidFill>
                  <a:schemeClr val="tx2"/>
                </a:solidFill>
                <a:latin typeface="Calibri" pitchFamily="34" charset="0"/>
              </a:rPr>
              <a:t>Stability-plasticity dilemma here becomes precision-association.</a:t>
            </a:r>
            <a:r>
              <a:rPr lang="en-US" sz="2000" dirty="0" smtClean="0">
                <a:latin typeface="Calibri" pitchFamily="34" charset="0"/>
              </a:rPr>
              <a:t> </a:t>
            </a:r>
            <a:endParaRPr lang="pl-PL" sz="2000" dirty="0">
              <a:latin typeface="Calibri" pitchFamily="34" charset="0"/>
            </a:endParaRPr>
          </a:p>
        </p:txBody>
      </p:sp>
    </p:spTree>
    <p:extLst>
      <p:ext uri="{BB962C8B-B14F-4D97-AF65-F5344CB8AC3E}">
        <p14:creationId xmlns:p14="http://schemas.microsoft.com/office/powerpoint/2010/main" val="2658302537"/>
      </p:ext>
    </p:extLst>
  </p:cSld>
  <p:clrMapOvr>
    <a:masterClrMapping/>
  </p:clrMapOvr>
  <p:transition>
    <p:strips dir="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9138" name="Rectangle 2"/>
          <p:cNvSpPr>
            <a:spLocks noGrp="1" noChangeArrowheads="1"/>
          </p:cNvSpPr>
          <p:nvPr>
            <p:ph type="title"/>
          </p:nvPr>
        </p:nvSpPr>
        <p:spPr>
          <a:xfrm>
            <a:off x="685800" y="350838"/>
            <a:ext cx="7772400" cy="563562"/>
          </a:xfrm>
        </p:spPr>
        <p:txBody>
          <a:bodyPr/>
          <a:lstStyle/>
          <a:p>
            <a:pPr eaLnBrk="1" hangingPunct="1">
              <a:defRPr/>
            </a:pPr>
            <a:r>
              <a:rPr lang="en-US" dirty="0" smtClean="0"/>
              <a:t>Memory maintenance model</a:t>
            </a:r>
          </a:p>
        </p:txBody>
      </p:sp>
      <p:sp>
        <p:nvSpPr>
          <p:cNvPr id="21507" name="Rectangle 3"/>
          <p:cNvSpPr>
            <a:spLocks noGrp="1" noChangeArrowheads="1"/>
          </p:cNvSpPr>
          <p:nvPr>
            <p:ph type="body" sz="half" idx="1"/>
          </p:nvPr>
        </p:nvSpPr>
        <p:spPr>
          <a:xfrm>
            <a:off x="539750" y="1052513"/>
            <a:ext cx="8496300" cy="1439862"/>
          </a:xfrm>
        </p:spPr>
        <p:txBody>
          <a:bodyPr/>
          <a:lstStyle/>
          <a:p>
            <a:pPr marL="0" indent="0" eaLnBrk="1" hangingPunct="1">
              <a:buFontTx/>
              <a:buNone/>
            </a:pPr>
            <a:r>
              <a:rPr lang="pl-PL" sz="2000" dirty="0" err="1" smtClean="0">
                <a:solidFill>
                  <a:srgbClr val="FFC000"/>
                </a:solidFill>
              </a:rPr>
              <a:t>Proje</a:t>
            </a:r>
            <a:r>
              <a:rPr lang="en-US" sz="2000" dirty="0" smtClean="0">
                <a:solidFill>
                  <a:srgbClr val="FFC000"/>
                </a:solidFill>
              </a:rPr>
              <a:t>c</a:t>
            </a:r>
            <a:r>
              <a:rPr lang="pl-PL" sz="2000" dirty="0" smtClean="0">
                <a:solidFill>
                  <a:srgbClr val="FFC000"/>
                </a:solidFill>
              </a:rPr>
              <a:t>t </a:t>
            </a:r>
            <a:r>
              <a:rPr lang="pl-PL" sz="2000" dirty="0" err="1" smtClean="0">
                <a:solidFill>
                  <a:srgbClr val="FFC000"/>
                </a:solidFill>
              </a:rPr>
              <a:t>act_maint.proj</a:t>
            </a:r>
            <a:r>
              <a:rPr lang="pl-PL" sz="2000" dirty="0" smtClean="0"/>
              <a:t>.</a:t>
            </a:r>
          </a:p>
          <a:p>
            <a:pPr marL="0" indent="0" eaLnBrk="1" hangingPunct="1">
              <a:buFontTx/>
              <a:buNone/>
            </a:pPr>
            <a:r>
              <a:rPr lang="pl-PL" sz="2000" dirty="0" smtClean="0"/>
              <a:t>3 </a:t>
            </a:r>
            <a:r>
              <a:rPr lang="en-US" sz="2000" dirty="0" smtClean="0"/>
              <a:t>objects</a:t>
            </a:r>
            <a:r>
              <a:rPr lang="pl-PL" sz="2000" dirty="0" smtClean="0"/>
              <a:t>, 3 element</a:t>
            </a:r>
            <a:r>
              <a:rPr lang="en-US" sz="2000" dirty="0" smtClean="0"/>
              <a:t>s</a:t>
            </a:r>
            <a:r>
              <a:rPr lang="pl-PL" sz="2000" dirty="0" smtClean="0"/>
              <a:t> (</a:t>
            </a:r>
            <a:r>
              <a:rPr lang="en-US" sz="2000" dirty="0" smtClean="0"/>
              <a:t>features</a:t>
            </a:r>
            <a:r>
              <a:rPr lang="pl-PL" sz="2000" dirty="0" smtClean="0"/>
              <a:t>)</a:t>
            </a:r>
            <a:r>
              <a:rPr lang="en-US" sz="2000" dirty="0" smtClean="0"/>
              <a:t>.</a:t>
            </a:r>
            <a:endParaRPr lang="pl-PL" sz="2000" dirty="0" smtClean="0"/>
          </a:p>
          <a:p>
            <a:pPr marL="0" indent="0" eaLnBrk="1" hangingPunct="1">
              <a:buFontTx/>
              <a:buNone/>
            </a:pPr>
            <a:endParaRPr lang="pl-PL" sz="2000" dirty="0" smtClean="0"/>
          </a:p>
        </p:txBody>
      </p:sp>
      <p:pic>
        <p:nvPicPr>
          <p:cNvPr id="2150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1844675"/>
            <a:ext cx="3246438" cy="284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1509" name="Rectangle 6"/>
          <p:cNvSpPr>
            <a:spLocks noChangeArrowheads="1"/>
          </p:cNvSpPr>
          <p:nvPr/>
        </p:nvSpPr>
        <p:spPr bwMode="auto">
          <a:xfrm>
            <a:off x="395288" y="4786313"/>
            <a:ext cx="8748712" cy="192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spcBef>
                <a:spcPct val="20000"/>
              </a:spcBef>
              <a:buClr>
                <a:schemeClr val="tx2"/>
              </a:buClr>
              <a:buSzPct val="115000"/>
            </a:pPr>
            <a:r>
              <a:rPr lang="en-US" sz="2000" dirty="0" smtClean="0">
                <a:latin typeface="Calibri" pitchFamily="34" charset="0"/>
              </a:rPr>
              <a:t>We want to compare various situations observing the network after presentation of input stimuli</a:t>
            </a:r>
            <a:r>
              <a:rPr lang="pl-PL" sz="2000" dirty="0" smtClean="0">
                <a:latin typeface="Calibri" pitchFamily="34" charset="0"/>
              </a:rPr>
              <a:t>: </a:t>
            </a:r>
            <a:r>
              <a:rPr lang="en-US" sz="2000" dirty="0" smtClean="0">
                <a:latin typeface="Calibri" pitchFamily="34" charset="0"/>
              </a:rPr>
              <a:t>can it still remember if the input vanishes</a:t>
            </a:r>
            <a:r>
              <a:rPr lang="pl-PL" sz="2000" dirty="0" smtClean="0">
                <a:latin typeface="Calibri" pitchFamily="34" charset="0"/>
              </a:rPr>
              <a:t>? </a:t>
            </a:r>
            <a:r>
              <a:rPr lang="en-US" sz="2000" dirty="0" smtClean="0">
                <a:latin typeface="Calibri" pitchFamily="34" charset="0"/>
              </a:rPr>
              <a:t>Does it have imagery or inner life? </a:t>
            </a:r>
            <a:endParaRPr lang="pl-PL" sz="2000" dirty="0">
              <a:latin typeface="Calibri" pitchFamily="34" charset="0"/>
            </a:endParaRPr>
          </a:p>
          <a:p>
            <a:pPr algn="l">
              <a:spcBef>
                <a:spcPct val="20000"/>
              </a:spcBef>
              <a:buClr>
                <a:schemeClr val="tx2"/>
              </a:buClr>
              <a:buSzPct val="115000"/>
            </a:pPr>
            <a:r>
              <a:rPr lang="en-US" sz="2000" dirty="0" smtClean="0">
                <a:latin typeface="Calibri" pitchFamily="34" charset="0"/>
              </a:rPr>
              <a:t>There are 3 networks here</a:t>
            </a:r>
            <a:r>
              <a:rPr lang="pl-PL" sz="2000" dirty="0" smtClean="0">
                <a:latin typeface="Calibri" pitchFamily="34" charset="0"/>
              </a:rPr>
              <a:t>: </a:t>
            </a:r>
            <a:r>
              <a:rPr lang="en-US" sz="2000" dirty="0" smtClean="0">
                <a:latin typeface="Calibri" pitchFamily="34" charset="0"/>
              </a:rPr>
              <a:t>distributed</a:t>
            </a:r>
            <a:r>
              <a:rPr lang="pl-PL" sz="2000" dirty="0" smtClean="0">
                <a:latin typeface="Calibri" pitchFamily="34" charset="0"/>
              </a:rPr>
              <a:t>, </a:t>
            </a:r>
            <a:r>
              <a:rPr lang="en-US" sz="2000" dirty="0" smtClean="0">
                <a:latin typeface="Calibri" pitchFamily="34" charset="0"/>
              </a:rPr>
              <a:t>with input and output and lateral connections between elements in each layer</a:t>
            </a:r>
            <a:r>
              <a:rPr lang="pl-PL" sz="2000" dirty="0" smtClean="0">
                <a:latin typeface="Calibri" pitchFamily="34" charset="0"/>
              </a:rPr>
              <a:t>; </a:t>
            </a:r>
            <a:r>
              <a:rPr lang="en-US" sz="2000" dirty="0" smtClean="0">
                <a:latin typeface="Calibri" pitchFamily="34" charset="0"/>
              </a:rPr>
              <a:t>network with additional hidden layer</a:t>
            </a:r>
            <a:r>
              <a:rPr lang="pl-PL" sz="2000" dirty="0" smtClean="0">
                <a:latin typeface="Calibri" pitchFamily="34" charset="0"/>
              </a:rPr>
              <a:t>, </a:t>
            </a:r>
            <a:r>
              <a:rPr lang="en-US" sz="2000" dirty="0" smtClean="0">
                <a:latin typeface="Calibri" pitchFamily="34" charset="0"/>
              </a:rPr>
              <a:t>and network with isolated representations</a:t>
            </a:r>
            <a:r>
              <a:rPr lang="pl-PL" sz="2000" dirty="0" smtClean="0">
                <a:latin typeface="Calibri" pitchFamily="34" charset="0"/>
              </a:rPr>
              <a:t>.</a:t>
            </a:r>
            <a:endParaRPr lang="pl-PL" sz="2000" dirty="0">
              <a:latin typeface="Calibri" pitchFamily="34" charset="0"/>
            </a:endParaRPr>
          </a:p>
        </p:txBody>
      </p:sp>
      <p:pic>
        <p:nvPicPr>
          <p:cNvPr id="2151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2063" y="1357313"/>
            <a:ext cx="3529012" cy="330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1906392613"/>
      </p:ext>
    </p:extLst>
  </p:cSld>
  <p:clrMapOvr>
    <a:masterClrMapping/>
  </p:clrMapOvr>
  <p:transition>
    <p:strips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p:txBody>
          <a:bodyPr/>
          <a:lstStyle/>
          <a:p>
            <a:r>
              <a:rPr lang="en-US" dirty="0" smtClean="0"/>
              <a:t>Working and LT Memory </a:t>
            </a:r>
            <a:endParaRPr lang="en-US" dirty="0"/>
          </a:p>
        </p:txBody>
      </p:sp>
      <p:sp>
        <p:nvSpPr>
          <p:cNvPr id="6" name="Symbol zastępczy zawartości 5"/>
          <p:cNvSpPr>
            <a:spLocks noGrp="1"/>
          </p:cNvSpPr>
          <p:nvPr>
            <p:ph idx="1"/>
          </p:nvPr>
        </p:nvSpPr>
        <p:spPr>
          <a:xfrm>
            <a:off x="698500" y="1268413"/>
            <a:ext cx="8121650" cy="576411"/>
          </a:xfrm>
        </p:spPr>
        <p:txBody>
          <a:bodyPr/>
          <a:lstStyle/>
          <a:p>
            <a:pPr>
              <a:lnSpc>
                <a:spcPct val="120000"/>
              </a:lnSpc>
              <a:defRPr/>
            </a:pPr>
            <a:r>
              <a:rPr lang="en-US" dirty="0" smtClean="0"/>
              <a:t>Basic subdivisions.</a:t>
            </a:r>
          </a:p>
        </p:txBody>
      </p:sp>
      <p:pic>
        <p:nvPicPr>
          <p:cNvPr id="7" name="Picture 6" descr="http://www.scholarpedia.org/wiki/images/thumb/4/4a/AmnesiaFigure2(cropped).gif/400px-AmnesiaFigure2(croppe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916832"/>
            <a:ext cx="3810000" cy="2943225"/>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http://www.scholarpedia.org/wiki/images/thumb/3/31/Baddeley2000.jpg/400px-Baddeley20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1464393"/>
            <a:ext cx="3810000" cy="3848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395419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9138" name="Rectangle 2"/>
          <p:cNvSpPr>
            <a:spLocks noGrp="1" noChangeArrowheads="1"/>
          </p:cNvSpPr>
          <p:nvPr>
            <p:ph type="title"/>
          </p:nvPr>
        </p:nvSpPr>
        <p:spPr>
          <a:xfrm>
            <a:off x="685800" y="350838"/>
            <a:ext cx="7772400" cy="563562"/>
          </a:xfrm>
        </p:spPr>
        <p:txBody>
          <a:bodyPr/>
          <a:lstStyle/>
          <a:p>
            <a:pPr eaLnBrk="1" hangingPunct="1">
              <a:defRPr/>
            </a:pPr>
            <a:r>
              <a:rPr lang="en-US" dirty="0" smtClean="0"/>
              <a:t>Active maintenance</a:t>
            </a:r>
          </a:p>
        </p:txBody>
      </p:sp>
      <p:sp>
        <p:nvSpPr>
          <p:cNvPr id="22531" name="Rectangle 3"/>
          <p:cNvSpPr>
            <a:spLocks noGrp="1" noChangeArrowheads="1"/>
          </p:cNvSpPr>
          <p:nvPr>
            <p:ph type="body" sz="half" idx="1"/>
          </p:nvPr>
        </p:nvSpPr>
        <p:spPr>
          <a:xfrm>
            <a:off x="539750" y="1052513"/>
            <a:ext cx="8496300" cy="1439862"/>
          </a:xfrm>
        </p:spPr>
        <p:txBody>
          <a:bodyPr/>
          <a:lstStyle/>
          <a:p>
            <a:pPr marL="0" indent="0" eaLnBrk="1" hangingPunct="1">
              <a:buFontTx/>
              <a:buNone/>
            </a:pPr>
            <a:r>
              <a:rPr lang="pl-PL" sz="2000" dirty="0" err="1" smtClean="0">
                <a:solidFill>
                  <a:srgbClr val="FFC000"/>
                </a:solidFill>
              </a:rPr>
              <a:t>DistributedNet</a:t>
            </a:r>
            <a:r>
              <a:rPr lang="pl-PL" sz="2000" dirty="0" smtClean="0"/>
              <a:t>: </a:t>
            </a:r>
            <a:r>
              <a:rPr lang="en-US" sz="2000" dirty="0" smtClean="0"/>
              <a:t>interactions between hidden units</a:t>
            </a:r>
            <a:r>
              <a:rPr lang="pl-PL" sz="2000" dirty="0" smtClean="0"/>
              <a:t>.</a:t>
            </a:r>
          </a:p>
          <a:p>
            <a:pPr marL="0" indent="0" eaLnBrk="1" hangingPunct="1">
              <a:buFontTx/>
              <a:buNone/>
            </a:pPr>
            <a:r>
              <a:rPr lang="pl-PL" sz="2000" dirty="0" smtClean="0"/>
              <a:t>3 </a:t>
            </a:r>
            <a:r>
              <a:rPr lang="en-US" sz="2000" dirty="0" smtClean="0"/>
              <a:t>objects</a:t>
            </a:r>
            <a:r>
              <a:rPr lang="pl-PL" sz="2000" dirty="0" smtClean="0"/>
              <a:t>, 3 </a:t>
            </a:r>
            <a:r>
              <a:rPr lang="en-US" sz="2000" dirty="0" smtClean="0"/>
              <a:t>features</a:t>
            </a:r>
            <a:r>
              <a:rPr lang="pl-PL" sz="2000" dirty="0" smtClean="0"/>
              <a:t>.</a:t>
            </a:r>
          </a:p>
          <a:p>
            <a:pPr marL="0" indent="0" eaLnBrk="1" hangingPunct="1">
              <a:buFontTx/>
              <a:buNone/>
            </a:pPr>
            <a:r>
              <a:rPr lang="en-US" sz="2000" dirty="0" smtClean="0"/>
              <a:t>If there is an input signal there is activation, but without it </a:t>
            </a:r>
            <a:r>
              <a:rPr lang="pl-PL" sz="2000" dirty="0" smtClean="0"/>
              <a:t/>
            </a:r>
            <a:br>
              <a:rPr lang="pl-PL" sz="2000" dirty="0" smtClean="0"/>
            </a:br>
            <a:r>
              <a:rPr lang="en-US" sz="2000" dirty="0" smtClean="0"/>
              <a:t>activation vanishes</a:t>
            </a:r>
            <a:r>
              <a:rPr lang="pl-PL" sz="2000" dirty="0" smtClean="0"/>
              <a:t>. </a:t>
            </a:r>
          </a:p>
        </p:txBody>
      </p:sp>
      <p:sp>
        <p:nvSpPr>
          <p:cNvPr id="22532" name="Rectangle 6"/>
          <p:cNvSpPr>
            <a:spLocks noChangeArrowheads="1"/>
          </p:cNvSpPr>
          <p:nvPr/>
        </p:nvSpPr>
        <p:spPr bwMode="auto">
          <a:xfrm>
            <a:off x="571500" y="2571750"/>
            <a:ext cx="8572500"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spcBef>
                <a:spcPct val="20000"/>
              </a:spcBef>
              <a:buClr>
                <a:schemeClr val="tx2"/>
              </a:buClr>
              <a:buSzPct val="115000"/>
            </a:pPr>
            <a:r>
              <a:rPr lang="pl-PL" sz="2000" dirty="0" err="1">
                <a:solidFill>
                  <a:srgbClr val="FFC000"/>
                </a:solidFill>
                <a:latin typeface="Calibri" pitchFamily="34" charset="0"/>
              </a:rPr>
              <a:t>CycleOutputData</a:t>
            </a:r>
            <a:r>
              <a:rPr lang="pl-PL" sz="2000" dirty="0">
                <a:latin typeface="Calibri" pitchFamily="34" charset="0"/>
              </a:rPr>
              <a:t> </a:t>
            </a:r>
            <a:r>
              <a:rPr lang="en-US" sz="2000" dirty="0" smtClean="0">
                <a:latin typeface="Calibri" pitchFamily="34" charset="0"/>
              </a:rPr>
              <a:t>shows all attempts</a:t>
            </a:r>
            <a:r>
              <a:rPr lang="pl-PL" sz="2000" dirty="0" smtClean="0">
                <a:latin typeface="Calibri" pitchFamily="34" charset="0"/>
              </a:rPr>
              <a:t>.</a:t>
            </a:r>
            <a:endParaRPr lang="pl-PL" sz="2000" dirty="0">
              <a:latin typeface="Calibri" pitchFamily="34" charset="0"/>
            </a:endParaRPr>
          </a:p>
          <a:p>
            <a:pPr algn="l">
              <a:spcBef>
                <a:spcPct val="20000"/>
              </a:spcBef>
              <a:buClr>
                <a:schemeClr val="tx2"/>
              </a:buClr>
              <a:buSzPct val="115000"/>
            </a:pPr>
            <a:r>
              <a:rPr lang="en-US" sz="2000" dirty="0" smtClean="0">
                <a:latin typeface="Calibri" pitchFamily="34" charset="0"/>
              </a:rPr>
              <a:t>Check the effect of weight mean value </a:t>
            </a:r>
            <a:r>
              <a:rPr lang="pl-PL" sz="2000" dirty="0" err="1" smtClean="0">
                <a:solidFill>
                  <a:srgbClr val="FFC000"/>
                </a:solidFill>
                <a:latin typeface="Calibri" pitchFamily="34" charset="0"/>
              </a:rPr>
              <a:t>wt_mean</a:t>
            </a:r>
            <a:r>
              <a:rPr lang="pl-PL" sz="2000" dirty="0" smtClean="0">
                <a:latin typeface="Calibri" pitchFamily="34" charset="0"/>
              </a:rPr>
              <a:t> </a:t>
            </a:r>
            <a:r>
              <a:rPr lang="pl-PL" sz="2000" dirty="0">
                <a:latin typeface="Calibri" pitchFamily="34" charset="0"/>
              </a:rPr>
              <a:t>=</a:t>
            </a:r>
            <a:r>
              <a:rPr lang="pl-PL" sz="2000" dirty="0" smtClean="0">
                <a:latin typeface="Calibri" pitchFamily="34" charset="0"/>
              </a:rPr>
              <a:t>0.5</a:t>
            </a:r>
            <a:r>
              <a:rPr lang="en-US" sz="2000" dirty="0" smtClean="0">
                <a:latin typeface="Calibri" pitchFamily="34" charset="0"/>
              </a:rPr>
              <a:t> parameter</a:t>
            </a:r>
            <a:r>
              <a:rPr lang="pl-PL" sz="2000" dirty="0" smtClean="0">
                <a:latin typeface="Calibri" pitchFamily="34" charset="0"/>
              </a:rPr>
              <a:t>,</a:t>
            </a:r>
            <a:r>
              <a:rPr lang="en-US" sz="2000" dirty="0" smtClean="0">
                <a:latin typeface="Calibri" pitchFamily="34" charset="0"/>
              </a:rPr>
              <a:t> and </a:t>
            </a:r>
            <a:r>
              <a:rPr lang="pl-PL" sz="2000" dirty="0" smtClean="0">
                <a:latin typeface="Calibri" pitchFamily="34" charset="0"/>
              </a:rPr>
              <a:t> </a:t>
            </a:r>
            <a:endParaRPr lang="pl-PL" sz="2000" dirty="0">
              <a:latin typeface="Calibri" pitchFamily="34" charset="0"/>
            </a:endParaRPr>
          </a:p>
          <a:p>
            <a:pPr algn="l">
              <a:spcBef>
                <a:spcPct val="20000"/>
              </a:spcBef>
              <a:buClr>
                <a:schemeClr val="tx2"/>
              </a:buClr>
              <a:buSzPct val="115000"/>
            </a:pPr>
            <a:r>
              <a:rPr lang="pl-PL" sz="2000" dirty="0" err="1">
                <a:solidFill>
                  <a:srgbClr val="FFC000"/>
                </a:solidFill>
                <a:latin typeface="Calibri" pitchFamily="34" charset="0"/>
              </a:rPr>
              <a:t>wt_var</a:t>
            </a:r>
            <a:r>
              <a:rPr lang="pl-PL" sz="2000" dirty="0">
                <a:latin typeface="Calibri" pitchFamily="34" charset="0"/>
              </a:rPr>
              <a:t> = 0.1, 0.25, 0.4 </a:t>
            </a:r>
            <a:r>
              <a:rPr lang="pl-PL" sz="2000" dirty="0" smtClean="0">
                <a:latin typeface="Calibri" pitchFamily="34" charset="0"/>
              </a:rPr>
              <a:t>(</a:t>
            </a:r>
            <a:r>
              <a:rPr lang="en-US" sz="2000" dirty="0" smtClean="0">
                <a:latin typeface="Calibri" pitchFamily="34" charset="0"/>
              </a:rPr>
              <a:t>weight variance</a:t>
            </a:r>
            <a:r>
              <a:rPr lang="pl-PL" sz="2000" dirty="0" smtClean="0">
                <a:latin typeface="Calibri" pitchFamily="34" charset="0"/>
              </a:rPr>
              <a:t>) </a:t>
            </a:r>
            <a:r>
              <a:rPr lang="en-US" sz="2000" dirty="0" smtClean="0">
                <a:latin typeface="Calibri" pitchFamily="34" charset="0"/>
              </a:rPr>
              <a:t>keeps activation longer but it seems to be random, rarely stays in correct units</a:t>
            </a:r>
            <a:r>
              <a:rPr lang="pl-PL" sz="2000" dirty="0" smtClean="0">
                <a:latin typeface="Calibri" pitchFamily="34" charset="0"/>
              </a:rPr>
              <a:t> </a:t>
            </a:r>
            <a:r>
              <a:rPr lang="pl-PL" sz="2000" dirty="0">
                <a:latin typeface="Calibri" pitchFamily="34" charset="0"/>
              </a:rPr>
              <a:t>… </a:t>
            </a:r>
            <a:r>
              <a:rPr lang="en-US" sz="2000" dirty="0" smtClean="0">
                <a:latin typeface="Calibri" pitchFamily="34" charset="0"/>
              </a:rPr>
              <a:t>there is no attractors in such network</a:t>
            </a:r>
            <a:r>
              <a:rPr lang="pl-PL" sz="2000" dirty="0" smtClean="0">
                <a:latin typeface="Calibri" pitchFamily="34" charset="0"/>
              </a:rPr>
              <a:t>.</a:t>
            </a:r>
            <a:endParaRPr lang="pl-PL" sz="2000" dirty="0">
              <a:latin typeface="Calibri" pitchFamily="34" charset="0"/>
            </a:endParaRPr>
          </a:p>
          <a:p>
            <a:pPr algn="l">
              <a:spcBef>
                <a:spcPct val="20000"/>
              </a:spcBef>
              <a:buClr>
                <a:schemeClr val="tx2"/>
              </a:buClr>
              <a:buSzPct val="115000"/>
            </a:pPr>
            <a:endParaRPr lang="pl-PL" sz="1000" dirty="0">
              <a:latin typeface="Calibri" pitchFamily="34" charset="0"/>
            </a:endParaRPr>
          </a:p>
          <a:p>
            <a:pPr algn="l">
              <a:spcBef>
                <a:spcPct val="20000"/>
              </a:spcBef>
              <a:buClr>
                <a:schemeClr val="tx2"/>
              </a:buClr>
              <a:buSzPct val="115000"/>
            </a:pPr>
            <a:r>
              <a:rPr lang="pl-PL" sz="2000" dirty="0" err="1">
                <a:solidFill>
                  <a:srgbClr val="FFC000"/>
                </a:solidFill>
                <a:latin typeface="Calibri" pitchFamily="34" charset="0"/>
              </a:rPr>
              <a:t>Net_Type</a:t>
            </a:r>
            <a:r>
              <a:rPr lang="pl-PL" sz="2000" dirty="0">
                <a:solidFill>
                  <a:srgbClr val="FFC000"/>
                </a:solidFill>
                <a:latin typeface="Calibri" pitchFamily="34" charset="0"/>
              </a:rPr>
              <a:t> </a:t>
            </a:r>
            <a:r>
              <a:rPr lang="pl-PL" sz="2000" dirty="0" err="1">
                <a:solidFill>
                  <a:srgbClr val="FFC000"/>
                </a:solidFill>
                <a:latin typeface="Calibri" pitchFamily="34" charset="0"/>
              </a:rPr>
              <a:t>Higher_order</a:t>
            </a:r>
            <a:r>
              <a:rPr lang="pl-PL" sz="2000" dirty="0">
                <a:latin typeface="Calibri" pitchFamily="34" charset="0"/>
              </a:rPr>
              <a:t> </a:t>
            </a:r>
            <a:r>
              <a:rPr lang="pl-PL" sz="2000" dirty="0" smtClean="0">
                <a:latin typeface="Calibri" pitchFamily="34" charset="0"/>
              </a:rPr>
              <a:t>– </a:t>
            </a:r>
            <a:r>
              <a:rPr lang="en-US" sz="2000" dirty="0" smtClean="0">
                <a:latin typeface="Calibri" pitchFamily="34" charset="0"/>
              </a:rPr>
              <a:t>combination of the pairs of features allows to create attractors</a:t>
            </a:r>
            <a:r>
              <a:rPr lang="pl-PL" sz="2000" dirty="0" smtClean="0">
                <a:latin typeface="Calibri" pitchFamily="34" charset="0"/>
              </a:rPr>
              <a:t> </a:t>
            </a:r>
            <a:r>
              <a:rPr lang="pl-PL" sz="2000" dirty="0">
                <a:latin typeface="Calibri" pitchFamily="34" charset="0"/>
              </a:rPr>
              <a:t>(monitor, </a:t>
            </a:r>
            <a:r>
              <a:rPr lang="en-US" sz="2000" dirty="0" err="1" smtClean="0">
                <a:latin typeface="Calibri" pitchFamily="34" charset="0"/>
              </a:rPr>
              <a:t>spekaer</a:t>
            </a:r>
            <a:r>
              <a:rPr lang="pl-PL" sz="2000" dirty="0" smtClean="0">
                <a:latin typeface="Calibri" pitchFamily="34" charset="0"/>
              </a:rPr>
              <a:t>) </a:t>
            </a:r>
            <a:r>
              <a:rPr lang="pl-PL" sz="2000" dirty="0">
                <a:latin typeface="Calibri" pitchFamily="34" charset="0"/>
                <a:sym typeface="Wingdings" pitchFamily="2" charset="2"/>
              </a:rPr>
              <a:t> </a:t>
            </a:r>
            <a:r>
              <a:rPr lang="pl-PL" sz="2000" dirty="0">
                <a:latin typeface="Calibri" pitchFamily="34" charset="0"/>
              </a:rPr>
              <a:t>TV, </a:t>
            </a:r>
            <a:r>
              <a:rPr lang="en-US" sz="2000" dirty="0" smtClean="0">
                <a:latin typeface="Calibri" pitchFamily="34" charset="0"/>
              </a:rPr>
              <a:t>a self-maintaining feedback loop</a:t>
            </a:r>
            <a:r>
              <a:rPr lang="pl-PL" sz="2000" dirty="0" smtClean="0">
                <a:latin typeface="Calibri" pitchFamily="34" charset="0"/>
              </a:rPr>
              <a:t>. </a:t>
            </a:r>
            <a:endParaRPr lang="pl-PL" sz="2000" dirty="0">
              <a:latin typeface="Calibri" pitchFamily="34" charset="0"/>
            </a:endParaRPr>
          </a:p>
          <a:p>
            <a:pPr algn="l">
              <a:spcBef>
                <a:spcPct val="20000"/>
              </a:spcBef>
              <a:buClr>
                <a:schemeClr val="tx2"/>
              </a:buClr>
              <a:buSzPct val="115000"/>
            </a:pPr>
            <a:r>
              <a:rPr lang="en-US" sz="2000" dirty="0" smtClean="0">
                <a:latin typeface="Calibri" pitchFamily="34" charset="0"/>
              </a:rPr>
              <a:t>Even a small </a:t>
            </a:r>
            <a:r>
              <a:rPr lang="pl-PL" sz="2000" dirty="0" err="1" smtClean="0">
                <a:latin typeface="Calibri" pitchFamily="34" charset="0"/>
              </a:rPr>
              <a:t>noise_var</a:t>
            </a:r>
            <a:r>
              <a:rPr lang="pl-PL" sz="2000" dirty="0" smtClean="0">
                <a:latin typeface="Calibri" pitchFamily="34" charset="0"/>
              </a:rPr>
              <a:t>=0.01 </a:t>
            </a:r>
            <a:r>
              <a:rPr lang="en-US" sz="2000" dirty="0" smtClean="0">
                <a:latin typeface="Calibri" pitchFamily="34" charset="0"/>
              </a:rPr>
              <a:t>will destroy it, the state is forgotten</a:t>
            </a:r>
            <a:r>
              <a:rPr lang="pl-PL" sz="2000" dirty="0" smtClean="0">
                <a:latin typeface="Calibri" pitchFamily="34" charset="0"/>
              </a:rPr>
              <a:t>.  </a:t>
            </a:r>
            <a:endParaRPr lang="pl-PL" sz="2000" dirty="0">
              <a:latin typeface="Calibri" pitchFamily="34" charset="0"/>
            </a:endParaRPr>
          </a:p>
          <a:p>
            <a:pPr algn="l">
              <a:spcBef>
                <a:spcPct val="20000"/>
              </a:spcBef>
              <a:buClr>
                <a:schemeClr val="tx2"/>
              </a:buClr>
              <a:buSzPct val="115000"/>
            </a:pPr>
            <a:endParaRPr lang="pl-PL" sz="1000" dirty="0">
              <a:latin typeface="Calibri" pitchFamily="34" charset="0"/>
            </a:endParaRPr>
          </a:p>
          <a:p>
            <a:pPr algn="l">
              <a:spcBef>
                <a:spcPct val="20000"/>
              </a:spcBef>
              <a:buClr>
                <a:schemeClr val="tx2"/>
              </a:buClr>
              <a:buSzPct val="115000"/>
            </a:pPr>
            <a:r>
              <a:rPr lang="en-US" sz="2000" dirty="0" smtClean="0">
                <a:latin typeface="Calibri" pitchFamily="34" charset="0"/>
              </a:rPr>
              <a:t>Weaker recurrent connections will lead to faster forgetting, but making them stronger does not help </a:t>
            </a:r>
            <a:r>
              <a:rPr lang="pl-PL" sz="2000" dirty="0" smtClean="0">
                <a:latin typeface="Calibri" pitchFamily="34" charset="0"/>
              </a:rPr>
              <a:t>– </a:t>
            </a:r>
            <a:r>
              <a:rPr lang="en-US" sz="2000" dirty="0" smtClean="0">
                <a:latin typeface="Calibri" pitchFamily="34" charset="0"/>
              </a:rPr>
              <a:t>strong attractors are needed, and they have to be based on isolated units with positive internal feedback</a:t>
            </a:r>
            <a:r>
              <a:rPr lang="pl-PL" sz="2000" dirty="0" smtClean="0">
                <a:latin typeface="Calibri" pitchFamily="34" charset="0"/>
              </a:rPr>
              <a:t>.  </a:t>
            </a:r>
            <a:endParaRPr lang="pl-PL" sz="2000" dirty="0">
              <a:latin typeface="Calibri" pitchFamily="34" charset="0"/>
            </a:endParaRPr>
          </a:p>
        </p:txBody>
      </p:sp>
      <p:pic>
        <p:nvPicPr>
          <p:cNvPr id="2253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0875" y="857250"/>
            <a:ext cx="1905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1213301426"/>
      </p:ext>
    </p:extLst>
  </p:cSld>
  <p:clrMapOvr>
    <a:masterClrMapping/>
  </p:clrMapOvr>
  <p:transition>
    <p:strips dir="r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86" name="Rectangle 2"/>
          <p:cNvSpPr>
            <a:spLocks noGrp="1" noChangeArrowheads="1"/>
          </p:cNvSpPr>
          <p:nvPr>
            <p:ph type="title"/>
          </p:nvPr>
        </p:nvSpPr>
        <p:spPr>
          <a:xfrm>
            <a:off x="685800" y="350838"/>
            <a:ext cx="7772400" cy="563562"/>
          </a:xfrm>
        </p:spPr>
        <p:txBody>
          <a:bodyPr/>
          <a:lstStyle/>
          <a:p>
            <a:pPr eaLnBrk="1" hangingPunct="1">
              <a:defRPr/>
            </a:pPr>
            <a:r>
              <a:rPr lang="en-US" dirty="0" smtClean="0"/>
              <a:t>Isolated representations</a:t>
            </a:r>
          </a:p>
        </p:txBody>
      </p:sp>
      <p:sp>
        <p:nvSpPr>
          <p:cNvPr id="23555" name="Rectangle 3"/>
          <p:cNvSpPr>
            <a:spLocks noGrp="1" noChangeArrowheads="1"/>
          </p:cNvSpPr>
          <p:nvPr>
            <p:ph type="body" sz="half" idx="1"/>
          </p:nvPr>
        </p:nvSpPr>
        <p:spPr>
          <a:xfrm>
            <a:off x="468313" y="1196975"/>
            <a:ext cx="5399831" cy="3671888"/>
          </a:xfrm>
        </p:spPr>
        <p:txBody>
          <a:bodyPr/>
          <a:lstStyle/>
          <a:p>
            <a:pPr marL="0" indent="0" eaLnBrk="1" hangingPunct="1">
              <a:lnSpc>
                <a:spcPct val="90000"/>
              </a:lnSpc>
              <a:buFontTx/>
              <a:buNone/>
            </a:pPr>
            <a:r>
              <a:rPr lang="en-US" sz="2000" dirty="0" smtClean="0"/>
              <a:t>“Default”  returns to standard parameters.</a:t>
            </a:r>
          </a:p>
          <a:p>
            <a:pPr marL="0" indent="0" eaLnBrk="1" hangingPunct="1">
              <a:lnSpc>
                <a:spcPct val="90000"/>
              </a:lnSpc>
              <a:buFontTx/>
              <a:buNone/>
            </a:pPr>
            <a:r>
              <a:rPr lang="en-US" sz="2000" dirty="0" err="1" smtClean="0">
                <a:solidFill>
                  <a:srgbClr val="FFC000"/>
                </a:solidFill>
              </a:rPr>
              <a:t>Net_type</a:t>
            </a:r>
            <a:r>
              <a:rPr lang="en-US" sz="2000" dirty="0" smtClean="0">
                <a:solidFill>
                  <a:srgbClr val="FFC000"/>
                </a:solidFill>
              </a:rPr>
              <a:t> = isolated</a:t>
            </a:r>
          </a:p>
          <a:p>
            <a:pPr marL="0" indent="0" eaLnBrk="1" hangingPunct="1">
              <a:lnSpc>
                <a:spcPct val="90000"/>
              </a:lnSpc>
              <a:buFontTx/>
              <a:buNone/>
            </a:pPr>
            <a:r>
              <a:rPr lang="en-US" sz="2000" dirty="0" smtClean="0"/>
              <a:t>No connections between hidden units, but there is recurrence, activations is maintained. </a:t>
            </a:r>
          </a:p>
          <a:p>
            <a:pPr marL="0" indent="0" eaLnBrk="1" hangingPunct="1">
              <a:lnSpc>
                <a:spcPct val="90000"/>
              </a:lnSpc>
              <a:buFontTx/>
              <a:buNone/>
            </a:pPr>
            <a:r>
              <a:rPr lang="en-US" sz="2000" dirty="0" smtClean="0"/>
              <a:t>Noise = 0.01 is still acceptable, but at 0.02 level may destroy the memory. </a:t>
            </a:r>
            <a:br>
              <a:rPr lang="en-US" sz="2000" dirty="0" smtClean="0"/>
            </a:br>
            <a:r>
              <a:rPr lang="en-US" sz="2000" dirty="0" smtClean="0"/>
              <a:t>Try to focus despite the noise; in fact </a:t>
            </a:r>
            <a:r>
              <a:rPr lang="en-US" sz="2000" dirty="0" err="1" smtClean="0">
                <a:hlinkClick r:id="rId3"/>
              </a:rPr>
              <a:t>crossmodal</a:t>
            </a:r>
            <a:r>
              <a:rPr lang="en-US" sz="2000" dirty="0" smtClean="0">
                <a:hlinkClick r:id="rId3"/>
              </a:rPr>
              <a:t> stochastic resonance</a:t>
            </a:r>
            <a:r>
              <a:rPr lang="en-US" sz="2000" dirty="0" smtClean="0"/>
              <a:t> may have positive influence.  </a:t>
            </a:r>
          </a:p>
          <a:p>
            <a:pPr marL="0" indent="0" eaLnBrk="1" hangingPunct="1">
              <a:lnSpc>
                <a:spcPct val="90000"/>
              </a:lnSpc>
              <a:buFontTx/>
              <a:buNone/>
            </a:pPr>
            <a:endParaRPr lang="en-US" sz="1000" dirty="0" smtClean="0"/>
          </a:p>
          <a:p>
            <a:pPr marL="0" indent="0" eaLnBrk="1" hangingPunct="1">
              <a:lnSpc>
                <a:spcPct val="90000"/>
              </a:lnSpc>
              <a:buFontTx/>
              <a:buNone/>
            </a:pPr>
            <a:r>
              <a:rPr lang="en-US" sz="2000" dirty="0" smtClean="0"/>
              <a:t>Other task for WM: is the input </a:t>
            </a:r>
            <a:r>
              <a:rPr lang="en-US" sz="2000" dirty="0" smtClean="0">
                <a:solidFill>
                  <a:srgbClr val="FFC000"/>
                </a:solidFill>
              </a:rPr>
              <a:t>S(t+2) = S(t)</a:t>
            </a:r>
            <a:r>
              <a:rPr lang="en-US" sz="2000" dirty="0" smtClean="0"/>
              <a:t>? </a:t>
            </a:r>
            <a:endParaRPr lang="en-US" sz="1000" dirty="0" smtClean="0"/>
          </a:p>
          <a:p>
            <a:pPr marL="0" indent="0" eaLnBrk="1" hangingPunct="1">
              <a:lnSpc>
                <a:spcPct val="90000"/>
              </a:lnSpc>
              <a:buFontTx/>
              <a:buNone/>
            </a:pPr>
            <a:r>
              <a:rPr lang="en-US" sz="2000" dirty="0" smtClean="0"/>
              <a:t>Parameters:  </a:t>
            </a:r>
            <a:r>
              <a:rPr lang="en-US" sz="2000" dirty="0" err="1" smtClean="0">
                <a:solidFill>
                  <a:srgbClr val="FFC000"/>
                </a:solidFill>
              </a:rPr>
              <a:t>env_type</a:t>
            </a:r>
            <a:r>
              <a:rPr lang="en-US" sz="2000" dirty="0" smtClean="0">
                <a:solidFill>
                  <a:srgbClr val="FFC000"/>
                </a:solidFill>
              </a:rPr>
              <a:t> = </a:t>
            </a:r>
            <a:r>
              <a:rPr lang="en-US" sz="2000" dirty="0" err="1" smtClean="0">
                <a:solidFill>
                  <a:srgbClr val="FFC000"/>
                </a:solidFill>
              </a:rPr>
              <a:t>Maint_updt</a:t>
            </a:r>
            <a:r>
              <a:rPr lang="en-US" sz="2000" dirty="0" smtClean="0"/>
              <a:t>, </a:t>
            </a:r>
            <a:br>
              <a:rPr lang="en-US" sz="2000" dirty="0" smtClean="0"/>
            </a:br>
            <a:r>
              <a:rPr lang="en-US" sz="2000" dirty="0" smtClean="0"/>
              <a:t>net </a:t>
            </a:r>
            <a:r>
              <a:rPr lang="en-US" sz="2000" dirty="0" smtClean="0">
                <a:solidFill>
                  <a:srgbClr val="FFC000"/>
                </a:solidFill>
              </a:rPr>
              <a:t>Isolated</a:t>
            </a:r>
            <a:r>
              <a:rPr lang="en-US" sz="2000" dirty="0" smtClean="0"/>
              <a:t>, noise level 0.01 </a:t>
            </a:r>
          </a:p>
        </p:txBody>
      </p:sp>
      <p:sp>
        <p:nvSpPr>
          <p:cNvPr id="23556" name="Rectangle 5"/>
          <p:cNvSpPr>
            <a:spLocks noChangeArrowheads="1"/>
          </p:cNvSpPr>
          <p:nvPr/>
        </p:nvSpPr>
        <p:spPr bwMode="auto">
          <a:xfrm>
            <a:off x="468313" y="4941168"/>
            <a:ext cx="8675687" cy="1700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spcBef>
                <a:spcPct val="20000"/>
              </a:spcBef>
              <a:buClr>
                <a:schemeClr val="tx2"/>
              </a:buClr>
              <a:buSzPct val="115000"/>
            </a:pPr>
            <a:r>
              <a:rPr lang="pl-PL" sz="2000" dirty="0" err="1">
                <a:latin typeface="Calibri" pitchFamily="34" charset="0"/>
              </a:rPr>
              <a:t>Grid_log</a:t>
            </a:r>
            <a:r>
              <a:rPr lang="pl-PL" sz="2000" dirty="0">
                <a:latin typeface="Calibri" pitchFamily="34" charset="0"/>
              </a:rPr>
              <a:t>, Run: </a:t>
            </a:r>
            <a:r>
              <a:rPr lang="en-US" sz="2000" dirty="0" smtClean="0">
                <a:latin typeface="Calibri" pitchFamily="34" charset="0"/>
              </a:rPr>
              <a:t>there are two inputs</a:t>
            </a:r>
            <a:r>
              <a:rPr lang="pl-PL" sz="2000" dirty="0" smtClean="0">
                <a:latin typeface="Calibri" pitchFamily="34" charset="0"/>
              </a:rPr>
              <a:t>, </a:t>
            </a:r>
            <a:r>
              <a:rPr lang="pl-PL" sz="2000" dirty="0">
                <a:latin typeface="Calibri" pitchFamily="34" charset="0"/>
              </a:rPr>
              <a:t>Input 1 i 2, </a:t>
            </a:r>
          </a:p>
          <a:p>
            <a:pPr algn="l">
              <a:spcBef>
                <a:spcPct val="20000"/>
              </a:spcBef>
              <a:buClr>
                <a:schemeClr val="tx2"/>
              </a:buClr>
              <a:buSzPct val="115000"/>
            </a:pPr>
            <a:r>
              <a:rPr lang="pl-PL" sz="2000" dirty="0" err="1">
                <a:latin typeface="Calibri" pitchFamily="34" charset="0"/>
              </a:rPr>
              <a:t>wt_scale</a:t>
            </a:r>
            <a:r>
              <a:rPr lang="pl-PL" sz="2000" dirty="0">
                <a:latin typeface="Calibri" pitchFamily="34" charset="0"/>
              </a:rPr>
              <a:t> 1=&gt;2, </a:t>
            </a:r>
            <a:r>
              <a:rPr lang="en-US" sz="2000" dirty="0" smtClean="0">
                <a:latin typeface="Calibri" pitchFamily="34" charset="0"/>
              </a:rPr>
              <a:t>changes the strength of local feedback</a:t>
            </a:r>
            <a:r>
              <a:rPr lang="pl-PL" sz="2000" dirty="0" smtClean="0">
                <a:latin typeface="Calibri" pitchFamily="34" charset="0"/>
              </a:rPr>
              <a:t>; </a:t>
            </a:r>
            <a:r>
              <a:rPr lang="en-US" sz="2000" dirty="0" smtClean="0">
                <a:latin typeface="Calibri" pitchFamily="34" charset="0"/>
              </a:rPr>
              <a:t>allows to switch the network from fast updating to stable maintenance</a:t>
            </a:r>
            <a:r>
              <a:rPr lang="pl-PL" sz="2000" dirty="0" smtClean="0">
                <a:latin typeface="Calibri" pitchFamily="34" charset="0"/>
              </a:rPr>
              <a:t>. </a:t>
            </a:r>
            <a:r>
              <a:rPr lang="pl-PL" sz="2000" dirty="0">
                <a:latin typeface="Calibri" pitchFamily="34" charset="0"/>
              </a:rPr>
              <a:t/>
            </a:r>
            <a:br>
              <a:rPr lang="pl-PL" sz="2000" dirty="0">
                <a:latin typeface="Calibri" pitchFamily="34" charset="0"/>
              </a:rPr>
            </a:br>
            <a:r>
              <a:rPr lang="en-US" sz="2000" dirty="0" smtClean="0">
                <a:latin typeface="Calibri" pitchFamily="34" charset="0"/>
              </a:rPr>
              <a:t>Hos is it done in nature and how to do it in the model</a:t>
            </a:r>
            <a:r>
              <a:rPr lang="pl-PL" sz="2000" dirty="0" smtClean="0">
                <a:latin typeface="Calibri" pitchFamily="34" charset="0"/>
              </a:rPr>
              <a:t>? </a:t>
            </a:r>
            <a:r>
              <a:rPr lang="pl-PL" sz="2000" dirty="0">
                <a:latin typeface="Calibri" pitchFamily="34" charset="0"/>
              </a:rPr>
              <a:t/>
            </a:r>
            <a:br>
              <a:rPr lang="pl-PL" sz="2000" dirty="0">
                <a:latin typeface="Calibri" pitchFamily="34" charset="0"/>
              </a:rPr>
            </a:br>
            <a:r>
              <a:rPr lang="pl-PL" sz="2000" dirty="0" smtClean="0">
                <a:latin typeface="Calibri" pitchFamily="34" charset="0"/>
              </a:rPr>
              <a:t>Dopamin</a:t>
            </a:r>
            <a:r>
              <a:rPr lang="en-US" sz="2000" dirty="0" smtClean="0">
                <a:latin typeface="Calibri" pitchFamily="34" charset="0"/>
              </a:rPr>
              <a:t>e</a:t>
            </a:r>
            <a:r>
              <a:rPr lang="pl-PL" sz="2000" dirty="0" smtClean="0">
                <a:latin typeface="Calibri" pitchFamily="34" charset="0"/>
              </a:rPr>
              <a:t> </a:t>
            </a:r>
            <a:r>
              <a:rPr lang="en-US" sz="2000" dirty="0" smtClean="0">
                <a:latin typeface="Calibri" pitchFamily="34" charset="0"/>
              </a:rPr>
              <a:t>and dynamical regulation of reward in </a:t>
            </a:r>
            <a:r>
              <a:rPr lang="pl-PL" sz="2000" dirty="0" smtClean="0">
                <a:latin typeface="Calibri" pitchFamily="34" charset="0"/>
              </a:rPr>
              <a:t>PFC</a:t>
            </a:r>
            <a:r>
              <a:rPr lang="pl-PL" sz="2000" dirty="0">
                <a:latin typeface="Calibri" pitchFamily="34" charset="0"/>
              </a:rPr>
              <a:t>. </a:t>
            </a:r>
          </a:p>
        </p:txBody>
      </p:sp>
      <p:pic>
        <p:nvPicPr>
          <p:cNvPr id="2355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9138" y="1500188"/>
            <a:ext cx="3344862" cy="273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3851877810"/>
      </p:ext>
    </p:extLst>
  </p:cSld>
  <p:clrMapOvr>
    <a:masterClrMapping/>
  </p:clrMapOvr>
  <p:transition>
    <p:strips dir="r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ytuł 7"/>
          <p:cNvSpPr>
            <a:spLocks noGrp="1"/>
          </p:cNvSpPr>
          <p:nvPr>
            <p:ph type="title"/>
          </p:nvPr>
        </p:nvSpPr>
        <p:spPr/>
        <p:txBody>
          <a:bodyPr/>
          <a:lstStyle/>
          <a:p>
            <a:r>
              <a:rPr lang="en-US" dirty="0" smtClean="0"/>
              <a:t>What it will be about</a:t>
            </a:r>
            <a:endParaRPr lang="en-US" dirty="0"/>
          </a:p>
        </p:txBody>
      </p:sp>
      <p:sp>
        <p:nvSpPr>
          <p:cNvPr id="9" name="Symbol zastępczy zawartości 8"/>
          <p:cNvSpPr>
            <a:spLocks noGrp="1"/>
          </p:cNvSpPr>
          <p:nvPr>
            <p:ph idx="1"/>
          </p:nvPr>
        </p:nvSpPr>
        <p:spPr>
          <a:xfrm>
            <a:off x="698500" y="1241519"/>
            <a:ext cx="8121650" cy="5400675"/>
          </a:xfrm>
        </p:spPr>
        <p:txBody>
          <a:bodyPr/>
          <a:lstStyle/>
          <a:p>
            <a:pPr marL="457200" indent="-457200">
              <a:buFont typeface="+mj-lt"/>
              <a:buAutoNum type="arabicPeriod"/>
            </a:pPr>
            <a:r>
              <a:rPr lang="en-US" dirty="0"/>
              <a:t>Memory: types, functions &amp; neural </a:t>
            </a:r>
            <a:r>
              <a:rPr lang="en-US" dirty="0" smtClean="0"/>
              <a:t>implementation. </a:t>
            </a:r>
            <a:endParaRPr lang="en-US" dirty="0"/>
          </a:p>
          <a:p>
            <a:pPr marL="457200" indent="-457200">
              <a:buFont typeface="+mj-lt"/>
              <a:buAutoNum type="arabicPeriod"/>
            </a:pPr>
            <a:r>
              <a:rPr lang="en-US" dirty="0"/>
              <a:t>Memory-based cognitive architecture.</a:t>
            </a:r>
          </a:p>
          <a:p>
            <a:pPr marL="457200" indent="-457200">
              <a:buFont typeface="+mj-lt"/>
              <a:buAutoNum type="arabicPeriod"/>
            </a:pPr>
            <a:r>
              <a:rPr lang="en-US" dirty="0" smtClean="0"/>
              <a:t>Active memory and priming</a:t>
            </a:r>
          </a:p>
          <a:p>
            <a:pPr marL="457200" indent="-457200">
              <a:buFont typeface="+mj-lt"/>
              <a:buAutoNum type="arabicPeriod"/>
            </a:pPr>
            <a:r>
              <a:rPr lang="en-US" dirty="0" smtClean="0"/>
              <a:t>Catastrophic forgetting. </a:t>
            </a:r>
          </a:p>
          <a:p>
            <a:pPr marL="457200" indent="-457200">
              <a:buFont typeface="+mj-lt"/>
              <a:buAutoNum type="arabicPeriod"/>
            </a:pPr>
            <a:r>
              <a:rPr lang="en-US" dirty="0" smtClean="0"/>
              <a:t>Episodic memory hippocampus model.</a:t>
            </a:r>
          </a:p>
          <a:p>
            <a:pPr marL="457200" indent="-457200">
              <a:buFont typeface="+mj-lt"/>
              <a:buAutoNum type="arabicPeriod"/>
            </a:pPr>
            <a:r>
              <a:rPr lang="en-US" dirty="0" smtClean="0"/>
              <a:t>Short-term memory. </a:t>
            </a:r>
          </a:p>
          <a:p>
            <a:pPr marL="457200" indent="-457200">
              <a:buFont typeface="+mj-lt"/>
              <a:buAutoNum type="arabicPeriod"/>
            </a:pPr>
            <a:r>
              <a:rPr lang="en-US" sz="2400" dirty="0" smtClean="0">
                <a:solidFill>
                  <a:srgbClr val="FFC000"/>
                </a:solidFill>
              </a:rPr>
              <a:t>Working memory. </a:t>
            </a:r>
          </a:p>
          <a:p>
            <a:pPr marL="457200" indent="-457200">
              <a:buFont typeface="+mj-lt"/>
              <a:buAutoNum type="arabicPeriod"/>
            </a:pPr>
            <a:r>
              <a:rPr lang="en-US" dirty="0" smtClean="0"/>
              <a:t>Synaptic-dynamic memory interactions. </a:t>
            </a:r>
          </a:p>
          <a:p>
            <a:pPr marL="457200" indent="-457200">
              <a:buFont typeface="+mj-lt"/>
              <a:buAutoNum type="arabicPeriod"/>
            </a:pPr>
            <a:r>
              <a:rPr lang="en-US" dirty="0" smtClean="0"/>
              <a:t>Semantic memory.</a:t>
            </a:r>
          </a:p>
        </p:txBody>
      </p:sp>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2750" y="5293679"/>
            <a:ext cx="2381250"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descr="brain_anim"/>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188913"/>
            <a:ext cx="8572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734552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6610" name="Rectangle 2"/>
          <p:cNvSpPr>
            <a:spLocks noGrp="1" noChangeArrowheads="1"/>
          </p:cNvSpPr>
          <p:nvPr>
            <p:ph type="title"/>
          </p:nvPr>
        </p:nvSpPr>
        <p:spPr>
          <a:xfrm>
            <a:off x="685800" y="350838"/>
            <a:ext cx="7772400" cy="563562"/>
          </a:xfrm>
        </p:spPr>
        <p:txBody>
          <a:bodyPr/>
          <a:lstStyle/>
          <a:p>
            <a:pPr eaLnBrk="1" hangingPunct="1">
              <a:defRPr/>
            </a:pPr>
            <a:r>
              <a:rPr lang="en-US" dirty="0" smtClean="0"/>
              <a:t>Working memory</a:t>
            </a:r>
          </a:p>
        </p:txBody>
      </p:sp>
      <p:sp>
        <p:nvSpPr>
          <p:cNvPr id="24579" name="Rectangle 3"/>
          <p:cNvSpPr>
            <a:spLocks noGrp="1" noChangeArrowheads="1"/>
          </p:cNvSpPr>
          <p:nvPr>
            <p:ph type="body" sz="half" idx="1"/>
          </p:nvPr>
        </p:nvSpPr>
        <p:spPr>
          <a:xfrm>
            <a:off x="539750" y="1052513"/>
            <a:ext cx="6480175" cy="2016447"/>
          </a:xfrm>
        </p:spPr>
        <p:txBody>
          <a:bodyPr/>
          <a:lstStyle/>
          <a:p>
            <a:pPr marL="0" indent="0" eaLnBrk="1" hangingPunct="1">
              <a:buFontTx/>
              <a:buNone/>
            </a:pPr>
            <a:r>
              <a:rPr lang="en-US" sz="2000" dirty="0" smtClean="0"/>
              <a:t>Prefrontal cortex plays central role in maintaining active working memory and has the required properties: isolated self-activating attractor networks with broad attraction basins. </a:t>
            </a:r>
          </a:p>
          <a:p>
            <a:pPr marL="0" indent="0" eaLnBrk="1" hangingPunct="1">
              <a:buFontTx/>
              <a:buNone/>
            </a:pPr>
            <a:r>
              <a:rPr lang="en-US" sz="2000" dirty="0" err="1" smtClean="0"/>
              <a:t>Neuroanatomy</a:t>
            </a:r>
            <a:r>
              <a:rPr lang="en-US" sz="2000" dirty="0" smtClean="0"/>
              <a:t>, connectivity and </a:t>
            </a:r>
            <a:r>
              <a:rPr lang="en-US" sz="2000" dirty="0" err="1" smtClean="0"/>
              <a:t>minicolumns</a:t>
            </a:r>
            <a:r>
              <a:rPr lang="en-US" sz="2000" dirty="0" smtClean="0"/>
              <a:t> in PFC predispose it to be a specialized area for active memory. </a:t>
            </a:r>
          </a:p>
        </p:txBody>
      </p:sp>
      <p:pic>
        <p:nvPicPr>
          <p:cNvPr id="2458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950" y="1125538"/>
            <a:ext cx="17145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4581" name="Rectangle 8"/>
          <p:cNvSpPr>
            <a:spLocks noChangeArrowheads="1"/>
          </p:cNvSpPr>
          <p:nvPr/>
        </p:nvSpPr>
        <p:spPr bwMode="auto">
          <a:xfrm>
            <a:off x="611188" y="3284538"/>
            <a:ext cx="8424862"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spcBef>
                <a:spcPct val="20000"/>
              </a:spcBef>
              <a:buClr>
                <a:schemeClr val="tx2"/>
              </a:buClr>
              <a:buSzPct val="115000"/>
            </a:pPr>
            <a:r>
              <a:rPr lang="en-US" sz="2000" dirty="0" smtClean="0">
                <a:latin typeface="Calibri" pitchFamily="34" charset="0"/>
              </a:rPr>
              <a:t>Human PFC has a number of areas that specialize in different types of WM” </a:t>
            </a:r>
          </a:p>
          <a:p>
            <a:pPr marL="361950" indent="-361950" algn="l">
              <a:spcBef>
                <a:spcPct val="20000"/>
              </a:spcBef>
              <a:buClr>
                <a:schemeClr val="tx2"/>
              </a:buClr>
              <a:buSzPct val="115000"/>
              <a:buFontTx/>
              <a:buChar char="•"/>
            </a:pPr>
            <a:r>
              <a:rPr lang="pl-PL" sz="2000" dirty="0" smtClean="0">
                <a:latin typeface="Calibri" pitchFamily="34" charset="0"/>
              </a:rPr>
              <a:t>A</a:t>
            </a:r>
            <a:r>
              <a:rPr lang="pl-PL" sz="2000" dirty="0">
                <a:latin typeface="Calibri" pitchFamily="34" charset="0"/>
              </a:rPr>
              <a:t>. PR – </a:t>
            </a:r>
            <a:r>
              <a:rPr lang="en-US" sz="2000" dirty="0" smtClean="0">
                <a:latin typeface="Calibri" pitchFamily="34" charset="0"/>
              </a:rPr>
              <a:t>spatial relations</a:t>
            </a:r>
            <a:r>
              <a:rPr lang="pl-PL" sz="2000" dirty="0" smtClean="0">
                <a:latin typeface="Calibri" pitchFamily="34" charset="0"/>
              </a:rPr>
              <a:t>. </a:t>
            </a:r>
            <a:endParaRPr lang="pl-PL" sz="2000" dirty="0">
              <a:latin typeface="Calibri" pitchFamily="34" charset="0"/>
            </a:endParaRPr>
          </a:p>
          <a:p>
            <a:pPr marL="361950" indent="-361950" algn="l">
              <a:spcBef>
                <a:spcPct val="20000"/>
              </a:spcBef>
              <a:buClr>
                <a:schemeClr val="tx2"/>
              </a:buClr>
              <a:buSzPct val="115000"/>
              <a:buFontTx/>
              <a:buChar char="•"/>
            </a:pPr>
            <a:r>
              <a:rPr lang="pl-PL" sz="2000" dirty="0">
                <a:latin typeface="Calibri" pitchFamily="34" charset="0"/>
              </a:rPr>
              <a:t>B. PR </a:t>
            </a:r>
            <a:r>
              <a:rPr lang="pl-PL" sz="2000" dirty="0" smtClean="0">
                <a:latin typeface="Calibri" pitchFamily="34" charset="0"/>
              </a:rPr>
              <a:t>– </a:t>
            </a:r>
            <a:r>
              <a:rPr lang="en-US" sz="2000" dirty="0" smtClean="0">
                <a:latin typeface="Calibri" pitchFamily="34" charset="0"/>
              </a:rPr>
              <a:t>spatial for volitional, </a:t>
            </a:r>
            <a:r>
              <a:rPr lang="pl-PL" sz="2000" dirty="0" err="1" smtClean="0">
                <a:latin typeface="Calibri" pitchFamily="34" charset="0"/>
              </a:rPr>
              <a:t>self-ordered</a:t>
            </a:r>
            <a:r>
              <a:rPr lang="pl-PL" sz="2000" dirty="0" smtClean="0">
                <a:latin typeface="Calibri" pitchFamily="34" charset="0"/>
              </a:rPr>
              <a:t> </a:t>
            </a:r>
            <a:r>
              <a:rPr lang="pl-PL" sz="2000" dirty="0" err="1" smtClean="0">
                <a:latin typeface="Calibri" pitchFamily="34" charset="0"/>
              </a:rPr>
              <a:t>tasks</a:t>
            </a:r>
            <a:r>
              <a:rPr lang="pl-PL" sz="2000" dirty="0" smtClean="0">
                <a:latin typeface="Calibri" pitchFamily="34" charset="0"/>
              </a:rPr>
              <a:t>. </a:t>
            </a:r>
            <a:endParaRPr lang="pl-PL" sz="2000" dirty="0">
              <a:latin typeface="Calibri" pitchFamily="34" charset="0"/>
            </a:endParaRPr>
          </a:p>
          <a:p>
            <a:pPr marL="361950" indent="-361950" algn="l">
              <a:spcBef>
                <a:spcPct val="20000"/>
              </a:spcBef>
              <a:buClr>
                <a:schemeClr val="tx2"/>
              </a:buClr>
              <a:buSzPct val="115000"/>
              <a:buFontTx/>
              <a:buChar char="•"/>
            </a:pPr>
            <a:r>
              <a:rPr lang="pl-PL" sz="2000" dirty="0">
                <a:latin typeface="Calibri" pitchFamily="34" charset="0"/>
              </a:rPr>
              <a:t>C. PR – </a:t>
            </a:r>
            <a:r>
              <a:rPr lang="en-US" sz="2000" dirty="0" smtClean="0">
                <a:latin typeface="Calibri" pitchFamily="34" charset="0"/>
              </a:rPr>
              <a:t>spatial</a:t>
            </a:r>
            <a:r>
              <a:rPr lang="pl-PL" sz="2000" dirty="0" smtClean="0">
                <a:latin typeface="Calibri" pitchFamily="34" charset="0"/>
              </a:rPr>
              <a:t>, </a:t>
            </a:r>
            <a:r>
              <a:rPr lang="en-US" sz="2000" dirty="0" smtClean="0">
                <a:latin typeface="Calibri" pitchFamily="34" charset="0"/>
              </a:rPr>
              <a:t>objects, verbal</a:t>
            </a:r>
            <a:r>
              <a:rPr lang="pl-PL" sz="2000" dirty="0" smtClean="0">
                <a:latin typeface="Calibri" pitchFamily="34" charset="0"/>
              </a:rPr>
              <a:t>, </a:t>
            </a:r>
            <a:r>
              <a:rPr lang="en-US" sz="2000" dirty="0" smtClean="0">
                <a:latin typeface="Calibri" pitchFamily="34" charset="0"/>
              </a:rPr>
              <a:t>volitional actions and analytical thinking</a:t>
            </a:r>
            <a:r>
              <a:rPr lang="pl-PL" sz="2000" dirty="0" smtClean="0">
                <a:latin typeface="Calibri" pitchFamily="34" charset="0"/>
              </a:rPr>
              <a:t>. </a:t>
            </a:r>
            <a:endParaRPr lang="pl-PL" sz="2000" dirty="0">
              <a:latin typeface="Calibri" pitchFamily="34" charset="0"/>
            </a:endParaRPr>
          </a:p>
          <a:p>
            <a:pPr marL="361950" indent="-361950" algn="l">
              <a:spcBef>
                <a:spcPct val="20000"/>
              </a:spcBef>
              <a:buClr>
                <a:schemeClr val="tx2"/>
              </a:buClr>
              <a:buSzPct val="115000"/>
              <a:buFontTx/>
              <a:buChar char="•"/>
            </a:pPr>
            <a:r>
              <a:rPr lang="pl-PL" sz="2000" dirty="0">
                <a:latin typeface="Calibri" pitchFamily="34" charset="0"/>
              </a:rPr>
              <a:t>D. PR – </a:t>
            </a:r>
            <a:r>
              <a:rPr lang="en-US" sz="2000" dirty="0" smtClean="0">
                <a:latin typeface="Calibri" pitchFamily="34" charset="0"/>
              </a:rPr>
              <a:t>objects, analytical thinking</a:t>
            </a:r>
            <a:r>
              <a:rPr lang="pl-PL" sz="2000" dirty="0" smtClean="0">
                <a:latin typeface="Calibri" pitchFamily="34" charset="0"/>
              </a:rPr>
              <a:t>.</a:t>
            </a:r>
            <a:endParaRPr lang="pl-PL" sz="2000" dirty="0">
              <a:latin typeface="Calibri" pitchFamily="34" charset="0"/>
            </a:endParaRPr>
          </a:p>
          <a:p>
            <a:pPr algn="l">
              <a:spcBef>
                <a:spcPct val="20000"/>
              </a:spcBef>
              <a:buClr>
                <a:schemeClr val="tx2"/>
              </a:buClr>
              <a:buSzPct val="115000"/>
            </a:pPr>
            <a:r>
              <a:rPr lang="en-US" sz="2000" dirty="0" smtClean="0">
                <a:latin typeface="Calibri" pitchFamily="34" charset="0"/>
              </a:rPr>
              <a:t>Typical experiments are done on macaques (multi-electrode direct recordings) and humans (fMRI), involve delayed choice requiring WM maintenance.  </a:t>
            </a:r>
          </a:p>
          <a:p>
            <a:pPr algn="l">
              <a:spcBef>
                <a:spcPct val="20000"/>
              </a:spcBef>
              <a:buClr>
                <a:schemeClr val="tx2"/>
              </a:buClr>
              <a:buSzPct val="115000"/>
            </a:pPr>
            <a:r>
              <a:rPr lang="en-US" sz="2000" dirty="0" smtClean="0">
                <a:latin typeface="Calibri" pitchFamily="34" charset="0"/>
              </a:rPr>
              <a:t>They show differences between PFC maintaining representations for a long time, and </a:t>
            </a:r>
            <a:r>
              <a:rPr lang="pl-PL" sz="2000" dirty="0" smtClean="0">
                <a:latin typeface="Calibri" pitchFamily="34" charset="0"/>
              </a:rPr>
              <a:t>P</a:t>
            </a:r>
            <a:r>
              <a:rPr lang="en-US" sz="2000" dirty="0" smtClean="0">
                <a:latin typeface="Calibri" pitchFamily="34" charset="0"/>
              </a:rPr>
              <a:t>C and </a:t>
            </a:r>
            <a:r>
              <a:rPr lang="pl-PL" sz="2000" dirty="0" smtClean="0">
                <a:latin typeface="Calibri" pitchFamily="34" charset="0"/>
              </a:rPr>
              <a:t>IT</a:t>
            </a:r>
            <a:r>
              <a:rPr lang="pl-PL" sz="2000" dirty="0">
                <a:latin typeface="Calibri" pitchFamily="34" charset="0"/>
              </a:rPr>
              <a:t>, </a:t>
            </a:r>
            <a:r>
              <a:rPr lang="en-US" sz="2000" dirty="0" smtClean="0">
                <a:latin typeface="Calibri" pitchFamily="34" charset="0"/>
              </a:rPr>
              <a:t>able to sustain activity only for a short time</a:t>
            </a:r>
            <a:r>
              <a:rPr lang="pl-PL" sz="2000" dirty="0" smtClean="0">
                <a:latin typeface="Calibri" pitchFamily="34" charset="0"/>
              </a:rPr>
              <a:t>. </a:t>
            </a:r>
            <a:endParaRPr lang="pl-PL" sz="2000" dirty="0">
              <a:latin typeface="Calibri" pitchFamily="34" charset="0"/>
            </a:endParaRPr>
          </a:p>
        </p:txBody>
      </p:sp>
    </p:spTree>
    <p:extLst>
      <p:ext uri="{BB962C8B-B14F-4D97-AF65-F5344CB8AC3E}">
        <p14:creationId xmlns:p14="http://schemas.microsoft.com/office/powerpoint/2010/main" val="3533128387"/>
      </p:ext>
    </p:extLst>
  </p:cSld>
  <p:clrMapOvr>
    <a:masterClrMapping/>
  </p:clrMapOvr>
  <p:transition>
    <p:strips dir="rd"/>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3234" name="Rectangle 2"/>
          <p:cNvSpPr>
            <a:spLocks noGrp="1" noChangeArrowheads="1"/>
          </p:cNvSpPr>
          <p:nvPr>
            <p:ph type="title"/>
          </p:nvPr>
        </p:nvSpPr>
        <p:spPr>
          <a:xfrm>
            <a:off x="685800" y="350838"/>
            <a:ext cx="7772400" cy="563562"/>
          </a:xfrm>
        </p:spPr>
        <p:txBody>
          <a:bodyPr/>
          <a:lstStyle/>
          <a:p>
            <a:pPr eaLnBrk="1" hangingPunct="1">
              <a:defRPr/>
            </a:pPr>
            <a:r>
              <a:rPr lang="en-US" dirty="0" smtClean="0"/>
              <a:t>The role of dopamine</a:t>
            </a:r>
          </a:p>
        </p:txBody>
      </p:sp>
      <p:sp>
        <p:nvSpPr>
          <p:cNvPr id="25603" name="Rectangle 3"/>
          <p:cNvSpPr>
            <a:spLocks noGrp="1" noChangeArrowheads="1"/>
          </p:cNvSpPr>
          <p:nvPr>
            <p:ph type="body" sz="half" idx="1"/>
          </p:nvPr>
        </p:nvSpPr>
        <p:spPr>
          <a:xfrm>
            <a:off x="539750" y="1268413"/>
            <a:ext cx="2808288" cy="4681537"/>
          </a:xfrm>
        </p:spPr>
        <p:txBody>
          <a:bodyPr/>
          <a:lstStyle/>
          <a:p>
            <a:pPr marL="0" indent="0" eaLnBrk="1" hangingPunct="1">
              <a:lnSpc>
                <a:spcPct val="90000"/>
              </a:lnSpc>
              <a:buFontTx/>
              <a:buNone/>
            </a:pPr>
            <a:r>
              <a:rPr lang="en-US" sz="2000" dirty="0" smtClean="0"/>
              <a:t>Dopamine blocking has bad influence on WM, but enhancing dopamine strengthen WM</a:t>
            </a:r>
            <a:r>
              <a:rPr lang="pl-PL" sz="2000" dirty="0" smtClean="0"/>
              <a:t>. </a:t>
            </a:r>
          </a:p>
          <a:p>
            <a:pPr marL="0" indent="0" eaLnBrk="1" hangingPunct="1">
              <a:lnSpc>
                <a:spcPct val="90000"/>
              </a:lnSpc>
              <a:buFontTx/>
              <a:buNone/>
            </a:pPr>
            <a:r>
              <a:rPr lang="en-US" sz="2000" dirty="0" smtClean="0"/>
              <a:t>Dopamine in PFC come mostly from the Ventral Tegmental Areas (</a:t>
            </a:r>
            <a:r>
              <a:rPr lang="pl-PL" sz="2000" dirty="0" smtClean="0"/>
              <a:t>VTA</a:t>
            </a:r>
            <a:r>
              <a:rPr lang="en-US" sz="2000" dirty="0" smtClean="0"/>
              <a:t>) in midbrain. </a:t>
            </a:r>
            <a:r>
              <a:rPr lang="pl-PL" sz="2000" dirty="0" smtClean="0"/>
              <a:t> </a:t>
            </a:r>
            <a:endParaRPr lang="en-US" sz="2000" dirty="0" smtClean="0"/>
          </a:p>
          <a:p>
            <a:pPr marL="0" indent="0" eaLnBrk="1" hangingPunct="1">
              <a:lnSpc>
                <a:spcPct val="90000"/>
              </a:lnSpc>
              <a:buFontTx/>
              <a:buNone/>
            </a:pPr>
            <a:r>
              <a:rPr lang="pl-PL" sz="2000" dirty="0" smtClean="0"/>
              <a:t>DA </a:t>
            </a:r>
            <a:r>
              <a:rPr lang="en-US" sz="2000" dirty="0" smtClean="0"/>
              <a:t>amplifies the influence of external inputs, regulating access to the working memory, providing </a:t>
            </a:r>
            <a:br>
              <a:rPr lang="en-US" sz="2000" dirty="0" smtClean="0"/>
            </a:br>
            <a:r>
              <a:rPr lang="en-US" sz="2000" dirty="0" smtClean="0">
                <a:solidFill>
                  <a:schemeClr val="tx2"/>
                </a:solidFill>
              </a:rPr>
              <a:t>dynamic gating</a:t>
            </a:r>
            <a:r>
              <a:rPr lang="pl-PL" sz="2000" dirty="0" smtClean="0"/>
              <a:t>. </a:t>
            </a:r>
          </a:p>
          <a:p>
            <a:pPr marL="0" indent="0" eaLnBrk="1" hangingPunct="1">
              <a:lnSpc>
                <a:spcPct val="90000"/>
              </a:lnSpc>
              <a:buFontTx/>
              <a:buNone/>
            </a:pPr>
            <a:r>
              <a:rPr lang="pl-PL" sz="2000" dirty="0" smtClean="0"/>
              <a:t>VTA </a:t>
            </a:r>
            <a:r>
              <a:rPr lang="en-US" sz="2000" dirty="0" smtClean="0"/>
              <a:t>shows sudden changes of activity.</a:t>
            </a:r>
            <a:endParaRPr lang="pl-PL" sz="2000" dirty="0" smtClean="0"/>
          </a:p>
        </p:txBody>
      </p:sp>
      <p:pic>
        <p:nvPicPr>
          <p:cNvPr id="86323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0575" y="1125538"/>
            <a:ext cx="581342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5605" name="Text Box 7"/>
          <p:cNvSpPr txBox="1">
            <a:spLocks noChangeArrowheads="1"/>
          </p:cNvSpPr>
          <p:nvPr/>
        </p:nvSpPr>
        <p:spPr bwMode="auto">
          <a:xfrm>
            <a:off x="611188" y="6092825"/>
            <a:ext cx="82089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eaLnBrk="1" hangingPunct="1">
              <a:spcBef>
                <a:spcPct val="50000"/>
              </a:spcBef>
            </a:pPr>
            <a:r>
              <a:rPr lang="en-US" sz="2000" dirty="0" smtClean="0">
                <a:latin typeface="Calibri" pitchFamily="34" charset="0"/>
                <a:cs typeface="Calibri" pitchFamily="34" charset="0"/>
              </a:rPr>
              <a:t>Basal ganglia have also influence on the </a:t>
            </a:r>
            <a:r>
              <a:rPr lang="pl-PL" sz="2000" dirty="0" smtClean="0">
                <a:latin typeface="Calibri" pitchFamily="34" charset="0"/>
                <a:cs typeface="Calibri" pitchFamily="34" charset="0"/>
              </a:rPr>
              <a:t>PFC</a:t>
            </a:r>
            <a:r>
              <a:rPr lang="pl-PL" sz="2000" dirty="0">
                <a:latin typeface="Calibri" pitchFamily="34" charset="0"/>
                <a:cs typeface="Calibri" pitchFamily="34" charset="0"/>
              </a:rPr>
              <a:t>.</a:t>
            </a:r>
          </a:p>
        </p:txBody>
      </p:sp>
    </p:spTree>
    <p:extLst>
      <p:ext uri="{BB962C8B-B14F-4D97-AF65-F5344CB8AC3E}">
        <p14:creationId xmlns:p14="http://schemas.microsoft.com/office/powerpoint/2010/main" val="4187578866"/>
      </p:ext>
    </p:extLst>
  </p:cSld>
  <p:clrMapOvr>
    <a:masterClrMapping/>
  </p:clrMapOvr>
  <p:transition>
    <p:strips dir="rd"/>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p:txBody>
          <a:bodyPr/>
          <a:lstStyle/>
          <a:p>
            <a:r>
              <a:rPr lang="en-US" dirty="0" smtClean="0"/>
              <a:t>Dynamic gating</a:t>
            </a:r>
            <a:endParaRPr lang="en-US" dirty="0"/>
          </a:p>
        </p:txBody>
      </p:sp>
      <p:sp>
        <p:nvSpPr>
          <p:cNvPr id="6" name="Symbol zastępczy zawartości 5"/>
          <p:cNvSpPr>
            <a:spLocks noGrp="1"/>
          </p:cNvSpPr>
          <p:nvPr>
            <p:ph idx="1"/>
          </p:nvPr>
        </p:nvSpPr>
        <p:spPr>
          <a:xfrm>
            <a:off x="698500" y="1268413"/>
            <a:ext cx="8121650" cy="792435"/>
          </a:xfrm>
        </p:spPr>
        <p:txBody>
          <a:bodyPr/>
          <a:lstStyle/>
          <a:p>
            <a:r>
              <a:rPr lang="en-US" dirty="0"/>
              <a:t>Dynamic gating idea (</a:t>
            </a:r>
            <a:r>
              <a:rPr lang="en-US" dirty="0" err="1"/>
              <a:t>OReilly</a:t>
            </a:r>
            <a:r>
              <a:rPr lang="en-US" dirty="0"/>
              <a:t>, </a:t>
            </a:r>
            <a:r>
              <a:rPr lang="en-US" dirty="0" smtClean="0"/>
              <a:t>R.C, Biologically Based Computational Models of High-Level Cognition. Science</a:t>
            </a:r>
            <a:r>
              <a:rPr lang="en-US" dirty="0"/>
              <a:t>, </a:t>
            </a:r>
            <a:r>
              <a:rPr lang="en-US" dirty="0" smtClean="0"/>
              <a:t>314, 91-94, 2006</a:t>
            </a:r>
            <a:r>
              <a:rPr lang="en-US" dirty="0"/>
              <a:t>). </a:t>
            </a:r>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5324" y="2204864"/>
            <a:ext cx="5457825" cy="320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ymbol zastępczy zawartości 5"/>
          <p:cNvSpPr txBox="1">
            <a:spLocks/>
          </p:cNvSpPr>
          <p:nvPr/>
        </p:nvSpPr>
        <p:spPr bwMode="auto">
          <a:xfrm>
            <a:off x="755576" y="5661248"/>
            <a:ext cx="8121650"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ts val="1200"/>
              </a:spcAft>
              <a:buClr>
                <a:schemeClr val="tx2"/>
              </a:buClr>
              <a:buSzPct val="115000"/>
              <a:buChar char="•"/>
              <a:defRPr sz="2000">
                <a:solidFill>
                  <a:srgbClr val="FFFFFF"/>
                </a:solidFill>
                <a:latin typeface="+mn-lt"/>
                <a:ea typeface="+mn-ea"/>
                <a:cs typeface="+mn-cs"/>
              </a:defRPr>
            </a:lvl1pPr>
            <a:lvl2pPr marL="742950" indent="-285750" algn="l" rtl="0" eaLnBrk="0" fontAlgn="base" hangingPunct="0">
              <a:spcBef>
                <a:spcPts val="600"/>
              </a:spcBef>
              <a:spcAft>
                <a:spcPct val="0"/>
              </a:spcAft>
              <a:buChar char="–"/>
              <a:defRPr sz="1800">
                <a:solidFill>
                  <a:srgbClr val="FFFFFF"/>
                </a:solidFill>
                <a:latin typeface="+mn-lt"/>
              </a:defRPr>
            </a:lvl2pPr>
            <a:lvl3pPr marL="1143000" indent="-228600" algn="l" rtl="0" eaLnBrk="0" fontAlgn="base" hangingPunct="0">
              <a:spcBef>
                <a:spcPts val="600"/>
              </a:spcBef>
              <a:spcAft>
                <a:spcPct val="0"/>
              </a:spcAft>
              <a:buClr>
                <a:schemeClr val="tx2"/>
              </a:buClr>
              <a:buSzPct val="115000"/>
              <a:buChar char="•"/>
              <a:defRPr sz="1600">
                <a:solidFill>
                  <a:srgbClr val="FFFFFF"/>
                </a:solidFill>
                <a:latin typeface="+mn-lt"/>
              </a:defRPr>
            </a:lvl3pPr>
            <a:lvl4pPr marL="1600200" indent="-228600" algn="l" rtl="0" eaLnBrk="0" fontAlgn="base" hangingPunct="0">
              <a:spcBef>
                <a:spcPct val="0"/>
              </a:spcBef>
              <a:spcAft>
                <a:spcPts val="300"/>
              </a:spcAft>
              <a:buChar char="–"/>
              <a:defRPr sz="1400">
                <a:solidFill>
                  <a:srgbClr val="FFFFFF"/>
                </a:solidFill>
                <a:latin typeface="+mn-lt"/>
              </a:defRPr>
            </a:lvl4pPr>
            <a:lvl5pPr marL="2057400" indent="-228600" algn="l" rtl="0" eaLnBrk="0" fontAlgn="base" hangingPunct="0">
              <a:spcBef>
                <a:spcPct val="0"/>
              </a:spcBef>
              <a:spcAft>
                <a:spcPts val="300"/>
              </a:spcAft>
              <a:buClr>
                <a:schemeClr val="tx2"/>
              </a:buClr>
              <a:buSzPct val="110000"/>
              <a:buChar char="•"/>
              <a:defRPr sz="1400">
                <a:solidFill>
                  <a:srgbClr val="FFFFFF"/>
                </a:solidFill>
                <a:latin typeface="+mn-lt"/>
              </a:defRPr>
            </a:lvl5pPr>
            <a:lvl6pPr marL="2514600" indent="-228600" algn="l" rtl="0" fontAlgn="base">
              <a:spcBef>
                <a:spcPct val="20000"/>
              </a:spcBef>
              <a:spcAft>
                <a:spcPct val="0"/>
              </a:spcAft>
              <a:buClr>
                <a:schemeClr val="tx2"/>
              </a:buClr>
              <a:buSzPct val="110000"/>
              <a:buChar char="•"/>
              <a:defRPr sz="1600">
                <a:solidFill>
                  <a:schemeClr val="tx1"/>
                </a:solidFill>
                <a:latin typeface="+mn-lt"/>
              </a:defRPr>
            </a:lvl6pPr>
            <a:lvl7pPr marL="2971800" indent="-228600" algn="l" rtl="0" fontAlgn="base">
              <a:spcBef>
                <a:spcPct val="20000"/>
              </a:spcBef>
              <a:spcAft>
                <a:spcPct val="0"/>
              </a:spcAft>
              <a:buClr>
                <a:schemeClr val="tx2"/>
              </a:buClr>
              <a:buSzPct val="110000"/>
              <a:buChar char="•"/>
              <a:defRPr sz="1600">
                <a:solidFill>
                  <a:schemeClr val="tx1"/>
                </a:solidFill>
                <a:latin typeface="+mn-lt"/>
              </a:defRPr>
            </a:lvl7pPr>
            <a:lvl8pPr marL="3429000" indent="-228600" algn="l" rtl="0" fontAlgn="base">
              <a:spcBef>
                <a:spcPct val="20000"/>
              </a:spcBef>
              <a:spcAft>
                <a:spcPct val="0"/>
              </a:spcAft>
              <a:buClr>
                <a:schemeClr val="tx2"/>
              </a:buClr>
              <a:buSzPct val="110000"/>
              <a:buChar char="•"/>
              <a:defRPr sz="1600">
                <a:solidFill>
                  <a:schemeClr val="tx1"/>
                </a:solidFill>
                <a:latin typeface="+mn-lt"/>
              </a:defRPr>
            </a:lvl8pPr>
            <a:lvl9pPr marL="3886200" indent="-228600" algn="l" rtl="0" fontAlgn="base">
              <a:spcBef>
                <a:spcPct val="20000"/>
              </a:spcBef>
              <a:spcAft>
                <a:spcPct val="0"/>
              </a:spcAft>
              <a:buClr>
                <a:schemeClr val="tx2"/>
              </a:buClr>
              <a:buSzPct val="110000"/>
              <a:buChar char="•"/>
              <a:defRPr sz="1600">
                <a:solidFill>
                  <a:schemeClr val="tx1"/>
                </a:solidFill>
                <a:latin typeface="+mn-lt"/>
              </a:defRPr>
            </a:lvl9pPr>
          </a:lstStyle>
          <a:p>
            <a:pPr marL="0" indent="0">
              <a:buNone/>
            </a:pPr>
            <a:r>
              <a:rPr lang="en-US" dirty="0" smtClean="0">
                <a:hlinkClick r:id="rId3"/>
              </a:rPr>
              <a:t>Striatum</a:t>
            </a:r>
            <a:r>
              <a:rPr lang="en-US" dirty="0" smtClean="0"/>
              <a:t>: large subcortical structure, including </a:t>
            </a:r>
            <a:r>
              <a:rPr lang="en-US" dirty="0" smtClean="0">
                <a:hlinkClick r:id="rId4"/>
              </a:rPr>
              <a:t>caudate nucleus</a:t>
            </a:r>
            <a:r>
              <a:rPr lang="en-US" dirty="0" smtClean="0"/>
              <a:t>, </a:t>
            </a:r>
            <a:r>
              <a:rPr lang="en-US" dirty="0" smtClean="0">
                <a:hlinkClick r:id="rId5"/>
              </a:rPr>
              <a:t>putamen nucleus</a:t>
            </a:r>
            <a:r>
              <a:rPr lang="en-US" dirty="0" smtClean="0"/>
              <a:t>,  part of larger basal ganglia system, important for procedural memory (also cerebellum is strongly involved in procedural memory).</a:t>
            </a:r>
            <a:endParaRPr lang="en-US" dirty="0"/>
          </a:p>
        </p:txBody>
      </p:sp>
    </p:spTree>
    <p:extLst>
      <p:ext uri="{BB962C8B-B14F-4D97-AF65-F5344CB8AC3E}">
        <p14:creationId xmlns:p14="http://schemas.microsoft.com/office/powerpoint/2010/main" val="394932933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5282" name="Rectangle 2"/>
          <p:cNvSpPr>
            <a:spLocks noGrp="1" noChangeArrowheads="1"/>
          </p:cNvSpPr>
          <p:nvPr>
            <p:ph type="title"/>
          </p:nvPr>
        </p:nvSpPr>
        <p:spPr>
          <a:xfrm>
            <a:off x="685800" y="350838"/>
            <a:ext cx="7772400" cy="563562"/>
          </a:xfrm>
        </p:spPr>
        <p:txBody>
          <a:bodyPr/>
          <a:lstStyle/>
          <a:p>
            <a:pPr eaLnBrk="1" hangingPunct="1">
              <a:defRPr/>
            </a:pPr>
            <a:r>
              <a:rPr lang="en-US" dirty="0" smtClean="0"/>
              <a:t>Basal Ganglia</a:t>
            </a:r>
          </a:p>
        </p:txBody>
      </p:sp>
      <p:sp>
        <p:nvSpPr>
          <p:cNvPr id="26627" name="Rectangle 3"/>
          <p:cNvSpPr>
            <a:spLocks noGrp="1" noChangeArrowheads="1"/>
          </p:cNvSpPr>
          <p:nvPr>
            <p:ph type="body" sz="half" idx="1"/>
          </p:nvPr>
        </p:nvSpPr>
        <p:spPr>
          <a:xfrm>
            <a:off x="539750" y="1052513"/>
            <a:ext cx="8280400" cy="504825"/>
          </a:xfrm>
        </p:spPr>
        <p:txBody>
          <a:bodyPr/>
          <a:lstStyle/>
          <a:p>
            <a:pPr marL="361950" indent="-361950" algn="ctr" eaLnBrk="1" hangingPunct="1">
              <a:buFontTx/>
              <a:buNone/>
            </a:pPr>
            <a:r>
              <a:rPr lang="en-US" sz="2000" dirty="0" err="1" smtClean="0"/>
              <a:t>Thalamo</a:t>
            </a:r>
            <a:r>
              <a:rPr lang="en-US" sz="2000" dirty="0" smtClean="0"/>
              <a:t>-</a:t>
            </a:r>
            <a:r>
              <a:rPr lang="en-US" sz="2000" dirty="0" err="1" smtClean="0"/>
              <a:t>striato</a:t>
            </a:r>
            <a:r>
              <a:rPr lang="en-US" sz="2000" dirty="0" smtClean="0"/>
              <a:t>-cortical activity loops involve basal ganglia</a:t>
            </a:r>
            <a:r>
              <a:rPr lang="pl-PL" sz="2000" dirty="0" smtClean="0"/>
              <a:t>.</a:t>
            </a:r>
          </a:p>
        </p:txBody>
      </p:sp>
      <p:sp>
        <p:nvSpPr>
          <p:cNvPr id="26629" name="Rectangle 7"/>
          <p:cNvSpPr>
            <a:spLocks noChangeArrowheads="1"/>
          </p:cNvSpPr>
          <p:nvPr/>
        </p:nvSpPr>
        <p:spPr bwMode="auto">
          <a:xfrm>
            <a:off x="539750" y="6165304"/>
            <a:ext cx="8496300" cy="503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Clr>
                <a:schemeClr val="tx2"/>
              </a:buClr>
              <a:buSzPct val="115000"/>
            </a:pPr>
            <a:r>
              <a:rPr lang="en-US" sz="2000" dirty="0" smtClean="0">
                <a:latin typeface="Calibri" pitchFamily="34" charset="0"/>
              </a:rPr>
              <a:t>Basic BG structures: </a:t>
            </a:r>
            <a:r>
              <a:rPr lang="pl-PL" sz="2000" dirty="0" smtClean="0">
                <a:latin typeface="Calibri" pitchFamily="34" charset="0"/>
              </a:rPr>
              <a:t>GP </a:t>
            </a:r>
            <a:r>
              <a:rPr lang="pl-PL" sz="2000" dirty="0">
                <a:latin typeface="Calibri" pitchFamily="34" charset="0"/>
              </a:rPr>
              <a:t>– Globus </a:t>
            </a:r>
            <a:r>
              <a:rPr lang="pl-PL" sz="2000" dirty="0" err="1" smtClean="0">
                <a:latin typeface="Calibri" pitchFamily="34" charset="0"/>
              </a:rPr>
              <a:t>Pallidus</a:t>
            </a:r>
            <a:r>
              <a:rPr lang="en-US" sz="2000" dirty="0" smtClean="0">
                <a:latin typeface="Calibri" pitchFamily="34" charset="0"/>
              </a:rPr>
              <a:t> </a:t>
            </a:r>
            <a:r>
              <a:rPr lang="pl-PL" sz="2000" dirty="0" err="1" smtClean="0">
                <a:latin typeface="Calibri" pitchFamily="34" charset="0"/>
              </a:rPr>
              <a:t>Putamen</a:t>
            </a:r>
            <a:r>
              <a:rPr lang="en-US" sz="2000" dirty="0" smtClean="0">
                <a:latin typeface="Calibri" pitchFamily="34" charset="0"/>
              </a:rPr>
              <a:t> and </a:t>
            </a:r>
            <a:r>
              <a:rPr lang="pl-PL" sz="2000" dirty="0" err="1" smtClean="0">
                <a:latin typeface="Calibri" pitchFamily="34" charset="0"/>
              </a:rPr>
              <a:t>Substantia</a:t>
            </a:r>
            <a:r>
              <a:rPr lang="pl-PL" sz="2000" dirty="0" smtClean="0">
                <a:latin typeface="Calibri" pitchFamily="34" charset="0"/>
              </a:rPr>
              <a:t> </a:t>
            </a:r>
            <a:r>
              <a:rPr lang="pl-PL" sz="2000" dirty="0" err="1" smtClean="0">
                <a:latin typeface="Calibri" pitchFamily="34" charset="0"/>
              </a:rPr>
              <a:t>Nigra</a:t>
            </a:r>
            <a:endParaRPr lang="pl-PL" sz="2000" dirty="0">
              <a:latin typeface="Calibri" pitchFamily="34" charset="0"/>
            </a:endParaRPr>
          </a:p>
        </p:txBody>
      </p:sp>
      <p:pic>
        <p:nvPicPr>
          <p:cNvPr id="8" name="Picture 2" descr="C:\My Documents\Galleries\ELEMENTS\CH10\10_5.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1498501"/>
            <a:ext cx="6321425"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4707265"/>
      </p:ext>
    </p:extLst>
  </p:cSld>
  <p:clrMapOvr>
    <a:masterClrMapping/>
  </p:clrMapOvr>
  <p:transition>
    <p:strips dir="rd"/>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p:txBody>
          <a:bodyPr/>
          <a:lstStyle/>
          <a:p>
            <a:r>
              <a:rPr lang="en-US" dirty="0" smtClean="0"/>
              <a:t>Basal ganglia circuits</a:t>
            </a:r>
            <a:endParaRPr lang="en-US" dirty="0"/>
          </a:p>
        </p:txBody>
      </p:sp>
      <p:sp>
        <p:nvSpPr>
          <p:cNvPr id="6" name="Symbol zastępczy zawartości 5"/>
          <p:cNvSpPr>
            <a:spLocks noGrp="1"/>
          </p:cNvSpPr>
          <p:nvPr>
            <p:ph idx="1"/>
          </p:nvPr>
        </p:nvSpPr>
        <p:spPr>
          <a:xfrm>
            <a:off x="698499" y="1268413"/>
            <a:ext cx="4089525" cy="5328939"/>
          </a:xfrm>
        </p:spPr>
        <p:txBody>
          <a:bodyPr/>
          <a:lstStyle/>
          <a:p>
            <a:pPr marL="0" indent="0">
              <a:buNone/>
            </a:pPr>
            <a:r>
              <a:rPr lang="en-US" dirty="0" smtClean="0">
                <a:hlinkClick r:id="rId2"/>
              </a:rPr>
              <a:t>From Wikipedia</a:t>
            </a:r>
            <a:r>
              <a:rPr lang="en-US" dirty="0" smtClean="0"/>
              <a:t>: </a:t>
            </a:r>
          </a:p>
          <a:p>
            <a:pPr marL="0" indent="0">
              <a:buNone/>
            </a:pPr>
            <a:r>
              <a:rPr lang="en-US" dirty="0" smtClean="0"/>
              <a:t>Overview </a:t>
            </a:r>
            <a:r>
              <a:rPr lang="en-US" dirty="0"/>
              <a:t>of the main circuits of the basal ganglia. Striatum is shown in blue. </a:t>
            </a:r>
            <a:r>
              <a:rPr lang="en-US" dirty="0" smtClean="0"/>
              <a:t>Upper part shows </a:t>
            </a:r>
            <a:r>
              <a:rPr lang="en-US" dirty="0"/>
              <a:t>coronal slices </a:t>
            </a:r>
            <a:r>
              <a:rPr lang="en-US" dirty="0" smtClean="0"/>
              <a:t>superimposed </a:t>
            </a:r>
            <a:r>
              <a:rPr lang="en-US" dirty="0"/>
              <a:t>to include the involved basal ganglia structures. </a:t>
            </a:r>
            <a:r>
              <a:rPr lang="en-US" dirty="0" smtClean="0"/>
              <a:t/>
            </a:r>
            <a:br>
              <a:rPr lang="en-US" dirty="0" smtClean="0"/>
            </a:br>
            <a:r>
              <a:rPr lang="en-US" dirty="0" smtClean="0"/>
              <a:t>+ </a:t>
            </a:r>
            <a:r>
              <a:rPr lang="en-US" dirty="0"/>
              <a:t>and - signs at the point of the arrows indicate respectively whether the pathway is excitatory or inhibitory in effect. Green arrows refer to excitatory </a:t>
            </a:r>
            <a:r>
              <a:rPr lang="en-US" dirty="0" err="1">
                <a:hlinkClick r:id="rId3" tooltip="Glutamic acid"/>
              </a:rPr>
              <a:t>glutamatergic</a:t>
            </a:r>
            <a:r>
              <a:rPr lang="en-US" dirty="0"/>
              <a:t> pathways, red arrows refer to inhibitory </a:t>
            </a:r>
            <a:r>
              <a:rPr lang="en-US" dirty="0" err="1">
                <a:hlinkClick r:id="rId4" tooltip="Gamma-Aminobutyric acid"/>
              </a:rPr>
              <a:t>GABAergic</a:t>
            </a:r>
            <a:r>
              <a:rPr lang="en-US" dirty="0"/>
              <a:t> pathways and turquoise arrows refer to </a:t>
            </a:r>
            <a:r>
              <a:rPr lang="en-US" dirty="0">
                <a:hlinkClick r:id="rId5" tooltip="Dopamine"/>
              </a:rPr>
              <a:t>dopaminergic</a:t>
            </a:r>
            <a:r>
              <a:rPr lang="en-US" dirty="0"/>
              <a:t> pathways that are excitatory on the direct pathway and inhibitory on the indirect pathway.</a:t>
            </a:r>
          </a:p>
        </p:txBody>
      </p:sp>
      <p:pic>
        <p:nvPicPr>
          <p:cNvPr id="266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38673" y="1134236"/>
            <a:ext cx="3971925"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478641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5282" name="Rectangle 2"/>
          <p:cNvSpPr>
            <a:spLocks noGrp="1" noChangeArrowheads="1"/>
          </p:cNvSpPr>
          <p:nvPr>
            <p:ph type="title"/>
          </p:nvPr>
        </p:nvSpPr>
        <p:spPr>
          <a:xfrm>
            <a:off x="685800" y="350838"/>
            <a:ext cx="7772400" cy="563562"/>
          </a:xfrm>
        </p:spPr>
        <p:txBody>
          <a:bodyPr/>
          <a:lstStyle/>
          <a:p>
            <a:pPr eaLnBrk="1" hangingPunct="1">
              <a:defRPr/>
            </a:pPr>
            <a:r>
              <a:rPr lang="en-US" dirty="0" smtClean="0"/>
              <a:t>Basal ganglia loops</a:t>
            </a:r>
          </a:p>
        </p:txBody>
      </p:sp>
      <p:sp>
        <p:nvSpPr>
          <p:cNvPr id="26627" name="Rectangle 3"/>
          <p:cNvSpPr>
            <a:spLocks noGrp="1" noChangeArrowheads="1"/>
          </p:cNvSpPr>
          <p:nvPr>
            <p:ph type="body" sz="half" idx="1"/>
          </p:nvPr>
        </p:nvSpPr>
        <p:spPr>
          <a:xfrm>
            <a:off x="539750" y="1052513"/>
            <a:ext cx="8280400" cy="504825"/>
          </a:xfrm>
        </p:spPr>
        <p:txBody>
          <a:bodyPr/>
          <a:lstStyle/>
          <a:p>
            <a:pPr marL="361950" indent="-361950" eaLnBrk="1" hangingPunct="1">
              <a:buFontTx/>
              <a:buNone/>
            </a:pPr>
            <a:r>
              <a:rPr lang="en-US" sz="2000" dirty="0" smtClean="0"/>
              <a:t>More detailed view of the </a:t>
            </a:r>
            <a:r>
              <a:rPr lang="en-US" sz="2000" dirty="0" err="1" smtClean="0"/>
              <a:t>thalamo</a:t>
            </a:r>
            <a:r>
              <a:rPr lang="en-US" sz="2000" dirty="0" smtClean="0"/>
              <a:t>-</a:t>
            </a:r>
            <a:r>
              <a:rPr lang="en-US" sz="2000" dirty="0" err="1" smtClean="0"/>
              <a:t>striato</a:t>
            </a:r>
            <a:r>
              <a:rPr lang="en-US" sz="2000" dirty="0" smtClean="0"/>
              <a:t>-cortical loops.</a:t>
            </a:r>
            <a:endParaRPr lang="pl-PL" sz="2000" dirty="0" smtClean="0"/>
          </a:p>
        </p:txBody>
      </p:sp>
      <p:sp>
        <p:nvSpPr>
          <p:cNvPr id="26628" name="Rectangle 6"/>
          <p:cNvSpPr>
            <a:spLocks noChangeArrowheads="1"/>
          </p:cNvSpPr>
          <p:nvPr/>
        </p:nvSpPr>
        <p:spPr bwMode="auto">
          <a:xfrm>
            <a:off x="5076056" y="1643063"/>
            <a:ext cx="3959994" cy="364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spcBef>
                <a:spcPts val="0"/>
              </a:spcBef>
              <a:spcAft>
                <a:spcPts val="1200"/>
              </a:spcAft>
              <a:buClr>
                <a:schemeClr val="tx2"/>
              </a:buClr>
              <a:buSzPct val="115000"/>
            </a:pPr>
            <a:r>
              <a:rPr lang="en-US" sz="2000" dirty="0" smtClean="0">
                <a:latin typeface="Calibri" pitchFamily="34" charset="0"/>
              </a:rPr>
              <a:t>Red lines</a:t>
            </a:r>
            <a:r>
              <a:rPr lang="pl-PL" sz="2000" dirty="0" smtClean="0">
                <a:latin typeface="Calibri" pitchFamily="34" charset="0"/>
              </a:rPr>
              <a:t> </a:t>
            </a:r>
            <a:r>
              <a:rPr lang="en-US" sz="2000" dirty="0" smtClean="0">
                <a:latin typeface="Calibri" pitchFamily="34" charset="0"/>
              </a:rPr>
              <a:t>=</a:t>
            </a:r>
            <a:r>
              <a:rPr lang="pl-PL" sz="2000" dirty="0" smtClean="0">
                <a:latin typeface="Calibri" pitchFamily="34" charset="0"/>
              </a:rPr>
              <a:t> </a:t>
            </a:r>
            <a:r>
              <a:rPr lang="en-US" sz="2000" dirty="0" smtClean="0">
                <a:latin typeface="Calibri" pitchFamily="34" charset="0"/>
              </a:rPr>
              <a:t>inhibitory connections, using mostly </a:t>
            </a:r>
            <a:r>
              <a:rPr lang="pl-PL" sz="2000" dirty="0" smtClean="0">
                <a:latin typeface="Calibri" pitchFamily="34" charset="0"/>
              </a:rPr>
              <a:t>GABA</a:t>
            </a:r>
            <a:r>
              <a:rPr lang="en-US" sz="2000" dirty="0" smtClean="0">
                <a:latin typeface="Calibri" pitchFamily="34" charset="0"/>
              </a:rPr>
              <a:t> neurotransmitters</a:t>
            </a:r>
            <a:r>
              <a:rPr lang="pl-PL" sz="2000" dirty="0" smtClean="0">
                <a:latin typeface="Calibri" pitchFamily="34" charset="0"/>
              </a:rPr>
              <a:t>.</a:t>
            </a:r>
            <a:endParaRPr lang="pl-PL" sz="1000" dirty="0">
              <a:latin typeface="Calibri" pitchFamily="34" charset="0"/>
            </a:endParaRPr>
          </a:p>
          <a:p>
            <a:pPr algn="l">
              <a:spcBef>
                <a:spcPts val="0"/>
              </a:spcBef>
              <a:spcAft>
                <a:spcPts val="1200"/>
              </a:spcAft>
              <a:buClr>
                <a:schemeClr val="tx2"/>
              </a:buClr>
              <a:buSzPct val="115000"/>
            </a:pPr>
            <a:r>
              <a:rPr lang="en-US" sz="2000" dirty="0" smtClean="0">
                <a:latin typeface="Calibri" pitchFamily="34" charset="0"/>
              </a:rPr>
              <a:t>Blue lines</a:t>
            </a:r>
            <a:r>
              <a:rPr lang="pl-PL" sz="2000" dirty="0" smtClean="0">
                <a:latin typeface="Calibri" pitchFamily="34" charset="0"/>
              </a:rPr>
              <a:t>: </a:t>
            </a:r>
            <a:r>
              <a:rPr lang="en-US" sz="2000" dirty="0" smtClean="0">
                <a:latin typeface="Calibri" pitchFamily="34" charset="0"/>
              </a:rPr>
              <a:t>excitatory connections, mostly </a:t>
            </a:r>
            <a:r>
              <a:rPr lang="pl-PL" sz="2000" dirty="0" smtClean="0">
                <a:latin typeface="Calibri" pitchFamily="34" charset="0"/>
              </a:rPr>
              <a:t>glutaminian</a:t>
            </a:r>
            <a:r>
              <a:rPr lang="en-US" sz="2000" dirty="0" smtClean="0">
                <a:latin typeface="Calibri" pitchFamily="34" charset="0"/>
              </a:rPr>
              <a:t> transmitter</a:t>
            </a:r>
            <a:r>
              <a:rPr lang="pl-PL" sz="2000" dirty="0" smtClean="0">
                <a:latin typeface="Calibri" pitchFamily="34" charset="0"/>
              </a:rPr>
              <a:t>. </a:t>
            </a:r>
            <a:endParaRPr lang="pl-PL" sz="1000" dirty="0">
              <a:latin typeface="Calibri" pitchFamily="34" charset="0"/>
            </a:endParaRPr>
          </a:p>
          <a:p>
            <a:pPr algn="l">
              <a:spcBef>
                <a:spcPts val="0"/>
              </a:spcBef>
              <a:spcAft>
                <a:spcPts val="1200"/>
              </a:spcAft>
              <a:buClr>
                <a:schemeClr val="tx2"/>
              </a:buClr>
              <a:buSzPct val="115000"/>
            </a:pPr>
            <a:r>
              <a:rPr lang="en-US" sz="2000" dirty="0" smtClean="0">
                <a:latin typeface="Calibri" pitchFamily="34" charset="0"/>
              </a:rPr>
              <a:t>Black lines</a:t>
            </a:r>
            <a:r>
              <a:rPr lang="pl-PL" sz="2000" dirty="0" smtClean="0">
                <a:latin typeface="Calibri" pitchFamily="34" charset="0"/>
              </a:rPr>
              <a:t>: dopamin</a:t>
            </a:r>
            <a:r>
              <a:rPr lang="en-US" sz="2000" dirty="0" smtClean="0">
                <a:latin typeface="Calibri" pitchFamily="34" charset="0"/>
              </a:rPr>
              <a:t>e</a:t>
            </a:r>
            <a:r>
              <a:rPr lang="pl-PL" sz="2000" dirty="0" smtClean="0">
                <a:latin typeface="Calibri" pitchFamily="34" charset="0"/>
              </a:rPr>
              <a:t>, </a:t>
            </a:r>
            <a:r>
              <a:rPr lang="en-US" sz="2000" dirty="0" smtClean="0">
                <a:latin typeface="Calibri" pitchFamily="34" charset="0"/>
              </a:rPr>
              <a:t>mostly inhibition, some excitation</a:t>
            </a:r>
            <a:r>
              <a:rPr lang="pl-PL" sz="2000" dirty="0" smtClean="0">
                <a:latin typeface="Calibri" pitchFamily="34" charset="0"/>
              </a:rPr>
              <a:t>.</a:t>
            </a:r>
            <a:endParaRPr lang="pl-PL" sz="1000" dirty="0">
              <a:latin typeface="Calibri" pitchFamily="34" charset="0"/>
            </a:endParaRPr>
          </a:p>
          <a:p>
            <a:pPr algn="l">
              <a:spcBef>
                <a:spcPts val="0"/>
              </a:spcBef>
              <a:spcAft>
                <a:spcPts val="1200"/>
              </a:spcAft>
              <a:buClr>
                <a:schemeClr val="tx2"/>
              </a:buClr>
              <a:buSzPct val="115000"/>
            </a:pPr>
            <a:r>
              <a:rPr lang="en-US" sz="2000" dirty="0" smtClean="0">
                <a:latin typeface="Calibri" pitchFamily="34" charset="0"/>
              </a:rPr>
              <a:t>Dysfunctions of these loops lead to </a:t>
            </a:r>
            <a:r>
              <a:rPr lang="pl-PL" sz="2000" dirty="0" smtClean="0">
                <a:latin typeface="Calibri" pitchFamily="34" charset="0"/>
              </a:rPr>
              <a:t>Parkinson, Huntington </a:t>
            </a:r>
            <a:r>
              <a:rPr lang="en-US" sz="2000" dirty="0" smtClean="0">
                <a:latin typeface="Calibri" pitchFamily="34" charset="0"/>
              </a:rPr>
              <a:t>and many other disease</a:t>
            </a:r>
            <a:r>
              <a:rPr lang="pl-PL" sz="2000" dirty="0" smtClean="0">
                <a:latin typeface="Calibri" pitchFamily="34" charset="0"/>
              </a:rPr>
              <a:t>.</a:t>
            </a:r>
            <a:endParaRPr lang="pl-PL" sz="2000" dirty="0">
              <a:latin typeface="Calibri" pitchFamily="34" charset="0"/>
            </a:endParaRPr>
          </a:p>
        </p:txBody>
      </p:sp>
      <p:sp>
        <p:nvSpPr>
          <p:cNvPr id="26629" name="Rectangle 7"/>
          <p:cNvSpPr>
            <a:spLocks noChangeArrowheads="1"/>
          </p:cNvSpPr>
          <p:nvPr/>
        </p:nvSpPr>
        <p:spPr bwMode="auto">
          <a:xfrm>
            <a:off x="539750" y="5500688"/>
            <a:ext cx="8496300" cy="95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spcBef>
                <a:spcPct val="20000"/>
              </a:spcBef>
              <a:buClr>
                <a:schemeClr val="tx2"/>
              </a:buClr>
              <a:buSzPct val="115000"/>
            </a:pPr>
            <a:r>
              <a:rPr lang="en-US" sz="2000" dirty="0" smtClean="0">
                <a:latin typeface="Calibri" pitchFamily="34" charset="0"/>
              </a:rPr>
              <a:t>Major large structures: </a:t>
            </a:r>
            <a:r>
              <a:rPr lang="pl-PL" sz="2000" dirty="0" smtClean="0">
                <a:latin typeface="Calibri" pitchFamily="34" charset="0"/>
              </a:rPr>
              <a:t>GP </a:t>
            </a:r>
            <a:r>
              <a:rPr lang="pl-PL" sz="2000" dirty="0">
                <a:latin typeface="Calibri" pitchFamily="34" charset="0"/>
              </a:rPr>
              <a:t>– Globus </a:t>
            </a:r>
            <a:r>
              <a:rPr lang="pl-PL" sz="2000" dirty="0" err="1" smtClean="0">
                <a:latin typeface="Calibri" pitchFamily="34" charset="0"/>
              </a:rPr>
              <a:t>Pallidus</a:t>
            </a:r>
            <a:r>
              <a:rPr lang="en-US" sz="2000" dirty="0" smtClean="0">
                <a:latin typeface="Calibri" pitchFamily="34" charset="0"/>
              </a:rPr>
              <a:t> and </a:t>
            </a:r>
            <a:r>
              <a:rPr lang="pl-PL" sz="2000" dirty="0" err="1" smtClean="0">
                <a:latin typeface="Calibri" pitchFamily="34" charset="0"/>
              </a:rPr>
              <a:t>Putamen</a:t>
            </a:r>
            <a:r>
              <a:rPr lang="en-US" sz="2000" dirty="0" smtClean="0">
                <a:latin typeface="Calibri" pitchFamily="34" charset="0"/>
              </a:rPr>
              <a:t>; </a:t>
            </a:r>
            <a:br>
              <a:rPr lang="en-US" sz="2000" dirty="0" smtClean="0">
                <a:latin typeface="Calibri" pitchFamily="34" charset="0"/>
              </a:rPr>
            </a:br>
            <a:r>
              <a:rPr lang="en-US" sz="2000" dirty="0" smtClean="0">
                <a:latin typeface="Calibri" pitchFamily="34" charset="0"/>
              </a:rPr>
              <a:t>deeper structure releasing dopamine: </a:t>
            </a:r>
            <a:r>
              <a:rPr lang="pl-PL" sz="2000" dirty="0" err="1" smtClean="0">
                <a:latin typeface="Calibri" pitchFamily="34" charset="0"/>
              </a:rPr>
              <a:t>Substantia</a:t>
            </a:r>
            <a:r>
              <a:rPr lang="pl-PL" sz="2000" dirty="0" smtClean="0">
                <a:latin typeface="Calibri" pitchFamily="34" charset="0"/>
              </a:rPr>
              <a:t> </a:t>
            </a:r>
            <a:r>
              <a:rPr lang="pl-PL" sz="2000" dirty="0" err="1" smtClean="0">
                <a:latin typeface="Calibri" pitchFamily="34" charset="0"/>
              </a:rPr>
              <a:t>Nigra</a:t>
            </a:r>
            <a:r>
              <a:rPr lang="en-US" sz="2000" dirty="0" smtClean="0">
                <a:latin typeface="Calibri" pitchFamily="34" charset="0"/>
              </a:rPr>
              <a:t>. </a:t>
            </a:r>
            <a:endParaRPr lang="pl-PL" sz="2000" dirty="0">
              <a:latin typeface="Calibri" pitchFamily="34" charset="0"/>
            </a:endParaRPr>
          </a:p>
        </p:txBody>
      </p:sp>
      <p:pic>
        <p:nvPicPr>
          <p:cNvPr id="266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274" y="1643063"/>
            <a:ext cx="4191000" cy="382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4614592"/>
      </p:ext>
    </p:extLst>
  </p:cSld>
  <p:clrMapOvr>
    <a:masterClrMapping/>
  </p:clrMapOvr>
  <p:transition>
    <p:strips dir="rd"/>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5282" name="Rectangle 2"/>
          <p:cNvSpPr>
            <a:spLocks noGrp="1" noChangeArrowheads="1"/>
          </p:cNvSpPr>
          <p:nvPr>
            <p:ph type="title"/>
          </p:nvPr>
        </p:nvSpPr>
        <p:spPr>
          <a:xfrm>
            <a:off x="685800" y="350838"/>
            <a:ext cx="7772400" cy="563562"/>
          </a:xfrm>
        </p:spPr>
        <p:txBody>
          <a:bodyPr/>
          <a:lstStyle/>
          <a:p>
            <a:pPr eaLnBrk="1" hangingPunct="1">
              <a:defRPr/>
            </a:pPr>
            <a:r>
              <a:rPr lang="en-US" dirty="0" smtClean="0"/>
              <a:t>Basal ganglia loops</a:t>
            </a:r>
          </a:p>
        </p:txBody>
      </p:sp>
      <p:sp>
        <p:nvSpPr>
          <p:cNvPr id="26627" name="Rectangle 3"/>
          <p:cNvSpPr>
            <a:spLocks noGrp="1" noChangeArrowheads="1"/>
          </p:cNvSpPr>
          <p:nvPr>
            <p:ph type="body" sz="half" idx="1"/>
          </p:nvPr>
        </p:nvSpPr>
        <p:spPr>
          <a:xfrm>
            <a:off x="539750" y="1052513"/>
            <a:ext cx="8280400" cy="504825"/>
          </a:xfrm>
        </p:spPr>
        <p:txBody>
          <a:bodyPr/>
          <a:lstStyle/>
          <a:p>
            <a:pPr marL="361950" indent="-361950" eaLnBrk="1" hangingPunct="1">
              <a:buFontTx/>
              <a:buNone/>
            </a:pPr>
            <a:r>
              <a:rPr lang="en-US" sz="2000" dirty="0" smtClean="0"/>
              <a:t>More detailed view of the </a:t>
            </a:r>
            <a:r>
              <a:rPr lang="en-US" sz="2000" dirty="0" err="1" smtClean="0"/>
              <a:t>thalamo</a:t>
            </a:r>
            <a:r>
              <a:rPr lang="en-US" sz="2000" dirty="0" smtClean="0"/>
              <a:t>-</a:t>
            </a:r>
            <a:r>
              <a:rPr lang="en-US" sz="2000" dirty="0" err="1" smtClean="0"/>
              <a:t>striato</a:t>
            </a:r>
            <a:r>
              <a:rPr lang="en-US" sz="2000" dirty="0" smtClean="0"/>
              <a:t>-cortical loops.</a:t>
            </a:r>
            <a:endParaRPr lang="pl-PL" sz="2000" dirty="0" smtClean="0"/>
          </a:p>
        </p:txBody>
      </p:sp>
      <p:sp>
        <p:nvSpPr>
          <p:cNvPr id="26628" name="Rectangle 6"/>
          <p:cNvSpPr>
            <a:spLocks noChangeArrowheads="1"/>
          </p:cNvSpPr>
          <p:nvPr/>
        </p:nvSpPr>
        <p:spPr bwMode="auto">
          <a:xfrm>
            <a:off x="5076056" y="1643063"/>
            <a:ext cx="3959994" cy="364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spcBef>
                <a:spcPts val="0"/>
              </a:spcBef>
              <a:spcAft>
                <a:spcPts val="1200"/>
              </a:spcAft>
              <a:buClr>
                <a:schemeClr val="tx2"/>
              </a:buClr>
              <a:buSzPct val="115000"/>
            </a:pPr>
            <a:r>
              <a:rPr lang="en-US" sz="2000" dirty="0" smtClean="0">
                <a:latin typeface="Calibri" pitchFamily="34" charset="0"/>
              </a:rPr>
              <a:t>Red lines</a:t>
            </a:r>
            <a:r>
              <a:rPr lang="pl-PL" sz="2000" dirty="0" smtClean="0">
                <a:latin typeface="Calibri" pitchFamily="34" charset="0"/>
              </a:rPr>
              <a:t> </a:t>
            </a:r>
            <a:r>
              <a:rPr lang="en-US" sz="2000" dirty="0" smtClean="0">
                <a:latin typeface="Calibri" pitchFamily="34" charset="0"/>
              </a:rPr>
              <a:t>=</a:t>
            </a:r>
            <a:r>
              <a:rPr lang="pl-PL" sz="2000" dirty="0" smtClean="0">
                <a:latin typeface="Calibri" pitchFamily="34" charset="0"/>
              </a:rPr>
              <a:t> </a:t>
            </a:r>
            <a:r>
              <a:rPr lang="en-US" sz="2000" dirty="0" smtClean="0">
                <a:latin typeface="Calibri" pitchFamily="34" charset="0"/>
              </a:rPr>
              <a:t>inhibitory connections, using mostly </a:t>
            </a:r>
            <a:r>
              <a:rPr lang="pl-PL" sz="2000" dirty="0" smtClean="0">
                <a:latin typeface="Calibri" pitchFamily="34" charset="0"/>
              </a:rPr>
              <a:t>GABA</a:t>
            </a:r>
            <a:r>
              <a:rPr lang="en-US" sz="2000" dirty="0" smtClean="0">
                <a:latin typeface="Calibri" pitchFamily="34" charset="0"/>
              </a:rPr>
              <a:t> neurotransmitters</a:t>
            </a:r>
            <a:r>
              <a:rPr lang="pl-PL" sz="2000" dirty="0" smtClean="0">
                <a:latin typeface="Calibri" pitchFamily="34" charset="0"/>
              </a:rPr>
              <a:t>.</a:t>
            </a:r>
            <a:endParaRPr lang="pl-PL" sz="1000" dirty="0">
              <a:latin typeface="Calibri" pitchFamily="34" charset="0"/>
            </a:endParaRPr>
          </a:p>
          <a:p>
            <a:pPr algn="l">
              <a:spcBef>
                <a:spcPts val="0"/>
              </a:spcBef>
              <a:spcAft>
                <a:spcPts val="1200"/>
              </a:spcAft>
              <a:buClr>
                <a:schemeClr val="tx2"/>
              </a:buClr>
              <a:buSzPct val="115000"/>
            </a:pPr>
            <a:r>
              <a:rPr lang="en-US" sz="2000" dirty="0" smtClean="0">
                <a:latin typeface="Calibri" pitchFamily="34" charset="0"/>
              </a:rPr>
              <a:t>Blue lines</a:t>
            </a:r>
            <a:r>
              <a:rPr lang="pl-PL" sz="2000" dirty="0" smtClean="0">
                <a:latin typeface="Calibri" pitchFamily="34" charset="0"/>
              </a:rPr>
              <a:t>: </a:t>
            </a:r>
            <a:r>
              <a:rPr lang="en-US" sz="2000" dirty="0" smtClean="0">
                <a:latin typeface="Calibri" pitchFamily="34" charset="0"/>
              </a:rPr>
              <a:t>excitatory connections, mostly </a:t>
            </a:r>
            <a:r>
              <a:rPr lang="pl-PL" sz="2000" dirty="0" smtClean="0">
                <a:latin typeface="Calibri" pitchFamily="34" charset="0"/>
              </a:rPr>
              <a:t>glutaminian</a:t>
            </a:r>
            <a:r>
              <a:rPr lang="en-US" sz="2000" dirty="0" smtClean="0">
                <a:latin typeface="Calibri" pitchFamily="34" charset="0"/>
              </a:rPr>
              <a:t> transmitter</a:t>
            </a:r>
            <a:r>
              <a:rPr lang="pl-PL" sz="2000" dirty="0" smtClean="0">
                <a:latin typeface="Calibri" pitchFamily="34" charset="0"/>
              </a:rPr>
              <a:t>. </a:t>
            </a:r>
            <a:endParaRPr lang="pl-PL" sz="1000" dirty="0">
              <a:latin typeface="Calibri" pitchFamily="34" charset="0"/>
            </a:endParaRPr>
          </a:p>
          <a:p>
            <a:pPr algn="l">
              <a:spcBef>
                <a:spcPts val="0"/>
              </a:spcBef>
              <a:spcAft>
                <a:spcPts val="1200"/>
              </a:spcAft>
              <a:buClr>
                <a:schemeClr val="tx2"/>
              </a:buClr>
              <a:buSzPct val="115000"/>
            </a:pPr>
            <a:r>
              <a:rPr lang="en-US" sz="2000" dirty="0" smtClean="0">
                <a:latin typeface="Calibri" pitchFamily="34" charset="0"/>
              </a:rPr>
              <a:t>Black lines</a:t>
            </a:r>
            <a:r>
              <a:rPr lang="pl-PL" sz="2000" dirty="0" smtClean="0">
                <a:latin typeface="Calibri" pitchFamily="34" charset="0"/>
              </a:rPr>
              <a:t>: dopamin</a:t>
            </a:r>
            <a:r>
              <a:rPr lang="en-US" sz="2000" dirty="0" smtClean="0">
                <a:latin typeface="Calibri" pitchFamily="34" charset="0"/>
              </a:rPr>
              <a:t>e</a:t>
            </a:r>
            <a:r>
              <a:rPr lang="pl-PL" sz="2000" dirty="0" smtClean="0">
                <a:latin typeface="Calibri" pitchFamily="34" charset="0"/>
              </a:rPr>
              <a:t>, </a:t>
            </a:r>
            <a:r>
              <a:rPr lang="en-US" sz="2000" dirty="0" smtClean="0">
                <a:latin typeface="Calibri" pitchFamily="34" charset="0"/>
              </a:rPr>
              <a:t>mostly inhibition, some excitation</a:t>
            </a:r>
            <a:r>
              <a:rPr lang="pl-PL" sz="2000" dirty="0" smtClean="0">
                <a:latin typeface="Calibri" pitchFamily="34" charset="0"/>
              </a:rPr>
              <a:t>.</a:t>
            </a:r>
            <a:endParaRPr lang="pl-PL" sz="1000" dirty="0">
              <a:latin typeface="Calibri" pitchFamily="34" charset="0"/>
            </a:endParaRPr>
          </a:p>
          <a:p>
            <a:pPr algn="l">
              <a:spcBef>
                <a:spcPts val="0"/>
              </a:spcBef>
              <a:spcAft>
                <a:spcPts val="1200"/>
              </a:spcAft>
              <a:buClr>
                <a:schemeClr val="tx2"/>
              </a:buClr>
              <a:buSzPct val="115000"/>
            </a:pPr>
            <a:r>
              <a:rPr lang="en-US" sz="2000" dirty="0" smtClean="0">
                <a:latin typeface="Calibri" pitchFamily="34" charset="0"/>
              </a:rPr>
              <a:t>Dysfunctions of these loops lead to </a:t>
            </a:r>
            <a:r>
              <a:rPr lang="pl-PL" sz="2000" dirty="0" smtClean="0">
                <a:latin typeface="Calibri" pitchFamily="34" charset="0"/>
              </a:rPr>
              <a:t>Parkinson, Huntington </a:t>
            </a:r>
            <a:r>
              <a:rPr lang="en-US" sz="2000" dirty="0" smtClean="0">
                <a:latin typeface="Calibri" pitchFamily="34" charset="0"/>
              </a:rPr>
              <a:t>and many other disease</a:t>
            </a:r>
            <a:r>
              <a:rPr lang="pl-PL" sz="2000" dirty="0" smtClean="0">
                <a:latin typeface="Calibri" pitchFamily="34" charset="0"/>
              </a:rPr>
              <a:t>.</a:t>
            </a:r>
            <a:endParaRPr lang="pl-PL" sz="2000" dirty="0">
              <a:latin typeface="Calibri" pitchFamily="34" charset="0"/>
            </a:endParaRPr>
          </a:p>
        </p:txBody>
      </p:sp>
      <p:sp>
        <p:nvSpPr>
          <p:cNvPr id="26629" name="Rectangle 7"/>
          <p:cNvSpPr>
            <a:spLocks noChangeArrowheads="1"/>
          </p:cNvSpPr>
          <p:nvPr/>
        </p:nvSpPr>
        <p:spPr bwMode="auto">
          <a:xfrm>
            <a:off x="539750" y="5500688"/>
            <a:ext cx="8496300" cy="95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spcBef>
                <a:spcPct val="20000"/>
              </a:spcBef>
              <a:buClr>
                <a:schemeClr val="tx2"/>
              </a:buClr>
              <a:buSzPct val="115000"/>
            </a:pPr>
            <a:r>
              <a:rPr lang="en-US" sz="2000" dirty="0" smtClean="0">
                <a:latin typeface="Calibri" pitchFamily="34" charset="0"/>
              </a:rPr>
              <a:t>Major large structures: </a:t>
            </a:r>
            <a:r>
              <a:rPr lang="pl-PL" sz="2000" dirty="0" smtClean="0">
                <a:latin typeface="Calibri" pitchFamily="34" charset="0"/>
              </a:rPr>
              <a:t>GP </a:t>
            </a:r>
            <a:r>
              <a:rPr lang="pl-PL" sz="2000" dirty="0">
                <a:latin typeface="Calibri" pitchFamily="34" charset="0"/>
              </a:rPr>
              <a:t>– Globus </a:t>
            </a:r>
            <a:r>
              <a:rPr lang="pl-PL" sz="2000" dirty="0" err="1" smtClean="0">
                <a:latin typeface="Calibri" pitchFamily="34" charset="0"/>
              </a:rPr>
              <a:t>Pallidus</a:t>
            </a:r>
            <a:r>
              <a:rPr lang="en-US" sz="2000" dirty="0" smtClean="0">
                <a:latin typeface="Calibri" pitchFamily="34" charset="0"/>
              </a:rPr>
              <a:t> and </a:t>
            </a:r>
            <a:r>
              <a:rPr lang="pl-PL" sz="2000" dirty="0" err="1" smtClean="0">
                <a:latin typeface="Calibri" pitchFamily="34" charset="0"/>
              </a:rPr>
              <a:t>Putamen</a:t>
            </a:r>
            <a:r>
              <a:rPr lang="en-US" sz="2000" dirty="0" smtClean="0">
                <a:latin typeface="Calibri" pitchFamily="34" charset="0"/>
              </a:rPr>
              <a:t>; </a:t>
            </a:r>
            <a:br>
              <a:rPr lang="en-US" sz="2000" dirty="0" smtClean="0">
                <a:latin typeface="Calibri" pitchFamily="34" charset="0"/>
              </a:rPr>
            </a:br>
            <a:r>
              <a:rPr lang="en-US" sz="2000" dirty="0" smtClean="0">
                <a:latin typeface="Calibri" pitchFamily="34" charset="0"/>
              </a:rPr>
              <a:t>+ deeper structure releasing dopamine: </a:t>
            </a:r>
            <a:r>
              <a:rPr lang="pl-PL" sz="2000" dirty="0" err="1" smtClean="0">
                <a:latin typeface="Calibri" pitchFamily="34" charset="0"/>
              </a:rPr>
              <a:t>Substantia</a:t>
            </a:r>
            <a:r>
              <a:rPr lang="pl-PL" sz="2000" dirty="0" smtClean="0">
                <a:latin typeface="Calibri" pitchFamily="34" charset="0"/>
              </a:rPr>
              <a:t> </a:t>
            </a:r>
            <a:r>
              <a:rPr lang="pl-PL" sz="2000" dirty="0" err="1" smtClean="0">
                <a:latin typeface="Calibri" pitchFamily="34" charset="0"/>
              </a:rPr>
              <a:t>Nigra</a:t>
            </a:r>
            <a:r>
              <a:rPr lang="en-US" sz="2000" dirty="0" smtClean="0">
                <a:latin typeface="Calibri" pitchFamily="34" charset="0"/>
              </a:rPr>
              <a:t>. </a:t>
            </a:r>
            <a:endParaRPr lang="pl-PL" sz="2000" dirty="0">
              <a:latin typeface="Calibri" pitchFamily="34" charset="0"/>
            </a:endParaRPr>
          </a:p>
        </p:txBody>
      </p:sp>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 y="1606550"/>
            <a:ext cx="4572000" cy="389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9620085"/>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p:txBody>
          <a:bodyPr/>
          <a:lstStyle/>
          <a:p>
            <a:r>
              <a:rPr lang="en-US" dirty="0" smtClean="0"/>
              <a:t>Non-declarative and declarative</a:t>
            </a:r>
            <a:endParaRPr lang="en-US" dirty="0"/>
          </a:p>
        </p:txBody>
      </p:sp>
      <p:sp>
        <p:nvSpPr>
          <p:cNvPr id="6" name="Symbol zastępczy zawartości 5"/>
          <p:cNvSpPr>
            <a:spLocks noGrp="1"/>
          </p:cNvSpPr>
          <p:nvPr>
            <p:ph idx="1"/>
          </p:nvPr>
        </p:nvSpPr>
        <p:spPr>
          <a:xfrm>
            <a:off x="698500" y="1268413"/>
            <a:ext cx="8121650" cy="576411"/>
          </a:xfrm>
        </p:spPr>
        <p:txBody>
          <a:bodyPr/>
          <a:lstStyle/>
          <a:p>
            <a:pPr>
              <a:lnSpc>
                <a:spcPct val="120000"/>
              </a:lnSpc>
              <a:defRPr/>
            </a:pPr>
            <a:r>
              <a:rPr lang="en-US" dirty="0" smtClean="0"/>
              <a:t>Semantic &amp; episodic vs. procedural and conditioning memory.</a:t>
            </a:r>
          </a:p>
        </p:txBody>
      </p:sp>
      <p:pic>
        <p:nvPicPr>
          <p:cNvPr id="17410" name="Picture 2" descr="http://www.cidpusa.org/I10-86-nondeclmem.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2420888"/>
            <a:ext cx="4695825" cy="3352801"/>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http://www.cidpusa.org/I10-86-declme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2516137"/>
            <a:ext cx="3371850" cy="3162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106053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5282" name="Rectangle 2"/>
          <p:cNvSpPr>
            <a:spLocks noGrp="1" noChangeArrowheads="1"/>
          </p:cNvSpPr>
          <p:nvPr>
            <p:ph type="title"/>
          </p:nvPr>
        </p:nvSpPr>
        <p:spPr>
          <a:xfrm>
            <a:off x="685800" y="350838"/>
            <a:ext cx="7772400" cy="563562"/>
          </a:xfrm>
        </p:spPr>
        <p:txBody>
          <a:bodyPr/>
          <a:lstStyle/>
          <a:p>
            <a:pPr eaLnBrk="1" hangingPunct="1">
              <a:defRPr/>
            </a:pPr>
            <a:r>
              <a:rPr lang="en-US" dirty="0" smtClean="0"/>
              <a:t>Working memory project</a:t>
            </a:r>
          </a:p>
        </p:txBody>
      </p:sp>
      <p:sp>
        <p:nvSpPr>
          <p:cNvPr id="27651" name="Rectangle 3"/>
          <p:cNvSpPr>
            <a:spLocks noGrp="1" noChangeArrowheads="1"/>
          </p:cNvSpPr>
          <p:nvPr>
            <p:ph type="body" sz="half" idx="1"/>
          </p:nvPr>
        </p:nvSpPr>
        <p:spPr>
          <a:xfrm>
            <a:off x="539750" y="1052513"/>
            <a:ext cx="8280400" cy="504825"/>
          </a:xfrm>
        </p:spPr>
        <p:txBody>
          <a:bodyPr/>
          <a:lstStyle/>
          <a:p>
            <a:pPr marL="361950" indent="-361950" eaLnBrk="1" hangingPunct="1">
              <a:buFontTx/>
              <a:buNone/>
            </a:pPr>
            <a:r>
              <a:rPr lang="pl-PL" sz="2000" dirty="0" err="1" smtClean="0"/>
              <a:t>Proje</a:t>
            </a:r>
            <a:r>
              <a:rPr lang="en-US" sz="2000" dirty="0" smtClean="0"/>
              <a:t>c</a:t>
            </a:r>
            <a:r>
              <a:rPr lang="pl-PL" sz="2000" dirty="0" smtClean="0"/>
              <a:t>t </a:t>
            </a:r>
            <a:r>
              <a:rPr lang="pl-PL" sz="2000" dirty="0" err="1" smtClean="0"/>
              <a:t>pfc_maint_updt.proj</a:t>
            </a:r>
            <a:endParaRPr lang="pl-PL" sz="2000" dirty="0" smtClean="0"/>
          </a:p>
        </p:txBody>
      </p:sp>
      <p:sp>
        <p:nvSpPr>
          <p:cNvPr id="27652" name="Rectangle 6"/>
          <p:cNvSpPr>
            <a:spLocks noChangeArrowheads="1"/>
          </p:cNvSpPr>
          <p:nvPr/>
        </p:nvSpPr>
        <p:spPr bwMode="auto">
          <a:xfrm>
            <a:off x="4929188" y="1285875"/>
            <a:ext cx="403542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spcBef>
                <a:spcPct val="20000"/>
              </a:spcBef>
              <a:buClr>
                <a:schemeClr val="tx2"/>
              </a:buClr>
              <a:buSzPct val="115000"/>
            </a:pPr>
            <a:r>
              <a:rPr lang="en-US" sz="2000" dirty="0" smtClean="0">
                <a:latin typeface="Calibri" pitchFamily="34" charset="0"/>
              </a:rPr>
              <a:t>WM requires dynamical gate added to recurrent network and learning based on temporal differences (TD). </a:t>
            </a:r>
          </a:p>
          <a:p>
            <a:pPr algn="l">
              <a:spcBef>
                <a:spcPct val="20000"/>
              </a:spcBef>
              <a:buClr>
                <a:schemeClr val="tx2"/>
              </a:buClr>
              <a:buSzPct val="115000"/>
            </a:pPr>
            <a:r>
              <a:rPr lang="en-US" sz="2000" dirty="0" smtClean="0">
                <a:latin typeface="Calibri" pitchFamily="34" charset="0"/>
              </a:rPr>
              <a:t>Matrix=</a:t>
            </a:r>
            <a:r>
              <a:rPr lang="en-US" sz="2000" dirty="0" err="1" smtClean="0">
                <a:latin typeface="Calibri" pitchFamily="34" charset="0"/>
              </a:rPr>
              <a:t>matrisomes</a:t>
            </a:r>
            <a:r>
              <a:rPr lang="en-US" sz="2000" dirty="0" smtClean="0">
                <a:latin typeface="Calibri" pitchFamily="34" charset="0"/>
              </a:rPr>
              <a:t> in dorsal </a:t>
            </a:r>
            <a:r>
              <a:rPr lang="en-US" sz="2000" dirty="0" smtClean="0">
                <a:latin typeface="Calibri" pitchFamily="34" charset="0"/>
              </a:rPr>
              <a:t>striatum</a:t>
            </a:r>
            <a:r>
              <a:rPr lang="en-US" sz="2000" dirty="0" smtClean="0">
                <a:latin typeface="Calibri" pitchFamily="34" charset="0"/>
              </a:rPr>
              <a:t>; cells called Go/</a:t>
            </a:r>
            <a:r>
              <a:rPr lang="en-US" sz="2000" dirty="0" err="1" smtClean="0">
                <a:latin typeface="Calibri" pitchFamily="34" charset="0"/>
              </a:rPr>
              <a:t>NoGo</a:t>
            </a:r>
            <a:r>
              <a:rPr lang="en-US" sz="2000" dirty="0" smtClean="0">
                <a:latin typeface="Calibri" pitchFamily="34" charset="0"/>
              </a:rPr>
              <a:t> </a:t>
            </a:r>
          </a:p>
          <a:p>
            <a:pPr algn="l">
              <a:spcBef>
                <a:spcPct val="20000"/>
              </a:spcBef>
              <a:buClr>
                <a:schemeClr val="tx2"/>
              </a:buClr>
              <a:buSzPct val="115000"/>
            </a:pPr>
            <a:r>
              <a:rPr lang="en-US" sz="2000" dirty="0" err="1" smtClean="0">
                <a:latin typeface="Calibri" pitchFamily="34" charset="0"/>
              </a:rPr>
              <a:t>SNrThal</a:t>
            </a:r>
            <a:r>
              <a:rPr lang="en-US" sz="2000" dirty="0" smtClean="0">
                <a:latin typeface="Calibri" pitchFamily="34" charset="0"/>
              </a:rPr>
              <a:t> – gating signal from the basal ganglia, through the matrix. </a:t>
            </a:r>
          </a:p>
          <a:p>
            <a:pPr algn="l">
              <a:spcBef>
                <a:spcPct val="20000"/>
              </a:spcBef>
              <a:buClr>
                <a:schemeClr val="tx2"/>
              </a:buClr>
              <a:buSzPct val="115000"/>
            </a:pPr>
            <a:r>
              <a:rPr lang="en-US" sz="2000" dirty="0" smtClean="0">
                <a:latin typeface="Calibri" pitchFamily="34" charset="0"/>
              </a:rPr>
              <a:t>PV* - reward, LV* - anticipation</a:t>
            </a:r>
          </a:p>
          <a:p>
            <a:pPr algn="l">
              <a:spcBef>
                <a:spcPct val="20000"/>
              </a:spcBef>
              <a:buClr>
                <a:schemeClr val="tx2"/>
              </a:buClr>
              <a:buSzPct val="115000"/>
            </a:pPr>
            <a:r>
              <a:rPr lang="en-US" sz="2000" dirty="0" smtClean="0">
                <a:latin typeface="Calibri" pitchFamily="34" charset="0"/>
              </a:rPr>
              <a:t>Ignore, Store, Recall signals decide what to do with input, randomized. </a:t>
            </a:r>
            <a:endParaRPr lang="en-US" sz="2000" dirty="0">
              <a:latin typeface="Calibri" pitchFamily="34" charset="0"/>
            </a:endParaRPr>
          </a:p>
        </p:txBody>
      </p:sp>
      <p:sp>
        <p:nvSpPr>
          <p:cNvPr id="27653" name="Rectangle 7"/>
          <p:cNvSpPr>
            <a:spLocks noChangeArrowheads="1"/>
          </p:cNvSpPr>
          <p:nvPr/>
        </p:nvSpPr>
        <p:spPr bwMode="auto">
          <a:xfrm>
            <a:off x="647700" y="4929188"/>
            <a:ext cx="8496300"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spcBef>
                <a:spcPct val="20000"/>
              </a:spcBef>
              <a:buClr>
                <a:schemeClr val="tx2"/>
              </a:buClr>
              <a:buSzPct val="115000"/>
            </a:pPr>
            <a:r>
              <a:rPr lang="pl-PL" sz="2000" dirty="0">
                <a:latin typeface="Calibri" pitchFamily="34" charset="0"/>
              </a:rPr>
              <a:t>PFC </a:t>
            </a:r>
            <a:r>
              <a:rPr lang="en-US" sz="2000" dirty="0" smtClean="0">
                <a:latin typeface="Calibri" pitchFamily="34" charset="0"/>
              </a:rPr>
              <a:t>is the working memory</a:t>
            </a:r>
            <a:r>
              <a:rPr lang="pl-PL" sz="2000" dirty="0" smtClean="0">
                <a:latin typeface="Calibri" pitchFamily="34" charset="0"/>
              </a:rPr>
              <a:t>, </a:t>
            </a:r>
            <a:r>
              <a:rPr lang="en-US" sz="2000" dirty="0" smtClean="0">
                <a:latin typeface="Calibri" pitchFamily="34" charset="0"/>
              </a:rPr>
              <a:t>and adaptive critic represents biological reward system </a:t>
            </a:r>
            <a:r>
              <a:rPr lang="pl-PL" sz="2000" dirty="0" smtClean="0">
                <a:latin typeface="Calibri" pitchFamily="34" charset="0"/>
              </a:rPr>
              <a:t>(</a:t>
            </a:r>
            <a:r>
              <a:rPr lang="en-US" sz="2000" dirty="0" smtClean="0">
                <a:latin typeface="Calibri" pitchFamily="34" charset="0"/>
              </a:rPr>
              <a:t>using </a:t>
            </a:r>
            <a:r>
              <a:rPr lang="pl-PL" sz="2000" dirty="0" smtClean="0">
                <a:latin typeface="Calibri" pitchFamily="34" charset="0"/>
              </a:rPr>
              <a:t>dopamin</a:t>
            </a:r>
            <a:r>
              <a:rPr lang="en-US" sz="2000" dirty="0" smtClean="0">
                <a:latin typeface="Calibri" pitchFamily="34" charset="0"/>
              </a:rPr>
              <a:t>e</a:t>
            </a:r>
            <a:r>
              <a:rPr lang="pl-PL" sz="2000" dirty="0" smtClean="0">
                <a:latin typeface="Calibri" pitchFamily="34" charset="0"/>
              </a:rPr>
              <a:t>)</a:t>
            </a:r>
            <a:r>
              <a:rPr lang="en-US" sz="2000" dirty="0" smtClean="0">
                <a:latin typeface="Calibri" pitchFamily="34" charset="0"/>
              </a:rPr>
              <a:t>,</a:t>
            </a:r>
            <a:r>
              <a:rPr lang="pl-PL" sz="2000" dirty="0" smtClean="0">
                <a:latin typeface="Calibri" pitchFamily="34" charset="0"/>
              </a:rPr>
              <a:t> </a:t>
            </a:r>
            <a:r>
              <a:rPr lang="en-US" sz="2000" dirty="0" smtClean="0">
                <a:latin typeface="Calibri" pitchFamily="34" charset="0"/>
              </a:rPr>
              <a:t>it controls refreshing of information in the </a:t>
            </a:r>
            <a:r>
              <a:rPr lang="pl-PL" sz="2000" dirty="0" smtClean="0">
                <a:latin typeface="Calibri" pitchFamily="34" charset="0"/>
              </a:rPr>
              <a:t>PFC</a:t>
            </a:r>
            <a:r>
              <a:rPr lang="pl-PL" sz="2000" dirty="0">
                <a:latin typeface="Calibri" pitchFamily="34" charset="0"/>
              </a:rPr>
              <a:t>, </a:t>
            </a:r>
            <a:r>
              <a:rPr lang="en-US" sz="2000" dirty="0" smtClean="0">
                <a:latin typeface="Calibri" pitchFamily="34" charset="0"/>
              </a:rPr>
              <a:t>hidden layer represents the parietal cortex</a:t>
            </a:r>
            <a:r>
              <a:rPr lang="pl-PL" sz="2000" dirty="0" smtClean="0">
                <a:latin typeface="Calibri" pitchFamily="34" charset="0"/>
              </a:rPr>
              <a:t>, </a:t>
            </a:r>
            <a:r>
              <a:rPr lang="en-US" sz="2000" dirty="0" smtClean="0">
                <a:latin typeface="Calibri" pitchFamily="34" charset="0"/>
              </a:rPr>
              <a:t>second hidden layer </a:t>
            </a:r>
            <a:r>
              <a:rPr lang="pl-PL" sz="2000" dirty="0" smtClean="0">
                <a:latin typeface="Calibri" pitchFamily="34" charset="0"/>
              </a:rPr>
              <a:t>(</a:t>
            </a:r>
            <a:r>
              <a:rPr lang="pl-PL" sz="2000" dirty="0" err="1" smtClean="0">
                <a:latin typeface="Calibri" pitchFamily="34" charset="0"/>
              </a:rPr>
              <a:t>matrix</a:t>
            </a:r>
            <a:r>
              <a:rPr lang="pl-PL" sz="2000" dirty="0">
                <a:latin typeface="Calibri" pitchFamily="34" charset="0"/>
              </a:rPr>
              <a:t>) </a:t>
            </a:r>
            <a:r>
              <a:rPr lang="en-US" sz="2000" dirty="0" smtClean="0">
                <a:latin typeface="Calibri" pitchFamily="34" charset="0"/>
              </a:rPr>
              <a:t>maps to the </a:t>
            </a:r>
            <a:r>
              <a:rPr lang="pl-PL" sz="2000" dirty="0" smtClean="0">
                <a:latin typeface="Calibri" pitchFamily="34" charset="0"/>
              </a:rPr>
              <a:t>PFC</a:t>
            </a:r>
            <a:r>
              <a:rPr lang="en-US" sz="2000" dirty="0" smtClean="0">
                <a:latin typeface="Calibri" pitchFamily="34" charset="0"/>
              </a:rPr>
              <a:t> cortex</a:t>
            </a:r>
            <a:r>
              <a:rPr lang="pl-PL" sz="2000" dirty="0" smtClean="0">
                <a:latin typeface="Calibri" pitchFamily="34" charset="0"/>
              </a:rPr>
              <a:t>. </a:t>
            </a:r>
            <a:r>
              <a:rPr lang="pl-PL" sz="2000" dirty="0">
                <a:latin typeface="Calibri" pitchFamily="34" charset="0"/>
              </a:rPr>
              <a:t>AC </a:t>
            </a:r>
            <a:r>
              <a:rPr lang="en-US" sz="2000" dirty="0" smtClean="0">
                <a:latin typeface="Calibri" pitchFamily="34" charset="0"/>
              </a:rPr>
              <a:t>learns to anticipate future reward</a:t>
            </a:r>
            <a:r>
              <a:rPr lang="pl-PL" sz="2000" dirty="0" smtClean="0">
                <a:latin typeface="Calibri" pitchFamily="34" charset="0"/>
              </a:rPr>
              <a:t>, </a:t>
            </a:r>
            <a:r>
              <a:rPr lang="en-US" sz="2000" dirty="0" smtClean="0">
                <a:latin typeface="Calibri" pitchFamily="34" charset="0"/>
              </a:rPr>
              <a:t>modulating internal </a:t>
            </a:r>
            <a:r>
              <a:rPr lang="en-US" sz="2000" dirty="0" err="1" smtClean="0">
                <a:latin typeface="Calibri" pitchFamily="34" charset="0"/>
              </a:rPr>
              <a:t>strenght</a:t>
            </a:r>
            <a:r>
              <a:rPr lang="en-US" sz="2000" dirty="0" smtClean="0">
                <a:latin typeface="Calibri" pitchFamily="34" charset="0"/>
              </a:rPr>
              <a:t> of feedback in </a:t>
            </a:r>
            <a:r>
              <a:rPr lang="pl-PL" sz="2000" dirty="0" smtClean="0">
                <a:latin typeface="Calibri" pitchFamily="34" charset="0"/>
              </a:rPr>
              <a:t>PFC </a:t>
            </a:r>
            <a:r>
              <a:rPr lang="pl-PL" sz="2000" dirty="0">
                <a:latin typeface="Calibri" pitchFamily="34" charset="0"/>
              </a:rPr>
              <a:t>– </a:t>
            </a:r>
            <a:r>
              <a:rPr lang="en-US" sz="2000" dirty="0" smtClean="0">
                <a:latin typeface="Calibri" pitchFamily="34" charset="0"/>
              </a:rPr>
              <a:t>are you ready to forget</a:t>
            </a:r>
            <a:r>
              <a:rPr lang="pl-PL" sz="2000" dirty="0" smtClean="0">
                <a:latin typeface="Calibri" pitchFamily="34" charset="0"/>
              </a:rPr>
              <a:t>? </a:t>
            </a:r>
            <a:endParaRPr lang="pl-PL" sz="2000" dirty="0">
              <a:latin typeface="Calibri" pitchFamily="34" charset="0"/>
            </a:endParaRPr>
          </a:p>
        </p:txBody>
      </p:sp>
      <p:pic>
        <p:nvPicPr>
          <p:cNvPr id="2765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813" y="1500188"/>
            <a:ext cx="3940175" cy="322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3108874954"/>
      </p:ext>
    </p:extLst>
  </p:cSld>
  <p:clrMapOvr>
    <a:masterClrMapping/>
  </p:clrMapOvr>
  <p:transition>
    <p:strips dir="rd"/>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7330" name="Rectangle 2"/>
          <p:cNvSpPr>
            <a:spLocks noGrp="1" noChangeArrowheads="1"/>
          </p:cNvSpPr>
          <p:nvPr>
            <p:ph type="title"/>
          </p:nvPr>
        </p:nvSpPr>
        <p:spPr>
          <a:xfrm>
            <a:off x="685800" y="350838"/>
            <a:ext cx="7772400" cy="563562"/>
          </a:xfrm>
        </p:spPr>
        <p:txBody>
          <a:bodyPr/>
          <a:lstStyle/>
          <a:p>
            <a:pPr eaLnBrk="1" hangingPunct="1">
              <a:defRPr/>
            </a:pPr>
            <a:r>
              <a:rPr lang="pl-PL" dirty="0" smtClean="0"/>
              <a:t>PFC</a:t>
            </a:r>
            <a:r>
              <a:rPr lang="en-US" dirty="0" smtClean="0"/>
              <a:t> model</a:t>
            </a:r>
          </a:p>
        </p:txBody>
      </p:sp>
      <p:sp>
        <p:nvSpPr>
          <p:cNvPr id="17411" name="Rectangle 3"/>
          <p:cNvSpPr>
            <a:spLocks noGrp="1" noChangeArrowheads="1"/>
          </p:cNvSpPr>
          <p:nvPr>
            <p:ph type="body" sz="half" idx="1"/>
          </p:nvPr>
        </p:nvSpPr>
        <p:spPr>
          <a:xfrm>
            <a:off x="539552" y="1196752"/>
            <a:ext cx="8280722" cy="2876550"/>
          </a:xfrm>
        </p:spPr>
        <p:txBody>
          <a:bodyPr/>
          <a:lstStyle/>
          <a:p>
            <a:pPr marL="0" indent="0" eaLnBrk="1" hangingPunct="1">
              <a:buFontTx/>
              <a:buNone/>
              <a:defRPr/>
            </a:pPr>
            <a:r>
              <a:rPr lang="pl-PL" sz="2000" dirty="0" err="1" smtClean="0"/>
              <a:t>r.wt</a:t>
            </a:r>
            <a:r>
              <a:rPr lang="pl-PL" sz="2000" dirty="0" smtClean="0"/>
              <a:t>: </a:t>
            </a:r>
            <a:r>
              <a:rPr lang="en-US" sz="2000" dirty="0" smtClean="0"/>
              <a:t>see all connections between inputs</a:t>
            </a:r>
            <a:r>
              <a:rPr lang="pl-PL" sz="2000" dirty="0" smtClean="0"/>
              <a:t>, </a:t>
            </a:r>
            <a:r>
              <a:rPr lang="en-US" sz="2000" dirty="0" smtClean="0"/>
              <a:t>hidden layers and </a:t>
            </a:r>
            <a:r>
              <a:rPr lang="pl-PL" sz="2000" dirty="0" smtClean="0"/>
              <a:t>PFC.</a:t>
            </a:r>
          </a:p>
          <a:p>
            <a:pPr marL="0" indent="0" eaLnBrk="1" hangingPunct="1">
              <a:buFontTx/>
              <a:buNone/>
              <a:defRPr/>
            </a:pPr>
            <a:r>
              <a:rPr lang="pl-PL" sz="2000" dirty="0" err="1" smtClean="0"/>
              <a:t>Store</a:t>
            </a:r>
            <a:r>
              <a:rPr lang="pl-PL" sz="2000" dirty="0" smtClean="0"/>
              <a:t>, </a:t>
            </a:r>
            <a:r>
              <a:rPr lang="pl-PL" sz="2000" dirty="0" err="1" smtClean="0"/>
              <a:t>Recall</a:t>
            </a:r>
            <a:r>
              <a:rPr lang="pl-PL" sz="2000" dirty="0" smtClean="0"/>
              <a:t>, </a:t>
            </a:r>
            <a:r>
              <a:rPr lang="pl-PL" sz="2000" dirty="0" err="1" smtClean="0"/>
              <a:t>Ignore</a:t>
            </a:r>
            <a:r>
              <a:rPr lang="pl-PL" sz="2000" dirty="0" smtClean="0"/>
              <a:t> </a:t>
            </a:r>
            <a:r>
              <a:rPr lang="en-US" sz="2000" dirty="0" smtClean="0"/>
              <a:t>signals appear in random </a:t>
            </a:r>
            <a:r>
              <a:rPr lang="en-US" sz="2000" dirty="0" err="1" smtClean="0"/>
              <a:t>orther</a:t>
            </a:r>
            <a:r>
              <a:rPr lang="pl-PL" sz="2000" dirty="0" smtClean="0"/>
              <a:t>; </a:t>
            </a:r>
          </a:p>
          <a:p>
            <a:pPr marL="0" indent="0" eaLnBrk="1" hangingPunct="1">
              <a:buFontTx/>
              <a:buNone/>
              <a:defRPr/>
            </a:pPr>
            <a:r>
              <a:rPr lang="pl-PL" sz="2000" dirty="0" smtClean="0"/>
              <a:t>A, B, C, D – </a:t>
            </a:r>
            <a:r>
              <a:rPr lang="en-US" sz="2000" dirty="0" smtClean="0"/>
              <a:t>items to be remembered in WM</a:t>
            </a:r>
            <a:r>
              <a:rPr lang="pl-PL" sz="2000" dirty="0" smtClean="0"/>
              <a:t>.</a:t>
            </a:r>
          </a:p>
          <a:p>
            <a:pPr>
              <a:defRPr/>
            </a:pPr>
            <a:r>
              <a:rPr lang="en-US" sz="2000" dirty="0" smtClean="0"/>
              <a:t>If </a:t>
            </a:r>
            <a:r>
              <a:rPr lang="en-US" sz="2000" dirty="0" err="1" smtClean="0"/>
              <a:t>SNrThal</a:t>
            </a:r>
            <a:r>
              <a:rPr lang="en-US" sz="2000" dirty="0" smtClean="0"/>
              <a:t> is active then </a:t>
            </a:r>
            <a:r>
              <a:rPr lang="pl-PL" sz="2000" dirty="0" smtClean="0"/>
              <a:t>S </a:t>
            </a:r>
            <a:r>
              <a:rPr lang="en-US" sz="2000" dirty="0" smtClean="0"/>
              <a:t>is memorized in</a:t>
            </a:r>
            <a:r>
              <a:rPr lang="pl-PL" sz="2000" dirty="0" smtClean="0"/>
              <a:t> </a:t>
            </a:r>
            <a:r>
              <a:rPr lang="en-US" sz="2000" dirty="0" smtClean="0"/>
              <a:t>PFC. </a:t>
            </a:r>
          </a:p>
          <a:p>
            <a:pPr>
              <a:defRPr/>
            </a:pPr>
            <a:r>
              <a:rPr lang="en-US" sz="2000" dirty="0" smtClean="0"/>
              <a:t>If </a:t>
            </a:r>
            <a:r>
              <a:rPr lang="en-US" sz="2000" dirty="0" err="1" smtClean="0"/>
              <a:t>SNrThal</a:t>
            </a:r>
            <a:r>
              <a:rPr lang="en-US" sz="2000" dirty="0" smtClean="0"/>
              <a:t> is not active (</a:t>
            </a:r>
            <a:r>
              <a:rPr lang="en-US" sz="2000" dirty="0" err="1" smtClean="0"/>
              <a:t>NoGo</a:t>
            </a:r>
            <a:r>
              <a:rPr lang="en-US" sz="2000" dirty="0" smtClean="0"/>
              <a:t> dominates in </a:t>
            </a:r>
            <a:r>
              <a:rPr lang="pl-PL" dirty="0" err="1" smtClean="0"/>
              <a:t>matrix</a:t>
            </a:r>
            <a:r>
              <a:rPr lang="en-US" sz="2000" dirty="0" smtClean="0"/>
              <a:t>), then PFC stores the information. </a:t>
            </a:r>
          </a:p>
          <a:p>
            <a:pPr>
              <a:defRPr/>
            </a:pPr>
            <a:r>
              <a:rPr lang="en-US" sz="2000" dirty="0" err="1" smtClean="0"/>
              <a:t>SNrThal</a:t>
            </a:r>
            <a:r>
              <a:rPr lang="en-US" sz="2000" dirty="0" smtClean="0"/>
              <a:t> </a:t>
            </a:r>
            <a:r>
              <a:rPr lang="pl-PL" sz="2000" dirty="0" smtClean="0"/>
              <a:t>&lt;= </a:t>
            </a:r>
            <a:r>
              <a:rPr lang="en-US" sz="2000" dirty="0" smtClean="0"/>
              <a:t>Matrix Go</a:t>
            </a:r>
            <a:r>
              <a:rPr lang="pl-PL" sz="2000" dirty="0" smtClean="0"/>
              <a:t>/</a:t>
            </a:r>
            <a:r>
              <a:rPr lang="en-US" sz="2000" dirty="0" err="1" smtClean="0"/>
              <a:t>NoGo</a:t>
            </a:r>
            <a:r>
              <a:rPr lang="en-US" sz="2000" dirty="0" smtClean="0"/>
              <a:t> </a:t>
            </a:r>
            <a:r>
              <a:rPr lang="pl-PL" sz="2000" dirty="0" smtClean="0"/>
              <a:t>&lt;=</a:t>
            </a:r>
            <a:r>
              <a:rPr lang="en-US" sz="2000" dirty="0" smtClean="0"/>
              <a:t>dopamine from</a:t>
            </a:r>
            <a:r>
              <a:rPr lang="pl-PL" sz="2000" dirty="0" smtClean="0"/>
              <a:t> </a:t>
            </a:r>
            <a:r>
              <a:rPr lang="en-US" sz="2000" dirty="0" smtClean="0"/>
              <a:t>PV</a:t>
            </a:r>
            <a:r>
              <a:rPr lang="pl-PL" sz="2000" dirty="0" smtClean="0"/>
              <a:t>-</a:t>
            </a:r>
            <a:r>
              <a:rPr lang="en-US" sz="2000" dirty="0" smtClean="0"/>
              <a:t>LV</a:t>
            </a:r>
            <a:r>
              <a:rPr lang="pl-PL" sz="2000" dirty="0" smtClean="0"/>
              <a:t>, </a:t>
            </a:r>
            <a:r>
              <a:rPr lang="en-US" sz="2000" dirty="0" smtClean="0"/>
              <a:t>that helps to learn what to remember and how to control PFC. </a:t>
            </a:r>
            <a:endParaRPr lang="pl-PL" sz="2000" dirty="0" smtClean="0"/>
          </a:p>
        </p:txBody>
      </p:sp>
    </p:spTree>
    <p:extLst>
      <p:ext uri="{BB962C8B-B14F-4D97-AF65-F5344CB8AC3E}">
        <p14:creationId xmlns:p14="http://schemas.microsoft.com/office/powerpoint/2010/main" val="3677115627"/>
      </p:ext>
    </p:extLst>
  </p:cSld>
  <p:clrMapOvr>
    <a:masterClrMapping/>
  </p:clrMapOvr>
  <p:transition>
    <p:strips dir="rd"/>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7330" name="Rectangle 2"/>
          <p:cNvSpPr>
            <a:spLocks noGrp="1" noChangeArrowheads="1"/>
          </p:cNvSpPr>
          <p:nvPr>
            <p:ph type="title"/>
          </p:nvPr>
        </p:nvSpPr>
        <p:spPr>
          <a:xfrm>
            <a:off x="685800" y="350838"/>
            <a:ext cx="7772400" cy="563562"/>
          </a:xfrm>
        </p:spPr>
        <p:txBody>
          <a:bodyPr/>
          <a:lstStyle/>
          <a:p>
            <a:pPr eaLnBrk="1" hangingPunct="1">
              <a:defRPr/>
            </a:pPr>
            <a:r>
              <a:rPr lang="en-US" dirty="0" smtClean="0"/>
              <a:t>PFC model results</a:t>
            </a:r>
          </a:p>
        </p:txBody>
      </p:sp>
      <p:sp>
        <p:nvSpPr>
          <p:cNvPr id="28676" name="Rectangle 6"/>
          <p:cNvSpPr>
            <a:spLocks noChangeArrowheads="1"/>
          </p:cNvSpPr>
          <p:nvPr/>
        </p:nvSpPr>
        <p:spPr bwMode="auto">
          <a:xfrm>
            <a:off x="539750" y="1052737"/>
            <a:ext cx="3744218" cy="5616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spcBef>
                <a:spcPct val="20000"/>
              </a:spcBef>
              <a:buClr>
                <a:schemeClr val="tx2"/>
              </a:buClr>
              <a:buSzPct val="115000"/>
            </a:pPr>
            <a:r>
              <a:rPr lang="en-US" sz="2000" dirty="0" smtClean="0">
                <a:latin typeface="Calibri" pitchFamily="34" charset="0"/>
              </a:rPr>
              <a:t>Graphs of </a:t>
            </a:r>
            <a:r>
              <a:rPr lang="pl-PL" sz="2000" dirty="0" err="1" smtClean="0">
                <a:latin typeface="Calibri" pitchFamily="34" charset="0"/>
              </a:rPr>
              <a:t>EpochOutputData</a:t>
            </a:r>
            <a:r>
              <a:rPr lang="pl-PL" sz="2000" dirty="0">
                <a:latin typeface="Calibri" pitchFamily="34" charset="0"/>
              </a:rPr>
              <a:t>: </a:t>
            </a:r>
          </a:p>
          <a:p>
            <a:pPr algn="l">
              <a:spcBef>
                <a:spcPct val="20000"/>
              </a:spcBef>
              <a:buClr>
                <a:schemeClr val="tx2"/>
              </a:buClr>
              <a:buSzPct val="115000"/>
            </a:pPr>
            <a:r>
              <a:rPr lang="en-US" sz="2000" b="1" dirty="0" err="1">
                <a:solidFill>
                  <a:schemeClr val="tx2"/>
                </a:solidFill>
                <a:latin typeface="Calibri" pitchFamily="34" charset="0"/>
              </a:rPr>
              <a:t>cnt_err</a:t>
            </a:r>
            <a:r>
              <a:rPr lang="en-US" sz="2000" dirty="0">
                <a:latin typeface="Calibri" pitchFamily="34" charset="0"/>
              </a:rPr>
              <a:t> </a:t>
            </a:r>
            <a:r>
              <a:rPr lang="en-US" sz="2000" dirty="0" smtClean="0">
                <a:latin typeface="Calibri" pitchFamily="34" charset="0"/>
              </a:rPr>
              <a:t>(black): the number of errors</a:t>
            </a:r>
            <a:r>
              <a:rPr lang="pl-PL" sz="2000" dirty="0" smtClean="0">
                <a:latin typeface="Calibri" pitchFamily="34" charset="0"/>
              </a:rPr>
              <a:t>/</a:t>
            </a:r>
            <a:r>
              <a:rPr lang="en-US" sz="2000" dirty="0" smtClean="0">
                <a:latin typeface="Calibri" pitchFamily="34" charset="0"/>
              </a:rPr>
              <a:t>epoch(100 trials),</a:t>
            </a:r>
            <a:r>
              <a:rPr lang="pl-PL" sz="2000" dirty="0" smtClean="0">
                <a:latin typeface="Calibri" pitchFamily="34" charset="0"/>
              </a:rPr>
              <a:t> </a:t>
            </a:r>
            <a:r>
              <a:rPr lang="en-US" sz="2000" dirty="0" smtClean="0">
                <a:latin typeface="Calibri" pitchFamily="34" charset="0"/>
              </a:rPr>
              <a:t>mostly </a:t>
            </a:r>
            <a:r>
              <a:rPr lang="pl-PL" sz="2000" dirty="0" err="1" smtClean="0">
                <a:latin typeface="Calibri" pitchFamily="34" charset="0"/>
              </a:rPr>
              <a:t>Recall</a:t>
            </a:r>
            <a:r>
              <a:rPr lang="en-US" sz="2000" dirty="0" smtClean="0">
                <a:latin typeface="Calibri" pitchFamily="34" charset="0"/>
              </a:rPr>
              <a:t> errors</a:t>
            </a:r>
            <a:r>
              <a:rPr lang="pl-PL" sz="2000" dirty="0" smtClean="0">
                <a:latin typeface="Calibri" pitchFamily="34" charset="0"/>
              </a:rPr>
              <a:t>.</a:t>
            </a:r>
            <a:endParaRPr lang="pl-PL" sz="2000" dirty="0">
              <a:latin typeface="Calibri" pitchFamily="34" charset="0"/>
            </a:endParaRPr>
          </a:p>
          <a:p>
            <a:pPr algn="l">
              <a:spcBef>
                <a:spcPct val="20000"/>
              </a:spcBef>
              <a:buClr>
                <a:schemeClr val="tx2"/>
              </a:buClr>
              <a:buSzPct val="115000"/>
            </a:pPr>
            <a:r>
              <a:rPr lang="en-US" sz="2000" b="1" dirty="0" err="1">
                <a:solidFill>
                  <a:schemeClr val="tx2"/>
                </a:solidFill>
                <a:latin typeface="Calibri" pitchFamily="34" charset="0"/>
              </a:rPr>
              <a:t>S_da</a:t>
            </a:r>
            <a:r>
              <a:rPr lang="en-US" sz="2000" dirty="0">
                <a:latin typeface="Calibri" pitchFamily="34" charset="0"/>
              </a:rPr>
              <a:t> </a:t>
            </a:r>
            <a:r>
              <a:rPr lang="en-US" sz="2000" dirty="0" smtClean="0">
                <a:latin typeface="Calibri" pitchFamily="34" charset="0"/>
              </a:rPr>
              <a:t>(red): average amount of dopamine</a:t>
            </a:r>
            <a:r>
              <a:rPr lang="pl-PL" sz="2000" dirty="0" smtClean="0">
                <a:latin typeface="Calibri" pitchFamily="34" charset="0"/>
              </a:rPr>
              <a:t> </a:t>
            </a:r>
            <a:r>
              <a:rPr lang="en-US" sz="2000" dirty="0" smtClean="0">
                <a:latin typeface="Calibri" pitchFamily="34" charset="0"/>
              </a:rPr>
              <a:t>in the Store</a:t>
            </a:r>
            <a:r>
              <a:rPr lang="pl-PL" sz="2000" dirty="0">
                <a:latin typeface="Calibri" pitchFamily="34" charset="0"/>
              </a:rPr>
              <a:t>, </a:t>
            </a:r>
            <a:r>
              <a:rPr lang="en-US" sz="2000" dirty="0" smtClean="0">
                <a:latin typeface="Calibri" pitchFamily="34" charset="0"/>
              </a:rPr>
              <a:t>initially it is decreasing (PV</a:t>
            </a:r>
            <a:r>
              <a:rPr lang="pl-PL" sz="2000" dirty="0">
                <a:latin typeface="Calibri" pitchFamily="34" charset="0"/>
              </a:rPr>
              <a:t>/</a:t>
            </a:r>
            <a:r>
              <a:rPr lang="en-US" sz="2000" dirty="0">
                <a:latin typeface="Calibri" pitchFamily="34" charset="0"/>
              </a:rPr>
              <a:t>LV </a:t>
            </a:r>
            <a:r>
              <a:rPr lang="en-US" sz="2000" dirty="0" smtClean="0">
                <a:latin typeface="Calibri" pitchFamily="34" charset="0"/>
              </a:rPr>
              <a:t>releases a lot of </a:t>
            </a:r>
            <a:r>
              <a:rPr lang="pl-PL" sz="2000" dirty="0" smtClean="0">
                <a:latin typeface="Calibri" pitchFamily="34" charset="0"/>
              </a:rPr>
              <a:t>dopamin</a:t>
            </a:r>
            <a:r>
              <a:rPr lang="en-US" sz="2000" dirty="0" smtClean="0">
                <a:latin typeface="Calibri" pitchFamily="34" charset="0"/>
              </a:rPr>
              <a:t>e</a:t>
            </a:r>
            <a:r>
              <a:rPr lang="pl-PL" sz="2000" dirty="0" smtClean="0">
                <a:latin typeface="Calibri" pitchFamily="34" charset="0"/>
              </a:rPr>
              <a:t> </a:t>
            </a:r>
            <a:r>
              <a:rPr lang="en-US" sz="2000" dirty="0" smtClean="0">
                <a:latin typeface="Calibri" pitchFamily="34" charset="0"/>
              </a:rPr>
              <a:t>for new stimuli)</a:t>
            </a:r>
            <a:r>
              <a:rPr lang="pl-PL" sz="2000" dirty="0">
                <a:latin typeface="Calibri" pitchFamily="34" charset="0"/>
              </a:rPr>
              <a:t>,</a:t>
            </a:r>
            <a:r>
              <a:rPr lang="en-US" sz="2000" dirty="0">
                <a:latin typeface="Calibri" pitchFamily="34" charset="0"/>
              </a:rPr>
              <a:t> </a:t>
            </a:r>
            <a:r>
              <a:rPr lang="en-US" sz="2000" dirty="0" smtClean="0">
                <a:latin typeface="Calibri" pitchFamily="34" charset="0"/>
              </a:rPr>
              <a:t>later it increases when the system starts to work correctly and the number of errors goes down</a:t>
            </a:r>
            <a:r>
              <a:rPr lang="pl-PL" sz="2000" dirty="0" smtClean="0">
                <a:latin typeface="Calibri" pitchFamily="34" charset="0"/>
              </a:rPr>
              <a:t>. </a:t>
            </a:r>
            <a:endParaRPr lang="pl-PL" sz="2000" dirty="0">
              <a:solidFill>
                <a:schemeClr val="tx2"/>
              </a:solidFill>
              <a:latin typeface="Calibri" pitchFamily="34" charset="0"/>
            </a:endParaRPr>
          </a:p>
          <a:p>
            <a:pPr algn="l"/>
            <a:r>
              <a:rPr lang="en-US" sz="2000" b="1" dirty="0" err="1">
                <a:solidFill>
                  <a:schemeClr val="tx2"/>
                </a:solidFill>
                <a:latin typeface="Calibri" pitchFamily="34" charset="0"/>
              </a:rPr>
              <a:t>I_da</a:t>
            </a:r>
            <a:r>
              <a:rPr lang="en-US" sz="2000" dirty="0">
                <a:latin typeface="Calibri" pitchFamily="34" charset="0"/>
              </a:rPr>
              <a:t> </a:t>
            </a:r>
            <a:r>
              <a:rPr lang="en-US" sz="2000" dirty="0" smtClean="0">
                <a:latin typeface="Calibri" pitchFamily="34" charset="0"/>
              </a:rPr>
              <a:t>(blue): amount of dopamine for Ignore foes to </a:t>
            </a:r>
            <a:r>
              <a:rPr lang="pl-PL" sz="2000" dirty="0" smtClean="0">
                <a:latin typeface="Calibri" pitchFamily="34" charset="0"/>
              </a:rPr>
              <a:t>0</a:t>
            </a:r>
            <a:r>
              <a:rPr lang="pl-PL" sz="2000" dirty="0">
                <a:latin typeface="Calibri" pitchFamily="34" charset="0"/>
              </a:rPr>
              <a:t>, </a:t>
            </a:r>
            <a:r>
              <a:rPr lang="en-US" sz="2000" dirty="0" smtClean="0">
                <a:latin typeface="Calibri" pitchFamily="34" charset="0"/>
              </a:rPr>
              <a:t>there is no reward</a:t>
            </a:r>
            <a:r>
              <a:rPr lang="pl-PL" sz="2000" dirty="0" smtClean="0">
                <a:latin typeface="Calibri" pitchFamily="34" charset="0"/>
              </a:rPr>
              <a:t>. </a:t>
            </a:r>
            <a:r>
              <a:rPr lang="en-US" sz="2000" dirty="0" smtClean="0">
                <a:latin typeface="Calibri" pitchFamily="34" charset="0"/>
              </a:rPr>
              <a:t/>
            </a:r>
            <a:br>
              <a:rPr lang="en-US" sz="2000" dirty="0" smtClean="0">
                <a:latin typeface="Calibri" pitchFamily="34" charset="0"/>
              </a:rPr>
            </a:br>
            <a:r>
              <a:rPr lang="en-US" sz="2000" b="1" dirty="0" err="1" smtClean="0">
                <a:solidFill>
                  <a:schemeClr val="tx2"/>
                </a:solidFill>
                <a:latin typeface="Calibri" pitchFamily="34" charset="0"/>
              </a:rPr>
              <a:t>R_da</a:t>
            </a:r>
            <a:r>
              <a:rPr lang="en-US" sz="2000" dirty="0" smtClean="0">
                <a:latin typeface="Calibri" pitchFamily="34" charset="0"/>
              </a:rPr>
              <a:t> (green): dopamine in the Recall trials</a:t>
            </a:r>
            <a:r>
              <a:rPr lang="pl-PL" sz="2000" dirty="0" smtClean="0">
                <a:latin typeface="Calibri" pitchFamily="34" charset="0"/>
              </a:rPr>
              <a:t>, </a:t>
            </a:r>
            <a:r>
              <a:rPr lang="en-US" sz="2000" dirty="0" smtClean="0">
                <a:latin typeface="Calibri" pitchFamily="34" charset="0"/>
              </a:rPr>
              <a:t>large fluctuations</a:t>
            </a:r>
            <a:r>
              <a:rPr lang="pl-PL" sz="2000" dirty="0" smtClean="0">
                <a:latin typeface="Calibri" pitchFamily="34" charset="0"/>
              </a:rPr>
              <a:t>, </a:t>
            </a:r>
            <a:r>
              <a:rPr lang="en-US" sz="2000" dirty="0" smtClean="0">
                <a:latin typeface="Calibri" pitchFamily="34" charset="0"/>
              </a:rPr>
              <a:t>shows difference between anticipation and reality</a:t>
            </a:r>
            <a:r>
              <a:rPr lang="pl-PL" sz="2000" dirty="0" smtClean="0">
                <a:latin typeface="Calibri" pitchFamily="34" charset="0"/>
              </a:rPr>
              <a:t>.</a:t>
            </a:r>
            <a:endParaRPr lang="pl-PL" sz="2000" dirty="0">
              <a:latin typeface="Calibri" pitchFamily="34" charset="0"/>
            </a:endParaRPr>
          </a:p>
        </p:txBody>
      </p:sp>
      <p:pic>
        <p:nvPicPr>
          <p:cNvPr id="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5689" y="1484784"/>
            <a:ext cx="4572000" cy="444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0173698"/>
      </p:ext>
    </p:extLst>
  </p:cSld>
  <p:clrMapOvr>
    <a:masterClrMapping/>
  </p:clrMapOvr>
  <p:transition>
    <p:strips dir="rd"/>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ytuł 7"/>
          <p:cNvSpPr>
            <a:spLocks noGrp="1"/>
          </p:cNvSpPr>
          <p:nvPr>
            <p:ph type="title"/>
          </p:nvPr>
        </p:nvSpPr>
        <p:spPr/>
        <p:txBody>
          <a:bodyPr/>
          <a:lstStyle/>
          <a:p>
            <a:r>
              <a:rPr lang="en-US" dirty="0" smtClean="0"/>
              <a:t>What it will be about</a:t>
            </a:r>
            <a:endParaRPr lang="en-US" dirty="0"/>
          </a:p>
        </p:txBody>
      </p:sp>
      <p:sp>
        <p:nvSpPr>
          <p:cNvPr id="9" name="Symbol zastępczy zawartości 8"/>
          <p:cNvSpPr>
            <a:spLocks noGrp="1"/>
          </p:cNvSpPr>
          <p:nvPr>
            <p:ph idx="1"/>
          </p:nvPr>
        </p:nvSpPr>
        <p:spPr>
          <a:xfrm>
            <a:off x="698500" y="1241519"/>
            <a:ext cx="8121650" cy="5400675"/>
          </a:xfrm>
        </p:spPr>
        <p:txBody>
          <a:bodyPr/>
          <a:lstStyle/>
          <a:p>
            <a:pPr marL="457200" indent="-457200">
              <a:buFont typeface="+mj-lt"/>
              <a:buAutoNum type="arabicPeriod"/>
            </a:pPr>
            <a:r>
              <a:rPr lang="en-US" dirty="0"/>
              <a:t>Memory: types, functions &amp; neural </a:t>
            </a:r>
            <a:r>
              <a:rPr lang="en-US" dirty="0" smtClean="0"/>
              <a:t>implementation. </a:t>
            </a:r>
            <a:endParaRPr lang="en-US" dirty="0"/>
          </a:p>
          <a:p>
            <a:pPr marL="457200" indent="-457200">
              <a:buFont typeface="+mj-lt"/>
              <a:buAutoNum type="arabicPeriod"/>
            </a:pPr>
            <a:r>
              <a:rPr lang="en-US" dirty="0"/>
              <a:t>Memory-based cognitive architecture.</a:t>
            </a:r>
          </a:p>
          <a:p>
            <a:pPr marL="457200" indent="-457200">
              <a:buFont typeface="+mj-lt"/>
              <a:buAutoNum type="arabicPeriod"/>
            </a:pPr>
            <a:r>
              <a:rPr lang="en-US" dirty="0" smtClean="0"/>
              <a:t>Active memory and priming</a:t>
            </a:r>
          </a:p>
          <a:p>
            <a:pPr marL="457200" indent="-457200">
              <a:buFont typeface="+mj-lt"/>
              <a:buAutoNum type="arabicPeriod"/>
            </a:pPr>
            <a:r>
              <a:rPr lang="en-US" dirty="0" smtClean="0"/>
              <a:t>Catastrophic forgetting. </a:t>
            </a:r>
          </a:p>
          <a:p>
            <a:pPr marL="457200" indent="-457200">
              <a:buFont typeface="+mj-lt"/>
              <a:buAutoNum type="arabicPeriod"/>
            </a:pPr>
            <a:r>
              <a:rPr lang="en-US" dirty="0" smtClean="0"/>
              <a:t>Episodic memory hippocampus model.</a:t>
            </a:r>
          </a:p>
          <a:p>
            <a:pPr marL="457200" indent="-457200">
              <a:buFont typeface="+mj-lt"/>
              <a:buAutoNum type="arabicPeriod"/>
            </a:pPr>
            <a:r>
              <a:rPr lang="en-US" dirty="0" smtClean="0"/>
              <a:t>Short-term memory. </a:t>
            </a:r>
          </a:p>
          <a:p>
            <a:pPr marL="457200" indent="-457200">
              <a:buFont typeface="+mj-lt"/>
              <a:buAutoNum type="arabicPeriod"/>
            </a:pPr>
            <a:r>
              <a:rPr lang="en-US" dirty="0" smtClean="0"/>
              <a:t>Working memory. </a:t>
            </a:r>
          </a:p>
          <a:p>
            <a:pPr marL="457200" indent="-457200">
              <a:buFont typeface="+mj-lt"/>
              <a:buAutoNum type="arabicPeriod"/>
            </a:pPr>
            <a:r>
              <a:rPr lang="en-US" sz="2400" dirty="0" smtClean="0">
                <a:solidFill>
                  <a:srgbClr val="FFC000"/>
                </a:solidFill>
              </a:rPr>
              <a:t>Synaptic-dynamic memory interactions. </a:t>
            </a:r>
          </a:p>
          <a:p>
            <a:pPr marL="457200" indent="-457200">
              <a:buFont typeface="+mj-lt"/>
              <a:buAutoNum type="arabicPeriod"/>
            </a:pPr>
            <a:r>
              <a:rPr lang="en-US" dirty="0" smtClean="0"/>
              <a:t>Semantic memory.</a:t>
            </a:r>
          </a:p>
        </p:txBody>
      </p:sp>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2750" y="5293679"/>
            <a:ext cx="2381250"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descr="brain_anim"/>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188913"/>
            <a:ext cx="8572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357181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0706" name="Rectangle 2"/>
          <p:cNvSpPr>
            <a:spLocks noGrp="1" noChangeArrowheads="1"/>
          </p:cNvSpPr>
          <p:nvPr>
            <p:ph type="title"/>
          </p:nvPr>
        </p:nvSpPr>
        <p:spPr>
          <a:xfrm>
            <a:off x="685800" y="350838"/>
            <a:ext cx="7772400" cy="563562"/>
          </a:xfrm>
        </p:spPr>
        <p:txBody>
          <a:bodyPr/>
          <a:lstStyle/>
          <a:p>
            <a:pPr eaLnBrk="1" hangingPunct="1">
              <a:defRPr/>
            </a:pPr>
            <a:r>
              <a:rPr lang="pl-PL" dirty="0" smtClean="0"/>
              <a:t>A-</a:t>
            </a:r>
            <a:r>
              <a:rPr lang="en-US" dirty="0" smtClean="0"/>
              <a:t>not </a:t>
            </a:r>
            <a:r>
              <a:rPr lang="pl-PL" dirty="0" smtClean="0"/>
              <a:t>B</a:t>
            </a:r>
            <a:endParaRPr lang="en-US" dirty="0" smtClean="0"/>
          </a:p>
        </p:txBody>
      </p:sp>
      <p:sp>
        <p:nvSpPr>
          <p:cNvPr id="29699" name="Rectangle 3"/>
          <p:cNvSpPr>
            <a:spLocks noGrp="1" noChangeArrowheads="1"/>
          </p:cNvSpPr>
          <p:nvPr>
            <p:ph type="body" sz="half" idx="1"/>
          </p:nvPr>
        </p:nvSpPr>
        <p:spPr>
          <a:xfrm>
            <a:off x="539750" y="1052513"/>
            <a:ext cx="8496300" cy="2376487"/>
          </a:xfrm>
        </p:spPr>
        <p:txBody>
          <a:bodyPr/>
          <a:lstStyle/>
          <a:p>
            <a:pPr marL="0" indent="0" eaLnBrk="1" hangingPunct="1">
              <a:buFontTx/>
              <a:buNone/>
            </a:pPr>
            <a:r>
              <a:rPr lang="en-US" sz="2000" dirty="0" smtClean="0"/>
              <a:t>Active and synaptic memory compete and interact: weights may have changed but active memory maintains old state</a:t>
            </a:r>
            <a:r>
              <a:rPr lang="pl-PL" sz="2000" dirty="0" smtClean="0"/>
              <a:t>: </a:t>
            </a:r>
            <a:r>
              <a:rPr lang="en-US" sz="2000" dirty="0" smtClean="0"/>
              <a:t>which one will win</a:t>
            </a:r>
            <a:r>
              <a:rPr lang="pl-PL" sz="2000" dirty="0" smtClean="0"/>
              <a:t>? </a:t>
            </a:r>
            <a:br>
              <a:rPr lang="pl-PL" sz="2000" dirty="0" smtClean="0"/>
            </a:br>
            <a:r>
              <a:rPr lang="en-US" sz="2000" dirty="0" smtClean="0"/>
              <a:t>Such interactions are especially seen in the behavior of </a:t>
            </a:r>
            <a:r>
              <a:rPr lang="pl-PL" sz="2000" dirty="0" smtClean="0"/>
              <a:t>~8  </a:t>
            </a:r>
            <a:r>
              <a:rPr lang="en-US" sz="2000" dirty="0" smtClean="0"/>
              <a:t>month babies </a:t>
            </a:r>
            <a:r>
              <a:rPr lang="pl-PL" sz="2000" dirty="0" smtClean="0"/>
              <a:t>(Piaget 1954), </a:t>
            </a:r>
            <a:r>
              <a:rPr lang="en-US" sz="2000" dirty="0" smtClean="0"/>
              <a:t>people </a:t>
            </a:r>
            <a:r>
              <a:rPr lang="en-US" dirty="0" smtClean="0"/>
              <a:t>and animals with </a:t>
            </a:r>
            <a:r>
              <a:rPr lang="en-US" dirty="0"/>
              <a:t>brain </a:t>
            </a:r>
            <a:r>
              <a:rPr lang="en-US" dirty="0" smtClean="0"/>
              <a:t>lesions</a:t>
            </a:r>
            <a:r>
              <a:rPr lang="pl-PL" sz="2000" dirty="0" smtClean="0"/>
              <a:t>. </a:t>
            </a:r>
          </a:p>
          <a:p>
            <a:pPr marL="0" indent="0" eaLnBrk="1" hangingPunct="1">
              <a:buFontTx/>
              <a:buNone/>
            </a:pPr>
            <a:r>
              <a:rPr lang="en-US" sz="2000" dirty="0" smtClean="0"/>
              <a:t>Toy or food is hidden in the box</a:t>
            </a:r>
            <a:r>
              <a:rPr lang="pl-PL" sz="2000" dirty="0" smtClean="0"/>
              <a:t> A </a:t>
            </a:r>
            <a:r>
              <a:rPr lang="en-US" sz="2000" dirty="0" smtClean="0"/>
              <a:t>and after a short break it is shifted towards the baby</a:t>
            </a:r>
            <a:r>
              <a:rPr lang="pl-PL" sz="2000" dirty="0" smtClean="0"/>
              <a:t> (</a:t>
            </a:r>
            <a:r>
              <a:rPr lang="en-US" sz="2000" dirty="0" smtClean="0"/>
              <a:t>or animal</a:t>
            </a:r>
            <a:r>
              <a:rPr lang="pl-PL" sz="2000" dirty="0" smtClean="0"/>
              <a:t>)</a:t>
            </a:r>
            <a:r>
              <a:rPr lang="en-US" sz="2000" dirty="0" smtClean="0"/>
              <a:t>,</a:t>
            </a:r>
            <a:r>
              <a:rPr lang="pl-PL" sz="2000" dirty="0" smtClean="0"/>
              <a:t> </a:t>
            </a:r>
            <a:r>
              <a:rPr lang="en-US" sz="2000" dirty="0" smtClean="0"/>
              <a:t>who tries to pull it out</a:t>
            </a:r>
            <a:r>
              <a:rPr lang="pl-PL" sz="2000" dirty="0" smtClean="0"/>
              <a:t>. </a:t>
            </a:r>
            <a:r>
              <a:rPr lang="en-US" sz="2000" dirty="0" smtClean="0"/>
              <a:t>After a few repetition of hiding the toy in </a:t>
            </a:r>
            <a:r>
              <a:rPr lang="pl-PL" sz="2000" dirty="0" smtClean="0"/>
              <a:t>A </a:t>
            </a:r>
            <a:r>
              <a:rPr lang="en-US" sz="2000" dirty="0" smtClean="0"/>
              <a:t>it is put in the second place</a:t>
            </a:r>
            <a:r>
              <a:rPr lang="pl-PL" sz="2000" dirty="0" smtClean="0"/>
              <a:t> B; </a:t>
            </a:r>
            <a:r>
              <a:rPr lang="en-US" sz="2000" dirty="0" smtClean="0"/>
              <a:t>babies see it but still open </a:t>
            </a:r>
            <a:r>
              <a:rPr lang="pl-PL" sz="2000" dirty="0" smtClean="0"/>
              <a:t>A. </a:t>
            </a:r>
          </a:p>
        </p:txBody>
      </p:sp>
      <p:sp>
        <p:nvSpPr>
          <p:cNvPr id="29700" name="Rectangle 7"/>
          <p:cNvSpPr>
            <a:spLocks noChangeArrowheads="1"/>
          </p:cNvSpPr>
          <p:nvPr/>
        </p:nvSpPr>
        <p:spPr bwMode="auto">
          <a:xfrm>
            <a:off x="468313" y="3500438"/>
            <a:ext cx="4608512"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lnSpc>
                <a:spcPct val="90000"/>
              </a:lnSpc>
              <a:spcBef>
                <a:spcPct val="20000"/>
              </a:spcBef>
              <a:buClr>
                <a:schemeClr val="tx2"/>
              </a:buClr>
              <a:buSzPct val="115000"/>
            </a:pPr>
            <a:r>
              <a:rPr lang="en-US" sz="2000" dirty="0" smtClean="0">
                <a:latin typeface="Calibri" pitchFamily="34" charset="0"/>
              </a:rPr>
              <a:t>Active memory does not work in babies as well as synaptic memory that is adding 1-2 million new connections every second!</a:t>
            </a:r>
            <a:br>
              <a:rPr lang="en-US" sz="2000" dirty="0" smtClean="0">
                <a:latin typeface="Calibri" pitchFamily="34" charset="0"/>
              </a:rPr>
            </a:br>
            <a:r>
              <a:rPr lang="en-US" sz="2000" dirty="0" smtClean="0">
                <a:latin typeface="Calibri" pitchFamily="34" charset="0"/>
              </a:rPr>
              <a:t>PFC lesions in adult humans and in monkeys lead to similar effects</a:t>
            </a:r>
            <a:r>
              <a:rPr lang="pl-PL" sz="2000" dirty="0" smtClean="0">
                <a:latin typeface="Calibri" pitchFamily="34" charset="0"/>
              </a:rPr>
              <a:t>. </a:t>
            </a:r>
            <a:endParaRPr lang="pl-PL" sz="2000" dirty="0">
              <a:latin typeface="Calibri" pitchFamily="34" charset="0"/>
            </a:endParaRPr>
          </a:p>
          <a:p>
            <a:pPr algn="l">
              <a:lnSpc>
                <a:spcPct val="90000"/>
              </a:lnSpc>
              <a:spcBef>
                <a:spcPct val="20000"/>
              </a:spcBef>
              <a:buClr>
                <a:schemeClr val="tx2"/>
              </a:buClr>
              <a:buSzPct val="115000"/>
            </a:pPr>
            <a:r>
              <a:rPr lang="en-US" sz="2000" dirty="0" smtClean="0">
                <a:latin typeface="Calibri" pitchFamily="34" charset="0"/>
              </a:rPr>
              <a:t>Less errors are made by babies in the gaze direction than in the reaching direction.</a:t>
            </a:r>
          </a:p>
          <a:p>
            <a:pPr algn="l">
              <a:lnSpc>
                <a:spcPct val="90000"/>
              </a:lnSpc>
              <a:spcBef>
                <a:spcPct val="20000"/>
              </a:spcBef>
              <a:buClr>
                <a:schemeClr val="tx2"/>
              </a:buClr>
              <a:buSzPct val="115000"/>
            </a:pPr>
            <a:r>
              <a:rPr lang="en-US" sz="2000" dirty="0" smtClean="0">
                <a:latin typeface="Calibri" pitchFamily="34" charset="0"/>
              </a:rPr>
              <a:t>The A-not B phenomenon has been experimentally investigated with many variants of experiments and explanations</a:t>
            </a:r>
            <a:r>
              <a:rPr lang="pl-PL" sz="2000" dirty="0" smtClean="0">
                <a:latin typeface="Calibri" pitchFamily="34" charset="0"/>
              </a:rPr>
              <a:t>.</a:t>
            </a:r>
            <a:endParaRPr lang="pl-PL" sz="1000" dirty="0">
              <a:latin typeface="Calibri" pitchFamily="34" charset="0"/>
            </a:endParaRPr>
          </a:p>
        </p:txBody>
      </p:sp>
      <p:pic>
        <p:nvPicPr>
          <p:cNvPr id="29701"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5725" y="3429000"/>
            <a:ext cx="3978275" cy="294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1566756734"/>
      </p:ext>
    </p:extLst>
  </p:cSld>
  <p:clrMapOvr>
    <a:masterClrMapping/>
  </p:clrMapOvr>
  <p:transition>
    <p:strips dir="rd"/>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2754" name="Rectangle 2"/>
          <p:cNvSpPr>
            <a:spLocks noGrp="1" noChangeArrowheads="1"/>
          </p:cNvSpPr>
          <p:nvPr>
            <p:ph type="title"/>
          </p:nvPr>
        </p:nvSpPr>
        <p:spPr>
          <a:xfrm>
            <a:off x="685800" y="350838"/>
            <a:ext cx="7772400" cy="563562"/>
          </a:xfrm>
        </p:spPr>
        <p:txBody>
          <a:bodyPr/>
          <a:lstStyle/>
          <a:p>
            <a:pPr eaLnBrk="1" hangingPunct="1">
              <a:defRPr/>
            </a:pPr>
            <a:r>
              <a:rPr lang="pl-PL" dirty="0" smtClean="0"/>
              <a:t>A-</a:t>
            </a:r>
            <a:r>
              <a:rPr lang="en-US" dirty="0" smtClean="0"/>
              <a:t>not</a:t>
            </a:r>
            <a:r>
              <a:rPr lang="pl-PL" dirty="0" smtClean="0"/>
              <a:t> B</a:t>
            </a:r>
            <a:r>
              <a:rPr lang="en-US" dirty="0" smtClean="0"/>
              <a:t> project</a:t>
            </a:r>
          </a:p>
        </p:txBody>
      </p:sp>
      <p:sp>
        <p:nvSpPr>
          <p:cNvPr id="30723" name="Rectangle 3"/>
          <p:cNvSpPr>
            <a:spLocks noGrp="1" noChangeArrowheads="1"/>
          </p:cNvSpPr>
          <p:nvPr>
            <p:ph type="body" sz="half" idx="1"/>
          </p:nvPr>
        </p:nvSpPr>
        <p:spPr>
          <a:xfrm>
            <a:off x="539750" y="1052513"/>
            <a:ext cx="8496300" cy="2376487"/>
          </a:xfrm>
        </p:spPr>
        <p:txBody>
          <a:bodyPr/>
          <a:lstStyle/>
          <a:p>
            <a:pPr marL="0" indent="0" eaLnBrk="1" hangingPunct="1">
              <a:buFontTx/>
              <a:buNone/>
            </a:pPr>
            <a:r>
              <a:rPr lang="en-US" sz="2000" dirty="0" smtClean="0"/>
              <a:t>A simple model of decision process</a:t>
            </a:r>
            <a:r>
              <a:rPr lang="pl-PL" sz="2000" dirty="0" smtClean="0"/>
              <a:t>: </a:t>
            </a:r>
            <a:r>
              <a:rPr lang="en-US" sz="2000" dirty="0" smtClean="0"/>
              <a:t>information about place and objects is separated in the dorsal and ventral input streams</a:t>
            </a:r>
            <a:r>
              <a:rPr lang="pl-PL" sz="2000" dirty="0" smtClean="0"/>
              <a:t>, </a:t>
            </a:r>
            <a:r>
              <a:rPr lang="en-US" sz="2000" dirty="0" smtClean="0"/>
              <a:t>so this information is given as input</a:t>
            </a:r>
            <a:r>
              <a:rPr lang="pl-PL" sz="2000" dirty="0" smtClean="0"/>
              <a:t>: </a:t>
            </a:r>
            <a:r>
              <a:rPr lang="en-US" sz="2000" dirty="0" smtClean="0"/>
              <a:t>place </a:t>
            </a:r>
            <a:r>
              <a:rPr lang="pl-PL" sz="2000" dirty="0" smtClean="0"/>
              <a:t>A, B, C, </a:t>
            </a:r>
            <a:r>
              <a:rPr lang="en-US" sz="2000" dirty="0" smtClean="0"/>
              <a:t>two kinds of toys </a:t>
            </a:r>
            <a:r>
              <a:rPr lang="pl-PL" sz="2000" dirty="0" smtClean="0"/>
              <a:t>T1 </a:t>
            </a:r>
            <a:r>
              <a:rPr lang="en-US" sz="2000" dirty="0" smtClean="0"/>
              <a:t>or </a:t>
            </a:r>
            <a:r>
              <a:rPr lang="pl-PL" sz="2000" dirty="0" smtClean="0"/>
              <a:t>T2 </a:t>
            </a:r>
            <a:r>
              <a:rPr lang="en-US" sz="2000" dirty="0" smtClean="0"/>
              <a:t>and a lid </a:t>
            </a:r>
            <a:r>
              <a:rPr lang="pl-PL" sz="2000" dirty="0" smtClean="0"/>
              <a:t>C1 </a:t>
            </a:r>
            <a:r>
              <a:rPr lang="en-US" sz="2000" dirty="0" smtClean="0"/>
              <a:t>or </a:t>
            </a:r>
            <a:r>
              <a:rPr lang="pl-PL" sz="2000" dirty="0" smtClean="0"/>
              <a:t>C2. </a:t>
            </a:r>
          </a:p>
          <a:p>
            <a:pPr marL="0" indent="0" eaLnBrk="1" hangingPunct="1">
              <a:buFontTx/>
              <a:buNone/>
            </a:pPr>
            <a:r>
              <a:rPr lang="en-US" sz="2000" dirty="0" smtClean="0"/>
              <a:t>Synaptic memory is trained using standard conditional </a:t>
            </a:r>
            <a:r>
              <a:rPr lang="pl-PL" sz="2000" dirty="0" err="1" smtClean="0"/>
              <a:t>Hebb</a:t>
            </a:r>
            <a:r>
              <a:rPr lang="en-US" sz="2000" dirty="0" err="1" smtClean="0"/>
              <a:t>ian</a:t>
            </a:r>
            <a:r>
              <a:rPr lang="en-US" sz="2000" dirty="0" smtClean="0"/>
              <a:t> (</a:t>
            </a:r>
            <a:r>
              <a:rPr lang="pl-PL" sz="2000" dirty="0" smtClean="0"/>
              <a:t>CPCA</a:t>
            </a:r>
            <a:r>
              <a:rPr lang="en-US" sz="2000" dirty="0" smtClean="0"/>
              <a:t>) learning</a:t>
            </a:r>
            <a:r>
              <a:rPr lang="pl-PL" sz="2000" dirty="0" smtClean="0"/>
              <a:t>, </a:t>
            </a:r>
            <a:r>
              <a:rPr lang="en-US" sz="2000" dirty="0" smtClean="0"/>
              <a:t>active memory is maintained by lateral connections in the hidden layer</a:t>
            </a:r>
            <a:r>
              <a:rPr lang="pl-PL" sz="2000" dirty="0" smtClean="0"/>
              <a:t>. </a:t>
            </a:r>
          </a:p>
          <a:p>
            <a:pPr marL="0" indent="0" eaLnBrk="1" hangingPunct="1">
              <a:buFontTx/>
              <a:buNone/>
            </a:pPr>
            <a:r>
              <a:rPr lang="en-US" sz="2000" dirty="0" smtClean="0"/>
              <a:t>Output layers</a:t>
            </a:r>
            <a:r>
              <a:rPr lang="pl-PL" sz="2000" dirty="0" smtClean="0"/>
              <a:t>: </a:t>
            </a:r>
            <a:r>
              <a:rPr lang="en-US" sz="2000" dirty="0" smtClean="0"/>
              <a:t>gaze expectation and reach direction</a:t>
            </a:r>
            <a:r>
              <a:rPr lang="pl-PL" sz="2000" dirty="0" smtClean="0"/>
              <a:t>.  </a:t>
            </a:r>
          </a:p>
        </p:txBody>
      </p:sp>
      <p:sp>
        <p:nvSpPr>
          <p:cNvPr id="30724" name="Rectangle 5"/>
          <p:cNvSpPr>
            <a:spLocks noChangeArrowheads="1"/>
          </p:cNvSpPr>
          <p:nvPr/>
        </p:nvSpPr>
        <p:spPr bwMode="auto">
          <a:xfrm>
            <a:off x="539750" y="3323431"/>
            <a:ext cx="5256213" cy="324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lnSpc>
                <a:spcPct val="90000"/>
              </a:lnSpc>
              <a:spcBef>
                <a:spcPct val="20000"/>
              </a:spcBef>
              <a:buClr>
                <a:schemeClr val="tx2"/>
              </a:buClr>
              <a:buSzPct val="115000"/>
            </a:pPr>
            <a:r>
              <a:rPr lang="en-US" sz="2000" dirty="0" smtClean="0">
                <a:latin typeface="Calibri" pitchFamily="34" charset="0"/>
              </a:rPr>
              <a:t>Gaze direction is always active in all trials but reaching is less often, because the baby has to wait for the box to be moved closer to reach, so hidden-reach connections should not be so large as the hidden-gaze connections, and are not trained so strongly. </a:t>
            </a:r>
          </a:p>
          <a:p>
            <a:pPr algn="l">
              <a:lnSpc>
                <a:spcPct val="90000"/>
              </a:lnSpc>
              <a:spcBef>
                <a:spcPct val="20000"/>
              </a:spcBef>
              <a:buClr>
                <a:schemeClr val="tx2"/>
              </a:buClr>
              <a:buSzPct val="115000"/>
            </a:pPr>
            <a:endParaRPr lang="en-US" sz="1000" dirty="0" smtClean="0">
              <a:latin typeface="Calibri" pitchFamily="34" charset="0"/>
            </a:endParaRPr>
          </a:p>
          <a:p>
            <a:pPr algn="l">
              <a:lnSpc>
                <a:spcPct val="90000"/>
              </a:lnSpc>
              <a:spcBef>
                <a:spcPct val="20000"/>
              </a:spcBef>
              <a:buClr>
                <a:schemeClr val="tx2"/>
              </a:buClr>
              <a:buSzPct val="115000"/>
            </a:pPr>
            <a:r>
              <a:rPr lang="en-US" sz="2000" dirty="0" smtClean="0">
                <a:solidFill>
                  <a:schemeClr val="tx2"/>
                </a:solidFill>
                <a:latin typeface="Calibri" pitchFamily="34" charset="0"/>
              </a:rPr>
              <a:t>Project </a:t>
            </a:r>
            <a:r>
              <a:rPr lang="en-US" sz="2000" dirty="0" err="1" smtClean="0">
                <a:solidFill>
                  <a:schemeClr val="tx2"/>
                </a:solidFill>
                <a:latin typeface="Calibri" pitchFamily="34" charset="0"/>
              </a:rPr>
              <a:t>a_not_b.proj</a:t>
            </a:r>
            <a:r>
              <a:rPr lang="en-US" sz="2000" dirty="0" smtClean="0">
                <a:solidFill>
                  <a:schemeClr val="tx2"/>
                </a:solidFill>
                <a:latin typeface="Calibri" pitchFamily="34" charset="0"/>
              </a:rPr>
              <a:t>.</a:t>
            </a:r>
          </a:p>
          <a:p>
            <a:pPr algn="l">
              <a:lnSpc>
                <a:spcPct val="90000"/>
              </a:lnSpc>
              <a:spcBef>
                <a:spcPct val="20000"/>
              </a:spcBef>
              <a:buClr>
                <a:schemeClr val="tx2"/>
              </a:buClr>
              <a:buSzPct val="115000"/>
            </a:pPr>
            <a:r>
              <a:rPr lang="en-US" sz="2000" dirty="0" smtClean="0">
                <a:latin typeface="Calibri" pitchFamily="34" charset="0"/>
              </a:rPr>
              <a:t>Initial bias: gaze and reach direction towards A (weight 0.7). All inputs are connected to the hidden layers with weights=0.3. </a:t>
            </a:r>
            <a:endParaRPr lang="en-US" sz="2000" dirty="0">
              <a:latin typeface="Calibri" pitchFamily="34" charset="0"/>
            </a:endParaRPr>
          </a:p>
        </p:txBody>
      </p:sp>
      <p:pic>
        <p:nvPicPr>
          <p:cNvPr id="3072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3334673"/>
            <a:ext cx="2819400" cy="288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199413403"/>
      </p:ext>
    </p:extLst>
  </p:cSld>
  <p:clrMapOvr>
    <a:masterClrMapping/>
  </p:clrMapOvr>
  <p:transition>
    <p:strips dir="rd"/>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802" name="Rectangle 2"/>
          <p:cNvSpPr>
            <a:spLocks noGrp="1" noChangeArrowheads="1"/>
          </p:cNvSpPr>
          <p:nvPr>
            <p:ph type="title"/>
          </p:nvPr>
        </p:nvSpPr>
        <p:spPr>
          <a:xfrm>
            <a:off x="685800" y="350838"/>
            <a:ext cx="7772400" cy="563562"/>
          </a:xfrm>
        </p:spPr>
        <p:txBody>
          <a:bodyPr/>
          <a:lstStyle/>
          <a:p>
            <a:pPr eaLnBrk="1" hangingPunct="1">
              <a:defRPr/>
            </a:pPr>
            <a:r>
              <a:rPr lang="en-US" dirty="0" smtClean="0"/>
              <a:t>Experiment </a:t>
            </a:r>
            <a:r>
              <a:rPr lang="pl-PL" dirty="0" smtClean="0"/>
              <a:t>1</a:t>
            </a:r>
            <a:endParaRPr lang="en-US" dirty="0" smtClean="0"/>
          </a:p>
        </p:txBody>
      </p:sp>
      <p:sp>
        <p:nvSpPr>
          <p:cNvPr id="31747" name="Rectangle 3"/>
          <p:cNvSpPr>
            <a:spLocks noGrp="1" noChangeArrowheads="1"/>
          </p:cNvSpPr>
          <p:nvPr>
            <p:ph type="body" sz="half" idx="1"/>
          </p:nvPr>
        </p:nvSpPr>
        <p:spPr>
          <a:xfrm>
            <a:off x="539751" y="1052513"/>
            <a:ext cx="5003800" cy="3805237"/>
          </a:xfrm>
        </p:spPr>
        <p:txBody>
          <a:bodyPr/>
          <a:lstStyle/>
          <a:p>
            <a:pPr marL="0" indent="0" eaLnBrk="1" hangingPunct="1">
              <a:buFontTx/>
              <a:buNone/>
            </a:pPr>
            <a:r>
              <a:rPr lang="pl-PL" sz="2000" dirty="0" err="1" smtClean="0">
                <a:solidFill>
                  <a:srgbClr val="FFC000"/>
                </a:solidFill>
              </a:rPr>
              <a:t>rect_ws</a:t>
            </a:r>
            <a:r>
              <a:rPr lang="pl-PL" sz="2000" dirty="0" smtClean="0">
                <a:solidFill>
                  <a:srgbClr val="FFC000"/>
                </a:solidFill>
              </a:rPr>
              <a:t> =0.3 </a:t>
            </a:r>
            <a:r>
              <a:rPr lang="en-US" sz="2000" dirty="0" err="1" smtClean="0"/>
              <a:t>determins</a:t>
            </a:r>
            <a:r>
              <a:rPr lang="en-US" sz="2000" dirty="0" smtClean="0"/>
              <a:t> the </a:t>
            </a:r>
            <a:r>
              <a:rPr lang="en-US" sz="2000" dirty="0" err="1" smtClean="0"/>
              <a:t>strenght</a:t>
            </a:r>
            <a:r>
              <a:rPr lang="en-US" sz="2000" dirty="0" smtClean="0"/>
              <a:t> of recurrent activations in the hidden layer </a:t>
            </a:r>
            <a:r>
              <a:rPr lang="pl-PL" sz="2000" dirty="0" smtClean="0"/>
              <a:t>(</a:t>
            </a:r>
            <a:r>
              <a:rPr lang="en-US" sz="2000" dirty="0" smtClean="0"/>
              <a:t>working memory</a:t>
            </a:r>
            <a:r>
              <a:rPr lang="pl-PL" sz="2000" dirty="0" smtClean="0"/>
              <a:t>), </a:t>
            </a:r>
            <a:r>
              <a:rPr lang="en-US" sz="2000" dirty="0" smtClean="0"/>
              <a:t>chang</a:t>
            </a:r>
            <a:r>
              <a:rPr lang="en-US" dirty="0" smtClean="0"/>
              <a:t>e of this parameter </a:t>
            </a:r>
            <a:r>
              <a:rPr lang="en-US" sz="2000" dirty="0" smtClean="0"/>
              <a:t>is correlated with the age of the baby</a:t>
            </a:r>
            <a:r>
              <a:rPr lang="pl-PL" sz="2000" dirty="0" smtClean="0"/>
              <a:t>. </a:t>
            </a:r>
          </a:p>
          <a:p>
            <a:pPr marL="0" indent="0" eaLnBrk="1" hangingPunct="1">
              <a:buFontTx/>
              <a:buNone/>
            </a:pPr>
            <a:r>
              <a:rPr lang="pl-PL" sz="2000" dirty="0" err="1" smtClean="0"/>
              <a:t>View</a:t>
            </a:r>
            <a:r>
              <a:rPr lang="pl-PL" sz="2000" dirty="0" smtClean="0"/>
              <a:t> </a:t>
            </a:r>
            <a:r>
              <a:rPr lang="pl-PL" sz="2000" dirty="0" err="1" smtClean="0"/>
              <a:t>Events</a:t>
            </a:r>
            <a:r>
              <a:rPr lang="pl-PL" sz="2000" dirty="0" smtClean="0"/>
              <a:t>: 3 </a:t>
            </a:r>
            <a:r>
              <a:rPr lang="en-US" sz="2000" dirty="0" smtClean="0"/>
              <a:t>kinds of events</a:t>
            </a:r>
            <a:r>
              <a:rPr lang="pl-PL" sz="2000" dirty="0" smtClean="0"/>
              <a:t>, </a:t>
            </a:r>
            <a:r>
              <a:rPr lang="en-US" sz="2000" dirty="0" smtClean="0"/>
              <a:t>initial show </a:t>
            </a:r>
            <a:r>
              <a:rPr lang="pl-PL" sz="2000" dirty="0" smtClean="0"/>
              <a:t>4x, </a:t>
            </a:r>
            <a:r>
              <a:rPr lang="en-US" sz="2000" dirty="0" smtClean="0"/>
              <a:t>them presentation of </a:t>
            </a:r>
            <a:r>
              <a:rPr lang="pl-PL" sz="2000" dirty="0" smtClean="0"/>
              <a:t>A 2x, </a:t>
            </a:r>
            <a:r>
              <a:rPr lang="en-US" sz="2000" dirty="0" smtClean="0"/>
              <a:t>and </a:t>
            </a:r>
            <a:r>
              <a:rPr lang="pl-PL" sz="2000" dirty="0" smtClean="0"/>
              <a:t>B 1 x. </a:t>
            </a:r>
            <a:br>
              <a:rPr lang="pl-PL" sz="2000" dirty="0" smtClean="0"/>
            </a:br>
            <a:r>
              <a:rPr lang="en-US" sz="2000" dirty="0" smtClean="0"/>
              <a:t>Event has </a:t>
            </a:r>
            <a:r>
              <a:rPr lang="pl-PL" sz="2000" dirty="0" smtClean="0"/>
              <a:t>4 </a:t>
            </a:r>
            <a:r>
              <a:rPr lang="en-US" sz="2000" dirty="0" smtClean="0"/>
              <a:t>time segments</a:t>
            </a:r>
            <a:r>
              <a:rPr lang="pl-PL" sz="2000" dirty="0" smtClean="0"/>
              <a:t>: </a:t>
            </a:r>
            <a:br>
              <a:rPr lang="pl-PL" sz="2000" dirty="0" smtClean="0"/>
            </a:br>
            <a:r>
              <a:rPr lang="pl-PL" sz="2000" dirty="0" smtClean="0"/>
              <a:t>1) start, </a:t>
            </a:r>
            <a:r>
              <a:rPr lang="pl-PL" sz="2000" dirty="0" err="1" smtClean="0"/>
              <a:t>pretrial</a:t>
            </a:r>
            <a:r>
              <a:rPr lang="pl-PL" sz="2000" dirty="0" smtClean="0"/>
              <a:t> – </a:t>
            </a:r>
            <a:r>
              <a:rPr lang="en-US" sz="2000" dirty="0" smtClean="0"/>
              <a:t>boxes are covered</a:t>
            </a:r>
            <a:r>
              <a:rPr lang="pl-PL" sz="2000" dirty="0" smtClean="0"/>
              <a:t>; </a:t>
            </a:r>
            <a:br>
              <a:rPr lang="pl-PL" sz="2000" dirty="0" smtClean="0"/>
            </a:br>
            <a:r>
              <a:rPr lang="pl-PL" sz="2000" dirty="0" smtClean="0"/>
              <a:t>2) </a:t>
            </a:r>
            <a:r>
              <a:rPr lang="en-US" sz="2000" dirty="0" smtClean="0"/>
              <a:t>presentation</a:t>
            </a:r>
            <a:r>
              <a:rPr lang="pl-PL" sz="2000" dirty="0" smtClean="0"/>
              <a:t>, </a:t>
            </a:r>
            <a:r>
              <a:rPr lang="en-US" sz="2000" dirty="0" smtClean="0"/>
              <a:t>hiding toy in </a:t>
            </a:r>
            <a:r>
              <a:rPr lang="pl-PL" sz="2000" dirty="0" smtClean="0"/>
              <a:t>A; </a:t>
            </a:r>
            <a:r>
              <a:rPr lang="en-US" sz="2000" dirty="0" smtClean="0"/>
              <a:t>lid on </a:t>
            </a:r>
            <a:r>
              <a:rPr lang="pl-PL" sz="2000" dirty="0" smtClean="0"/>
              <a:t>A</a:t>
            </a:r>
            <a:br>
              <a:rPr lang="pl-PL" sz="2000" dirty="0" smtClean="0"/>
            </a:br>
            <a:r>
              <a:rPr lang="pl-PL" sz="2000" dirty="0" smtClean="0"/>
              <a:t>3) </a:t>
            </a:r>
            <a:r>
              <a:rPr lang="en-US" sz="2000" dirty="0" smtClean="0"/>
              <a:t>delay</a:t>
            </a:r>
            <a:r>
              <a:rPr lang="pl-PL" sz="2000" dirty="0" smtClean="0"/>
              <a:t> – </a:t>
            </a:r>
            <a:r>
              <a:rPr lang="en-US" sz="2000" dirty="0" smtClean="0"/>
              <a:t>toy in </a:t>
            </a:r>
            <a:r>
              <a:rPr lang="pl-PL" sz="2000" dirty="0" smtClean="0"/>
              <a:t>A; </a:t>
            </a:r>
            <a:br>
              <a:rPr lang="pl-PL" sz="2000" dirty="0" smtClean="0"/>
            </a:br>
            <a:r>
              <a:rPr lang="pl-PL" sz="2000" dirty="0" smtClean="0"/>
              <a:t>4) </a:t>
            </a:r>
            <a:r>
              <a:rPr lang="en-US" sz="2000" dirty="0" smtClean="0"/>
              <a:t>reaching choice</a:t>
            </a:r>
            <a:r>
              <a:rPr lang="pl-PL" sz="2000" dirty="0" smtClean="0"/>
              <a:t>. </a:t>
            </a:r>
          </a:p>
        </p:txBody>
      </p:sp>
      <p:sp>
        <p:nvSpPr>
          <p:cNvPr id="31748" name="Rectangle 4"/>
          <p:cNvSpPr>
            <a:spLocks noChangeArrowheads="1"/>
          </p:cNvSpPr>
          <p:nvPr/>
        </p:nvSpPr>
        <p:spPr bwMode="auto">
          <a:xfrm>
            <a:off x="539750" y="5072063"/>
            <a:ext cx="5545138"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lnSpc>
                <a:spcPct val="90000"/>
              </a:lnSpc>
              <a:spcBef>
                <a:spcPct val="20000"/>
              </a:spcBef>
              <a:buClr>
                <a:schemeClr val="tx2"/>
              </a:buClr>
              <a:buSzPct val="115000"/>
            </a:pPr>
            <a:r>
              <a:rPr lang="pl-PL" sz="2000" dirty="0" err="1">
                <a:solidFill>
                  <a:srgbClr val="FFC000"/>
                </a:solidFill>
                <a:latin typeface="Calibri" pitchFamily="34" charset="0"/>
              </a:rPr>
              <a:t>RecurrentCons</a:t>
            </a:r>
            <a:r>
              <a:rPr lang="pl-PL" sz="2000" dirty="0">
                <a:solidFill>
                  <a:srgbClr val="FFC000"/>
                </a:solidFill>
                <a:latin typeface="Calibri" pitchFamily="34" charset="0"/>
              </a:rPr>
              <a:t> </a:t>
            </a:r>
            <a:r>
              <a:rPr lang="pl-PL" sz="2000" dirty="0" err="1">
                <a:solidFill>
                  <a:srgbClr val="FFC000"/>
                </a:solidFill>
                <a:latin typeface="Calibri" pitchFamily="34" charset="0"/>
              </a:rPr>
              <a:t>wts</a:t>
            </a:r>
            <a:r>
              <a:rPr lang="pl-PL" sz="2000" dirty="0">
                <a:solidFill>
                  <a:srgbClr val="FFC000"/>
                </a:solidFill>
                <a:latin typeface="Calibri" pitchFamily="34" charset="0"/>
              </a:rPr>
              <a:t> </a:t>
            </a:r>
            <a:r>
              <a:rPr lang="pl-PL" sz="2000" dirty="0" err="1">
                <a:solidFill>
                  <a:srgbClr val="FFC000"/>
                </a:solidFill>
                <a:latin typeface="Calibri" pitchFamily="34" charset="0"/>
              </a:rPr>
              <a:t>mean</a:t>
            </a:r>
            <a:r>
              <a:rPr lang="pl-PL" sz="2000" dirty="0">
                <a:solidFill>
                  <a:srgbClr val="FFC000"/>
                </a:solidFill>
                <a:latin typeface="Calibri" pitchFamily="34" charset="0"/>
              </a:rPr>
              <a:t> </a:t>
            </a:r>
            <a:r>
              <a:rPr lang="en-US" sz="2000" dirty="0" smtClean="0">
                <a:latin typeface="Calibri" pitchFamily="34" charset="0"/>
              </a:rPr>
              <a:t>controls recurrent connections</a:t>
            </a:r>
            <a:r>
              <a:rPr lang="pl-PL" sz="2000" dirty="0" smtClean="0">
                <a:latin typeface="Calibri" pitchFamily="34" charset="0"/>
              </a:rPr>
              <a:t>, </a:t>
            </a:r>
            <a:r>
              <a:rPr lang="en-US" sz="2000" dirty="0" smtClean="0">
                <a:latin typeface="Calibri" pitchFamily="34" charset="0"/>
              </a:rPr>
              <a:t>or persistence of </a:t>
            </a:r>
            <a:r>
              <a:rPr lang="pl-PL" sz="2000" dirty="0" smtClean="0">
                <a:latin typeface="Calibri" pitchFamily="34" charset="0"/>
              </a:rPr>
              <a:t>WM</a:t>
            </a:r>
            <a:r>
              <a:rPr lang="pl-PL" sz="2000" dirty="0">
                <a:latin typeface="Calibri" pitchFamily="34" charset="0"/>
              </a:rPr>
              <a:t>; </a:t>
            </a:r>
            <a:r>
              <a:rPr lang="en-US" sz="2000" dirty="0" smtClean="0">
                <a:latin typeface="Calibri" pitchFamily="34" charset="0"/>
              </a:rPr>
              <a:t/>
            </a:r>
            <a:br>
              <a:rPr lang="en-US" sz="2000" dirty="0" smtClean="0">
                <a:latin typeface="Calibri" pitchFamily="34" charset="0"/>
              </a:rPr>
            </a:br>
            <a:r>
              <a:rPr lang="pl-PL" sz="2000" dirty="0" smtClean="0">
                <a:latin typeface="Calibri" pitchFamily="34" charset="0"/>
              </a:rPr>
              <a:t>0.6 </a:t>
            </a:r>
            <a:r>
              <a:rPr lang="en-US" sz="2000" dirty="0" smtClean="0">
                <a:latin typeface="Calibri" pitchFamily="34" charset="0"/>
              </a:rPr>
              <a:t>should be sufficient to avoid errors</a:t>
            </a:r>
            <a:r>
              <a:rPr lang="pl-PL" sz="2000" dirty="0" smtClean="0">
                <a:latin typeface="Calibri" pitchFamily="34" charset="0"/>
              </a:rPr>
              <a:t>.</a:t>
            </a:r>
            <a:endParaRPr lang="pl-PL" sz="2000" dirty="0">
              <a:latin typeface="Calibri" pitchFamily="34" charset="0"/>
            </a:endParaRPr>
          </a:p>
          <a:p>
            <a:pPr algn="l">
              <a:lnSpc>
                <a:spcPct val="90000"/>
              </a:lnSpc>
              <a:spcBef>
                <a:spcPct val="20000"/>
              </a:spcBef>
              <a:buClr>
                <a:schemeClr val="tx2"/>
              </a:buClr>
              <a:buSzPct val="115000"/>
            </a:pPr>
            <a:r>
              <a:rPr lang="pl-PL" sz="2000" dirty="0">
                <a:solidFill>
                  <a:srgbClr val="FFC000"/>
                </a:solidFill>
                <a:latin typeface="Calibri" pitchFamily="34" charset="0"/>
              </a:rPr>
              <a:t>ABInput_Delay5</a:t>
            </a:r>
            <a:r>
              <a:rPr lang="pl-PL" sz="2000" dirty="0">
                <a:latin typeface="Calibri" pitchFamily="34" charset="0"/>
              </a:rPr>
              <a:t> </a:t>
            </a:r>
            <a:r>
              <a:rPr lang="en-US" sz="2000" dirty="0" smtClean="0">
                <a:latin typeface="Calibri" pitchFamily="34" charset="0"/>
              </a:rPr>
              <a:t>simulates longer break</a:t>
            </a:r>
            <a:r>
              <a:rPr lang="pl-PL" sz="2000" dirty="0" smtClean="0">
                <a:latin typeface="Calibri" pitchFamily="34" charset="0"/>
              </a:rPr>
              <a:t>, </a:t>
            </a:r>
            <a:r>
              <a:rPr lang="en-US" sz="2000" dirty="0" smtClean="0">
                <a:latin typeface="Calibri" pitchFamily="34" charset="0"/>
              </a:rPr>
              <a:t>errors may arrive again</a:t>
            </a:r>
            <a:r>
              <a:rPr lang="pl-PL" sz="2000" dirty="0" smtClean="0">
                <a:latin typeface="Calibri" pitchFamily="34" charset="0"/>
              </a:rPr>
              <a:t>.</a:t>
            </a:r>
            <a:endParaRPr lang="pl-PL" sz="2000" dirty="0">
              <a:latin typeface="Calibri" pitchFamily="34" charset="0"/>
            </a:endParaRPr>
          </a:p>
        </p:txBody>
      </p:sp>
      <p:pic>
        <p:nvPicPr>
          <p:cNvPr id="3174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3550" y="1052736"/>
            <a:ext cx="3505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2699645"/>
      </p:ext>
    </p:extLst>
  </p:cSld>
  <p:clrMapOvr>
    <a:masterClrMapping/>
  </p:clrMapOvr>
  <p:transition>
    <p:strips dir="rd"/>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ytuł 7"/>
          <p:cNvSpPr>
            <a:spLocks noGrp="1"/>
          </p:cNvSpPr>
          <p:nvPr>
            <p:ph type="title"/>
          </p:nvPr>
        </p:nvSpPr>
        <p:spPr/>
        <p:txBody>
          <a:bodyPr/>
          <a:lstStyle/>
          <a:p>
            <a:r>
              <a:rPr lang="en-US" dirty="0" smtClean="0"/>
              <a:t>What it will be about</a:t>
            </a:r>
            <a:endParaRPr lang="en-US" dirty="0"/>
          </a:p>
        </p:txBody>
      </p:sp>
      <p:sp>
        <p:nvSpPr>
          <p:cNvPr id="9" name="Symbol zastępczy zawartości 8"/>
          <p:cNvSpPr>
            <a:spLocks noGrp="1"/>
          </p:cNvSpPr>
          <p:nvPr>
            <p:ph idx="1"/>
          </p:nvPr>
        </p:nvSpPr>
        <p:spPr>
          <a:xfrm>
            <a:off x="698500" y="1241519"/>
            <a:ext cx="8121650" cy="5400675"/>
          </a:xfrm>
        </p:spPr>
        <p:txBody>
          <a:bodyPr/>
          <a:lstStyle/>
          <a:p>
            <a:pPr marL="457200" indent="-457200">
              <a:buFont typeface="+mj-lt"/>
              <a:buAutoNum type="arabicPeriod"/>
            </a:pPr>
            <a:r>
              <a:rPr lang="en-US" dirty="0"/>
              <a:t>Memory: types, functions &amp; neural </a:t>
            </a:r>
            <a:r>
              <a:rPr lang="en-US" dirty="0" smtClean="0"/>
              <a:t>implementation. </a:t>
            </a:r>
            <a:endParaRPr lang="en-US" dirty="0"/>
          </a:p>
          <a:p>
            <a:pPr marL="457200" indent="-457200">
              <a:buFont typeface="+mj-lt"/>
              <a:buAutoNum type="arabicPeriod"/>
            </a:pPr>
            <a:r>
              <a:rPr lang="en-US" dirty="0"/>
              <a:t>Memory-based cognitive architecture.</a:t>
            </a:r>
          </a:p>
          <a:p>
            <a:pPr marL="457200" indent="-457200">
              <a:buFont typeface="+mj-lt"/>
              <a:buAutoNum type="arabicPeriod"/>
            </a:pPr>
            <a:r>
              <a:rPr lang="en-US" dirty="0" smtClean="0"/>
              <a:t>Active memory and priming</a:t>
            </a:r>
          </a:p>
          <a:p>
            <a:pPr marL="457200" indent="-457200">
              <a:buFont typeface="+mj-lt"/>
              <a:buAutoNum type="arabicPeriod"/>
            </a:pPr>
            <a:r>
              <a:rPr lang="en-US" dirty="0" smtClean="0"/>
              <a:t>Catastrophic forgetting. </a:t>
            </a:r>
          </a:p>
          <a:p>
            <a:pPr marL="457200" indent="-457200">
              <a:buFont typeface="+mj-lt"/>
              <a:buAutoNum type="arabicPeriod"/>
            </a:pPr>
            <a:r>
              <a:rPr lang="en-US" dirty="0" smtClean="0"/>
              <a:t>Episodic memory hippocampus model.</a:t>
            </a:r>
          </a:p>
          <a:p>
            <a:pPr marL="457200" indent="-457200">
              <a:buFont typeface="+mj-lt"/>
              <a:buAutoNum type="arabicPeriod"/>
            </a:pPr>
            <a:r>
              <a:rPr lang="en-US" dirty="0" smtClean="0"/>
              <a:t>Short-term memory. </a:t>
            </a:r>
          </a:p>
          <a:p>
            <a:pPr marL="457200" indent="-457200">
              <a:buFont typeface="+mj-lt"/>
              <a:buAutoNum type="arabicPeriod"/>
            </a:pPr>
            <a:r>
              <a:rPr lang="en-US" dirty="0" smtClean="0"/>
              <a:t>Working memory. </a:t>
            </a:r>
          </a:p>
          <a:p>
            <a:pPr marL="457200" indent="-457200">
              <a:buFont typeface="+mj-lt"/>
              <a:buAutoNum type="arabicPeriod"/>
            </a:pPr>
            <a:r>
              <a:rPr lang="en-US" dirty="0" smtClean="0"/>
              <a:t>Synaptic-dynamic memory interactions. </a:t>
            </a:r>
          </a:p>
          <a:p>
            <a:pPr marL="457200" indent="-457200">
              <a:buFont typeface="+mj-lt"/>
              <a:buAutoNum type="arabicPeriod"/>
            </a:pPr>
            <a:r>
              <a:rPr lang="en-US" sz="2400" dirty="0" smtClean="0">
                <a:solidFill>
                  <a:srgbClr val="FFC000"/>
                </a:solidFill>
              </a:rPr>
              <a:t>Semantic memory.</a:t>
            </a:r>
          </a:p>
        </p:txBody>
      </p:sp>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2750" y="5293679"/>
            <a:ext cx="2381250"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descr="brain_anim"/>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188913"/>
            <a:ext cx="8572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734552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defRPr/>
            </a:pPr>
            <a:r>
              <a:rPr lang="en-US" dirty="0" smtClean="0">
                <a:effectLst>
                  <a:outerShdw blurRad="38100" dist="38100" dir="2700000" algn="tl">
                    <a:srgbClr val="000000">
                      <a:alpha val="43137"/>
                    </a:srgbClr>
                  </a:outerShdw>
                </a:effectLst>
              </a:rPr>
              <a:t>Semantic Memory Models</a:t>
            </a:r>
            <a:endParaRPr lang="pl-PL" dirty="0" smtClean="0">
              <a:effectLst>
                <a:outerShdw blurRad="38100" dist="38100" dir="2700000" algn="tl">
                  <a:srgbClr val="000000">
                    <a:alpha val="43137"/>
                  </a:srgbClr>
                </a:outerShdw>
              </a:effectLst>
            </a:endParaRPr>
          </a:p>
        </p:txBody>
      </p:sp>
      <p:pic>
        <p:nvPicPr>
          <p:cNvPr id="70659" name="Picture 4" descr="Graphic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571500" y="2978264"/>
            <a:ext cx="4824413" cy="2468563"/>
          </a:xfrm>
          <a:noFill/>
        </p:spPr>
      </p:pic>
      <p:graphicFrame>
        <p:nvGraphicFramePr>
          <p:cNvPr id="70660" name="Object 6"/>
          <p:cNvGraphicFramePr>
            <a:graphicFrameLocks noGrp="1" noChangeAspect="1"/>
          </p:cNvGraphicFramePr>
          <p:nvPr>
            <p:ph sz="half" idx="2"/>
          </p:nvPr>
        </p:nvGraphicFramePr>
        <p:xfrm>
          <a:off x="5857875" y="2786063"/>
          <a:ext cx="2513013" cy="2894012"/>
        </p:xfrm>
        <a:graphic>
          <a:graphicData uri="http://schemas.openxmlformats.org/presentationml/2006/ole">
            <mc:AlternateContent xmlns:mc="http://schemas.openxmlformats.org/markup-compatibility/2006">
              <mc:Choice xmlns:v="urn:schemas-microsoft-com:vml" Requires="v">
                <p:oleObj spid="_x0000_s27659" name="Obraz - mapa bitowa" r:id="rId4" imgW="3524742" imgH="4057143" progId="Paint.Picture">
                  <p:embed/>
                </p:oleObj>
              </mc:Choice>
              <mc:Fallback>
                <p:oleObj name="Obraz - mapa bitowa" r:id="rId4" imgW="3524742" imgH="4057143"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57875" y="2786063"/>
                        <a:ext cx="2513013" cy="289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0661" name="Text Box 8"/>
          <p:cNvSpPr txBox="1">
            <a:spLocks noChangeArrowheads="1"/>
          </p:cNvSpPr>
          <p:nvPr/>
        </p:nvSpPr>
        <p:spPr bwMode="auto">
          <a:xfrm>
            <a:off x="565150" y="1043255"/>
            <a:ext cx="8111306"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400">
                <a:solidFill>
                  <a:schemeClr val="bg1"/>
                </a:solidFill>
                <a:latin typeface="Arial Unicode MS" pitchFamily="34" charset="-128"/>
              </a:defRPr>
            </a:lvl1pPr>
            <a:lvl2pPr marL="742950" indent="-285750" eaLnBrk="0" hangingPunct="0">
              <a:defRPr sz="4400">
                <a:solidFill>
                  <a:schemeClr val="bg1"/>
                </a:solidFill>
                <a:latin typeface="Arial Unicode MS" pitchFamily="34" charset="-128"/>
              </a:defRPr>
            </a:lvl2pPr>
            <a:lvl3pPr marL="1143000" indent="-228600" eaLnBrk="0" hangingPunct="0">
              <a:defRPr sz="4400">
                <a:solidFill>
                  <a:schemeClr val="bg1"/>
                </a:solidFill>
                <a:latin typeface="Arial Unicode MS" pitchFamily="34" charset="-128"/>
              </a:defRPr>
            </a:lvl3pPr>
            <a:lvl4pPr marL="1600200" indent="-228600" eaLnBrk="0" hangingPunct="0">
              <a:defRPr sz="4400">
                <a:solidFill>
                  <a:schemeClr val="bg1"/>
                </a:solidFill>
                <a:latin typeface="Arial Unicode MS" pitchFamily="34" charset="-128"/>
              </a:defRPr>
            </a:lvl4pPr>
            <a:lvl5pPr marL="2057400" indent="-228600" eaLnBrk="0" hangingPunct="0">
              <a:defRPr sz="4400">
                <a:solidFill>
                  <a:schemeClr val="bg1"/>
                </a:solidFill>
                <a:latin typeface="Arial Unicode MS" pitchFamily="34" charset="-128"/>
              </a:defRPr>
            </a:lvl5pPr>
            <a:lvl6pPr marL="2514600" indent="-228600" algn="ctr" eaLnBrk="0" fontAlgn="base" hangingPunct="0">
              <a:spcBef>
                <a:spcPct val="0"/>
              </a:spcBef>
              <a:spcAft>
                <a:spcPct val="0"/>
              </a:spcAft>
              <a:defRPr sz="4400">
                <a:solidFill>
                  <a:schemeClr val="bg1"/>
                </a:solidFill>
                <a:latin typeface="Arial Unicode MS" pitchFamily="34" charset="-128"/>
              </a:defRPr>
            </a:lvl6pPr>
            <a:lvl7pPr marL="2971800" indent="-228600" algn="ctr" eaLnBrk="0" fontAlgn="base" hangingPunct="0">
              <a:spcBef>
                <a:spcPct val="0"/>
              </a:spcBef>
              <a:spcAft>
                <a:spcPct val="0"/>
              </a:spcAft>
              <a:defRPr sz="4400">
                <a:solidFill>
                  <a:schemeClr val="bg1"/>
                </a:solidFill>
                <a:latin typeface="Arial Unicode MS" pitchFamily="34" charset="-128"/>
              </a:defRPr>
            </a:lvl7pPr>
            <a:lvl8pPr marL="3429000" indent="-228600" algn="ctr" eaLnBrk="0" fontAlgn="base" hangingPunct="0">
              <a:spcBef>
                <a:spcPct val="0"/>
              </a:spcBef>
              <a:spcAft>
                <a:spcPct val="0"/>
              </a:spcAft>
              <a:defRPr sz="4400">
                <a:solidFill>
                  <a:schemeClr val="bg1"/>
                </a:solidFill>
                <a:latin typeface="Arial Unicode MS" pitchFamily="34" charset="-128"/>
              </a:defRPr>
            </a:lvl8pPr>
            <a:lvl9pPr marL="3886200" indent="-228600" algn="ctr" eaLnBrk="0" fontAlgn="base" hangingPunct="0">
              <a:spcBef>
                <a:spcPct val="0"/>
              </a:spcBef>
              <a:spcAft>
                <a:spcPct val="0"/>
              </a:spcAft>
              <a:defRPr sz="4400">
                <a:solidFill>
                  <a:schemeClr val="bg1"/>
                </a:solidFill>
                <a:latin typeface="Arial Unicode MS" pitchFamily="34" charset="-128"/>
              </a:defRPr>
            </a:lvl9pPr>
          </a:lstStyle>
          <a:p>
            <a:pPr algn="l" eaLnBrk="1" hangingPunct="1"/>
            <a:r>
              <a:rPr lang="en-US" sz="2000" dirty="0" err="1">
                <a:solidFill>
                  <a:srgbClr val="FFFFFF"/>
                </a:solidFill>
                <a:effectLst/>
                <a:latin typeface="+mn-lt"/>
              </a:rPr>
              <a:t>Endel</a:t>
            </a:r>
            <a:r>
              <a:rPr lang="en-US" sz="2000" dirty="0">
                <a:solidFill>
                  <a:srgbClr val="FFFFFF"/>
                </a:solidFill>
                <a:effectLst/>
                <a:latin typeface="+mn-lt"/>
              </a:rPr>
              <a:t> </a:t>
            </a:r>
            <a:r>
              <a:rPr lang="en-US" sz="2000" dirty="0" err="1">
                <a:solidFill>
                  <a:srgbClr val="FFFFFF"/>
                </a:solidFill>
                <a:effectLst/>
                <a:latin typeface="+mn-lt"/>
              </a:rPr>
              <a:t>Tulving</a:t>
            </a:r>
            <a:r>
              <a:rPr lang="en-US" sz="2000" dirty="0">
                <a:solidFill>
                  <a:srgbClr val="FFFFFF"/>
                </a:solidFill>
                <a:effectLst/>
                <a:latin typeface="+mn-lt"/>
              </a:rPr>
              <a:t> „Episodic and Semantic Memory” 1972. </a:t>
            </a:r>
          </a:p>
          <a:p>
            <a:pPr algn="l" eaLnBrk="1" hangingPunct="1"/>
            <a:endParaRPr lang="en-US" sz="1000" dirty="0">
              <a:solidFill>
                <a:srgbClr val="FFFFFF"/>
              </a:solidFill>
              <a:effectLst/>
              <a:latin typeface="+mn-lt"/>
            </a:endParaRPr>
          </a:p>
          <a:p>
            <a:pPr algn="l" eaLnBrk="1" hangingPunct="1"/>
            <a:r>
              <a:rPr lang="en-US" sz="2000" dirty="0">
                <a:solidFill>
                  <a:srgbClr val="FFFFFF"/>
                </a:solidFill>
                <a:effectLst/>
                <a:latin typeface="+mn-lt"/>
              </a:rPr>
              <a:t>Semantic memory refers to the memory of meanings and </a:t>
            </a:r>
            <a:r>
              <a:rPr lang="en-US" sz="2000" dirty="0" smtClean="0">
                <a:solidFill>
                  <a:srgbClr val="FFFFFF"/>
                </a:solidFill>
                <a:effectLst/>
                <a:latin typeface="+mn-lt"/>
              </a:rPr>
              <a:t>understandings</a:t>
            </a:r>
            <a:r>
              <a:rPr lang="en-US" sz="2000" dirty="0">
                <a:solidFill>
                  <a:srgbClr val="FFFFFF"/>
                </a:solidFill>
                <a:effectLst/>
                <a:latin typeface="+mn-lt"/>
              </a:rPr>
              <a:t>. </a:t>
            </a:r>
            <a:endParaRPr lang="en-US" sz="2000" dirty="0" smtClean="0">
              <a:solidFill>
                <a:srgbClr val="FFFFFF"/>
              </a:solidFill>
              <a:effectLst/>
              <a:latin typeface="+mn-lt"/>
            </a:endParaRPr>
          </a:p>
          <a:p>
            <a:pPr algn="l" eaLnBrk="1" hangingPunct="1"/>
            <a:r>
              <a:rPr lang="en-US" sz="2000" dirty="0" smtClean="0">
                <a:solidFill>
                  <a:srgbClr val="FFFFFF"/>
                </a:solidFill>
                <a:effectLst/>
                <a:latin typeface="+mn-lt"/>
              </a:rPr>
              <a:t>It stores concept-based, generic, context-free knowledge. </a:t>
            </a:r>
          </a:p>
          <a:p>
            <a:pPr algn="l" eaLnBrk="1" hangingPunct="1">
              <a:lnSpc>
                <a:spcPct val="80000"/>
              </a:lnSpc>
              <a:spcBef>
                <a:spcPct val="20000"/>
              </a:spcBef>
              <a:buClr>
                <a:schemeClr val="hlink"/>
              </a:buClr>
              <a:buSzPct val="65000"/>
              <a:buFont typeface="Wingdings" pitchFamily="2" charset="2"/>
              <a:buNone/>
            </a:pPr>
            <a:endParaRPr lang="en-US" sz="1000" dirty="0">
              <a:solidFill>
                <a:srgbClr val="FFFFFF"/>
              </a:solidFill>
              <a:effectLst/>
              <a:latin typeface="+mn-lt"/>
            </a:endParaRPr>
          </a:p>
          <a:p>
            <a:pPr algn="l" eaLnBrk="1" hangingPunct="1">
              <a:lnSpc>
                <a:spcPct val="80000"/>
              </a:lnSpc>
              <a:spcBef>
                <a:spcPct val="20000"/>
              </a:spcBef>
              <a:buClr>
                <a:schemeClr val="hlink"/>
              </a:buClr>
              <a:buSzPct val="65000"/>
              <a:buFont typeface="Wingdings" pitchFamily="2" charset="2"/>
              <a:buNone/>
            </a:pPr>
            <a:r>
              <a:rPr lang="en-US" sz="2000" dirty="0">
                <a:solidFill>
                  <a:srgbClr val="FFFFFF"/>
                </a:solidFill>
                <a:effectLst/>
                <a:latin typeface="+mn-lt"/>
              </a:rPr>
              <a:t>Permanent container for general knowledge (facts, ideas, words </a:t>
            </a:r>
            <a:r>
              <a:rPr lang="en-US" sz="2000" dirty="0" err="1">
                <a:solidFill>
                  <a:srgbClr val="FFFFFF"/>
                </a:solidFill>
                <a:effectLst/>
                <a:latin typeface="+mn-lt"/>
              </a:rPr>
              <a:t>etc</a:t>
            </a:r>
            <a:r>
              <a:rPr lang="en-US" sz="2000" dirty="0">
                <a:solidFill>
                  <a:srgbClr val="FFFFFF"/>
                </a:solidFill>
                <a:effectLst/>
                <a:latin typeface="+mn-lt"/>
              </a:rPr>
              <a:t>).</a:t>
            </a:r>
          </a:p>
        </p:txBody>
      </p:sp>
      <p:sp>
        <p:nvSpPr>
          <p:cNvPr id="3081" name="Text Box 9"/>
          <p:cNvSpPr txBox="1">
            <a:spLocks noChangeArrowheads="1"/>
          </p:cNvSpPr>
          <p:nvPr/>
        </p:nvSpPr>
        <p:spPr bwMode="auto">
          <a:xfrm>
            <a:off x="5999660" y="5786438"/>
            <a:ext cx="2326278" cy="707886"/>
          </a:xfrm>
          <a:prstGeom prst="rect">
            <a:avLst/>
          </a:prstGeom>
          <a:noFill/>
          <a:ln w="9525">
            <a:noFill/>
            <a:miter lim="800000"/>
            <a:headEnd/>
            <a:tailEnd/>
          </a:ln>
          <a:effectLst/>
        </p:spPr>
        <p:txBody>
          <a:bodyPr wrap="none">
            <a:spAutoFit/>
          </a:bodyPr>
          <a:lstStyle/>
          <a:p>
            <a:pPr>
              <a:defRPr/>
            </a:pPr>
            <a:r>
              <a:rPr lang="en-GB" sz="2000" dirty="0">
                <a:effectLst>
                  <a:outerShdw blurRad="38100" dist="38100" dir="2700000" algn="tl">
                    <a:srgbClr val="000000">
                      <a:alpha val="43137"/>
                    </a:srgbClr>
                  </a:outerShdw>
                </a:effectLst>
                <a:latin typeface="+mn-lt"/>
              </a:rPr>
              <a:t>Semantic network </a:t>
            </a:r>
            <a:br>
              <a:rPr lang="en-GB" sz="2000" dirty="0">
                <a:effectLst>
                  <a:outerShdw blurRad="38100" dist="38100" dir="2700000" algn="tl">
                    <a:srgbClr val="000000">
                      <a:alpha val="43137"/>
                    </a:srgbClr>
                  </a:outerShdw>
                </a:effectLst>
                <a:latin typeface="+mn-lt"/>
              </a:rPr>
            </a:br>
            <a:r>
              <a:rPr lang="en-GB" sz="2000" dirty="0">
                <a:effectLst>
                  <a:outerShdw blurRad="38100" dist="38100" dir="2700000" algn="tl">
                    <a:srgbClr val="000000">
                      <a:alpha val="43137"/>
                    </a:srgbClr>
                  </a:outerShdw>
                </a:effectLst>
                <a:latin typeface="+mn-lt"/>
              </a:rPr>
              <a:t>Collins   Loftus, 1975</a:t>
            </a:r>
            <a:endParaRPr lang="pl-PL" sz="2000" dirty="0">
              <a:effectLst>
                <a:outerShdw blurRad="38100" dist="38100" dir="2700000" algn="tl">
                  <a:srgbClr val="000000">
                    <a:alpha val="43137"/>
                  </a:srgbClr>
                </a:outerShdw>
              </a:effectLst>
              <a:latin typeface="+mn-lt"/>
            </a:endParaRPr>
          </a:p>
        </p:txBody>
      </p:sp>
      <p:sp>
        <p:nvSpPr>
          <p:cNvPr id="3082" name="Text Box 10"/>
          <p:cNvSpPr txBox="1">
            <a:spLocks noChangeArrowheads="1"/>
          </p:cNvSpPr>
          <p:nvPr/>
        </p:nvSpPr>
        <p:spPr bwMode="auto">
          <a:xfrm>
            <a:off x="1371323" y="5572125"/>
            <a:ext cx="2486578" cy="707886"/>
          </a:xfrm>
          <a:prstGeom prst="rect">
            <a:avLst/>
          </a:prstGeom>
          <a:noFill/>
          <a:ln w="9525">
            <a:noFill/>
            <a:miter lim="800000"/>
            <a:headEnd/>
            <a:tailEnd/>
          </a:ln>
          <a:effectLst/>
        </p:spPr>
        <p:txBody>
          <a:bodyPr wrap="none">
            <a:spAutoFit/>
          </a:bodyPr>
          <a:lstStyle/>
          <a:p>
            <a:pPr>
              <a:defRPr/>
            </a:pPr>
            <a:r>
              <a:rPr lang="en-GB" sz="2000" dirty="0">
                <a:effectLst>
                  <a:outerShdw blurRad="38100" dist="38100" dir="2700000" algn="tl">
                    <a:srgbClr val="000000">
                      <a:alpha val="43137"/>
                    </a:srgbClr>
                  </a:outerShdw>
                </a:effectLst>
                <a:latin typeface="+mn-lt"/>
              </a:rPr>
              <a:t>Hierarchical Model </a:t>
            </a:r>
            <a:br>
              <a:rPr lang="en-GB" sz="2000" dirty="0">
                <a:effectLst>
                  <a:outerShdw blurRad="38100" dist="38100" dir="2700000" algn="tl">
                    <a:srgbClr val="000000">
                      <a:alpha val="43137"/>
                    </a:srgbClr>
                  </a:outerShdw>
                </a:effectLst>
                <a:latin typeface="+mn-lt"/>
              </a:rPr>
            </a:br>
            <a:r>
              <a:rPr lang="en-GB" sz="2000" dirty="0">
                <a:effectLst>
                  <a:outerShdw blurRad="38100" dist="38100" dir="2700000" algn="tl">
                    <a:srgbClr val="000000">
                      <a:alpha val="43137"/>
                    </a:srgbClr>
                  </a:outerShdw>
                </a:effectLst>
                <a:latin typeface="+mn-lt"/>
              </a:rPr>
              <a:t>Collins   </a:t>
            </a:r>
            <a:r>
              <a:rPr lang="en-GB" sz="2000" dirty="0" err="1">
                <a:effectLst>
                  <a:outerShdw blurRad="38100" dist="38100" dir="2700000" algn="tl">
                    <a:srgbClr val="000000">
                      <a:alpha val="43137"/>
                    </a:srgbClr>
                  </a:outerShdw>
                </a:effectLst>
                <a:latin typeface="+mn-lt"/>
              </a:rPr>
              <a:t>Quillian</a:t>
            </a:r>
            <a:r>
              <a:rPr lang="en-GB" sz="2000" dirty="0">
                <a:effectLst>
                  <a:outerShdw blurRad="38100" dist="38100" dir="2700000" algn="tl">
                    <a:srgbClr val="000000">
                      <a:alpha val="43137"/>
                    </a:srgbClr>
                  </a:outerShdw>
                </a:effectLst>
                <a:latin typeface="+mn-lt"/>
              </a:rPr>
              <a:t>, 1969</a:t>
            </a:r>
            <a:endParaRPr lang="pl-PL" sz="2000" dirty="0">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28674110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5106" name="Rectangle 2"/>
          <p:cNvSpPr>
            <a:spLocks noGrp="1" noChangeArrowheads="1"/>
          </p:cNvSpPr>
          <p:nvPr>
            <p:ph type="title"/>
          </p:nvPr>
        </p:nvSpPr>
        <p:spPr>
          <a:xfrm>
            <a:off x="685800" y="304800"/>
            <a:ext cx="7793038" cy="693738"/>
          </a:xfrm>
        </p:spPr>
        <p:txBody>
          <a:bodyPr/>
          <a:lstStyle/>
          <a:p>
            <a:pPr>
              <a:defRPr/>
            </a:pPr>
            <a:r>
              <a:rPr lang="en-US" dirty="0"/>
              <a:t>SM </a:t>
            </a:r>
            <a:r>
              <a:rPr lang="en-US" dirty="0" smtClean="0"/>
              <a:t>&amp; neural </a:t>
            </a:r>
            <a:r>
              <a:rPr lang="en-US" dirty="0"/>
              <a:t>distances</a:t>
            </a:r>
            <a:endParaRPr lang="pl-PL" dirty="0">
              <a:solidFill>
                <a:schemeClr val="bg1"/>
              </a:solidFill>
            </a:endParaRPr>
          </a:p>
        </p:txBody>
      </p:sp>
      <p:sp>
        <p:nvSpPr>
          <p:cNvPr id="72707" name="Rectangle 3"/>
          <p:cNvSpPr>
            <a:spLocks noGrp="1" noChangeArrowheads="1"/>
          </p:cNvSpPr>
          <p:nvPr>
            <p:ph type="body" idx="1"/>
          </p:nvPr>
        </p:nvSpPr>
        <p:spPr>
          <a:xfrm>
            <a:off x="611924" y="1196752"/>
            <a:ext cx="4320116" cy="2016224"/>
          </a:xfrm>
          <a:noFill/>
        </p:spPr>
        <p:txBody>
          <a:bodyPr/>
          <a:lstStyle/>
          <a:p>
            <a:pPr marL="0" indent="0">
              <a:buFontTx/>
              <a:buNone/>
            </a:pPr>
            <a:r>
              <a:rPr lang="en-US" dirty="0" smtClean="0"/>
              <a:t>Activations of groups of hidden neurons defines similarity relations for feature based vector representation preserving similarity of objects (from </a:t>
            </a:r>
            <a:r>
              <a:rPr lang="en-US" dirty="0" err="1" smtClean="0"/>
              <a:t>McClleland</a:t>
            </a:r>
            <a:r>
              <a:rPr lang="en-US" dirty="0" smtClean="0"/>
              <a:t>, McNaughton, O’Reilly, Why there are complementary learning systems 1994).</a:t>
            </a:r>
          </a:p>
        </p:txBody>
      </p:sp>
      <p:pic>
        <p:nvPicPr>
          <p:cNvPr id="7270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3365640"/>
            <a:ext cx="3170237" cy="334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0" y="1844824"/>
            <a:ext cx="41148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7165859"/>
      </p:ext>
    </p:extLst>
  </p:cSld>
  <p:clrMapOvr>
    <a:masterClrMapping/>
  </p:clrMapOvr>
  <p:transition>
    <p:strips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p:txBody>
          <a:bodyPr/>
          <a:lstStyle/>
          <a:p>
            <a:r>
              <a:rPr lang="en-US" dirty="0" smtClean="0"/>
              <a:t>Executive/perceptual </a:t>
            </a:r>
            <a:r>
              <a:rPr lang="en-US" dirty="0"/>
              <a:t>memory</a:t>
            </a:r>
          </a:p>
        </p:txBody>
      </p:sp>
      <p:sp>
        <p:nvSpPr>
          <p:cNvPr id="6" name="Symbol zastępczy zawartości 5"/>
          <p:cNvSpPr>
            <a:spLocks noGrp="1"/>
          </p:cNvSpPr>
          <p:nvPr>
            <p:ph idx="1"/>
          </p:nvPr>
        </p:nvSpPr>
        <p:spPr>
          <a:xfrm>
            <a:off x="698500" y="2996952"/>
            <a:ext cx="3441452" cy="3168352"/>
          </a:xfrm>
        </p:spPr>
        <p:txBody>
          <a:bodyPr/>
          <a:lstStyle/>
          <a:p>
            <a:pPr marL="0" indent="0">
              <a:lnSpc>
                <a:spcPct val="120000"/>
              </a:lnSpc>
              <a:buNone/>
              <a:defRPr/>
            </a:pPr>
            <a:r>
              <a:rPr lang="en-US" dirty="0" smtClean="0"/>
              <a:t>Another functional division: action and perception or executive/perceptual memory, roughly frontal/posterior brain areas.</a:t>
            </a:r>
          </a:p>
        </p:txBody>
      </p:sp>
      <p:pic>
        <p:nvPicPr>
          <p:cNvPr id="22530" name="Picture 2" descr="http://www.scholarpedia.org/wiki/images/thumb/d/d8/Cortical_Memory_Fuster_f1.jpeg/450px-Cortical_Memory_Fuster_f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1196752"/>
            <a:ext cx="4286250" cy="5038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508153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7154" name="Rectangle 2"/>
          <p:cNvSpPr>
            <a:spLocks noGrp="1" noChangeArrowheads="1"/>
          </p:cNvSpPr>
          <p:nvPr>
            <p:ph type="title"/>
          </p:nvPr>
        </p:nvSpPr>
        <p:spPr>
          <a:xfrm>
            <a:off x="685800" y="304800"/>
            <a:ext cx="7793038" cy="693738"/>
          </a:xfrm>
        </p:spPr>
        <p:txBody>
          <a:bodyPr/>
          <a:lstStyle/>
          <a:p>
            <a:pPr>
              <a:defRPr/>
            </a:pPr>
            <a:r>
              <a:rPr lang="en-US"/>
              <a:t>Similarity between concepts</a:t>
            </a:r>
            <a:endParaRPr lang="pl-PL">
              <a:solidFill>
                <a:schemeClr val="bg1"/>
              </a:solidFill>
            </a:endParaRPr>
          </a:p>
        </p:txBody>
      </p:sp>
      <p:sp>
        <p:nvSpPr>
          <p:cNvPr id="73731" name="Rectangle 3"/>
          <p:cNvSpPr>
            <a:spLocks noGrp="1" noChangeArrowheads="1"/>
          </p:cNvSpPr>
          <p:nvPr>
            <p:ph type="body" idx="1"/>
          </p:nvPr>
        </p:nvSpPr>
        <p:spPr>
          <a:xfrm>
            <a:off x="611188" y="1071563"/>
            <a:ext cx="8208962" cy="1277937"/>
          </a:xfrm>
          <a:noFill/>
        </p:spPr>
        <p:txBody>
          <a:bodyPr/>
          <a:lstStyle/>
          <a:p>
            <a:pPr marL="0" indent="0">
              <a:buFontTx/>
              <a:buNone/>
            </a:pPr>
            <a:r>
              <a:rPr lang="en-US" dirty="0" smtClean="0"/>
              <a:t>Left: MDS on vectors from neural network. </a:t>
            </a:r>
            <a:br>
              <a:rPr lang="en-US" dirty="0" smtClean="0"/>
            </a:br>
            <a:r>
              <a:rPr lang="en-US" dirty="0" smtClean="0"/>
              <a:t>Right: MDS on data from psychological experiments with perceived similarity between animals.</a:t>
            </a:r>
          </a:p>
          <a:p>
            <a:pPr marL="0" indent="0">
              <a:buFontTx/>
              <a:buNone/>
            </a:pPr>
            <a:r>
              <a:rPr lang="en-US" dirty="0" smtClean="0"/>
              <a:t>Vector and probabilistic models are approximations </a:t>
            </a:r>
            <a:r>
              <a:rPr lang="en-US" smtClean="0"/>
              <a:t>to brain processes.</a:t>
            </a:r>
            <a:endParaRPr lang="pl-PL" dirty="0" smtClean="0"/>
          </a:p>
          <a:p>
            <a:pPr marL="0" indent="0">
              <a:buFontTx/>
              <a:buNone/>
            </a:pPr>
            <a:r>
              <a:rPr lang="pl-PL" dirty="0" smtClean="0"/>
              <a:t>				  </a:t>
            </a:r>
            <a:r>
              <a:rPr lang="pl-PL" dirty="0" err="1" smtClean="0">
                <a:solidFill>
                  <a:srgbClr val="FFFF00"/>
                </a:solidFill>
              </a:rPr>
              <a:t>S</a:t>
            </a:r>
            <a:r>
              <a:rPr lang="pl-PL" i="1" baseline="-25000" dirty="0" err="1" smtClean="0">
                <a:solidFill>
                  <a:srgbClr val="FFFF00"/>
                </a:solidFill>
              </a:rPr>
              <a:t>ij</a:t>
            </a:r>
            <a:r>
              <a:rPr lang="pl-PL" dirty="0" smtClean="0">
                <a:solidFill>
                  <a:srgbClr val="FFFF00"/>
                </a:solidFill>
              </a:rPr>
              <a:t> ~ </a:t>
            </a:r>
            <a:r>
              <a:rPr lang="en-US" dirty="0" smtClean="0">
                <a:solidFill>
                  <a:srgbClr val="FFFF00"/>
                </a:solidFill>
                <a:sym typeface="Symbol" pitchFamily="18" charset="2"/>
              </a:rPr>
              <a:t></a:t>
            </a:r>
            <a:r>
              <a:rPr lang="en-US" dirty="0" smtClean="0">
                <a:solidFill>
                  <a:srgbClr val="FFFF00"/>
                </a:solidFill>
              </a:rPr>
              <a:t>(</a:t>
            </a:r>
            <a:r>
              <a:rPr lang="en-US" i="1" dirty="0" err="1" smtClean="0">
                <a:solidFill>
                  <a:srgbClr val="FFFF00"/>
                </a:solidFill>
              </a:rPr>
              <a:t>w</a:t>
            </a:r>
            <a:r>
              <a:rPr lang="en-US" dirty="0" err="1" smtClean="0">
                <a:solidFill>
                  <a:srgbClr val="FFFF00"/>
                </a:solidFill>
              </a:rPr>
              <a:t>,</a:t>
            </a:r>
            <a:r>
              <a:rPr lang="en-US" i="1" dirty="0" err="1" smtClean="0">
                <a:solidFill>
                  <a:srgbClr val="FFFF00"/>
                </a:solidFill>
              </a:rPr>
              <a:t>Cont</a:t>
            </a:r>
            <a:r>
              <a:rPr lang="en-US" dirty="0" smtClean="0">
                <a:solidFill>
                  <a:srgbClr val="FFFF00"/>
                </a:solidFill>
              </a:rPr>
              <a:t>)</a:t>
            </a:r>
            <a:r>
              <a:rPr lang="pl-PL" dirty="0" smtClean="0">
                <a:solidFill>
                  <a:srgbClr val="FFFF00"/>
                </a:solidFill>
              </a:rPr>
              <a:t>|</a:t>
            </a:r>
            <a:r>
              <a:rPr lang="en-US" dirty="0" smtClean="0">
                <a:solidFill>
                  <a:srgbClr val="FFFF00"/>
                </a:solidFill>
                <a:sym typeface="Symbol" pitchFamily="18" charset="2"/>
              </a:rPr>
              <a:t></a:t>
            </a:r>
            <a:r>
              <a:rPr lang="en-US" dirty="0" smtClean="0">
                <a:solidFill>
                  <a:srgbClr val="FFFF00"/>
                </a:solidFill>
              </a:rPr>
              <a:t>(</a:t>
            </a:r>
            <a:r>
              <a:rPr lang="en-US" i="1" dirty="0" err="1" smtClean="0">
                <a:solidFill>
                  <a:srgbClr val="FFFF00"/>
                </a:solidFill>
              </a:rPr>
              <a:t>w</a:t>
            </a:r>
            <a:r>
              <a:rPr lang="en-US" dirty="0" err="1" smtClean="0">
                <a:solidFill>
                  <a:srgbClr val="FFFF00"/>
                </a:solidFill>
              </a:rPr>
              <a:t>,</a:t>
            </a:r>
            <a:r>
              <a:rPr lang="en-US" i="1" dirty="0" err="1" smtClean="0">
                <a:solidFill>
                  <a:srgbClr val="FFFF00"/>
                </a:solidFill>
              </a:rPr>
              <a:t>Cont</a:t>
            </a:r>
            <a:r>
              <a:rPr lang="en-US" dirty="0" smtClean="0">
                <a:solidFill>
                  <a:srgbClr val="FFFF00"/>
                </a:solidFill>
              </a:rPr>
              <a:t>)</a:t>
            </a:r>
            <a:r>
              <a:rPr lang="pl-PL" dirty="0" smtClean="0">
                <a:solidFill>
                  <a:srgbClr val="FFFF00"/>
                </a:solidFill>
              </a:rPr>
              <a:t> </a:t>
            </a:r>
            <a:r>
              <a:rPr lang="en-US" dirty="0" smtClean="0">
                <a:solidFill>
                  <a:srgbClr val="FFFF00"/>
                </a:solidFill>
                <a:sym typeface="Symbol" pitchFamily="18" charset="2"/>
              </a:rPr>
              <a:t></a:t>
            </a:r>
            <a:endParaRPr lang="en-US" dirty="0" smtClean="0">
              <a:solidFill>
                <a:srgbClr val="FFFF00"/>
              </a:solidFill>
              <a:latin typeface="Symbol" pitchFamily="18" charset="2"/>
            </a:endParaRPr>
          </a:p>
        </p:txBody>
      </p:sp>
      <p:pic>
        <p:nvPicPr>
          <p:cNvPr id="737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2565400"/>
            <a:ext cx="396240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715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4625" y="3071813"/>
            <a:ext cx="6111875" cy="355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0657128"/>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71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8898" name="Rectangle 2"/>
          <p:cNvSpPr>
            <a:spLocks noGrp="1" noChangeArrowheads="1"/>
          </p:cNvSpPr>
          <p:nvPr>
            <p:ph type="title"/>
          </p:nvPr>
        </p:nvSpPr>
        <p:spPr>
          <a:xfrm>
            <a:off x="685800" y="350838"/>
            <a:ext cx="7772400" cy="563562"/>
          </a:xfrm>
        </p:spPr>
        <p:txBody>
          <a:bodyPr/>
          <a:lstStyle/>
          <a:p>
            <a:pPr eaLnBrk="1" hangingPunct="1">
              <a:defRPr/>
            </a:pPr>
            <a:r>
              <a:rPr lang="en-US" dirty="0" smtClean="0"/>
              <a:t>Other types of memory</a:t>
            </a:r>
          </a:p>
        </p:txBody>
      </p:sp>
      <p:sp>
        <p:nvSpPr>
          <p:cNvPr id="33795" name="Rectangle 3"/>
          <p:cNvSpPr>
            <a:spLocks noGrp="1" noChangeArrowheads="1"/>
          </p:cNvSpPr>
          <p:nvPr>
            <p:ph type="body" sz="half" idx="1"/>
          </p:nvPr>
        </p:nvSpPr>
        <p:spPr>
          <a:xfrm>
            <a:off x="611188" y="1052513"/>
            <a:ext cx="8353425" cy="5616575"/>
          </a:xfrm>
        </p:spPr>
        <p:txBody>
          <a:bodyPr/>
          <a:lstStyle/>
          <a:p>
            <a:pPr marL="0" indent="0" eaLnBrk="1" hangingPunct="1">
              <a:spcAft>
                <a:spcPts val="1200"/>
              </a:spcAft>
              <a:buFontTx/>
              <a:buNone/>
            </a:pPr>
            <a:r>
              <a:rPr lang="en-US" sz="2000" dirty="0" smtClean="0"/>
              <a:t>Traditional approach to memory assumes functional, cognitive, monolithic canonical representations of memory states.  </a:t>
            </a:r>
          </a:p>
          <a:p>
            <a:pPr marL="0" indent="0" eaLnBrk="1" hangingPunct="1">
              <a:spcAft>
                <a:spcPts val="1200"/>
              </a:spcAft>
              <a:buFontTx/>
              <a:buNone/>
            </a:pPr>
            <a:r>
              <a:rPr lang="en-US" sz="2000" dirty="0" smtClean="0"/>
              <a:t>Modeling approach shows many brain subsystems that participate in some form of memory, with various characteristics, handling different type of representations and information. </a:t>
            </a:r>
          </a:p>
          <a:p>
            <a:pPr marL="0" indent="0" eaLnBrk="1" hangingPunct="1">
              <a:spcAft>
                <a:spcPts val="1200"/>
              </a:spcAft>
              <a:buFontTx/>
              <a:buNone/>
            </a:pPr>
            <a:r>
              <a:rPr lang="en-US" sz="2000" dirty="0" smtClean="0">
                <a:solidFill>
                  <a:srgbClr val="FFC000"/>
                </a:solidFill>
              </a:rPr>
              <a:t>Recognition memory</a:t>
            </a:r>
            <a:r>
              <a:rPr lang="en-US" sz="2000" dirty="0" smtClean="0"/>
              <a:t>: have you seen it before? </a:t>
            </a:r>
            <a:br>
              <a:rPr lang="en-US" sz="2000" dirty="0" smtClean="0"/>
            </a:br>
            <a:r>
              <a:rPr lang="en-US" sz="2000" dirty="0" smtClean="0"/>
              <a:t>Experiments are done usually with lists of items.</a:t>
            </a:r>
          </a:p>
          <a:p>
            <a:pPr marL="0" indent="0" eaLnBrk="1" hangingPunct="1">
              <a:spcAft>
                <a:spcPts val="1200"/>
              </a:spcAft>
              <a:buFontTx/>
              <a:buNone/>
            </a:pPr>
            <a:r>
              <a:rPr lang="en-US" sz="2000" dirty="0" smtClean="0"/>
              <a:t>Internal signal „I recognize” is sufficient, recall is not needed. </a:t>
            </a:r>
          </a:p>
          <a:p>
            <a:pPr marL="0" indent="0" eaLnBrk="1" hangingPunct="1">
              <a:spcAft>
                <a:spcPts val="1200"/>
              </a:spcAft>
              <a:buFontTx/>
              <a:buNone/>
            </a:pPr>
            <a:r>
              <a:rPr lang="en-US" sz="2000" dirty="0" smtClean="0"/>
              <a:t>Model of hippocampus is useful also here, it allows to recall but for recognition memory this is too much, the main role seems to be played here by the old </a:t>
            </a:r>
            <a:r>
              <a:rPr lang="en-US" sz="2000" dirty="0" err="1" smtClean="0"/>
              <a:t>perirhinal</a:t>
            </a:r>
            <a:r>
              <a:rPr lang="en-US" sz="2000" dirty="0" smtClean="0"/>
              <a:t> cortex,</a:t>
            </a:r>
            <a:r>
              <a:rPr lang="en-US" dirty="0" smtClean="0"/>
              <a:t> close to the olfactory bulb)</a:t>
            </a:r>
            <a:r>
              <a:rPr lang="en-US" sz="2000" dirty="0" smtClean="0"/>
              <a:t>. </a:t>
            </a:r>
          </a:p>
          <a:p>
            <a:pPr marL="0" indent="0" eaLnBrk="1" hangingPunct="1">
              <a:spcAft>
                <a:spcPts val="1200"/>
              </a:spcAft>
              <a:buFontTx/>
              <a:buNone/>
            </a:pPr>
            <a:r>
              <a:rPr lang="en-US" sz="2000" dirty="0" smtClean="0">
                <a:solidFill>
                  <a:srgbClr val="FFC000"/>
                </a:solidFill>
              </a:rPr>
              <a:t>Cued recall</a:t>
            </a:r>
            <a:r>
              <a:rPr lang="en-US" sz="2000" dirty="0" smtClean="0"/>
              <a:t> requires recognition of memory states with sufficient cues.</a:t>
            </a:r>
          </a:p>
          <a:p>
            <a:pPr marL="0" indent="0" eaLnBrk="1" hangingPunct="1">
              <a:spcAft>
                <a:spcPts val="1200"/>
              </a:spcAft>
              <a:buFontTx/>
              <a:buNone/>
            </a:pPr>
            <a:r>
              <a:rPr lang="en-US" sz="2000" dirty="0" smtClean="0">
                <a:solidFill>
                  <a:srgbClr val="FFC000"/>
                </a:solidFill>
              </a:rPr>
              <a:t>Free recall</a:t>
            </a:r>
            <a:r>
              <a:rPr lang="en-US" sz="2000" dirty="0" smtClean="0"/>
              <a:t> shows various effects of where items are played on the list (those memorized best are at the beginning and the end), and some chunking of information.</a:t>
            </a:r>
          </a:p>
        </p:txBody>
      </p:sp>
    </p:spTree>
    <p:extLst>
      <p:ext uri="{BB962C8B-B14F-4D97-AF65-F5344CB8AC3E}">
        <p14:creationId xmlns:p14="http://schemas.microsoft.com/office/powerpoint/2010/main" val="2867783890"/>
      </p:ext>
    </p:extLst>
  </p:cSld>
  <p:clrMapOvr>
    <a:masterClrMapping/>
  </p:clrMapOvr>
  <p:transition>
    <p:strips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a:xfrm>
            <a:off x="685800" y="350838"/>
            <a:ext cx="6550496" cy="701675"/>
          </a:xfrm>
        </p:spPr>
        <p:txBody>
          <a:bodyPr/>
          <a:lstStyle/>
          <a:p>
            <a:r>
              <a:rPr lang="en-US" dirty="0" smtClean="0"/>
              <a:t>Memory types</a:t>
            </a:r>
            <a:endParaRPr lang="en-US" dirty="0"/>
          </a:p>
        </p:txBody>
      </p:sp>
      <p:sp>
        <p:nvSpPr>
          <p:cNvPr id="6" name="Symbol zastępczy zawartości 5"/>
          <p:cNvSpPr>
            <a:spLocks noGrp="1"/>
          </p:cNvSpPr>
          <p:nvPr>
            <p:ph idx="1"/>
          </p:nvPr>
        </p:nvSpPr>
        <p:spPr>
          <a:xfrm>
            <a:off x="698500" y="1268413"/>
            <a:ext cx="6969844" cy="864443"/>
          </a:xfrm>
        </p:spPr>
        <p:txBody>
          <a:bodyPr/>
          <a:lstStyle/>
          <a:p>
            <a:pPr>
              <a:lnSpc>
                <a:spcPct val="120000"/>
              </a:lnSpc>
              <a:defRPr/>
            </a:pPr>
            <a:r>
              <a:rPr lang="en-US" dirty="0" smtClean="0"/>
              <a:t>Declarative-</a:t>
            </a:r>
            <a:r>
              <a:rPr lang="en-US" dirty="0" err="1" smtClean="0"/>
              <a:t>nondeclarative</a:t>
            </a:r>
            <a:r>
              <a:rPr lang="en-US" dirty="0" smtClean="0"/>
              <a:t> subdivisions.</a:t>
            </a:r>
          </a:p>
        </p:txBody>
      </p:sp>
      <p:pic>
        <p:nvPicPr>
          <p:cNvPr id="14338" name="Picture 2" descr="http://www.cidpusa.org/I10-86-memories.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1988840"/>
            <a:ext cx="636270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64082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p:txBody>
          <a:bodyPr/>
          <a:lstStyle/>
          <a:p>
            <a:r>
              <a:rPr lang="en-US" dirty="0" smtClean="0"/>
              <a:t>Memory in the brain</a:t>
            </a:r>
            <a:endParaRPr lang="en-US" dirty="0"/>
          </a:p>
        </p:txBody>
      </p:sp>
      <p:pic>
        <p:nvPicPr>
          <p:cNvPr id="15362" name="Picture 2" descr="http://www.cidpusa.org/I10-86-memory.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2939" y="1412776"/>
            <a:ext cx="5953125" cy="4533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4984925"/>
      </p:ext>
    </p:extLst>
  </p:cSld>
  <p:clrMapOvr>
    <a:masterClrMapping/>
  </p:clrMapOvr>
  <p:timing>
    <p:tnLst>
      <p:par>
        <p:cTn id="1" dur="indefinite" restart="never" nodeType="tmRoot"/>
      </p:par>
    </p:tnLst>
  </p:timing>
</p:sld>
</file>

<file path=ppt/theme/theme1.xml><?xml version="1.0" encoding="utf-8"?>
<a:theme xmlns:a="http://schemas.openxmlformats.org/drawingml/2006/main" name="Dark Green">
  <a:themeElements>
    <a:clrScheme name="Dark Green">
      <a:dk1>
        <a:srgbClr val="000000"/>
      </a:dk1>
      <a:lt1>
        <a:srgbClr val="EAEAEA"/>
      </a:lt1>
      <a:dk2>
        <a:srgbClr val="006600"/>
      </a:dk2>
      <a:lt2>
        <a:srgbClr val="FFCC66"/>
      </a:lt2>
      <a:accent1>
        <a:srgbClr val="3366FF"/>
      </a:accent1>
      <a:accent2>
        <a:srgbClr val="60371C"/>
      </a:accent2>
      <a:accent3>
        <a:srgbClr val="AAB8AA"/>
      </a:accent3>
      <a:accent4>
        <a:srgbClr val="C8C8C8"/>
      </a:accent4>
      <a:accent5>
        <a:srgbClr val="ADB8FF"/>
      </a:accent5>
      <a:accent6>
        <a:srgbClr val="563118"/>
      </a:accent6>
      <a:hlink>
        <a:srgbClr val="FFFF00"/>
      </a:hlink>
      <a:folHlink>
        <a:srgbClr val="FFCC66"/>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txDef>
      <a:spPr>
        <a:noFill/>
      </a:spPr>
      <a:bodyPr wrap="square" rtlCol="0">
        <a:spAutoFit/>
      </a:bodyPr>
      <a:lstStyle>
        <a:defPPr algn="l">
          <a:defRPr sz="2000" dirty="0" smtClean="0">
            <a:latin typeface="+mn-lt"/>
          </a:defRPr>
        </a:defPPr>
      </a:lstStyle>
    </a:txDef>
  </a:objectDefaults>
  <a:extraClrSchemeLst>
    <a:extraClrScheme>
      <a:clrScheme name="Marmur 1">
        <a:dk1>
          <a:srgbClr val="000000"/>
        </a:dk1>
        <a:lt1>
          <a:srgbClr val="EAEAEA"/>
        </a:lt1>
        <a:dk2>
          <a:srgbClr val="006600"/>
        </a:dk2>
        <a:lt2>
          <a:srgbClr val="FFCC66"/>
        </a:lt2>
        <a:accent1>
          <a:srgbClr val="3366FF"/>
        </a:accent1>
        <a:accent2>
          <a:srgbClr val="60371C"/>
        </a:accent2>
        <a:accent3>
          <a:srgbClr val="AAB8AA"/>
        </a:accent3>
        <a:accent4>
          <a:srgbClr val="C8C8C8"/>
        </a:accent4>
        <a:accent5>
          <a:srgbClr val="ADB8FF"/>
        </a:accent5>
        <a:accent6>
          <a:srgbClr val="563118"/>
        </a:accent6>
        <a:hlink>
          <a:srgbClr val="FF0033"/>
        </a:hlink>
        <a:folHlink>
          <a:srgbClr val="CC9967"/>
        </a:folHlink>
      </a:clrScheme>
      <a:clrMap bg1="dk2" tx1="lt1" bg2="dk1" tx2="lt2" accent1="accent1" accent2="accent2" accent3="accent3" accent4="accent4" accent5="accent5" accent6="accent6" hlink="hlink" folHlink="folHlink"/>
    </a:extraClrScheme>
    <a:extraClrScheme>
      <a:clrScheme name="Marmur 2">
        <a:dk1>
          <a:srgbClr val="000000"/>
        </a:dk1>
        <a:lt1>
          <a:srgbClr val="EAEAEA"/>
        </a:lt1>
        <a:dk2>
          <a:srgbClr val="FFCC99"/>
        </a:dk2>
        <a:lt2>
          <a:srgbClr val="FFCC66"/>
        </a:lt2>
        <a:accent1>
          <a:srgbClr val="FF9933"/>
        </a:accent1>
        <a:accent2>
          <a:srgbClr val="996600"/>
        </a:accent2>
        <a:accent3>
          <a:srgbClr val="FFE2CA"/>
        </a:accent3>
        <a:accent4>
          <a:srgbClr val="C8C8C8"/>
        </a:accent4>
        <a:accent5>
          <a:srgbClr val="FFCAAD"/>
        </a:accent5>
        <a:accent6>
          <a:srgbClr val="8A5C00"/>
        </a:accent6>
        <a:hlink>
          <a:srgbClr val="FF5050"/>
        </a:hlink>
        <a:folHlink>
          <a:srgbClr val="FFCC99"/>
        </a:folHlink>
      </a:clrScheme>
      <a:clrMap bg1="dk2" tx1="lt1" bg2="dk1" tx2="lt2" accent1="accent1" accent2="accent2" accent3="accent3" accent4="accent4" accent5="accent5" accent6="accent6" hlink="hlink" folHlink="folHlink"/>
    </a:extraClrScheme>
    <a:extraClrScheme>
      <a:clrScheme name="Marmur 3">
        <a:dk1>
          <a:srgbClr val="000000"/>
        </a:dk1>
        <a:lt1>
          <a:srgbClr val="FFFFFF"/>
        </a:lt1>
        <a:dk2>
          <a:srgbClr val="EAEAEA"/>
        </a:dk2>
        <a:lt2>
          <a:srgbClr val="FFFFFF"/>
        </a:lt2>
        <a:accent1>
          <a:srgbClr val="CBCBCB"/>
        </a:accent1>
        <a:accent2>
          <a:srgbClr val="333333"/>
        </a:accent2>
        <a:accent3>
          <a:srgbClr val="F3F3F3"/>
        </a:accent3>
        <a:accent4>
          <a:srgbClr val="DADADA"/>
        </a:accent4>
        <a:accent5>
          <a:srgbClr val="E2E2E2"/>
        </a:accent5>
        <a:accent6>
          <a:srgbClr val="2D2D2D"/>
        </a:accent6>
        <a:hlink>
          <a:srgbClr val="C0C0C0"/>
        </a:hlink>
        <a:folHlink>
          <a:srgbClr val="EAEAEA"/>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22412</TotalTime>
  <Words>4504</Words>
  <Application>Microsoft Office PowerPoint</Application>
  <PresentationFormat>Pokaz na ekranie (4:3)</PresentationFormat>
  <Paragraphs>526</Paragraphs>
  <Slides>71</Slides>
  <Notes>46</Notes>
  <HiddenSlides>1</HiddenSlides>
  <MMClips>0</MMClips>
  <ScaleCrop>false</ScaleCrop>
  <HeadingPairs>
    <vt:vector size="6" baseType="variant">
      <vt:variant>
        <vt:lpstr>Motyw</vt:lpstr>
      </vt:variant>
      <vt:variant>
        <vt:i4>1</vt:i4>
      </vt:variant>
      <vt:variant>
        <vt:lpstr>Osadzone serwery OLE</vt:lpstr>
      </vt:variant>
      <vt:variant>
        <vt:i4>1</vt:i4>
      </vt:variant>
      <vt:variant>
        <vt:lpstr>Tytuły slajdów</vt:lpstr>
      </vt:variant>
      <vt:variant>
        <vt:i4>71</vt:i4>
      </vt:variant>
    </vt:vector>
  </HeadingPairs>
  <TitlesOfParts>
    <vt:vector size="73" baseType="lpstr">
      <vt:lpstr>Dark Green</vt:lpstr>
      <vt:lpstr>Obraz - mapa bitowa</vt:lpstr>
      <vt:lpstr>Advanced Topic in Cognitive  Neuroscience and Embodied Intelligence</vt:lpstr>
      <vt:lpstr>What it will be about</vt:lpstr>
      <vt:lpstr>What is memory?</vt:lpstr>
      <vt:lpstr>Working and ST Memory </vt:lpstr>
      <vt:lpstr>Working and LT Memory </vt:lpstr>
      <vt:lpstr>Non-declarative and declarative</vt:lpstr>
      <vt:lpstr>Executive/perceptual memory</vt:lpstr>
      <vt:lpstr>Memory types</vt:lpstr>
      <vt:lpstr>Memory in the brain</vt:lpstr>
      <vt:lpstr>Memory in the brain</vt:lpstr>
      <vt:lpstr>Spatial memory</vt:lpstr>
      <vt:lpstr>Memory interactions</vt:lpstr>
      <vt:lpstr>Controlled/automatic action</vt:lpstr>
      <vt:lpstr>Other distinctions – consciousness role</vt:lpstr>
      <vt:lpstr>What it will be about</vt:lpstr>
      <vt:lpstr>3 main memory subsystems</vt:lpstr>
      <vt:lpstr>Why 3 subsystems?</vt:lpstr>
      <vt:lpstr>Slow/rapid learning</vt:lpstr>
      <vt:lpstr>Cognitive architecture</vt:lpstr>
      <vt:lpstr>PC/FC/HC roles</vt:lpstr>
      <vt:lpstr>PC/FC/HC roles</vt:lpstr>
      <vt:lpstr>Problem of integration</vt:lpstr>
      <vt:lpstr>Other potential problems</vt:lpstr>
      <vt:lpstr>Back-up your memory!</vt:lpstr>
      <vt:lpstr>What it will be about</vt:lpstr>
      <vt:lpstr>Active memory</vt:lpstr>
      <vt:lpstr>Semantic priming</vt:lpstr>
      <vt:lpstr>Alternatives</vt:lpstr>
      <vt:lpstr>Model of priming</vt:lpstr>
      <vt:lpstr>Priming 1</vt:lpstr>
      <vt:lpstr>More on the priming model</vt:lpstr>
      <vt:lpstr>What it will be about</vt:lpstr>
      <vt:lpstr>Learning AB-AC lists</vt:lpstr>
      <vt:lpstr>AB-AC Model </vt:lpstr>
      <vt:lpstr>AB-AC Model </vt:lpstr>
      <vt:lpstr>What it will be about</vt:lpstr>
      <vt:lpstr>Hippocampus</vt:lpstr>
      <vt:lpstr>More anatomy</vt:lpstr>
      <vt:lpstr>More anatomy</vt:lpstr>
      <vt:lpstr>Hippocampal formation</vt:lpstr>
      <vt:lpstr>Hippocampus model</vt:lpstr>
      <vt:lpstr>Training data</vt:lpstr>
      <vt:lpstr>Trace-link model (J. Murre)</vt:lpstr>
      <vt:lpstr>Summary</vt:lpstr>
      <vt:lpstr>What it will be about</vt:lpstr>
      <vt:lpstr>Short-term memory</vt:lpstr>
      <vt:lpstr>Active short term memory</vt:lpstr>
      <vt:lpstr>Active memory maintenance</vt:lpstr>
      <vt:lpstr>Memory maintenance model</vt:lpstr>
      <vt:lpstr>Active maintenance</vt:lpstr>
      <vt:lpstr>Isolated representations</vt:lpstr>
      <vt:lpstr>What it will be about</vt:lpstr>
      <vt:lpstr>Working memory</vt:lpstr>
      <vt:lpstr>The role of dopamine</vt:lpstr>
      <vt:lpstr>Dynamic gating</vt:lpstr>
      <vt:lpstr>Basal Ganglia</vt:lpstr>
      <vt:lpstr>Basal ganglia circuits</vt:lpstr>
      <vt:lpstr>Basal ganglia loops</vt:lpstr>
      <vt:lpstr>Basal ganglia loops</vt:lpstr>
      <vt:lpstr>Working memory project</vt:lpstr>
      <vt:lpstr>PFC model</vt:lpstr>
      <vt:lpstr>PFC model results</vt:lpstr>
      <vt:lpstr>What it will be about</vt:lpstr>
      <vt:lpstr>A-not B</vt:lpstr>
      <vt:lpstr>A-not B project</vt:lpstr>
      <vt:lpstr>Experiment 1</vt:lpstr>
      <vt:lpstr>What it will be about</vt:lpstr>
      <vt:lpstr>Semantic Memory Models</vt:lpstr>
      <vt:lpstr>SM &amp; neural distances</vt:lpstr>
      <vt:lpstr>Similarity between concepts</vt:lpstr>
      <vt:lpstr>Other types of memory</vt:lpstr>
    </vt:vector>
  </TitlesOfParts>
  <Company>Google: Duch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CE7427: Cognitive Neuroscience and Embedded Intelligence</dc:title>
  <dc:subject>Memory</dc:subject>
  <dc:creator>Włodzisław Duch</dc:creator>
  <cp:lastModifiedBy>W Duch</cp:lastModifiedBy>
  <cp:revision>736</cp:revision>
  <cp:lastPrinted>1999-08-21T07:27:07Z</cp:lastPrinted>
  <dcterms:created xsi:type="dcterms:W3CDTF">1998-04-11T13:46:18Z</dcterms:created>
  <dcterms:modified xsi:type="dcterms:W3CDTF">2011-09-22T05:21:04Z</dcterms:modified>
</cp:coreProperties>
</file>