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Lst>
  <p:notesMasterIdLst>
    <p:notesMasterId r:id="rId34"/>
  </p:notesMasterIdLst>
  <p:handoutMasterIdLst>
    <p:handoutMasterId r:id="rId35"/>
  </p:handoutMasterIdLst>
  <p:sldIdLst>
    <p:sldId id="360" r:id="rId2"/>
    <p:sldId id="393" r:id="rId3"/>
    <p:sldId id="418" r:id="rId4"/>
    <p:sldId id="425" r:id="rId5"/>
    <p:sldId id="426" r:id="rId6"/>
    <p:sldId id="428" r:id="rId7"/>
    <p:sldId id="429" r:id="rId8"/>
    <p:sldId id="421" r:id="rId9"/>
    <p:sldId id="419" r:id="rId10"/>
    <p:sldId id="422" r:id="rId11"/>
    <p:sldId id="430" r:id="rId12"/>
    <p:sldId id="431" r:id="rId13"/>
    <p:sldId id="442" r:id="rId14"/>
    <p:sldId id="417" r:id="rId15"/>
    <p:sldId id="457" r:id="rId16"/>
    <p:sldId id="449" r:id="rId17"/>
    <p:sldId id="458" r:id="rId18"/>
    <p:sldId id="432" r:id="rId19"/>
    <p:sldId id="433" r:id="rId20"/>
    <p:sldId id="443" r:id="rId21"/>
    <p:sldId id="434" r:id="rId22"/>
    <p:sldId id="435" r:id="rId23"/>
    <p:sldId id="436" r:id="rId24"/>
    <p:sldId id="437" r:id="rId25"/>
    <p:sldId id="444" r:id="rId26"/>
    <p:sldId id="413" r:id="rId27"/>
    <p:sldId id="441" r:id="rId28"/>
    <p:sldId id="438" r:id="rId29"/>
    <p:sldId id="440" r:id="rId30"/>
    <p:sldId id="476" r:id="rId31"/>
    <p:sldId id="478" r:id="rId32"/>
    <p:sldId id="474" r:id="rId33"/>
  </p:sldIdLst>
  <p:sldSz cx="9144000" cy="6858000" type="screen4x3"/>
  <p:notesSz cx="6883400" cy="9906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8F8F8"/>
    <a:srgbClr val="006600"/>
    <a:srgbClr val="336600"/>
    <a:srgbClr val="CCFFFF"/>
    <a:srgbClr val="000066"/>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autoAdjust="0"/>
    <p:restoredTop sz="94660" autoAdjust="0"/>
  </p:normalViewPr>
  <p:slideViewPr>
    <p:cSldViewPr>
      <p:cViewPr>
        <p:scale>
          <a:sx n="70" d="100"/>
          <a:sy n="70" d="100"/>
        </p:scale>
        <p:origin x="-2718" y="-5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48"/>
    </p:cViewPr>
  </p:sorterViewPr>
  <p:notesViewPr>
    <p:cSldViewPr>
      <p:cViewPr varScale="1">
        <p:scale>
          <a:sx n="52" d="100"/>
          <a:sy n="52" d="100"/>
        </p:scale>
        <p:origin x="-2970" y="-108"/>
      </p:cViewPr>
      <p:guideLst>
        <p:guide orient="horz" pos="3119"/>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82913" cy="495300"/>
          </a:xfrm>
          <a:prstGeom prst="rect">
            <a:avLst/>
          </a:prstGeom>
          <a:noFill/>
          <a:ln w="9525">
            <a:noFill/>
            <a:miter lim="800000"/>
            <a:headEnd/>
            <a:tailEnd/>
          </a:ln>
          <a:effectLst/>
        </p:spPr>
        <p:txBody>
          <a:bodyPr vert="horz" wrap="square" lIns="92039" tIns="46019" rIns="92039" bIns="46019" numCol="1" anchor="t" anchorCtr="0" compatLnSpc="1">
            <a:prstTxWarp prst="textNoShape">
              <a:avLst/>
            </a:prstTxWarp>
          </a:bodyPr>
          <a:lstStyle>
            <a:lvl1pPr algn="l" defTabSz="920750" eaLnBrk="0" hangingPunct="0">
              <a:defRPr sz="1300">
                <a:effectLst>
                  <a:outerShdw blurRad="38100" dist="38100" dir="2700000" algn="tl">
                    <a:srgbClr val="C0C0C0"/>
                  </a:outerShdw>
                </a:effectLst>
              </a:defRPr>
            </a:lvl1pPr>
          </a:lstStyle>
          <a:p>
            <a:pPr>
              <a:defRPr/>
            </a:pPr>
            <a:endParaRPr lang="en-US" dirty="0">
              <a:latin typeface="Calibri" pitchFamily="34" charset="0"/>
            </a:endParaRPr>
          </a:p>
        </p:txBody>
      </p:sp>
      <p:sp>
        <p:nvSpPr>
          <p:cNvPr id="8195" name="Rectangle 3"/>
          <p:cNvSpPr>
            <a:spLocks noGrp="1" noChangeArrowheads="1"/>
          </p:cNvSpPr>
          <p:nvPr>
            <p:ph type="dt" sz="quarter" idx="1"/>
          </p:nvPr>
        </p:nvSpPr>
        <p:spPr bwMode="auto">
          <a:xfrm>
            <a:off x="3900488" y="0"/>
            <a:ext cx="2982912" cy="495300"/>
          </a:xfrm>
          <a:prstGeom prst="rect">
            <a:avLst/>
          </a:prstGeom>
          <a:noFill/>
          <a:ln w="9525">
            <a:noFill/>
            <a:miter lim="800000"/>
            <a:headEnd/>
            <a:tailEnd/>
          </a:ln>
          <a:effectLst/>
        </p:spPr>
        <p:txBody>
          <a:bodyPr vert="horz" wrap="square" lIns="92039" tIns="46019" rIns="92039" bIns="46019" numCol="1" anchor="t" anchorCtr="0" compatLnSpc="1">
            <a:prstTxWarp prst="textNoShape">
              <a:avLst/>
            </a:prstTxWarp>
          </a:bodyPr>
          <a:lstStyle>
            <a:lvl1pPr algn="r" defTabSz="920750" eaLnBrk="0" hangingPunct="0">
              <a:defRPr sz="1300">
                <a:effectLst>
                  <a:outerShdw blurRad="38100" dist="38100" dir="2700000" algn="tl">
                    <a:srgbClr val="C0C0C0"/>
                  </a:outerShdw>
                </a:effectLst>
              </a:defRPr>
            </a:lvl1pPr>
          </a:lstStyle>
          <a:p>
            <a:pPr>
              <a:defRPr/>
            </a:pPr>
            <a:endParaRPr lang="en-US" dirty="0">
              <a:latin typeface="Calibri" pitchFamily="34" charset="0"/>
            </a:endParaRPr>
          </a:p>
        </p:txBody>
      </p:sp>
      <p:sp>
        <p:nvSpPr>
          <p:cNvPr id="8196" name="Rectangle 4"/>
          <p:cNvSpPr>
            <a:spLocks noGrp="1" noChangeArrowheads="1"/>
          </p:cNvSpPr>
          <p:nvPr>
            <p:ph type="ftr" sz="quarter" idx="2"/>
          </p:nvPr>
        </p:nvSpPr>
        <p:spPr bwMode="auto">
          <a:xfrm>
            <a:off x="0" y="9410700"/>
            <a:ext cx="2982913" cy="495300"/>
          </a:xfrm>
          <a:prstGeom prst="rect">
            <a:avLst/>
          </a:prstGeom>
          <a:noFill/>
          <a:ln w="9525">
            <a:noFill/>
            <a:miter lim="800000"/>
            <a:headEnd/>
            <a:tailEnd/>
          </a:ln>
          <a:effectLst/>
        </p:spPr>
        <p:txBody>
          <a:bodyPr vert="horz" wrap="square" lIns="92039" tIns="46019" rIns="92039" bIns="46019" numCol="1" anchor="b" anchorCtr="0" compatLnSpc="1">
            <a:prstTxWarp prst="textNoShape">
              <a:avLst/>
            </a:prstTxWarp>
          </a:bodyPr>
          <a:lstStyle>
            <a:lvl1pPr algn="l" defTabSz="920750" eaLnBrk="0" hangingPunct="0">
              <a:defRPr sz="1300">
                <a:effectLst>
                  <a:outerShdw blurRad="38100" dist="38100" dir="2700000" algn="tl">
                    <a:srgbClr val="C0C0C0"/>
                  </a:outerShdw>
                </a:effectLst>
              </a:defRPr>
            </a:lvl1pPr>
          </a:lstStyle>
          <a:p>
            <a:pPr>
              <a:defRPr/>
            </a:pPr>
            <a:r>
              <a:rPr lang="en-US" dirty="0">
                <a:latin typeface="Calibri" pitchFamily="34" charset="0"/>
              </a:rPr>
              <a:t>(c) 1999. </a:t>
            </a:r>
            <a:r>
              <a:rPr lang="en-US" dirty="0" err="1">
                <a:latin typeface="Calibri" pitchFamily="34" charset="0"/>
              </a:rPr>
              <a:t>Tralvex</a:t>
            </a:r>
            <a:r>
              <a:rPr lang="en-US" dirty="0">
                <a:latin typeface="Calibri" pitchFamily="34" charset="0"/>
              </a:rPr>
              <a:t> </a:t>
            </a:r>
            <a:r>
              <a:rPr lang="en-US" dirty="0" err="1">
                <a:latin typeface="Calibri" pitchFamily="34" charset="0"/>
              </a:rPr>
              <a:t>Yeap</a:t>
            </a:r>
            <a:r>
              <a:rPr lang="en-US" dirty="0">
                <a:latin typeface="Calibri" pitchFamily="34" charset="0"/>
              </a:rPr>
              <a:t>. All Rights Reserved</a:t>
            </a:r>
          </a:p>
        </p:txBody>
      </p:sp>
      <p:sp>
        <p:nvSpPr>
          <p:cNvPr id="8197" name="Rectangle 5"/>
          <p:cNvSpPr>
            <a:spLocks noGrp="1" noChangeArrowheads="1"/>
          </p:cNvSpPr>
          <p:nvPr>
            <p:ph type="sldNum" sz="quarter" idx="3"/>
          </p:nvPr>
        </p:nvSpPr>
        <p:spPr bwMode="auto">
          <a:xfrm>
            <a:off x="3900488" y="9410700"/>
            <a:ext cx="2982912" cy="495300"/>
          </a:xfrm>
          <a:prstGeom prst="rect">
            <a:avLst/>
          </a:prstGeom>
          <a:noFill/>
          <a:ln w="9525">
            <a:noFill/>
            <a:miter lim="800000"/>
            <a:headEnd/>
            <a:tailEnd/>
          </a:ln>
          <a:effectLst/>
        </p:spPr>
        <p:txBody>
          <a:bodyPr vert="horz" wrap="square" lIns="92039" tIns="46019" rIns="92039" bIns="46019" numCol="1" anchor="b" anchorCtr="0" compatLnSpc="1">
            <a:prstTxWarp prst="textNoShape">
              <a:avLst/>
            </a:prstTxWarp>
          </a:bodyPr>
          <a:lstStyle>
            <a:lvl1pPr algn="r" defTabSz="920750" eaLnBrk="0" hangingPunct="0">
              <a:defRPr sz="1300">
                <a:effectLst>
                  <a:outerShdw blurRad="38100" dist="38100" dir="2700000" algn="tl">
                    <a:srgbClr val="C0C0C0"/>
                  </a:outerShdw>
                </a:effectLst>
              </a:defRPr>
            </a:lvl1pPr>
          </a:lstStyle>
          <a:p>
            <a:pPr>
              <a:defRPr/>
            </a:pPr>
            <a:fld id="{6E738B78-C70B-4EE8-B217-88CCC4886CBD}" type="slidenum">
              <a:rPr lang="en-US">
                <a:latin typeface="Calibri" pitchFamily="34" charset="0"/>
              </a:rPr>
              <a:pPr>
                <a:defRPr/>
              </a:pPr>
              <a:t>‹#›</a:t>
            </a:fld>
            <a:endParaRPr lang="en-US" dirty="0">
              <a:latin typeface="Calibri" pitchFamily="34" charset="0"/>
            </a:endParaRPr>
          </a:p>
        </p:txBody>
      </p:sp>
    </p:spTree>
    <p:extLst>
      <p:ext uri="{BB962C8B-B14F-4D97-AF65-F5344CB8AC3E}">
        <p14:creationId xmlns:p14="http://schemas.microsoft.com/office/powerpoint/2010/main" val="2246923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82913" cy="495300"/>
          </a:xfrm>
          <a:prstGeom prst="rect">
            <a:avLst/>
          </a:prstGeom>
          <a:noFill/>
          <a:ln w="9525">
            <a:noFill/>
            <a:miter lim="800000"/>
            <a:headEnd/>
            <a:tailEnd/>
          </a:ln>
          <a:effectLst/>
        </p:spPr>
        <p:txBody>
          <a:bodyPr vert="horz" wrap="square" lIns="92039" tIns="46019" rIns="92039" bIns="46019" numCol="1" anchor="t" anchorCtr="0" compatLnSpc="1">
            <a:prstTxWarp prst="textNoShape">
              <a:avLst/>
            </a:prstTxWarp>
          </a:bodyPr>
          <a:lstStyle>
            <a:lvl1pPr algn="l" defTabSz="920750" eaLnBrk="0" hangingPunct="0">
              <a:defRPr sz="1300">
                <a:effectLst>
                  <a:outerShdw blurRad="38100" dist="38100" dir="2700000" algn="tl">
                    <a:srgbClr val="C0C0C0"/>
                  </a:outerShdw>
                </a:effectLst>
                <a:latin typeface="Calibri" pitchFamily="34" charset="0"/>
              </a:defRPr>
            </a:lvl1pPr>
          </a:lstStyle>
          <a:p>
            <a:pPr>
              <a:defRPr/>
            </a:pPr>
            <a:endParaRPr lang="en-US" dirty="0"/>
          </a:p>
        </p:txBody>
      </p:sp>
      <p:sp>
        <p:nvSpPr>
          <p:cNvPr id="6147" name="Rectangle 3"/>
          <p:cNvSpPr>
            <a:spLocks noGrp="1" noChangeArrowheads="1"/>
          </p:cNvSpPr>
          <p:nvPr>
            <p:ph type="dt" idx="1"/>
          </p:nvPr>
        </p:nvSpPr>
        <p:spPr bwMode="auto">
          <a:xfrm>
            <a:off x="3900488" y="0"/>
            <a:ext cx="2982912" cy="495300"/>
          </a:xfrm>
          <a:prstGeom prst="rect">
            <a:avLst/>
          </a:prstGeom>
          <a:noFill/>
          <a:ln w="9525">
            <a:noFill/>
            <a:miter lim="800000"/>
            <a:headEnd/>
            <a:tailEnd/>
          </a:ln>
          <a:effectLst/>
        </p:spPr>
        <p:txBody>
          <a:bodyPr vert="horz" wrap="square" lIns="92039" tIns="46019" rIns="92039" bIns="46019" numCol="1" anchor="t" anchorCtr="0" compatLnSpc="1">
            <a:prstTxWarp prst="textNoShape">
              <a:avLst/>
            </a:prstTxWarp>
          </a:bodyPr>
          <a:lstStyle>
            <a:lvl1pPr algn="r" defTabSz="920750" eaLnBrk="0" hangingPunct="0">
              <a:defRPr sz="1300">
                <a:effectLst>
                  <a:outerShdw blurRad="38100" dist="38100" dir="2700000" algn="tl">
                    <a:srgbClr val="C0C0C0"/>
                  </a:outerShdw>
                </a:effectLst>
                <a:latin typeface="Calibri" pitchFamily="34" charset="0"/>
              </a:defRPr>
            </a:lvl1pPr>
          </a:lstStyle>
          <a:p>
            <a:pPr>
              <a:defRPr/>
            </a:pPr>
            <a:endParaRPr lang="en-US" dirty="0"/>
          </a:p>
        </p:txBody>
      </p:sp>
      <p:sp>
        <p:nvSpPr>
          <p:cNvPr id="21508" name="Rectangle 4"/>
          <p:cNvSpPr>
            <a:spLocks noGrp="1" noRot="1" noChangeAspect="1" noChangeArrowheads="1" noTextEdit="1"/>
          </p:cNvSpPr>
          <p:nvPr>
            <p:ph type="sldImg" idx="2"/>
          </p:nvPr>
        </p:nvSpPr>
        <p:spPr bwMode="auto">
          <a:xfrm>
            <a:off x="966788" y="742950"/>
            <a:ext cx="4951412" cy="3713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5988" y="4703763"/>
            <a:ext cx="5051425" cy="4459287"/>
          </a:xfrm>
          <a:prstGeom prst="rect">
            <a:avLst/>
          </a:prstGeom>
          <a:noFill/>
          <a:ln w="9525">
            <a:noFill/>
            <a:miter lim="800000"/>
            <a:headEnd/>
            <a:tailEnd/>
          </a:ln>
          <a:effectLst/>
        </p:spPr>
        <p:txBody>
          <a:bodyPr vert="horz" wrap="square" lIns="92039" tIns="46019" rIns="92039" bIns="4601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150" name="Rectangle 6"/>
          <p:cNvSpPr>
            <a:spLocks noGrp="1" noChangeArrowheads="1"/>
          </p:cNvSpPr>
          <p:nvPr>
            <p:ph type="ftr" sz="quarter" idx="4"/>
          </p:nvPr>
        </p:nvSpPr>
        <p:spPr bwMode="auto">
          <a:xfrm>
            <a:off x="0" y="9410700"/>
            <a:ext cx="2982913" cy="495300"/>
          </a:xfrm>
          <a:prstGeom prst="rect">
            <a:avLst/>
          </a:prstGeom>
          <a:noFill/>
          <a:ln w="9525">
            <a:noFill/>
            <a:miter lim="800000"/>
            <a:headEnd/>
            <a:tailEnd/>
          </a:ln>
          <a:effectLst/>
        </p:spPr>
        <p:txBody>
          <a:bodyPr vert="horz" wrap="square" lIns="92039" tIns="46019" rIns="92039" bIns="46019" numCol="1" anchor="b" anchorCtr="0" compatLnSpc="1">
            <a:prstTxWarp prst="textNoShape">
              <a:avLst/>
            </a:prstTxWarp>
          </a:bodyPr>
          <a:lstStyle>
            <a:lvl1pPr algn="l" defTabSz="920750" eaLnBrk="0" hangingPunct="0">
              <a:defRPr sz="1300">
                <a:effectLst>
                  <a:outerShdw blurRad="38100" dist="38100" dir="2700000" algn="tl">
                    <a:srgbClr val="C0C0C0"/>
                  </a:outerShdw>
                </a:effectLst>
                <a:latin typeface="Calibri" pitchFamily="34" charset="0"/>
              </a:defRPr>
            </a:lvl1pPr>
          </a:lstStyle>
          <a:p>
            <a:pPr>
              <a:defRPr/>
            </a:pPr>
            <a:r>
              <a:rPr lang="en-US" dirty="0" smtClean="0"/>
              <a:t>(c) 1999. </a:t>
            </a:r>
            <a:r>
              <a:rPr lang="en-US" dirty="0" err="1" smtClean="0"/>
              <a:t>Tralvex</a:t>
            </a:r>
            <a:r>
              <a:rPr lang="en-US" dirty="0" smtClean="0"/>
              <a:t> </a:t>
            </a:r>
            <a:r>
              <a:rPr lang="en-US" dirty="0" err="1" smtClean="0"/>
              <a:t>Yeap</a:t>
            </a:r>
            <a:r>
              <a:rPr lang="en-US" dirty="0" smtClean="0"/>
              <a:t>. All Rights Reserved</a:t>
            </a:r>
            <a:endParaRPr lang="en-US" dirty="0"/>
          </a:p>
        </p:txBody>
      </p:sp>
      <p:sp>
        <p:nvSpPr>
          <p:cNvPr id="6151" name="Rectangle 7"/>
          <p:cNvSpPr>
            <a:spLocks noGrp="1" noChangeArrowheads="1"/>
          </p:cNvSpPr>
          <p:nvPr>
            <p:ph type="sldNum" sz="quarter" idx="5"/>
          </p:nvPr>
        </p:nvSpPr>
        <p:spPr bwMode="auto">
          <a:xfrm>
            <a:off x="3900488" y="9410700"/>
            <a:ext cx="2982912" cy="495300"/>
          </a:xfrm>
          <a:prstGeom prst="rect">
            <a:avLst/>
          </a:prstGeom>
          <a:noFill/>
          <a:ln w="9525">
            <a:noFill/>
            <a:miter lim="800000"/>
            <a:headEnd/>
            <a:tailEnd/>
          </a:ln>
          <a:effectLst/>
        </p:spPr>
        <p:txBody>
          <a:bodyPr vert="horz" wrap="square" lIns="92039" tIns="46019" rIns="92039" bIns="46019" numCol="1" anchor="b" anchorCtr="0" compatLnSpc="1">
            <a:prstTxWarp prst="textNoShape">
              <a:avLst/>
            </a:prstTxWarp>
          </a:bodyPr>
          <a:lstStyle>
            <a:lvl1pPr algn="r" defTabSz="920750" eaLnBrk="0" hangingPunct="0">
              <a:defRPr sz="1300">
                <a:effectLst>
                  <a:outerShdw blurRad="38100" dist="38100" dir="2700000" algn="tl">
                    <a:srgbClr val="C0C0C0"/>
                  </a:outerShdw>
                </a:effectLst>
                <a:latin typeface="Calibri" pitchFamily="34" charset="0"/>
              </a:defRPr>
            </a:lvl1pPr>
          </a:lstStyle>
          <a:p>
            <a:pPr>
              <a:defRPr/>
            </a:pPr>
            <a:fld id="{D1D595E2-A7B7-4601-A5C6-C15DED3B7754}" type="slidenum">
              <a:rPr lang="en-US" smtClean="0"/>
              <a:pPr>
                <a:defRPr/>
              </a:pPr>
              <a:t>‹#›</a:t>
            </a:fld>
            <a:endParaRPr lang="en-US" dirty="0"/>
          </a:p>
        </p:txBody>
      </p:sp>
    </p:spTree>
    <p:extLst>
      <p:ext uri="{BB962C8B-B14F-4D97-AF65-F5344CB8AC3E}">
        <p14:creationId xmlns:p14="http://schemas.microsoft.com/office/powerpoint/2010/main" val="49528944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dirty="0">
                <a:solidFill>
                  <a:prstClr val="black"/>
                </a:solidFill>
              </a:rPr>
              <a:t>(c) 1999. </a:t>
            </a:r>
            <a:r>
              <a:rPr lang="en-US" dirty="0" err="1">
                <a:solidFill>
                  <a:prstClr val="black"/>
                </a:solidFill>
              </a:rPr>
              <a:t>Tralvex</a:t>
            </a:r>
            <a:r>
              <a:rPr lang="en-US">
                <a:solidFill>
                  <a:prstClr val="black"/>
                </a:solidFill>
              </a:rPr>
              <a:t> Yeap. All Rights Reserved</a:t>
            </a:r>
          </a:p>
        </p:txBody>
      </p:sp>
      <p:sp>
        <p:nvSpPr>
          <p:cNvPr id="6" name="Rectangle 7"/>
          <p:cNvSpPr>
            <a:spLocks noGrp="1" noChangeArrowheads="1"/>
          </p:cNvSpPr>
          <p:nvPr>
            <p:ph type="sldNum" sz="quarter" idx="5"/>
          </p:nvPr>
        </p:nvSpPr>
        <p:spPr/>
        <p:txBody>
          <a:bodyPr/>
          <a:lstStyle/>
          <a:p>
            <a:pPr>
              <a:defRPr/>
            </a:pPr>
            <a:fld id="{085DCA3F-1727-424D-A1CA-70661B3042D6}" type="slidenum">
              <a:rPr lang="en-US">
                <a:solidFill>
                  <a:prstClr val="black"/>
                </a:solidFill>
              </a:rPr>
              <a:pPr>
                <a:defRPr/>
              </a:pPr>
              <a:t>1</a:t>
            </a:fld>
            <a:endParaRPr lang="en-US">
              <a:solidFill>
                <a:prstClr val="black"/>
              </a:solidFill>
            </a:endParaRPr>
          </a:p>
        </p:txBody>
      </p:sp>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147514C-F3B4-4831-929D-0930CD46FDCF}" type="slidenum">
              <a:rPr lang="en-US"/>
              <a:pPr/>
              <a:t>12</a:t>
            </a:fld>
            <a:endParaRPr lang="en-US"/>
          </a:p>
        </p:txBody>
      </p:sp>
      <p:sp>
        <p:nvSpPr>
          <p:cNvPr id="1499138" name="Rectangle 2"/>
          <p:cNvSpPr>
            <a:spLocks noGrp="1" noRot="1" noChangeAspect="1" noChangeArrowheads="1" noTextEdit="1"/>
          </p:cNvSpPr>
          <p:nvPr>
            <p:ph type="sldImg"/>
          </p:nvPr>
        </p:nvSpPr>
        <p:spPr>
          <a:xfrm>
            <a:off x="965200" y="742950"/>
            <a:ext cx="4953000" cy="3714750"/>
          </a:xfrm>
          <a:ln/>
        </p:spPr>
      </p:sp>
      <p:sp>
        <p:nvSpPr>
          <p:cNvPr id="1499139" name="Rectangle 3"/>
          <p:cNvSpPr>
            <a:spLocks noGrp="1" noChangeArrowheads="1"/>
          </p:cNvSpPr>
          <p:nvPr>
            <p:ph type="body" idx="1"/>
          </p:nvPr>
        </p:nvSpPr>
        <p:spPr>
          <a:xfrm>
            <a:off x="688340" y="4705350"/>
            <a:ext cx="5506720" cy="4457700"/>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r>
              <a:rPr lang="en-US" sz="1400" i="0">
                <a:latin typeface="Times New Roman" pitchFamily="18" charset="0"/>
              </a:rPr>
              <a:t>EE141</a:t>
            </a:r>
          </a:p>
        </p:txBody>
      </p:sp>
      <p:sp>
        <p:nvSpPr>
          <p:cNvPr id="4096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851DBFF4-BB92-4450-B4AC-84479DB88AE4}" type="slidenum">
              <a:rPr lang="en-US" sz="1400" i="0">
                <a:latin typeface="Times New Roman" pitchFamily="18" charset="0"/>
              </a:rPr>
              <a:pPr/>
              <a:t>15</a:t>
            </a:fld>
            <a:endParaRPr lang="en-US" sz="1400" i="0">
              <a:latin typeface="Times New Roman" pitchFamily="18" charset="0"/>
            </a:endParaRPr>
          </a:p>
        </p:txBody>
      </p:sp>
      <p:sp>
        <p:nvSpPr>
          <p:cNvPr id="40964" name="Rectangle 2"/>
          <p:cNvSpPr>
            <a:spLocks noGrp="1" noRot="1" noChangeAspect="1" noChangeArrowheads="1" noTextEdit="1"/>
          </p:cNvSpPr>
          <p:nvPr>
            <p:ph type="sldImg"/>
          </p:nvPr>
        </p:nvSpPr>
        <p:spPr>
          <a:xfrm>
            <a:off x="968375" y="742950"/>
            <a:ext cx="4948238" cy="3713163"/>
          </a:xfrm>
          <a:ln/>
        </p:spPr>
      </p:sp>
      <p:sp>
        <p:nvSpPr>
          <p:cNvPr id="40965"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r>
              <a:rPr lang="en-US" sz="1400" i="0">
                <a:latin typeface="Times New Roman" pitchFamily="18" charset="0"/>
              </a:rPr>
              <a:t>EE141</a:t>
            </a:r>
          </a:p>
        </p:txBody>
      </p:sp>
      <p:sp>
        <p:nvSpPr>
          <p:cNvPr id="3277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941CA9B8-B31B-4FA7-A8D7-CA0C8E44A4C9}" type="slidenum">
              <a:rPr lang="en-US" sz="1400" i="0">
                <a:latin typeface="Times New Roman" pitchFamily="18" charset="0"/>
              </a:rPr>
              <a:pPr/>
              <a:t>16</a:t>
            </a:fld>
            <a:endParaRPr lang="en-US" sz="1400" i="0">
              <a:latin typeface="Times New Roman" pitchFamily="18" charset="0"/>
            </a:endParaRPr>
          </a:p>
        </p:txBody>
      </p:sp>
      <p:sp>
        <p:nvSpPr>
          <p:cNvPr id="32772" name="Rectangle 2"/>
          <p:cNvSpPr>
            <a:spLocks noGrp="1" noRot="1" noChangeAspect="1" noChangeArrowheads="1" noTextEdit="1"/>
          </p:cNvSpPr>
          <p:nvPr>
            <p:ph type="sldImg"/>
          </p:nvPr>
        </p:nvSpPr>
        <p:spPr>
          <a:xfrm>
            <a:off x="968375" y="742950"/>
            <a:ext cx="4948238" cy="3713163"/>
          </a:xfrm>
          <a:ln/>
        </p:spPr>
      </p:sp>
      <p:sp>
        <p:nvSpPr>
          <p:cNvPr id="32773"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r>
              <a:rPr lang="en-US" sz="1400" i="0">
                <a:latin typeface="Times New Roman" pitchFamily="18" charset="0"/>
              </a:rPr>
              <a:t>EE141</a:t>
            </a:r>
          </a:p>
        </p:txBody>
      </p:sp>
      <p:sp>
        <p:nvSpPr>
          <p:cNvPr id="4198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441F22DA-B83D-4EA5-B5B2-DDE248B1D1C3}" type="slidenum">
              <a:rPr lang="en-US" sz="1400" i="0">
                <a:latin typeface="Times New Roman" pitchFamily="18" charset="0"/>
              </a:rPr>
              <a:pPr/>
              <a:t>17</a:t>
            </a:fld>
            <a:endParaRPr lang="en-US" sz="1400" i="0">
              <a:latin typeface="Times New Roman" pitchFamily="18" charset="0"/>
            </a:endParaRPr>
          </a:p>
        </p:txBody>
      </p:sp>
      <p:sp>
        <p:nvSpPr>
          <p:cNvPr id="41988" name="Rectangle 2"/>
          <p:cNvSpPr>
            <a:spLocks noGrp="1" noRot="1" noChangeAspect="1" noChangeArrowheads="1" noTextEdit="1"/>
          </p:cNvSpPr>
          <p:nvPr>
            <p:ph type="sldImg"/>
          </p:nvPr>
        </p:nvSpPr>
        <p:spPr>
          <a:xfrm>
            <a:off x="968375" y="742950"/>
            <a:ext cx="4948238" cy="3713163"/>
          </a:xfrm>
          <a:ln/>
        </p:spPr>
      </p:sp>
      <p:sp>
        <p:nvSpPr>
          <p:cNvPr id="41989"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3D0C2D1-2ACD-4AF1-9A49-F0F7E1AC9C15}" type="slidenum">
              <a:rPr lang="en-US"/>
              <a:pPr/>
              <a:t>21</a:t>
            </a:fld>
            <a:endParaRPr lang="en-US"/>
          </a:p>
        </p:txBody>
      </p:sp>
      <p:sp>
        <p:nvSpPr>
          <p:cNvPr id="1141762" name="Rectangle 2"/>
          <p:cNvSpPr>
            <a:spLocks noGrp="1" noRot="1" noChangeAspect="1" noChangeArrowheads="1" noTextEdit="1"/>
          </p:cNvSpPr>
          <p:nvPr>
            <p:ph type="sldImg"/>
          </p:nvPr>
        </p:nvSpPr>
        <p:spPr>
          <a:xfrm>
            <a:off x="968375" y="742950"/>
            <a:ext cx="4948238" cy="3713163"/>
          </a:xfrm>
          <a:ln/>
        </p:spPr>
      </p:sp>
      <p:sp>
        <p:nvSpPr>
          <p:cNvPr id="1141763" name="Rectangle 3"/>
          <p:cNvSpPr>
            <a:spLocks noGrp="1" noChangeArrowheads="1"/>
          </p:cNvSpPr>
          <p:nvPr>
            <p:ph type="body" idx="1"/>
          </p:nvPr>
        </p:nvSpPr>
        <p:spPr>
          <a:xfrm>
            <a:off x="916195" y="4703631"/>
            <a:ext cx="5051013" cy="4459419"/>
          </a:xfrm>
        </p:spPr>
        <p:txBody>
          <a:bodyPr/>
          <a:lstStyle/>
          <a:p>
            <a:endParaRPr lang="pl-P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9BFCEDD-638C-4925-88C3-7B02DC0C4D6D}" type="slidenum">
              <a:rPr lang="en-US"/>
              <a:pPr/>
              <a:t>22</a:t>
            </a:fld>
            <a:endParaRPr lang="en-US"/>
          </a:p>
        </p:txBody>
      </p:sp>
      <p:sp>
        <p:nvSpPr>
          <p:cNvPr id="1143810" name="Rectangle 2"/>
          <p:cNvSpPr>
            <a:spLocks noGrp="1" noRot="1" noChangeAspect="1" noChangeArrowheads="1" noTextEdit="1"/>
          </p:cNvSpPr>
          <p:nvPr>
            <p:ph type="sldImg"/>
          </p:nvPr>
        </p:nvSpPr>
        <p:spPr>
          <a:xfrm>
            <a:off x="968375" y="742950"/>
            <a:ext cx="4948238" cy="3713163"/>
          </a:xfrm>
          <a:ln/>
        </p:spPr>
      </p:sp>
      <p:sp>
        <p:nvSpPr>
          <p:cNvPr id="1143811" name="Rectangle 3"/>
          <p:cNvSpPr>
            <a:spLocks noGrp="1" noChangeArrowheads="1"/>
          </p:cNvSpPr>
          <p:nvPr>
            <p:ph type="body" idx="1"/>
          </p:nvPr>
        </p:nvSpPr>
        <p:spPr>
          <a:xfrm>
            <a:off x="916195" y="4703631"/>
            <a:ext cx="5051013" cy="4459419"/>
          </a:xfrm>
        </p:spPr>
        <p:txBody>
          <a:bodyPr/>
          <a:lstStyle/>
          <a:p>
            <a:endParaRPr lang="pl-P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7D30D49-9511-4F8F-84E2-744D50E6B5CC}" type="slidenum">
              <a:rPr lang="en-US"/>
              <a:pPr/>
              <a:t>23</a:t>
            </a:fld>
            <a:endParaRPr lang="en-US"/>
          </a:p>
        </p:txBody>
      </p:sp>
      <p:sp>
        <p:nvSpPr>
          <p:cNvPr id="1145858" name="Rectangle 2"/>
          <p:cNvSpPr>
            <a:spLocks noGrp="1" noRot="1" noChangeAspect="1" noChangeArrowheads="1" noTextEdit="1"/>
          </p:cNvSpPr>
          <p:nvPr>
            <p:ph type="sldImg"/>
          </p:nvPr>
        </p:nvSpPr>
        <p:spPr>
          <a:xfrm>
            <a:off x="968375" y="742950"/>
            <a:ext cx="4948238" cy="3713163"/>
          </a:xfrm>
          <a:ln/>
        </p:spPr>
      </p:sp>
      <p:sp>
        <p:nvSpPr>
          <p:cNvPr id="1145859" name="Rectangle 3"/>
          <p:cNvSpPr>
            <a:spLocks noGrp="1" noChangeArrowheads="1"/>
          </p:cNvSpPr>
          <p:nvPr>
            <p:ph type="body" idx="1"/>
          </p:nvPr>
        </p:nvSpPr>
        <p:spPr>
          <a:xfrm>
            <a:off x="916195" y="4703631"/>
            <a:ext cx="5051013" cy="4459419"/>
          </a:xfrm>
        </p:spPr>
        <p:txBody>
          <a:bodyPr/>
          <a:lstStyle/>
          <a:p>
            <a:endParaRPr lang="pl-P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3D0C2D1-2ACD-4AF1-9A49-F0F7E1AC9C15}" type="slidenum">
              <a:rPr lang="en-US"/>
              <a:pPr/>
              <a:t>24</a:t>
            </a:fld>
            <a:endParaRPr lang="en-US"/>
          </a:p>
        </p:txBody>
      </p:sp>
      <p:sp>
        <p:nvSpPr>
          <p:cNvPr id="1141762" name="Rectangle 2"/>
          <p:cNvSpPr>
            <a:spLocks noGrp="1" noRot="1" noChangeAspect="1" noChangeArrowheads="1" noTextEdit="1"/>
          </p:cNvSpPr>
          <p:nvPr>
            <p:ph type="sldImg"/>
          </p:nvPr>
        </p:nvSpPr>
        <p:spPr>
          <a:xfrm>
            <a:off x="968375" y="742950"/>
            <a:ext cx="4948238" cy="3713163"/>
          </a:xfrm>
          <a:ln/>
        </p:spPr>
      </p:sp>
      <p:sp>
        <p:nvSpPr>
          <p:cNvPr id="1141763" name="Rectangle 3"/>
          <p:cNvSpPr>
            <a:spLocks noGrp="1" noChangeArrowheads="1"/>
          </p:cNvSpPr>
          <p:nvPr>
            <p:ph type="body" idx="1"/>
          </p:nvPr>
        </p:nvSpPr>
        <p:spPr>
          <a:xfrm>
            <a:off x="916195" y="4703631"/>
            <a:ext cx="5051013" cy="4459419"/>
          </a:xfrm>
        </p:spPr>
        <p:txBody>
          <a:bodyPr/>
          <a:lstStyle/>
          <a:p>
            <a:endParaRPr lang="pl-P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D5618EA-4443-4187-AE68-C342ED3F5E02}" type="slidenum">
              <a:rPr lang="en-US"/>
              <a:pPr/>
              <a:t>32</a:t>
            </a:fld>
            <a:endParaRPr lang="en-US"/>
          </a:p>
        </p:txBody>
      </p:sp>
      <p:sp>
        <p:nvSpPr>
          <p:cNvPr id="1415170" name="Rectangle 2"/>
          <p:cNvSpPr>
            <a:spLocks noGrp="1" noRot="1" noChangeAspect="1" noChangeArrowheads="1" noTextEdit="1"/>
          </p:cNvSpPr>
          <p:nvPr>
            <p:ph type="sldImg"/>
          </p:nvPr>
        </p:nvSpPr>
        <p:spPr>
          <a:xfrm>
            <a:off x="965200" y="742950"/>
            <a:ext cx="4953000" cy="3714750"/>
          </a:xfrm>
          <a:ln/>
        </p:spPr>
      </p:sp>
      <p:sp>
        <p:nvSpPr>
          <p:cNvPr id="1415171" name="Rectangle 3"/>
          <p:cNvSpPr>
            <a:spLocks noGrp="1" noChangeArrowheads="1"/>
          </p:cNvSpPr>
          <p:nvPr>
            <p:ph type="body" idx="1"/>
          </p:nvPr>
        </p:nvSpPr>
        <p:spPr>
          <a:xfrm>
            <a:off x="688340" y="4705350"/>
            <a:ext cx="5506720" cy="445770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2010869-6247-4D2C-B6CC-E76885BD60F5}" type="slidenum">
              <a:rPr lang="en-US"/>
              <a:pPr/>
              <a:t>4</a:t>
            </a:fld>
            <a:endParaRPr lang="en-US"/>
          </a:p>
        </p:txBody>
      </p:sp>
      <p:sp>
        <p:nvSpPr>
          <p:cNvPr id="1533954" name="Rectangle 2"/>
          <p:cNvSpPr>
            <a:spLocks noGrp="1" noRot="1" noChangeAspect="1" noChangeArrowheads="1" noTextEdit="1"/>
          </p:cNvSpPr>
          <p:nvPr>
            <p:ph type="sldImg"/>
          </p:nvPr>
        </p:nvSpPr>
        <p:spPr>
          <a:xfrm>
            <a:off x="968375" y="742950"/>
            <a:ext cx="4948238" cy="3713163"/>
          </a:xfrm>
          <a:ln/>
        </p:spPr>
      </p:sp>
      <p:sp>
        <p:nvSpPr>
          <p:cNvPr id="1533955" name="Rectangle 3"/>
          <p:cNvSpPr>
            <a:spLocks noGrp="1" noChangeArrowheads="1"/>
          </p:cNvSpPr>
          <p:nvPr>
            <p:ph type="body" idx="1"/>
          </p:nvPr>
        </p:nvSpPr>
        <p:spPr>
          <a:xfrm>
            <a:off x="916195" y="4703631"/>
            <a:ext cx="5051013" cy="4459419"/>
          </a:xfrm>
        </p:spPr>
        <p:txBody>
          <a:bodyPr/>
          <a:lstStyle/>
          <a:p>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0C5A91B-F3B2-4D92-A605-B25E912AB2B2}" type="slidenum">
              <a:rPr lang="en-US"/>
              <a:pPr/>
              <a:t>5</a:t>
            </a:fld>
            <a:endParaRPr lang="en-US"/>
          </a:p>
        </p:txBody>
      </p:sp>
      <p:sp>
        <p:nvSpPr>
          <p:cNvPr id="1536002" name="Rectangle 2"/>
          <p:cNvSpPr>
            <a:spLocks noGrp="1" noRot="1" noChangeAspect="1" noChangeArrowheads="1" noTextEdit="1"/>
          </p:cNvSpPr>
          <p:nvPr>
            <p:ph type="sldImg"/>
          </p:nvPr>
        </p:nvSpPr>
        <p:spPr>
          <a:xfrm>
            <a:off x="968375" y="742950"/>
            <a:ext cx="4948238" cy="3713163"/>
          </a:xfrm>
          <a:ln/>
        </p:spPr>
      </p:sp>
      <p:sp>
        <p:nvSpPr>
          <p:cNvPr id="1536003" name="Rectangle 3"/>
          <p:cNvSpPr>
            <a:spLocks noGrp="1" noChangeArrowheads="1"/>
          </p:cNvSpPr>
          <p:nvPr>
            <p:ph type="body" idx="1"/>
          </p:nvPr>
        </p:nvSpPr>
        <p:spPr>
          <a:xfrm>
            <a:off x="916195" y="4703631"/>
            <a:ext cx="5051013" cy="4459419"/>
          </a:xfrm>
        </p:spPr>
        <p:txBody>
          <a:bodyPr/>
          <a:lstStyle/>
          <a:p>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3D32C71-F708-4B15-B905-41DC8D34C001}" type="slidenum">
              <a:rPr lang="en-US"/>
              <a:pPr/>
              <a:t>6</a:t>
            </a:fld>
            <a:endParaRPr lang="en-US"/>
          </a:p>
        </p:txBody>
      </p:sp>
      <p:sp>
        <p:nvSpPr>
          <p:cNvPr id="1538050" name="Rectangle 2"/>
          <p:cNvSpPr>
            <a:spLocks noGrp="1" noRot="1" noChangeAspect="1" noChangeArrowheads="1" noTextEdit="1"/>
          </p:cNvSpPr>
          <p:nvPr>
            <p:ph type="sldImg"/>
          </p:nvPr>
        </p:nvSpPr>
        <p:spPr>
          <a:xfrm>
            <a:off x="968375" y="742950"/>
            <a:ext cx="4948238" cy="3713163"/>
          </a:xfrm>
          <a:ln/>
        </p:spPr>
      </p:sp>
      <p:sp>
        <p:nvSpPr>
          <p:cNvPr id="1538051" name="Rectangle 3"/>
          <p:cNvSpPr>
            <a:spLocks noGrp="1" noChangeArrowheads="1"/>
          </p:cNvSpPr>
          <p:nvPr>
            <p:ph type="body" idx="1"/>
          </p:nvPr>
        </p:nvSpPr>
        <p:spPr>
          <a:xfrm>
            <a:off x="916195" y="4703631"/>
            <a:ext cx="5051013" cy="4459419"/>
          </a:xfrm>
        </p:spPr>
        <p:txBody>
          <a:bodyPr/>
          <a:lstStyle/>
          <a:p>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B7F32BF-89BD-4AD9-BC96-69C468D68D65}" type="slidenum">
              <a:rPr lang="en-US"/>
              <a:pPr/>
              <a:t>7</a:t>
            </a:fld>
            <a:endParaRPr lang="en-US"/>
          </a:p>
        </p:txBody>
      </p:sp>
      <p:sp>
        <p:nvSpPr>
          <p:cNvPr id="1540098" name="Rectangle 2"/>
          <p:cNvSpPr>
            <a:spLocks noGrp="1" noRot="1" noChangeAspect="1" noChangeArrowheads="1" noTextEdit="1"/>
          </p:cNvSpPr>
          <p:nvPr>
            <p:ph type="sldImg"/>
          </p:nvPr>
        </p:nvSpPr>
        <p:spPr>
          <a:xfrm>
            <a:off x="968375" y="742950"/>
            <a:ext cx="4948238" cy="3713163"/>
          </a:xfrm>
          <a:ln/>
        </p:spPr>
      </p:sp>
      <p:sp>
        <p:nvSpPr>
          <p:cNvPr id="1540099" name="Rectangle 3"/>
          <p:cNvSpPr>
            <a:spLocks noGrp="1" noChangeArrowheads="1"/>
          </p:cNvSpPr>
          <p:nvPr>
            <p:ph type="body" idx="1"/>
          </p:nvPr>
        </p:nvSpPr>
        <p:spPr>
          <a:xfrm>
            <a:off x="916195" y="4703631"/>
            <a:ext cx="5051013" cy="4459419"/>
          </a:xfrm>
        </p:spPr>
        <p:txBody>
          <a:bodyPr/>
          <a:lstStyle/>
          <a:p>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70483FA-809F-4571-AD18-8178B5B47996}" type="slidenum">
              <a:rPr lang="en-US"/>
              <a:pPr/>
              <a:t>8</a:t>
            </a:fld>
            <a:endParaRPr lang="en-US"/>
          </a:p>
        </p:txBody>
      </p:sp>
      <p:sp>
        <p:nvSpPr>
          <p:cNvPr id="1468418" name="Rectangle 2"/>
          <p:cNvSpPr>
            <a:spLocks noGrp="1" noRot="1" noChangeAspect="1" noChangeArrowheads="1" noTextEdit="1"/>
          </p:cNvSpPr>
          <p:nvPr>
            <p:ph type="sldImg"/>
          </p:nvPr>
        </p:nvSpPr>
        <p:spPr>
          <a:xfrm>
            <a:off x="965200" y="742950"/>
            <a:ext cx="4953000" cy="3714750"/>
          </a:xfrm>
          <a:ln/>
        </p:spPr>
      </p:sp>
      <p:sp>
        <p:nvSpPr>
          <p:cNvPr id="1468419" name="Rectangle 3"/>
          <p:cNvSpPr>
            <a:spLocks noGrp="1" noChangeArrowheads="1"/>
          </p:cNvSpPr>
          <p:nvPr>
            <p:ph type="body" idx="1"/>
          </p:nvPr>
        </p:nvSpPr>
        <p:spPr>
          <a:xfrm>
            <a:off x="688340" y="4705350"/>
            <a:ext cx="5506720" cy="4457700"/>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12C5B0D-D288-4713-9FC8-BC291AF036E0}" type="slidenum">
              <a:rPr lang="en-US"/>
              <a:pPr/>
              <a:t>9</a:t>
            </a:fld>
            <a:endParaRPr lang="en-US"/>
          </a:p>
        </p:txBody>
      </p:sp>
      <p:sp>
        <p:nvSpPr>
          <p:cNvPr id="1503234" name="Rectangle 2"/>
          <p:cNvSpPr>
            <a:spLocks noGrp="1" noRot="1" noChangeAspect="1" noChangeArrowheads="1" noTextEdit="1"/>
          </p:cNvSpPr>
          <p:nvPr>
            <p:ph type="sldImg"/>
          </p:nvPr>
        </p:nvSpPr>
        <p:spPr>
          <a:xfrm>
            <a:off x="965200" y="742950"/>
            <a:ext cx="4953000" cy="3714750"/>
          </a:xfrm>
          <a:ln/>
        </p:spPr>
      </p:sp>
      <p:sp>
        <p:nvSpPr>
          <p:cNvPr id="1503235" name="Rectangle 3"/>
          <p:cNvSpPr>
            <a:spLocks noGrp="1" noChangeArrowheads="1"/>
          </p:cNvSpPr>
          <p:nvPr>
            <p:ph type="body" idx="1"/>
          </p:nvPr>
        </p:nvSpPr>
        <p:spPr>
          <a:xfrm>
            <a:off x="688340" y="4705350"/>
            <a:ext cx="5506720" cy="4457700"/>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2B17352-D4BD-42BE-8E13-D5A317B4EF7D}" type="slidenum">
              <a:rPr lang="en-US"/>
              <a:pPr/>
              <a:t>10</a:t>
            </a:fld>
            <a:endParaRPr lang="en-US"/>
          </a:p>
        </p:txBody>
      </p:sp>
      <p:sp>
        <p:nvSpPr>
          <p:cNvPr id="1470466" name="Rectangle 2"/>
          <p:cNvSpPr>
            <a:spLocks noGrp="1" noRot="1" noChangeAspect="1" noChangeArrowheads="1" noTextEdit="1"/>
          </p:cNvSpPr>
          <p:nvPr>
            <p:ph type="sldImg"/>
          </p:nvPr>
        </p:nvSpPr>
        <p:spPr>
          <a:xfrm>
            <a:off x="965200" y="742950"/>
            <a:ext cx="4953000" cy="3714750"/>
          </a:xfrm>
          <a:ln/>
        </p:spPr>
      </p:sp>
      <p:sp>
        <p:nvSpPr>
          <p:cNvPr id="1470467" name="Rectangle 3"/>
          <p:cNvSpPr>
            <a:spLocks noGrp="1" noChangeArrowheads="1"/>
          </p:cNvSpPr>
          <p:nvPr>
            <p:ph type="body" idx="1"/>
          </p:nvPr>
        </p:nvSpPr>
        <p:spPr>
          <a:xfrm>
            <a:off x="688340" y="4705350"/>
            <a:ext cx="5506720" cy="4457700"/>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3CA4E13-555C-4D21-B0B3-809B43DAA9D5}" type="slidenum">
              <a:rPr lang="en-US"/>
              <a:pPr/>
              <a:t>11</a:t>
            </a:fld>
            <a:endParaRPr lang="en-US"/>
          </a:p>
        </p:txBody>
      </p:sp>
      <p:sp>
        <p:nvSpPr>
          <p:cNvPr id="1497090" name="Rectangle 2"/>
          <p:cNvSpPr>
            <a:spLocks noGrp="1" noRot="1" noChangeAspect="1" noChangeArrowheads="1" noTextEdit="1"/>
          </p:cNvSpPr>
          <p:nvPr>
            <p:ph type="sldImg"/>
          </p:nvPr>
        </p:nvSpPr>
        <p:spPr>
          <a:xfrm>
            <a:off x="965200" y="742950"/>
            <a:ext cx="4953000" cy="3714750"/>
          </a:xfrm>
          <a:ln/>
        </p:spPr>
      </p:sp>
      <p:sp>
        <p:nvSpPr>
          <p:cNvPr id="1497091" name="Rectangle 3"/>
          <p:cNvSpPr>
            <a:spLocks noGrp="1" noChangeArrowheads="1"/>
          </p:cNvSpPr>
          <p:nvPr>
            <p:ph type="body" idx="1"/>
          </p:nvPr>
        </p:nvSpPr>
        <p:spPr>
          <a:xfrm>
            <a:off x="688340" y="4705350"/>
            <a:ext cx="5506720" cy="44577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www.google.com/search?q=Wlodzislaw+Duch"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391176" name="Rectangle 8"/>
          <p:cNvSpPr>
            <a:spLocks noGrp="1" noChangeArrowheads="1"/>
          </p:cNvSpPr>
          <p:nvPr>
            <p:ph type="ctrTitle"/>
          </p:nvPr>
        </p:nvSpPr>
        <p:spPr>
          <a:xfrm>
            <a:off x="755576" y="404664"/>
            <a:ext cx="7772400" cy="1143000"/>
          </a:xfrm>
          <a:ln>
            <a:noFill/>
          </a:ln>
          <a:effectLst>
            <a:innerShdw blurRad="63500" dist="50800" dir="18900000">
              <a:prstClr val="black">
                <a:alpha val="50000"/>
              </a:prstClr>
            </a:innerShdw>
          </a:effectLst>
        </p:spPr>
        <p:txBody>
          <a:bodyPr/>
          <a:lstStyle>
            <a:lvl1pPr>
              <a:defRPr sz="4000">
                <a:latin typeface="Calibri" pitchFamily="34" charset="0"/>
                <a:cs typeface="Calibri" pitchFamily="34" charset="0"/>
              </a:defRPr>
            </a:lvl1pPr>
          </a:lstStyle>
          <a:p>
            <a:r>
              <a:rPr lang="pl-PL" dirty="0"/>
              <a:t>Kliknij, aby edytować styl wzorca tytułu</a:t>
            </a:r>
          </a:p>
        </p:txBody>
      </p:sp>
      <p:sp>
        <p:nvSpPr>
          <p:cNvPr id="391177" name="Rectangle 9"/>
          <p:cNvSpPr>
            <a:spLocks noGrp="1" noChangeArrowheads="1"/>
          </p:cNvSpPr>
          <p:nvPr>
            <p:ph type="subTitle" idx="1"/>
          </p:nvPr>
        </p:nvSpPr>
        <p:spPr>
          <a:xfrm>
            <a:off x="827584" y="1772816"/>
            <a:ext cx="3816424" cy="3240360"/>
          </a:xfrm>
        </p:spPr>
        <p:txBody>
          <a:bodyPr/>
          <a:lstStyle>
            <a:lvl1pPr marL="0" indent="0" algn="ctr">
              <a:buFontTx/>
              <a:buNone/>
              <a:defRPr>
                <a:solidFill>
                  <a:schemeClr val="tx2"/>
                </a:solidFill>
                <a:latin typeface="Calibri" pitchFamily="34" charset="0"/>
                <a:cs typeface="Calibri" pitchFamily="34" charset="0"/>
              </a:defRPr>
            </a:lvl1pPr>
          </a:lstStyle>
          <a:p>
            <a:endParaRPr lang="pl-PL" dirty="0"/>
          </a:p>
        </p:txBody>
      </p:sp>
      <p:sp>
        <p:nvSpPr>
          <p:cNvPr id="4" name="Rectangle 9"/>
          <p:cNvSpPr txBox="1">
            <a:spLocks noChangeArrowheads="1"/>
          </p:cNvSpPr>
          <p:nvPr userDrawn="1"/>
        </p:nvSpPr>
        <p:spPr bwMode="auto">
          <a:xfrm>
            <a:off x="827584" y="5157192"/>
            <a:ext cx="7920880"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0"/>
              </a:spcBef>
              <a:spcAft>
                <a:spcPts val="1200"/>
              </a:spcAft>
              <a:buClr>
                <a:schemeClr val="tx2"/>
              </a:buClr>
              <a:buSzPct val="115000"/>
              <a:buFontTx/>
              <a:buNone/>
              <a:defRPr sz="2400">
                <a:solidFill>
                  <a:schemeClr val="tx1"/>
                </a:solidFill>
                <a:latin typeface="+mn-lt"/>
                <a:ea typeface="+mn-ea"/>
                <a:cs typeface="+mn-cs"/>
              </a:defRPr>
            </a:lvl1pPr>
            <a:lvl2pPr marL="742950" indent="-285750" algn="l" rtl="0" eaLnBrk="0" fontAlgn="base" hangingPunct="0">
              <a:spcBef>
                <a:spcPts val="600"/>
              </a:spcBef>
              <a:spcAft>
                <a:spcPct val="0"/>
              </a:spcAft>
              <a:buChar char="–"/>
              <a:defRPr sz="2000">
                <a:solidFill>
                  <a:schemeClr val="tx1"/>
                </a:solidFill>
                <a:latin typeface="+mn-lt"/>
              </a:defRPr>
            </a:lvl2pPr>
            <a:lvl3pPr marL="1143000" indent="-228600" algn="l" rtl="0" eaLnBrk="0" fontAlgn="base" hangingPunct="0">
              <a:spcBef>
                <a:spcPts val="600"/>
              </a:spcBef>
              <a:spcAft>
                <a:spcPct val="0"/>
              </a:spcAft>
              <a:buClr>
                <a:schemeClr val="tx2"/>
              </a:buClr>
              <a:buSzPct val="115000"/>
              <a:buChar char="•"/>
              <a:defRPr>
                <a:solidFill>
                  <a:schemeClr val="tx1"/>
                </a:solidFill>
                <a:latin typeface="+mn-lt"/>
              </a:defRPr>
            </a:lvl3pPr>
            <a:lvl4pPr marL="1600200" indent="-228600" algn="l" rtl="0" eaLnBrk="0" fontAlgn="base" hangingPunct="0">
              <a:spcBef>
                <a:spcPct val="0"/>
              </a:spcBef>
              <a:spcAft>
                <a:spcPts val="300"/>
              </a:spcAft>
              <a:buChar char="–"/>
              <a:defRPr sz="1600">
                <a:solidFill>
                  <a:schemeClr val="tx1"/>
                </a:solidFill>
                <a:latin typeface="+mn-lt"/>
              </a:defRPr>
            </a:lvl4pPr>
            <a:lvl5pPr marL="2057400" indent="-228600" algn="l" rtl="0" eaLnBrk="0" fontAlgn="base" hangingPunct="0">
              <a:spcBef>
                <a:spcPct val="0"/>
              </a:spcBef>
              <a:spcAft>
                <a:spcPts val="300"/>
              </a:spcAft>
              <a:buClr>
                <a:schemeClr val="tx2"/>
              </a:buClr>
              <a:buSzPct val="110000"/>
              <a:buChar char="•"/>
              <a:defRPr sz="1600">
                <a:solidFill>
                  <a:schemeClr val="tx1"/>
                </a:solidFill>
                <a:latin typeface="+mn-lt"/>
              </a:defRPr>
            </a:lvl5pPr>
            <a:lvl6pPr marL="2514600" indent="-228600" algn="l" rtl="0" fontAlgn="base">
              <a:spcBef>
                <a:spcPct val="20000"/>
              </a:spcBef>
              <a:spcAft>
                <a:spcPct val="0"/>
              </a:spcAft>
              <a:buClr>
                <a:schemeClr val="tx2"/>
              </a:buClr>
              <a:buSzPct val="110000"/>
              <a:buChar char="•"/>
              <a:defRPr sz="1600">
                <a:solidFill>
                  <a:schemeClr val="tx1"/>
                </a:solidFill>
                <a:latin typeface="+mn-lt"/>
              </a:defRPr>
            </a:lvl6pPr>
            <a:lvl7pPr marL="2971800" indent="-228600" algn="l" rtl="0" fontAlgn="base">
              <a:spcBef>
                <a:spcPct val="20000"/>
              </a:spcBef>
              <a:spcAft>
                <a:spcPct val="0"/>
              </a:spcAft>
              <a:buClr>
                <a:schemeClr val="tx2"/>
              </a:buClr>
              <a:buSzPct val="110000"/>
              <a:buChar char="•"/>
              <a:defRPr sz="1600">
                <a:solidFill>
                  <a:schemeClr val="tx1"/>
                </a:solidFill>
                <a:latin typeface="+mn-lt"/>
              </a:defRPr>
            </a:lvl7pPr>
            <a:lvl8pPr marL="3429000" indent="-228600" algn="l" rtl="0" fontAlgn="base">
              <a:spcBef>
                <a:spcPct val="20000"/>
              </a:spcBef>
              <a:spcAft>
                <a:spcPct val="0"/>
              </a:spcAft>
              <a:buClr>
                <a:schemeClr val="tx2"/>
              </a:buClr>
              <a:buSzPct val="110000"/>
              <a:buChar char="•"/>
              <a:defRPr sz="1600">
                <a:solidFill>
                  <a:schemeClr val="tx1"/>
                </a:solidFill>
                <a:latin typeface="+mn-lt"/>
              </a:defRPr>
            </a:lvl8pPr>
            <a:lvl9pPr marL="3886200" indent="-228600" algn="l" rtl="0" fontAlgn="base">
              <a:spcBef>
                <a:spcPct val="20000"/>
              </a:spcBef>
              <a:spcAft>
                <a:spcPct val="0"/>
              </a:spcAft>
              <a:buClr>
                <a:schemeClr val="tx2"/>
              </a:buClr>
              <a:buSzPct val="110000"/>
              <a:buChar char="•"/>
              <a:defRPr sz="1600">
                <a:solidFill>
                  <a:schemeClr val="tx1"/>
                </a:solidFill>
                <a:latin typeface="+mn-lt"/>
              </a:defRPr>
            </a:lvl9pPr>
          </a:lstStyle>
          <a:p>
            <a:pPr eaLnBrk="1" hangingPunct="1">
              <a:lnSpc>
                <a:spcPct val="90000"/>
              </a:lnSpc>
              <a:spcAft>
                <a:spcPts val="1200"/>
              </a:spcAft>
              <a:buClr>
                <a:schemeClr val="tx2"/>
              </a:buClr>
              <a:buSzPct val="115000"/>
            </a:pPr>
            <a:r>
              <a:rPr lang="pl-PL" sz="2800" dirty="0" smtClean="0">
                <a:solidFill>
                  <a:schemeClr val="tx2"/>
                </a:solidFill>
              </a:rPr>
              <a:t>Włodzisław Duch</a:t>
            </a:r>
            <a:endParaRPr lang="en-US" sz="2800" dirty="0" smtClean="0">
              <a:solidFill>
                <a:schemeClr val="tx2"/>
              </a:solidFill>
            </a:endParaRPr>
          </a:p>
          <a:p>
            <a:pPr eaLnBrk="1" hangingPunct="1">
              <a:lnSpc>
                <a:spcPct val="90000"/>
              </a:lnSpc>
              <a:spcAft>
                <a:spcPts val="1200"/>
              </a:spcAft>
              <a:buClr>
                <a:schemeClr val="tx2"/>
              </a:buClr>
              <a:buSzPct val="115000"/>
            </a:pPr>
            <a:r>
              <a:rPr lang="pl-PL" sz="2800" dirty="0" smtClean="0">
                <a:solidFill>
                  <a:schemeClr val="tx2"/>
                </a:solidFill>
              </a:rPr>
              <a:t>UMK Toruń</a:t>
            </a:r>
            <a:r>
              <a:rPr lang="en-US" sz="2800" dirty="0" smtClean="0">
                <a:solidFill>
                  <a:schemeClr val="tx2"/>
                </a:solidFill>
              </a:rPr>
              <a:t>, Poland/NTU Singapore</a:t>
            </a:r>
          </a:p>
          <a:p>
            <a:pPr eaLnBrk="1" hangingPunct="1">
              <a:lnSpc>
                <a:spcPct val="90000"/>
              </a:lnSpc>
              <a:spcAft>
                <a:spcPts val="1200"/>
              </a:spcAft>
              <a:buClr>
                <a:schemeClr val="tx2"/>
              </a:buClr>
              <a:buSzPct val="115000"/>
            </a:pPr>
            <a:r>
              <a:rPr lang="pl-PL" sz="2800" dirty="0" smtClean="0">
                <a:solidFill>
                  <a:schemeClr val="tx2"/>
                </a:solidFill>
                <a:hlinkClick r:id="rId2"/>
              </a:rPr>
              <a:t>Google: </a:t>
            </a:r>
            <a:r>
              <a:rPr lang="en-US" sz="2800" dirty="0" smtClean="0">
                <a:solidFill>
                  <a:schemeClr val="tx2"/>
                </a:solidFill>
                <a:hlinkClick r:id="rId2"/>
              </a:rPr>
              <a:t>W. </a:t>
            </a:r>
            <a:r>
              <a:rPr lang="pl-PL" sz="2800" dirty="0" smtClean="0">
                <a:solidFill>
                  <a:schemeClr val="tx2"/>
                </a:solidFill>
                <a:hlinkClick r:id="rId2"/>
              </a:rPr>
              <a:t>Duch</a:t>
            </a:r>
            <a:endParaRPr lang="en-US" sz="2800" dirty="0">
              <a:solidFill>
                <a:schemeClr val="tx2"/>
              </a:solidFill>
            </a:endParaRPr>
          </a:p>
        </p:txBody>
      </p:sp>
    </p:spTree>
    <p:extLst>
      <p:ext uri="{BB962C8B-B14F-4D97-AF65-F5344CB8AC3E}">
        <p14:creationId xmlns:p14="http://schemas.microsoft.com/office/powerpoint/2010/main" val="5403170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sz="4000" baseline="0">
                <a:latin typeface="Calibri" pitchFamily="34" charset="0"/>
              </a:defRPr>
            </a:lvl1pPr>
          </a:lstStyle>
          <a:p>
            <a:r>
              <a:rPr lang="pl-PL" dirty="0" smtClean="0"/>
              <a:t>Kliknij, aby edytować styl</a:t>
            </a:r>
            <a:endParaRPr lang="en-US" dirty="0"/>
          </a:p>
        </p:txBody>
      </p:sp>
      <p:sp>
        <p:nvSpPr>
          <p:cNvPr id="3" name="Symbol zastępczy zawartości 2"/>
          <p:cNvSpPr>
            <a:spLocks noGrp="1"/>
          </p:cNvSpPr>
          <p:nvPr>
            <p:ph idx="1"/>
          </p:nvPr>
        </p:nvSpPr>
        <p:spPr>
          <a:xfrm>
            <a:off x="698500" y="1268413"/>
            <a:ext cx="8121650" cy="1944563"/>
          </a:xfrm>
        </p:spPr>
        <p:txBody>
          <a:bodyPr/>
          <a:lstStyle>
            <a:lvl1pPr>
              <a:spcAft>
                <a:spcPts val="600"/>
              </a:spcAft>
              <a:defRPr sz="2000">
                <a:solidFill>
                  <a:srgbClr val="FFFFFF"/>
                </a:solidFill>
                <a:latin typeface="Calibri" pitchFamily="34" charset="0"/>
              </a:defRPr>
            </a:lvl1pPr>
            <a:lvl2pPr>
              <a:defRPr sz="1800" baseline="0">
                <a:solidFill>
                  <a:srgbClr val="FFFFFF"/>
                </a:solidFill>
                <a:latin typeface="Calibri" pitchFamily="34" charset="0"/>
              </a:defRPr>
            </a:lvl2pPr>
            <a:lvl3pPr>
              <a:defRPr sz="1600">
                <a:solidFill>
                  <a:srgbClr val="FFFFFF"/>
                </a:solidFill>
              </a:defRPr>
            </a:lvl3pPr>
            <a:lvl4pPr>
              <a:defRPr sz="1400">
                <a:solidFill>
                  <a:srgbClr val="FFFFFF"/>
                </a:solidFill>
              </a:defRPr>
            </a:lvl4pPr>
            <a:lvl5pPr>
              <a:defRPr sz="1400">
                <a:solidFill>
                  <a:srgbClr val="FFFFFF"/>
                </a:solidFill>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5" name="Symbol zastępczy zawartości 4"/>
          <p:cNvSpPr>
            <a:spLocks noGrp="1"/>
          </p:cNvSpPr>
          <p:nvPr>
            <p:ph sz="quarter" idx="10"/>
          </p:nvPr>
        </p:nvSpPr>
        <p:spPr>
          <a:xfrm>
            <a:off x="755650" y="3644900"/>
            <a:ext cx="914400" cy="9144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35673182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sz="4000" baseline="0">
                <a:latin typeface="Calibri" pitchFamily="34" charset="0"/>
              </a:defRPr>
            </a:lvl1pPr>
          </a:lstStyle>
          <a:p>
            <a:r>
              <a:rPr lang="pl-PL" dirty="0" smtClean="0"/>
              <a:t>Kliknij, aby edytować styl</a:t>
            </a:r>
            <a:endParaRPr lang="en-US" dirty="0"/>
          </a:p>
        </p:txBody>
      </p:sp>
      <p:sp>
        <p:nvSpPr>
          <p:cNvPr id="3" name="Symbol zastępczy zawartości 2"/>
          <p:cNvSpPr>
            <a:spLocks noGrp="1"/>
          </p:cNvSpPr>
          <p:nvPr>
            <p:ph sz="half" idx="1"/>
          </p:nvPr>
        </p:nvSpPr>
        <p:spPr>
          <a:xfrm>
            <a:off x="698500" y="1268413"/>
            <a:ext cx="3984625" cy="5400675"/>
          </a:xfrm>
        </p:spPr>
        <p:txBody>
          <a:bodyPr/>
          <a:lstStyle>
            <a:lvl1pPr>
              <a:spcBef>
                <a:spcPts val="0"/>
              </a:spcBef>
              <a:spcAft>
                <a:spcPts val="600"/>
              </a:spcAft>
              <a:defRPr sz="2000" baseline="0">
                <a:latin typeface="Calibri" pitchFamily="34" charset="0"/>
              </a:defRPr>
            </a:lvl1pPr>
            <a:lvl2pPr>
              <a:spcBef>
                <a:spcPts val="1200"/>
              </a:spcBef>
              <a:defRPr sz="1800" baseline="0">
                <a:latin typeface="Calibri" pitchFamily="34" charset="0"/>
              </a:defRPr>
            </a:lvl2pPr>
            <a:lvl3pPr>
              <a:spcBef>
                <a:spcPts val="600"/>
              </a:spcBef>
              <a:defRPr sz="1600" baseline="0">
                <a:latin typeface="Calibri" pitchFamily="34" charset="0"/>
              </a:defRPr>
            </a:lvl3pPr>
            <a:lvl4pPr>
              <a:defRPr sz="1400" baseline="0">
                <a:latin typeface="Calibri" pitchFamily="34" charset="0"/>
              </a:defRPr>
            </a:lvl4pPr>
            <a:lvl5pPr>
              <a:defRPr sz="1400" baseline="0">
                <a:latin typeface="Calibri" pitchFamily="34" charset="0"/>
              </a:defRPr>
            </a:lvl5pPr>
            <a:lvl6pPr>
              <a:defRPr sz="1800"/>
            </a:lvl6pPr>
            <a:lvl7pPr>
              <a:defRPr sz="1800"/>
            </a:lvl7pPr>
            <a:lvl8pPr>
              <a:defRPr sz="1800"/>
            </a:lvl8pPr>
            <a:lvl9pPr>
              <a:defRPr sz="18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Symbol zastępczy zawartości 3"/>
          <p:cNvSpPr>
            <a:spLocks noGrp="1"/>
          </p:cNvSpPr>
          <p:nvPr>
            <p:ph sz="half" idx="2"/>
          </p:nvPr>
        </p:nvSpPr>
        <p:spPr>
          <a:xfrm>
            <a:off x="4835525" y="1268413"/>
            <a:ext cx="3984625" cy="5400675"/>
          </a:xfrm>
        </p:spPr>
        <p:txBody>
          <a:bodyPr/>
          <a:lstStyle>
            <a:lvl1pPr>
              <a:spcBef>
                <a:spcPts val="1200"/>
              </a:spcBef>
              <a:defRPr sz="2000" baseline="0">
                <a:latin typeface="Calibri" pitchFamily="34" charset="0"/>
              </a:defRPr>
            </a:lvl1pPr>
            <a:lvl2pPr>
              <a:spcBef>
                <a:spcPts val="1200"/>
              </a:spcBef>
              <a:defRPr sz="1800" baseline="0">
                <a:latin typeface="Calibri" pitchFamily="34" charset="0"/>
              </a:defRPr>
            </a:lvl2pPr>
            <a:lvl3pPr>
              <a:spcBef>
                <a:spcPts val="600"/>
              </a:spcBef>
              <a:defRPr sz="1600" baseline="0">
                <a:latin typeface="Calibri" pitchFamily="34" charset="0"/>
              </a:defRPr>
            </a:lvl3pPr>
            <a:lvl4pPr>
              <a:defRPr sz="1400" baseline="0">
                <a:latin typeface="Calibri" pitchFamily="34" charset="0"/>
              </a:defRPr>
            </a:lvl4pPr>
            <a:lvl5pPr>
              <a:defRPr sz="1400" baseline="0">
                <a:latin typeface="Calibri" pitchFamily="34" charset="0"/>
              </a:defRPr>
            </a:lvl5pPr>
            <a:lvl6pPr>
              <a:defRPr sz="1800"/>
            </a:lvl6pPr>
            <a:lvl7pPr>
              <a:defRPr sz="1800"/>
            </a:lvl7pPr>
            <a:lvl8pPr>
              <a:defRPr sz="1800"/>
            </a:lvl8pPr>
            <a:lvl9pPr>
              <a:defRPr sz="18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9517489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Kliknij, aby edytować styl</a:t>
            </a:r>
            <a:endParaRPr lang="en-US" dirty="0"/>
          </a:p>
        </p:txBody>
      </p:sp>
    </p:spTree>
    <p:extLst>
      <p:ext uri="{BB962C8B-B14F-4D97-AF65-F5344CB8AC3E}">
        <p14:creationId xmlns:p14="http://schemas.microsoft.com/office/powerpoint/2010/main" val="3303671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103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41968846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390152" name="Rectangle 8"/>
          <p:cNvSpPr>
            <a:spLocks noGrp="1" noChangeArrowheads="1"/>
          </p:cNvSpPr>
          <p:nvPr>
            <p:ph type="title"/>
          </p:nvPr>
        </p:nvSpPr>
        <p:spPr bwMode="auto">
          <a:xfrm>
            <a:off x="685800" y="350838"/>
            <a:ext cx="7772400" cy="701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dirty="0" smtClean="0"/>
              <a:t>Kliknij, aby edytować wzorzec</a:t>
            </a:r>
          </a:p>
        </p:txBody>
      </p:sp>
      <p:sp>
        <p:nvSpPr>
          <p:cNvPr id="1027" name="Rectangle 9"/>
          <p:cNvSpPr>
            <a:spLocks noGrp="1" noChangeArrowheads="1"/>
          </p:cNvSpPr>
          <p:nvPr>
            <p:ph type="body" idx="1"/>
          </p:nvPr>
        </p:nvSpPr>
        <p:spPr bwMode="auto">
          <a:xfrm>
            <a:off x="698500" y="1268413"/>
            <a:ext cx="812165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dirty="0" err="1" smtClean="0"/>
              <a:t>Kliknij</a:t>
            </a:r>
            <a:r>
              <a:rPr lang="pl-PL" dirty="0" smtClean="0"/>
              <a:t>,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Lst>
  <p:timing>
    <p:tnLst>
      <p:par>
        <p:cTn id="1" dur="indefinite" restart="never" nodeType="tmRoot"/>
      </p:par>
    </p:tnLst>
  </p:timing>
  <p:txStyles>
    <p:titleStyle>
      <a:lvl1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0"/>
        </a:spcBef>
        <a:spcAft>
          <a:spcPts val="1200"/>
        </a:spcAft>
        <a:buClr>
          <a:schemeClr val="tx2"/>
        </a:buClr>
        <a:buSzPct val="115000"/>
        <a:buChar char="•"/>
        <a:defRPr sz="2000">
          <a:solidFill>
            <a:srgbClr val="FFFFFF"/>
          </a:solidFill>
          <a:latin typeface="+mn-lt"/>
          <a:ea typeface="+mn-ea"/>
          <a:cs typeface="+mn-cs"/>
        </a:defRPr>
      </a:lvl1pPr>
      <a:lvl2pPr marL="742950" indent="-285750" algn="l" rtl="0" eaLnBrk="0" fontAlgn="base" hangingPunct="0">
        <a:spcBef>
          <a:spcPts val="600"/>
        </a:spcBef>
        <a:spcAft>
          <a:spcPct val="0"/>
        </a:spcAft>
        <a:buChar char="–"/>
        <a:defRPr sz="1800">
          <a:solidFill>
            <a:srgbClr val="FFFFFF"/>
          </a:solidFill>
          <a:latin typeface="+mn-lt"/>
        </a:defRPr>
      </a:lvl2pPr>
      <a:lvl3pPr marL="1143000" indent="-228600" algn="l" rtl="0" eaLnBrk="0" fontAlgn="base" hangingPunct="0">
        <a:spcBef>
          <a:spcPts val="600"/>
        </a:spcBef>
        <a:spcAft>
          <a:spcPct val="0"/>
        </a:spcAft>
        <a:buClr>
          <a:schemeClr val="tx2"/>
        </a:buClr>
        <a:buSzPct val="115000"/>
        <a:buChar char="•"/>
        <a:defRPr sz="1600">
          <a:solidFill>
            <a:srgbClr val="FFFFFF"/>
          </a:solidFill>
          <a:latin typeface="+mn-lt"/>
        </a:defRPr>
      </a:lvl3pPr>
      <a:lvl4pPr marL="1600200" indent="-228600" algn="l" rtl="0" eaLnBrk="0" fontAlgn="base" hangingPunct="0">
        <a:spcBef>
          <a:spcPct val="0"/>
        </a:spcBef>
        <a:spcAft>
          <a:spcPts val="300"/>
        </a:spcAft>
        <a:buChar char="–"/>
        <a:defRPr sz="1400">
          <a:solidFill>
            <a:srgbClr val="FFFFFF"/>
          </a:solidFill>
          <a:latin typeface="+mn-lt"/>
        </a:defRPr>
      </a:lvl4pPr>
      <a:lvl5pPr marL="2057400" indent="-228600" algn="l" rtl="0" eaLnBrk="0" fontAlgn="base" hangingPunct="0">
        <a:spcBef>
          <a:spcPct val="0"/>
        </a:spcBef>
        <a:spcAft>
          <a:spcPts val="300"/>
        </a:spcAft>
        <a:buClr>
          <a:schemeClr val="tx2"/>
        </a:buClr>
        <a:buSzPct val="110000"/>
        <a:buChar char="•"/>
        <a:defRPr sz="1400">
          <a:solidFill>
            <a:srgbClr val="FFFFFF"/>
          </a:solidFill>
          <a:latin typeface="+mn-lt"/>
        </a:defRPr>
      </a:lvl5pPr>
      <a:lvl6pPr marL="2514600" indent="-228600" algn="l" rtl="0" fontAlgn="base">
        <a:spcBef>
          <a:spcPct val="20000"/>
        </a:spcBef>
        <a:spcAft>
          <a:spcPct val="0"/>
        </a:spcAft>
        <a:buClr>
          <a:schemeClr val="tx2"/>
        </a:buClr>
        <a:buSzPct val="110000"/>
        <a:buChar char="•"/>
        <a:defRPr sz="1600">
          <a:solidFill>
            <a:schemeClr val="tx1"/>
          </a:solidFill>
          <a:latin typeface="+mn-lt"/>
        </a:defRPr>
      </a:lvl6pPr>
      <a:lvl7pPr marL="2971800" indent="-228600" algn="l" rtl="0" fontAlgn="base">
        <a:spcBef>
          <a:spcPct val="20000"/>
        </a:spcBef>
        <a:spcAft>
          <a:spcPct val="0"/>
        </a:spcAft>
        <a:buClr>
          <a:schemeClr val="tx2"/>
        </a:buClr>
        <a:buSzPct val="110000"/>
        <a:buChar char="•"/>
        <a:defRPr sz="1600">
          <a:solidFill>
            <a:schemeClr val="tx1"/>
          </a:solidFill>
          <a:latin typeface="+mn-lt"/>
        </a:defRPr>
      </a:lvl7pPr>
      <a:lvl8pPr marL="3429000" indent="-228600" algn="l" rtl="0" fontAlgn="base">
        <a:spcBef>
          <a:spcPct val="20000"/>
        </a:spcBef>
        <a:spcAft>
          <a:spcPct val="0"/>
        </a:spcAft>
        <a:buClr>
          <a:schemeClr val="tx2"/>
        </a:buClr>
        <a:buSzPct val="110000"/>
        <a:buChar char="•"/>
        <a:defRPr sz="1600">
          <a:solidFill>
            <a:schemeClr val="tx1"/>
          </a:solidFill>
          <a:latin typeface="+mn-lt"/>
        </a:defRPr>
      </a:lvl8pPr>
      <a:lvl9pPr marL="3886200" indent="-228600" algn="l" rtl="0" fontAlgn="base">
        <a:spcBef>
          <a:spcPct val="20000"/>
        </a:spcBef>
        <a:spcAft>
          <a:spcPct val="0"/>
        </a:spcAft>
        <a:buClr>
          <a:schemeClr val="tx2"/>
        </a:buClr>
        <a:buSzPct val="11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en.wikipedia.org/wiki/Cortical_column" TargetMode="External"/><Relationship Id="rId5" Type="http://schemas.openxmlformats.org/officeDocument/2006/relationships/hyperlink" Target="http://en.wikipedia.org/wiki/Interneurons" TargetMode="External"/><Relationship Id="rId4" Type="http://schemas.openxmlformats.org/officeDocument/2006/relationships/hyperlink" Target="http://en.wikipedia.org/wiki/Pyramidal_neuron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Neural_Darwinism"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Complex_regional_pain_syndrome" TargetMode="External"/><Relationship Id="rId2" Type="http://schemas.openxmlformats.org/officeDocument/2006/relationships/hyperlink" Target="http://en.wikipedia.org/wiki/Pain_asymbolia"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Haptic_perception" TargetMode="External"/><Relationship Id="rId2" Type="http://schemas.openxmlformats.org/officeDocument/2006/relationships/hyperlink" Target="http://en.wikipedia.org/wiki/Stereognosis"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en.wikipedia.org/wiki/Graphesthesi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Limbic_lobe" TargetMode="External"/><Relationship Id="rId2" Type="http://schemas.openxmlformats.org/officeDocument/2006/relationships/hyperlink" Target="http://en.wikipedia.org/wiki/Cerebral_cortex"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en.wikipedia.org/wiki/Insular_cortex"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cell.com/neuron/abstract/S0896-6273(07)00711-8"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en.wikipedia.org/wiki/Neural_coding"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pl.wikipedia.org/wiki/Grafika:Lobes_of_the_brain_NL.svg" TargetMode="External"/><Relationship Id="rId7" Type="http://schemas.openxmlformats.org/officeDocument/2006/relationships/hyperlink" Target="http://pl.wikipedia.org/wiki/P%C5%82at_skroniowy"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pl.wikipedia.org/wiki/P%C5%82at_ciemieniowy" TargetMode="External"/><Relationship Id="rId5" Type="http://schemas.openxmlformats.org/officeDocument/2006/relationships/hyperlink" Target="http://pl.wikipedia.org/wiki/P%C5%82at_potyliczny" TargetMode="External"/><Relationship Id="rId4" Type="http://schemas.openxmlformats.org/officeDocument/2006/relationships/hyperlink" Target="http://pl.wikipedia.org/wiki/P%C5%82at_czo%C5%82owy"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pl.wikipedia.org/wiki/Grafika:Lobes_of_the_brain_NL.svg"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hyperlink" Target="http://pl.wikipedia.org/wiki/P%C5%82at_skroniowy" TargetMode="External"/><Relationship Id="rId4" Type="http://schemas.openxmlformats.org/officeDocument/2006/relationships/hyperlink" Target="http://pl.wikipedia.org/wiki/P%C5%82at_ciemieniow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hyperlink" Target="http://pl.wikipedia.org/wiki/P%C5%82at_skroniowy"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Constantin_von_Economo#Cytoarchitectonic_studies"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en.wikipedia.org/wiki/Brodmann_are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4213" y="133648"/>
            <a:ext cx="7772400" cy="1656184"/>
          </a:xfrm>
        </p:spPr>
        <p:txBody>
          <a:bodyPr/>
          <a:lstStyle/>
          <a:p>
            <a:pPr eaLnBrk="1" hangingPunct="1">
              <a:defRPr/>
            </a:pPr>
            <a:r>
              <a:rPr lang="en-US" sz="3200" dirty="0" smtClean="0">
                <a:effectLst/>
              </a:rPr>
              <a:t>Advanced </a:t>
            </a:r>
            <a:r>
              <a:rPr lang="en-US" sz="3200" dirty="0">
                <a:effectLst/>
              </a:rPr>
              <a:t>Topic in Cognitive </a:t>
            </a:r>
            <a:r>
              <a:rPr lang="en-US" sz="3200" dirty="0" smtClean="0">
                <a:effectLst/>
              </a:rPr>
              <a:t/>
            </a:r>
            <a:br>
              <a:rPr lang="en-US" sz="3200" dirty="0" smtClean="0">
                <a:effectLst/>
              </a:rPr>
            </a:br>
            <a:r>
              <a:rPr lang="en-US" sz="3200" dirty="0" smtClean="0">
                <a:effectLst/>
              </a:rPr>
              <a:t>Neuroscience and </a:t>
            </a:r>
            <a:r>
              <a:rPr lang="en-US" sz="3200" dirty="0">
                <a:effectLst/>
              </a:rPr>
              <a:t>Embodied </a:t>
            </a:r>
            <a:r>
              <a:rPr lang="en-US" sz="3200" dirty="0" smtClean="0">
                <a:effectLst/>
              </a:rPr>
              <a:t>Intelligence</a:t>
            </a:r>
            <a:endParaRPr lang="en-US" sz="4000" dirty="0"/>
          </a:p>
        </p:txBody>
      </p:sp>
      <p:sp>
        <p:nvSpPr>
          <p:cNvPr id="2051" name="Rectangle 3"/>
          <p:cNvSpPr>
            <a:spLocks noGrp="1" noChangeArrowheads="1"/>
          </p:cNvSpPr>
          <p:nvPr>
            <p:ph type="subTitle" idx="1"/>
          </p:nvPr>
        </p:nvSpPr>
        <p:spPr>
          <a:xfrm>
            <a:off x="755576" y="2420888"/>
            <a:ext cx="4536504" cy="2628081"/>
          </a:xfrm>
          <a:noFill/>
        </p:spPr>
        <p:txBody>
          <a:bodyPr/>
          <a:lstStyle/>
          <a:p>
            <a:pPr eaLnBrk="1" hangingPunct="1">
              <a:lnSpc>
                <a:spcPct val="90000"/>
              </a:lnSpc>
            </a:pPr>
            <a:r>
              <a:rPr lang="en-US" sz="3600" dirty="0" smtClean="0">
                <a:solidFill>
                  <a:schemeClr val="tx2"/>
                </a:solidFill>
                <a:latin typeface="Calibri" pitchFamily="34" charset="0"/>
                <a:cs typeface="Calibri" pitchFamily="34" charset="0"/>
              </a:rPr>
              <a:t>Week 4</a:t>
            </a:r>
            <a:br>
              <a:rPr lang="en-US" sz="3600" dirty="0" smtClean="0">
                <a:solidFill>
                  <a:schemeClr val="tx2"/>
                </a:solidFill>
                <a:latin typeface="Calibri" pitchFamily="34" charset="0"/>
                <a:cs typeface="Calibri" pitchFamily="34" charset="0"/>
              </a:rPr>
            </a:br>
            <a:r>
              <a:rPr lang="en-US" sz="1000" dirty="0" smtClean="0">
                <a:solidFill>
                  <a:schemeClr val="tx2"/>
                </a:solidFill>
                <a:latin typeface="Calibri" pitchFamily="34" charset="0"/>
                <a:cs typeface="Calibri" pitchFamily="34" charset="0"/>
              </a:rPr>
              <a:t/>
            </a:r>
            <a:br>
              <a:rPr lang="en-US" sz="1000" dirty="0" smtClean="0">
                <a:solidFill>
                  <a:schemeClr val="tx2"/>
                </a:solidFill>
                <a:latin typeface="Calibri" pitchFamily="34" charset="0"/>
                <a:cs typeface="Calibri" pitchFamily="34" charset="0"/>
              </a:rPr>
            </a:br>
            <a:r>
              <a:rPr lang="en-US" sz="3600" dirty="0" smtClean="0">
                <a:solidFill>
                  <a:schemeClr val="tx2"/>
                </a:solidFill>
                <a:latin typeface="Calibri" pitchFamily="34" charset="0"/>
                <a:cs typeface="Calibri" pitchFamily="34" charset="0"/>
              </a:rPr>
              <a:t>Neocortex Functions and its </a:t>
            </a:r>
            <a:r>
              <a:rPr lang="en-US" sz="3600" dirty="0" smtClean="0"/>
              <a:t>Working Styles</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628800"/>
            <a:ext cx="342900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4" name="pole tekstowe 1"/>
          <p:cNvSpPr txBox="1">
            <a:spLocks noChangeArrowheads="1"/>
          </p:cNvSpPr>
          <p:nvPr/>
        </p:nvSpPr>
        <p:spPr bwMode="auto">
          <a:xfrm>
            <a:off x="6721288" y="6317969"/>
            <a:ext cx="23034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r>
              <a:rPr lang="en-US" dirty="0">
                <a:solidFill>
                  <a:srgbClr val="FFC000"/>
                </a:solidFill>
                <a:latin typeface="Calibri" pitchFamily="34" charset="0"/>
              </a:rPr>
              <a:t>CE7427</a:t>
            </a:r>
          </a:p>
        </p:txBody>
      </p:sp>
    </p:spTree>
    <p:extLst>
      <p:ext uri="{BB962C8B-B14F-4D97-AF65-F5344CB8AC3E}">
        <p14:creationId xmlns:p14="http://schemas.microsoft.com/office/powerpoint/2010/main" val="1701629156"/>
      </p:ext>
    </p:extLst>
  </p:cSld>
  <p:clrMapOvr>
    <a:masterClrMapping/>
  </p:clrMapOvr>
  <p:transition>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9442" name="Rectangle 2"/>
          <p:cNvSpPr>
            <a:spLocks noGrp="1" noChangeArrowheads="1"/>
          </p:cNvSpPr>
          <p:nvPr>
            <p:ph type="title" idx="4294967295"/>
          </p:nvPr>
        </p:nvSpPr>
        <p:spPr>
          <a:xfrm>
            <a:off x="635000" y="250825"/>
            <a:ext cx="7772400" cy="715963"/>
          </a:xfrm>
        </p:spPr>
        <p:txBody>
          <a:bodyPr lIns="91440" tIns="45720" rIns="91440" bIns="45720"/>
          <a:lstStyle/>
          <a:p>
            <a:pPr eaLnBrk="1" hangingPunct="1"/>
            <a:r>
              <a:rPr lang="en-US" dirty="0" smtClean="0"/>
              <a:t>Structure of the </a:t>
            </a:r>
            <a:r>
              <a:rPr lang="en-US" dirty="0"/>
              <a:t>cortex	</a:t>
            </a:r>
          </a:p>
        </p:txBody>
      </p:sp>
      <p:sp>
        <p:nvSpPr>
          <p:cNvPr id="1469443" name="Rectangle 3"/>
          <p:cNvSpPr>
            <a:spLocks noGrp="1" noChangeArrowheads="1"/>
          </p:cNvSpPr>
          <p:nvPr>
            <p:ph idx="4294967295"/>
          </p:nvPr>
        </p:nvSpPr>
        <p:spPr>
          <a:xfrm>
            <a:off x="647700" y="1054100"/>
            <a:ext cx="5461124" cy="2374900"/>
          </a:xfrm>
        </p:spPr>
        <p:txBody>
          <a:bodyPr lIns="91440" tIns="45720" rIns="91440" bIns="45720"/>
          <a:lstStyle/>
          <a:p>
            <a:pPr marL="0" indent="0" eaLnBrk="1" hangingPunct="1">
              <a:buNone/>
            </a:pPr>
            <a:r>
              <a:rPr lang="en-US" dirty="0"/>
              <a:t>The </a:t>
            </a:r>
            <a:r>
              <a:rPr lang="en-US" dirty="0" err="1"/>
              <a:t>neocortex</a:t>
            </a:r>
            <a:r>
              <a:rPr lang="en-US" dirty="0"/>
              <a:t> has </a:t>
            </a:r>
            <a:r>
              <a:rPr lang="en-US" dirty="0" smtClean="0"/>
              <a:t>about 600 g, modular laminar structure, is 2-4 mm thick, 1/3 is visible, the rest is in sulci and midline structures, fractal dim=2.8.</a:t>
            </a:r>
          </a:p>
          <a:p>
            <a:pPr marL="0" indent="0" eaLnBrk="1" hangingPunct="1">
              <a:buNone/>
            </a:pPr>
            <a:r>
              <a:rPr lang="en-US" dirty="0" smtClean="0"/>
              <a:t>In mammals there are 6 major layers, except for </a:t>
            </a:r>
            <a:r>
              <a:rPr lang="en-US" dirty="0" err="1" smtClean="0"/>
              <a:t>paleocortex</a:t>
            </a:r>
            <a:r>
              <a:rPr lang="en-US" dirty="0" smtClean="0"/>
              <a:t>, including olfactory + parts of hippocampus with 3 (reptiles have such cortex), and other old cortex with 3-5 layers.</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8824" y="962025"/>
            <a:ext cx="304800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txBox="1">
            <a:spLocks noChangeArrowheads="1"/>
          </p:cNvSpPr>
          <p:nvPr/>
        </p:nvSpPr>
        <p:spPr bwMode="auto">
          <a:xfrm>
            <a:off x="395536" y="3514108"/>
            <a:ext cx="8568952"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ts val="1200"/>
              </a:spcAft>
              <a:buClr>
                <a:schemeClr val="tx2"/>
              </a:buClr>
              <a:buSzPct val="115000"/>
              <a:buChar char="•"/>
              <a:defRPr sz="2000">
                <a:solidFill>
                  <a:srgbClr val="FFFFFF"/>
                </a:solidFill>
                <a:latin typeface="+mn-lt"/>
                <a:ea typeface="+mn-ea"/>
                <a:cs typeface="+mn-cs"/>
              </a:defRPr>
            </a:lvl1pPr>
            <a:lvl2pPr marL="742950" indent="-285750" algn="l" rtl="0" eaLnBrk="0" fontAlgn="base" hangingPunct="0">
              <a:spcBef>
                <a:spcPts val="600"/>
              </a:spcBef>
              <a:spcAft>
                <a:spcPct val="0"/>
              </a:spcAft>
              <a:buChar char="–"/>
              <a:defRPr sz="1800">
                <a:solidFill>
                  <a:srgbClr val="FFFFFF"/>
                </a:solidFill>
                <a:latin typeface="+mn-lt"/>
              </a:defRPr>
            </a:lvl2pPr>
            <a:lvl3pPr marL="1143000" indent="-228600" algn="l" rtl="0" eaLnBrk="0" fontAlgn="base" hangingPunct="0">
              <a:spcBef>
                <a:spcPts val="600"/>
              </a:spcBef>
              <a:spcAft>
                <a:spcPct val="0"/>
              </a:spcAft>
              <a:buClr>
                <a:schemeClr val="tx2"/>
              </a:buClr>
              <a:buSzPct val="115000"/>
              <a:buChar char="•"/>
              <a:defRPr sz="1600">
                <a:solidFill>
                  <a:srgbClr val="FFFFFF"/>
                </a:solidFill>
                <a:latin typeface="+mn-lt"/>
              </a:defRPr>
            </a:lvl3pPr>
            <a:lvl4pPr marL="1600200" indent="-228600" algn="l" rtl="0" eaLnBrk="0" fontAlgn="base" hangingPunct="0">
              <a:spcBef>
                <a:spcPct val="0"/>
              </a:spcBef>
              <a:spcAft>
                <a:spcPts val="300"/>
              </a:spcAft>
              <a:buChar char="–"/>
              <a:defRPr sz="1400">
                <a:solidFill>
                  <a:srgbClr val="FFFFFF"/>
                </a:solidFill>
                <a:latin typeface="+mn-lt"/>
              </a:defRPr>
            </a:lvl4pPr>
            <a:lvl5pPr marL="2057400" indent="-228600" algn="l" rtl="0" eaLnBrk="0" fontAlgn="base" hangingPunct="0">
              <a:spcBef>
                <a:spcPct val="0"/>
              </a:spcBef>
              <a:spcAft>
                <a:spcPts val="300"/>
              </a:spcAft>
              <a:buClr>
                <a:schemeClr val="tx2"/>
              </a:buClr>
              <a:buSzPct val="110000"/>
              <a:buChar char="•"/>
              <a:defRPr sz="1400">
                <a:solidFill>
                  <a:srgbClr val="FFFFFF"/>
                </a:solidFill>
                <a:latin typeface="+mn-lt"/>
              </a:defRPr>
            </a:lvl5pPr>
            <a:lvl6pPr marL="2514600" indent="-228600" algn="l" rtl="0" fontAlgn="base">
              <a:spcBef>
                <a:spcPct val="20000"/>
              </a:spcBef>
              <a:spcAft>
                <a:spcPct val="0"/>
              </a:spcAft>
              <a:buClr>
                <a:schemeClr val="tx2"/>
              </a:buClr>
              <a:buSzPct val="110000"/>
              <a:buChar char="•"/>
              <a:defRPr sz="1600">
                <a:solidFill>
                  <a:schemeClr val="tx1"/>
                </a:solidFill>
                <a:latin typeface="+mn-lt"/>
              </a:defRPr>
            </a:lvl6pPr>
            <a:lvl7pPr marL="2971800" indent="-228600" algn="l" rtl="0" fontAlgn="base">
              <a:spcBef>
                <a:spcPct val="20000"/>
              </a:spcBef>
              <a:spcAft>
                <a:spcPct val="0"/>
              </a:spcAft>
              <a:buClr>
                <a:schemeClr val="tx2"/>
              </a:buClr>
              <a:buSzPct val="110000"/>
              <a:buChar char="•"/>
              <a:defRPr sz="1600">
                <a:solidFill>
                  <a:schemeClr val="tx1"/>
                </a:solidFill>
                <a:latin typeface="+mn-lt"/>
              </a:defRPr>
            </a:lvl7pPr>
            <a:lvl8pPr marL="3429000" indent="-228600" algn="l" rtl="0" fontAlgn="base">
              <a:spcBef>
                <a:spcPct val="20000"/>
              </a:spcBef>
              <a:spcAft>
                <a:spcPct val="0"/>
              </a:spcAft>
              <a:buClr>
                <a:schemeClr val="tx2"/>
              </a:buClr>
              <a:buSzPct val="110000"/>
              <a:buChar char="•"/>
              <a:defRPr sz="1600">
                <a:solidFill>
                  <a:schemeClr val="tx1"/>
                </a:solidFill>
                <a:latin typeface="+mn-lt"/>
              </a:defRPr>
            </a:lvl8pPr>
            <a:lvl9pPr marL="3886200" indent="-228600" algn="l" rtl="0" fontAlgn="base">
              <a:spcBef>
                <a:spcPct val="20000"/>
              </a:spcBef>
              <a:spcAft>
                <a:spcPct val="0"/>
              </a:spcAft>
              <a:buClr>
                <a:schemeClr val="tx2"/>
              </a:buClr>
              <a:buSzPct val="110000"/>
              <a:buChar char="•"/>
              <a:defRPr sz="1600">
                <a:solidFill>
                  <a:schemeClr val="tx1"/>
                </a:solidFill>
                <a:latin typeface="+mn-lt"/>
              </a:defRPr>
            </a:lvl9pPr>
          </a:lstStyle>
          <a:p>
            <a:pPr marL="282575" indent="-282575" eaLnBrk="1" hangingPunct="1"/>
            <a:r>
              <a:rPr lang="en-US" dirty="0" smtClean="0"/>
              <a:t>Neocortex contains </a:t>
            </a:r>
            <a:r>
              <a:rPr lang="en-US" dirty="0"/>
              <a:t>mostly excitatory </a:t>
            </a:r>
            <a:r>
              <a:rPr lang="en-US" dirty="0">
                <a:hlinkClick r:id="rId4" tooltip="Pyramidal neurons"/>
              </a:rPr>
              <a:t>pyramidal neurons</a:t>
            </a:r>
            <a:r>
              <a:rPr lang="en-US" dirty="0"/>
              <a:t> (~80%) </a:t>
            </a:r>
            <a:r>
              <a:rPr lang="en-US" dirty="0" smtClean="0"/>
              <a:t/>
            </a:r>
            <a:br>
              <a:rPr lang="en-US" dirty="0" smtClean="0"/>
            </a:br>
            <a:r>
              <a:rPr lang="en-US" dirty="0" smtClean="0"/>
              <a:t>and </a:t>
            </a:r>
            <a:r>
              <a:rPr lang="en-US" dirty="0"/>
              <a:t>inhibitory </a:t>
            </a:r>
            <a:r>
              <a:rPr lang="en-US" dirty="0">
                <a:hlinkClick r:id="rId5" tooltip="Interneurons"/>
              </a:rPr>
              <a:t>interneurons</a:t>
            </a:r>
            <a:r>
              <a:rPr lang="en-US" dirty="0"/>
              <a:t> (~20%). </a:t>
            </a:r>
          </a:p>
          <a:p>
            <a:pPr marL="282575" indent="-282575" eaLnBrk="1" hangingPunct="1"/>
            <a:r>
              <a:rPr lang="en-US" dirty="0"/>
              <a:t>Layer </a:t>
            </a:r>
            <a:r>
              <a:rPr lang="en-US" dirty="0" smtClean="0"/>
              <a:t>I: local inputs (dendrites), layer V/VI outputs to thalamus and long white matter connections, layer </a:t>
            </a:r>
            <a:r>
              <a:rPr lang="en-US" dirty="0"/>
              <a:t>IV </a:t>
            </a:r>
            <a:r>
              <a:rPr lang="en-US" dirty="0" smtClean="0"/>
              <a:t>are inputs from </a:t>
            </a:r>
            <a:r>
              <a:rPr lang="en-US" dirty="0" err="1" smtClean="0"/>
              <a:t>intracortical</a:t>
            </a:r>
            <a:r>
              <a:rPr lang="en-US" dirty="0" smtClean="0"/>
              <a:t> </a:t>
            </a:r>
            <a:r>
              <a:rPr lang="en-US" dirty="0"/>
              <a:t>horizontal </a:t>
            </a:r>
            <a:r>
              <a:rPr lang="en-US" dirty="0" smtClean="0"/>
              <a:t>connections. </a:t>
            </a:r>
          </a:p>
          <a:p>
            <a:pPr marL="282575" indent="-282575" eaLnBrk="1" hangingPunct="1"/>
            <a:r>
              <a:rPr lang="en-US" dirty="0" smtClean="0">
                <a:hlinkClick r:id="rId6" tooltip="Cortical column"/>
              </a:rPr>
              <a:t>Neocortical columns</a:t>
            </a:r>
            <a:r>
              <a:rPr lang="en-US" dirty="0" smtClean="0"/>
              <a:t> with </a:t>
            </a:r>
            <a:r>
              <a:rPr lang="en-US" dirty="0"/>
              <a:t>a diameter of about 0.5 mm </a:t>
            </a:r>
            <a:r>
              <a:rPr lang="en-US" dirty="0" smtClean="0"/>
              <a:t>respond </a:t>
            </a:r>
            <a:r>
              <a:rPr lang="en-US" dirty="0"/>
              <a:t>to a sensory stimulus </a:t>
            </a:r>
            <a:r>
              <a:rPr lang="en-US" dirty="0" smtClean="0"/>
              <a:t>(tactile, auditory, visual), 1-2 </a:t>
            </a:r>
            <a:r>
              <a:rPr lang="en-US" dirty="0" err="1" smtClean="0"/>
              <a:t>mln</a:t>
            </a:r>
            <a:r>
              <a:rPr lang="en-US" dirty="0" smtClean="0"/>
              <a:t> such functional </a:t>
            </a:r>
            <a:r>
              <a:rPr lang="en-US" dirty="0"/>
              <a:t>units </a:t>
            </a:r>
            <a:r>
              <a:rPr lang="en-US" dirty="0" smtClean="0"/>
              <a:t>in human </a:t>
            </a:r>
            <a:r>
              <a:rPr lang="en-US" dirty="0" err="1" smtClean="0"/>
              <a:t>neocortex</a:t>
            </a:r>
            <a:r>
              <a:rPr lang="en-US" dirty="0" smtClean="0"/>
              <a:t> with over 10.000 neurons each, may be decomposed into </a:t>
            </a:r>
            <a:r>
              <a:rPr lang="en-US" dirty="0" err="1" smtClean="0"/>
              <a:t>minicolumns</a:t>
            </a:r>
            <a:r>
              <a:rPr lang="en-US" dirty="0" smtClean="0"/>
              <a:t> with ~100 neurons , each forming a microcircuit. </a:t>
            </a:r>
            <a:endParaRPr lang="en-US" dirty="0"/>
          </a:p>
        </p:txBody>
      </p:sp>
    </p:spTree>
    <p:extLst>
      <p:ext uri="{BB962C8B-B14F-4D97-AF65-F5344CB8AC3E}">
        <p14:creationId xmlns:p14="http://schemas.microsoft.com/office/powerpoint/2010/main" val="3395112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6066" name="Rectangle 2"/>
          <p:cNvSpPr>
            <a:spLocks noGrp="1" noChangeArrowheads="1"/>
          </p:cNvSpPr>
          <p:nvPr>
            <p:ph type="title" idx="4294967295"/>
          </p:nvPr>
        </p:nvSpPr>
        <p:spPr>
          <a:xfrm>
            <a:off x="355600" y="228600"/>
            <a:ext cx="8064500" cy="715963"/>
          </a:xfrm>
        </p:spPr>
        <p:txBody>
          <a:bodyPr lIns="91440" tIns="45720" rIns="91440" bIns="45720"/>
          <a:lstStyle/>
          <a:p>
            <a:pPr eaLnBrk="1" hangingPunct="1"/>
            <a:r>
              <a:rPr lang="en-US" sz="3400" dirty="0" err="1" smtClean="0"/>
              <a:t>Cortico</a:t>
            </a:r>
            <a:r>
              <a:rPr lang="en-US" sz="3400" dirty="0" smtClean="0"/>
              <a:t>-thalamic loops</a:t>
            </a:r>
            <a:endParaRPr lang="en-US" sz="3400" dirty="0"/>
          </a:p>
        </p:txBody>
      </p:sp>
      <p:sp>
        <p:nvSpPr>
          <p:cNvPr id="1496067" name="Rectangle 3"/>
          <p:cNvSpPr>
            <a:spLocks noGrp="1" noChangeArrowheads="1"/>
          </p:cNvSpPr>
          <p:nvPr>
            <p:ph idx="4294967295"/>
          </p:nvPr>
        </p:nvSpPr>
        <p:spPr>
          <a:xfrm>
            <a:off x="241300" y="1231900"/>
            <a:ext cx="3708400" cy="5200030"/>
          </a:xfrm>
        </p:spPr>
        <p:txBody>
          <a:bodyPr lIns="91440" tIns="45720" rIns="91440" bIns="45720"/>
          <a:lstStyle/>
          <a:p>
            <a:pPr marL="282575" indent="-282575" eaLnBrk="1" hangingPunct="1"/>
            <a:r>
              <a:rPr lang="en-US" dirty="0" smtClean="0"/>
              <a:t>Inputs </a:t>
            </a:r>
            <a:r>
              <a:rPr lang="en-US" dirty="0"/>
              <a:t>and outputs to the brain go through </a:t>
            </a:r>
            <a:r>
              <a:rPr lang="en-US" dirty="0" smtClean="0"/>
              <a:t>thalamus, including some internal communication.</a:t>
            </a:r>
          </a:p>
          <a:p>
            <a:pPr marL="282575" indent="-282575" eaLnBrk="1" hangingPunct="1"/>
            <a:r>
              <a:rPr lang="en-US" dirty="0" smtClean="0"/>
              <a:t>Neocortex controls activity of the thalamus accepting or suppressing sensory data</a:t>
            </a:r>
            <a:r>
              <a:rPr lang="en-US" dirty="0"/>
              <a:t> </a:t>
            </a:r>
            <a:r>
              <a:rPr lang="en-US" dirty="0" smtClean="0"/>
              <a:t>via the </a:t>
            </a:r>
            <a:r>
              <a:rPr lang="en-US" dirty="0" err="1" smtClean="0"/>
              <a:t>thalamo</a:t>
            </a:r>
            <a:r>
              <a:rPr lang="en-US" dirty="0" smtClean="0"/>
              <a:t>-</a:t>
            </a:r>
            <a:r>
              <a:rPr lang="en-US" dirty="0" err="1" smtClean="0"/>
              <a:t>cortico</a:t>
            </a:r>
            <a:r>
              <a:rPr lang="en-US" dirty="0" smtClean="0"/>
              <a:t>-thalamic loops at different time scales. </a:t>
            </a:r>
          </a:p>
          <a:p>
            <a:pPr marL="282575" indent="-282575" eaLnBrk="1" hangingPunct="1"/>
            <a:r>
              <a:rPr lang="en-US" dirty="0" smtClean="0">
                <a:solidFill>
                  <a:srgbClr val="FFC000"/>
                </a:solidFill>
              </a:rPr>
              <a:t>ERTAS</a:t>
            </a:r>
            <a:r>
              <a:rPr lang="en-US" dirty="0" smtClean="0"/>
              <a:t>, Extended Reticular-Thalamic Activation </a:t>
            </a:r>
            <a:r>
              <a:rPr lang="en-US" dirty="0"/>
              <a:t>System interprets and reacts to information from internal stimuli, feelings, attitudes, and beliefs as well as external sensory stimuli by regulating cortical arousal levels. </a:t>
            </a:r>
            <a:endParaRPr lang="en-US" dirty="0" smtClean="0"/>
          </a:p>
        </p:txBody>
      </p:sp>
      <p:pic>
        <p:nvPicPr>
          <p:cNvPr id="1496068" name="Picture 4" descr="0050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2596" y="1236563"/>
            <a:ext cx="5016500"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6069" name="Rectangle 2"/>
          <p:cNvSpPr>
            <a:spLocks noChangeArrowheads="1"/>
          </p:cNvSpPr>
          <p:nvPr/>
        </p:nvSpPr>
        <p:spPr bwMode="auto">
          <a:xfrm>
            <a:off x="4102596" y="6021288"/>
            <a:ext cx="4861892" cy="491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eaLnBrk="1" hangingPunct="1"/>
            <a:r>
              <a:rPr lang="en-US" sz="2000" dirty="0" smtClean="0">
                <a:solidFill>
                  <a:srgbClr val="FFFFFF"/>
                </a:solidFill>
                <a:latin typeface="Calibri" pitchFamily="34" charset="0"/>
              </a:rPr>
              <a:t>Mapping </a:t>
            </a:r>
            <a:r>
              <a:rPr lang="en-US" sz="2000" dirty="0">
                <a:solidFill>
                  <a:srgbClr val="FFFFFF"/>
                </a:solidFill>
                <a:latin typeface="Calibri" pitchFamily="34" charset="0"/>
              </a:rPr>
              <a:t>of the thalamus to cortical regions</a:t>
            </a:r>
          </a:p>
        </p:txBody>
      </p:sp>
    </p:spTree>
    <p:extLst>
      <p:ext uri="{BB962C8B-B14F-4D97-AF65-F5344CB8AC3E}">
        <p14:creationId xmlns:p14="http://schemas.microsoft.com/office/powerpoint/2010/main" val="34420582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8114" name="Title 1"/>
          <p:cNvSpPr>
            <a:spLocks noGrp="1"/>
          </p:cNvSpPr>
          <p:nvPr>
            <p:ph type="title" idx="4294967295"/>
          </p:nvPr>
        </p:nvSpPr>
        <p:spPr>
          <a:xfrm>
            <a:off x="584200" y="187325"/>
            <a:ext cx="7772400" cy="715963"/>
          </a:xfrm>
        </p:spPr>
        <p:txBody>
          <a:bodyPr lIns="91440" tIns="45720" rIns="91440" bIns="45720"/>
          <a:lstStyle/>
          <a:p>
            <a:pPr eaLnBrk="1" hangingPunct="1"/>
            <a:r>
              <a:rPr lang="en-US" sz="3600"/>
              <a:t>Major fiber patterns in the brain</a:t>
            </a:r>
          </a:p>
        </p:txBody>
      </p:sp>
      <p:sp>
        <p:nvSpPr>
          <p:cNvPr id="1498115" name="Content Placeholder 2"/>
          <p:cNvSpPr>
            <a:spLocks noGrp="1"/>
          </p:cNvSpPr>
          <p:nvPr>
            <p:ph idx="4294967295"/>
          </p:nvPr>
        </p:nvSpPr>
        <p:spPr>
          <a:xfrm>
            <a:off x="635000" y="5486400"/>
            <a:ext cx="7772400" cy="914400"/>
          </a:xfrm>
        </p:spPr>
        <p:txBody>
          <a:bodyPr lIns="91440" tIns="45720" rIns="91440" bIns="45720"/>
          <a:lstStyle/>
          <a:p>
            <a:pPr marL="282575" indent="-282575" eaLnBrk="1" hangingPunct="1"/>
            <a:r>
              <a:rPr lang="en-US" dirty="0"/>
              <a:t>Fibers from cortical cells spread in every direction between hemispheres, thalamus, and other brain organs</a:t>
            </a:r>
          </a:p>
        </p:txBody>
      </p:sp>
      <p:pic>
        <p:nvPicPr>
          <p:cNvPr id="1498116" name="Picture 5" descr="0050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56792"/>
            <a:ext cx="4648200" cy="349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8117" name="Picture 5" descr="0050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092200"/>
            <a:ext cx="4076700" cy="407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503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en-US" dirty="0" smtClean="0"/>
              <a:t>What it will be about</a:t>
            </a:r>
            <a:endParaRPr lang="en-US" dirty="0"/>
          </a:p>
        </p:txBody>
      </p:sp>
      <p:sp>
        <p:nvSpPr>
          <p:cNvPr id="9" name="Symbol zastępczy zawartości 8"/>
          <p:cNvSpPr>
            <a:spLocks noGrp="1"/>
          </p:cNvSpPr>
          <p:nvPr>
            <p:ph idx="1"/>
          </p:nvPr>
        </p:nvSpPr>
        <p:spPr>
          <a:xfrm>
            <a:off x="698500" y="1241519"/>
            <a:ext cx="8121650" cy="5400675"/>
          </a:xfrm>
        </p:spPr>
        <p:txBody>
          <a:bodyPr/>
          <a:lstStyle/>
          <a:p>
            <a:pPr marL="457200" lvl="0" indent="-457200">
              <a:buFont typeface="+mj-lt"/>
              <a:buAutoNum type="arabicPeriod"/>
            </a:pPr>
            <a:r>
              <a:rPr lang="en-US" sz="2400" dirty="0" smtClean="0"/>
              <a:t>Neocortex and complex cognition. </a:t>
            </a:r>
          </a:p>
          <a:p>
            <a:pPr marL="457200" lvl="0" indent="-457200">
              <a:buFont typeface="+mj-lt"/>
              <a:buAutoNum type="arabicPeriod"/>
            </a:pPr>
            <a:r>
              <a:rPr lang="en-US" sz="2400" dirty="0" smtClean="0">
                <a:solidFill>
                  <a:srgbClr val="FFC000"/>
                </a:solidFill>
              </a:rPr>
              <a:t>Primary</a:t>
            </a:r>
            <a:r>
              <a:rPr lang="en-US" sz="2400" dirty="0">
                <a:solidFill>
                  <a:srgbClr val="FFC000"/>
                </a:solidFill>
              </a:rPr>
              <a:t>, secondary and tertiary </a:t>
            </a:r>
            <a:r>
              <a:rPr lang="en-US" sz="2400" dirty="0" smtClean="0">
                <a:solidFill>
                  <a:srgbClr val="FFC000"/>
                </a:solidFill>
              </a:rPr>
              <a:t>cortex functions. </a:t>
            </a:r>
            <a:endParaRPr lang="en-US" sz="2400" dirty="0">
              <a:solidFill>
                <a:srgbClr val="FFC000"/>
              </a:solidFill>
            </a:endParaRPr>
          </a:p>
          <a:p>
            <a:pPr marL="457200" lvl="0" indent="-457200">
              <a:buFont typeface="+mj-lt"/>
              <a:buAutoNum type="arabicPeriod"/>
            </a:pPr>
            <a:r>
              <a:rPr lang="en-US" dirty="0" smtClean="0"/>
              <a:t>Processing </a:t>
            </a:r>
            <a:r>
              <a:rPr lang="en-US" dirty="0"/>
              <a:t>information by topographic representations.</a:t>
            </a:r>
          </a:p>
          <a:p>
            <a:pPr marL="457200" lvl="0" indent="-457200">
              <a:buFont typeface="+mj-lt"/>
              <a:buAutoNum type="arabicPeriod"/>
            </a:pPr>
            <a:r>
              <a:rPr lang="en-US" dirty="0"/>
              <a:t>Motor control by population coding.  </a:t>
            </a:r>
          </a:p>
          <a:p>
            <a:pPr marL="457200" indent="-457200">
              <a:buFont typeface="+mj-lt"/>
              <a:buAutoNum type="arabicPeriod"/>
            </a:pPr>
            <a:r>
              <a:rPr lang="en-US" dirty="0"/>
              <a:t>Remarks on the brain information code. </a:t>
            </a: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0" y="5293679"/>
            <a:ext cx="238125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descr="brain_ani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188913"/>
            <a:ext cx="8572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4182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en-US" dirty="0" smtClean="0"/>
              <a:t>Cortex functions</a:t>
            </a:r>
            <a:endParaRPr lang="en-US" dirty="0"/>
          </a:p>
        </p:txBody>
      </p:sp>
      <p:sp>
        <p:nvSpPr>
          <p:cNvPr id="9" name="Symbol zastępczy zawartości 8"/>
          <p:cNvSpPr>
            <a:spLocks noGrp="1"/>
          </p:cNvSpPr>
          <p:nvPr>
            <p:ph idx="1"/>
          </p:nvPr>
        </p:nvSpPr>
        <p:spPr>
          <a:xfrm>
            <a:off x="698500" y="1266919"/>
            <a:ext cx="8121972" cy="5400675"/>
          </a:xfrm>
        </p:spPr>
        <p:txBody>
          <a:bodyPr/>
          <a:lstStyle/>
          <a:p>
            <a:pPr marL="0" indent="0">
              <a:spcAft>
                <a:spcPts val="900"/>
              </a:spcAft>
              <a:buNone/>
            </a:pPr>
            <a:r>
              <a:rPr lang="en-US" dirty="0" smtClean="0"/>
              <a:t>Cortex has three major functions: </a:t>
            </a:r>
          </a:p>
          <a:p>
            <a:pPr>
              <a:spcAft>
                <a:spcPts val="900"/>
              </a:spcAft>
            </a:pPr>
            <a:r>
              <a:rPr lang="en-US" dirty="0" smtClean="0"/>
              <a:t>precise analysis of sensory data;</a:t>
            </a:r>
          </a:p>
          <a:p>
            <a:pPr>
              <a:spcAft>
                <a:spcPts val="900"/>
              </a:spcAft>
            </a:pPr>
            <a:r>
              <a:rPr lang="en-US" dirty="0" smtClean="0"/>
              <a:t>control of movements; </a:t>
            </a:r>
          </a:p>
          <a:p>
            <a:pPr>
              <a:spcAft>
                <a:spcPts val="900"/>
              </a:spcAft>
            </a:pPr>
            <a:r>
              <a:rPr lang="en-US" dirty="0" smtClean="0"/>
              <a:t>complex cognition: association, planning, </a:t>
            </a:r>
            <a:br>
              <a:rPr lang="en-US" dirty="0" smtClean="0"/>
            </a:br>
            <a:r>
              <a:rPr lang="en-US" dirty="0" smtClean="0"/>
              <a:t>categorization of brain states (including </a:t>
            </a:r>
            <a:br>
              <a:rPr lang="en-US" dirty="0" smtClean="0"/>
            </a:br>
            <a:r>
              <a:rPr lang="en-US" dirty="0" smtClean="0"/>
              <a:t>reflection on the organism state).</a:t>
            </a:r>
          </a:p>
          <a:p>
            <a:pPr marL="0" indent="0">
              <a:spcAft>
                <a:spcPts val="900"/>
              </a:spcAft>
              <a:buNone/>
            </a:pPr>
            <a:r>
              <a:rPr lang="en-US" dirty="0" smtClean="0"/>
              <a:t>All perception and action in the brain has to </a:t>
            </a:r>
            <a:br>
              <a:rPr lang="en-US" dirty="0" smtClean="0"/>
            </a:br>
            <a:r>
              <a:rPr lang="en-US" dirty="0" smtClean="0"/>
              <a:t>be coded by neural activity. Analysis is </a:t>
            </a:r>
            <a:br>
              <a:rPr lang="en-US" dirty="0" smtClean="0"/>
            </a:br>
            <a:r>
              <a:rPr lang="en-US" dirty="0" smtClean="0"/>
              <a:t>possible thanks to segregation of the data flow </a:t>
            </a:r>
            <a:br>
              <a:rPr lang="en-US" dirty="0" smtClean="0"/>
            </a:br>
            <a:r>
              <a:rPr lang="en-US" dirty="0" smtClean="0"/>
              <a:t>in thalamus and then cortex, and specific structure of inputs.</a:t>
            </a:r>
          </a:p>
          <a:p>
            <a:pPr marL="0" indent="0">
              <a:spcAft>
                <a:spcPts val="900"/>
              </a:spcAft>
              <a:buNone/>
            </a:pPr>
            <a:r>
              <a:rPr lang="en-US" b="1" dirty="0" smtClean="0">
                <a:solidFill>
                  <a:schemeClr val="tx2"/>
                </a:solidFill>
              </a:rPr>
              <a:t>Primary sensory cortex</a:t>
            </a:r>
            <a:r>
              <a:rPr lang="en-US" dirty="0" smtClean="0"/>
              <a:t>: inputs from receptors=&gt;spinal nerve=&gt;thalamus, expects specific structure of information depending on modality. </a:t>
            </a:r>
          </a:p>
          <a:p>
            <a:pPr marL="0" indent="0">
              <a:spcAft>
                <a:spcPts val="900"/>
              </a:spcAft>
              <a:buNone/>
            </a:pPr>
            <a:r>
              <a:rPr lang="en-US" dirty="0" smtClean="0"/>
              <a:t>Ex: somatosensory system reacts to touch (several mechanoreceptors and chemoreceptors), temperature</a:t>
            </a:r>
            <a:r>
              <a:rPr lang="en-US" dirty="0"/>
              <a:t>, proprioception </a:t>
            </a:r>
            <a:r>
              <a:rPr lang="en-US" dirty="0" smtClean="0"/>
              <a:t>(internal body information), </a:t>
            </a:r>
            <a:r>
              <a:rPr lang="en-US" dirty="0"/>
              <a:t>and nociception (pain</a:t>
            </a:r>
            <a:r>
              <a:rPr lang="en-US" dirty="0" smtClean="0"/>
              <a:t>), receiving it in BA 1-3, </a:t>
            </a:r>
            <a:r>
              <a:rPr lang="en-US" dirty="0" smtClean="0">
                <a:solidFill>
                  <a:schemeClr val="tx2"/>
                </a:solidFill>
              </a:rPr>
              <a:t>knowing where</a:t>
            </a:r>
            <a:r>
              <a:rPr lang="en-US" dirty="0" smtClean="0"/>
              <a:t> it comes from.</a:t>
            </a:r>
            <a:endParaRPr lang="en-US"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356" y="1052736"/>
            <a:ext cx="3286125"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34763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6" name="Rectangle 2"/>
          <p:cNvSpPr>
            <a:spLocks noGrp="1" noChangeArrowheads="1"/>
          </p:cNvSpPr>
          <p:nvPr>
            <p:ph type="title"/>
          </p:nvPr>
        </p:nvSpPr>
        <p:spPr>
          <a:xfrm>
            <a:off x="254000" y="223838"/>
            <a:ext cx="8483600" cy="574675"/>
          </a:xfrm>
        </p:spPr>
        <p:txBody>
          <a:bodyPr/>
          <a:lstStyle/>
          <a:p>
            <a:pPr>
              <a:defRPr/>
            </a:pPr>
            <a:r>
              <a:rPr lang="en-US" dirty="0"/>
              <a:t>Primary cortex: </a:t>
            </a:r>
            <a:r>
              <a:rPr lang="en-US" sz="4000" dirty="0" smtClean="0"/>
              <a:t>model learning </a:t>
            </a:r>
          </a:p>
        </p:txBody>
      </p:sp>
      <p:sp>
        <p:nvSpPr>
          <p:cNvPr id="15364" name="Rectangle 3"/>
          <p:cNvSpPr>
            <a:spLocks noGrp="1" noChangeArrowheads="1"/>
          </p:cNvSpPr>
          <p:nvPr>
            <p:ph type="body" sz="half" idx="1"/>
          </p:nvPr>
        </p:nvSpPr>
        <p:spPr>
          <a:xfrm>
            <a:off x="611560" y="3459171"/>
            <a:ext cx="8281987" cy="3282197"/>
          </a:xfrm>
          <a:noFill/>
        </p:spPr>
        <p:txBody>
          <a:bodyPr/>
          <a:lstStyle/>
          <a:p>
            <a:pPr marL="0" indent="0">
              <a:lnSpc>
                <a:spcPct val="90000"/>
              </a:lnSpc>
              <a:spcAft>
                <a:spcPts val="1200"/>
              </a:spcAft>
              <a:buFont typeface="Wingdings" pitchFamily="2" charset="2"/>
              <a:buNone/>
            </a:pPr>
            <a:r>
              <a:rPr lang="en-US" sz="2000" dirty="0" smtClean="0"/>
              <a:t>The environment supplies a lot of information, sensory stimuli are of poor quality and change rapidly, so without extensive knowledge of what can be expected, narrowing the interpretation of these signals, </a:t>
            </a:r>
            <a:r>
              <a:rPr lang="en-US" dirty="0"/>
              <a:t>identification of objects and relationships between them isn't </a:t>
            </a:r>
            <a:r>
              <a:rPr lang="en-US" dirty="0" smtClean="0"/>
              <a:t>possible</a:t>
            </a:r>
            <a:r>
              <a:rPr lang="en-US" sz="2000" dirty="0" smtClean="0"/>
              <a:t>. </a:t>
            </a:r>
          </a:p>
          <a:p>
            <a:pPr>
              <a:lnSpc>
                <a:spcPct val="90000"/>
              </a:lnSpc>
              <a:spcAft>
                <a:spcPts val="1200"/>
              </a:spcAft>
            </a:pPr>
            <a:r>
              <a:rPr lang="en-US" sz="2000" dirty="0" smtClean="0"/>
              <a:t>Chances of survival are greater using </a:t>
            </a:r>
            <a:r>
              <a:rPr lang="en-US" dirty="0" smtClean="0"/>
              <a:t>model of </a:t>
            </a:r>
            <a:r>
              <a:rPr lang="en-US" sz="2000" dirty="0" smtClean="0"/>
              <a:t>environmental states, biased for recognition of objects and stimuli and invoking correct behavior. </a:t>
            </a:r>
          </a:p>
          <a:p>
            <a:pPr>
              <a:lnSpc>
                <a:spcPct val="90000"/>
              </a:lnSpc>
              <a:spcAft>
                <a:spcPts val="1200"/>
              </a:spcAft>
            </a:pPr>
            <a:r>
              <a:rPr lang="en-US" sz="2000" dirty="0" smtClean="0"/>
              <a:t>Recognizing and enhancing correlations between neural activity is a necessary (but not sufficient) condition of finding causal relationships. </a:t>
            </a:r>
          </a:p>
          <a:p>
            <a:pPr>
              <a:lnSpc>
                <a:spcPct val="90000"/>
              </a:lnSpc>
              <a:spcAft>
                <a:spcPts val="1200"/>
              </a:spcAft>
            </a:pPr>
            <a:r>
              <a:rPr lang="en-US" sz="2000" dirty="0" smtClean="0"/>
              <a:t>Primary sensory cortex should identify useful structures for such model: phonemes, edges, basic quanta that makes </a:t>
            </a:r>
            <a:r>
              <a:rPr lang="en-US" dirty="0" smtClean="0"/>
              <a:t>perception </a:t>
            </a:r>
            <a:r>
              <a:rPr lang="en-US" sz="2000" dirty="0" smtClean="0"/>
              <a:t>invariant. </a:t>
            </a:r>
          </a:p>
        </p:txBody>
      </p:sp>
      <p:pic>
        <p:nvPicPr>
          <p:cNvPr id="1536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2" y="908720"/>
            <a:ext cx="4244975"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920318287"/>
      </p:ext>
    </p:extLst>
  </p:cSld>
  <p:clrMapOvr>
    <a:masterClrMapping/>
  </p:clrMapOvr>
  <p:transition>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858" name="Rectangle 2"/>
          <p:cNvSpPr>
            <a:spLocks noGrp="1" noChangeArrowheads="1"/>
          </p:cNvSpPr>
          <p:nvPr>
            <p:ph type="title"/>
          </p:nvPr>
        </p:nvSpPr>
        <p:spPr>
          <a:xfrm>
            <a:off x="660400" y="441325"/>
            <a:ext cx="7772400" cy="574675"/>
          </a:xfrm>
        </p:spPr>
        <p:txBody>
          <a:bodyPr/>
          <a:lstStyle/>
          <a:p>
            <a:pPr>
              <a:defRPr/>
            </a:pPr>
            <a:r>
              <a:rPr lang="en-US" sz="4000" dirty="0" smtClean="0"/>
              <a:t>Learning: types</a:t>
            </a:r>
          </a:p>
        </p:txBody>
      </p:sp>
      <p:sp>
        <p:nvSpPr>
          <p:cNvPr id="7172" name="Rectangle 3"/>
          <p:cNvSpPr>
            <a:spLocks noGrp="1" noChangeArrowheads="1"/>
          </p:cNvSpPr>
          <p:nvPr>
            <p:ph type="body" sz="half" idx="1"/>
          </p:nvPr>
        </p:nvSpPr>
        <p:spPr>
          <a:xfrm>
            <a:off x="684213" y="1196975"/>
            <a:ext cx="8135937" cy="863600"/>
          </a:xfrm>
          <a:noFill/>
        </p:spPr>
        <p:txBody>
          <a:bodyPr/>
          <a:lstStyle/>
          <a:p>
            <a:pPr marL="381000" indent="-381000">
              <a:buFontTx/>
              <a:buAutoNum type="arabicPeriod"/>
            </a:pPr>
            <a:r>
              <a:rPr lang="en-US" sz="2000" smtClean="0"/>
              <a:t>How should an ideal learning system look?</a:t>
            </a:r>
          </a:p>
          <a:p>
            <a:pPr marL="381000" indent="-381000">
              <a:buFontTx/>
              <a:buAutoNum type="arabicPeriod"/>
            </a:pPr>
            <a:r>
              <a:rPr lang="en-US" sz="2000" smtClean="0"/>
              <a:t>How does a human being learn?</a:t>
            </a:r>
          </a:p>
        </p:txBody>
      </p:sp>
      <p:sp>
        <p:nvSpPr>
          <p:cNvPr id="7173" name="Rectangle 4"/>
          <p:cNvSpPr>
            <a:spLocks noChangeArrowheads="1"/>
          </p:cNvSpPr>
          <p:nvPr/>
        </p:nvSpPr>
        <p:spPr bwMode="auto">
          <a:xfrm>
            <a:off x="684213" y="2205038"/>
            <a:ext cx="395922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rgbClr val="315263"/>
              </a:buClr>
              <a:buSzPct val="75000"/>
              <a:buFont typeface="Wingdings" pitchFamily="2" charset="2"/>
              <a:buNone/>
            </a:pPr>
            <a:r>
              <a:rPr lang="en-US" sz="2000" i="0" dirty="0">
                <a:solidFill>
                  <a:srgbClr val="FFFFFF"/>
                </a:solidFill>
                <a:latin typeface="Calibri" pitchFamily="34" charset="0"/>
              </a:rPr>
              <a:t>Detectors (neurons) can change local parameters but we want to achieve a change in the functioning of the entire information processing network. </a:t>
            </a:r>
            <a:br>
              <a:rPr lang="en-US" sz="2000" i="0" dirty="0">
                <a:solidFill>
                  <a:srgbClr val="FFFFFF"/>
                </a:solidFill>
                <a:latin typeface="Calibri" pitchFamily="34" charset="0"/>
              </a:rPr>
            </a:br>
            <a:endParaRPr lang="en-US" sz="1000" i="0" dirty="0">
              <a:solidFill>
                <a:srgbClr val="FFFFFF"/>
              </a:solidFill>
              <a:latin typeface="Calibri" pitchFamily="34" charset="0"/>
            </a:endParaRPr>
          </a:p>
          <a:p>
            <a:pPr algn="l">
              <a:spcBef>
                <a:spcPct val="20000"/>
              </a:spcBef>
              <a:buClr>
                <a:srgbClr val="315263"/>
              </a:buClr>
              <a:buSzPct val="75000"/>
              <a:buFont typeface="Wingdings" pitchFamily="2" charset="2"/>
              <a:buNone/>
            </a:pPr>
            <a:r>
              <a:rPr lang="en-US" sz="2000" i="0" dirty="0">
                <a:solidFill>
                  <a:srgbClr val="FFFFFF"/>
                </a:solidFill>
                <a:latin typeface="Calibri" pitchFamily="34" charset="0"/>
              </a:rPr>
              <a:t>We will consider two types of learning, requiring </a:t>
            </a:r>
            <a:r>
              <a:rPr lang="en-US" sz="2000" i="0" dirty="0" smtClean="0">
                <a:solidFill>
                  <a:srgbClr val="FFFFFF"/>
                </a:solidFill>
                <a:latin typeface="Calibri" pitchFamily="34" charset="0"/>
              </a:rPr>
              <a:t>different mechanisms.</a:t>
            </a:r>
            <a:endParaRPr lang="en-US" sz="2000" i="0" dirty="0">
              <a:solidFill>
                <a:srgbClr val="FFFFFF"/>
              </a:solidFill>
              <a:latin typeface="Calibri" pitchFamily="34" charset="0"/>
            </a:endParaRPr>
          </a:p>
        </p:txBody>
      </p:sp>
      <p:sp>
        <p:nvSpPr>
          <p:cNvPr id="7175" name="Rectangle 6"/>
          <p:cNvSpPr>
            <a:spLocks noChangeArrowheads="1"/>
          </p:cNvSpPr>
          <p:nvPr/>
        </p:nvSpPr>
        <p:spPr bwMode="auto">
          <a:xfrm>
            <a:off x="684213" y="5373216"/>
            <a:ext cx="80645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rgbClr val="315263"/>
              </a:buClr>
              <a:buSzPct val="75000"/>
            </a:pPr>
            <a:r>
              <a:rPr lang="en-US" sz="2000" i="0" dirty="0">
                <a:solidFill>
                  <a:srgbClr val="FFFFFF"/>
                </a:solidFill>
                <a:latin typeface="Calibri" pitchFamily="34" charset="0"/>
              </a:rPr>
              <a:t> </a:t>
            </a:r>
            <a:r>
              <a:rPr lang="en-US" sz="2000" dirty="0">
                <a:solidFill>
                  <a:srgbClr val="FFFFFF"/>
                </a:solidFill>
                <a:latin typeface="Calibri" pitchFamily="34" charset="0"/>
              </a:rPr>
              <a:t>Spontaneous </a:t>
            </a:r>
            <a:r>
              <a:rPr lang="en-US" sz="2000" i="0" dirty="0" smtClean="0">
                <a:solidFill>
                  <a:srgbClr val="FFFFFF"/>
                </a:solidFill>
                <a:latin typeface="Calibri" pitchFamily="34" charset="0"/>
              </a:rPr>
              <a:t>learning of internal models </a:t>
            </a:r>
            <a:r>
              <a:rPr lang="en-US" sz="2000" i="0" dirty="0">
                <a:solidFill>
                  <a:srgbClr val="FFFFFF"/>
                </a:solidFill>
                <a:latin typeface="Calibri" pitchFamily="34" charset="0"/>
              </a:rPr>
              <a:t>of </a:t>
            </a:r>
            <a:r>
              <a:rPr lang="en-US" sz="2000" i="0" dirty="0" smtClean="0">
                <a:solidFill>
                  <a:srgbClr val="FFFFFF"/>
                </a:solidFill>
                <a:latin typeface="Calibri" pitchFamily="34" charset="0"/>
              </a:rPr>
              <a:t>environment.</a:t>
            </a:r>
            <a:endParaRPr lang="en-US" sz="2000" i="0" dirty="0">
              <a:solidFill>
                <a:srgbClr val="FFFFFF"/>
              </a:solidFill>
              <a:latin typeface="Calibri" pitchFamily="34" charset="0"/>
            </a:endParaRPr>
          </a:p>
          <a:p>
            <a:pPr>
              <a:spcBef>
                <a:spcPct val="20000"/>
              </a:spcBef>
              <a:buClr>
                <a:srgbClr val="315263"/>
              </a:buClr>
              <a:buSzPct val="75000"/>
            </a:pPr>
            <a:r>
              <a:rPr lang="en-US" sz="2000" i="0" dirty="0">
                <a:solidFill>
                  <a:srgbClr val="FFFFFF"/>
                </a:solidFill>
                <a:latin typeface="Calibri" pitchFamily="34" charset="0"/>
              </a:rPr>
              <a:t> </a:t>
            </a:r>
            <a:r>
              <a:rPr lang="en-US" sz="2000" dirty="0">
                <a:solidFill>
                  <a:srgbClr val="FFFFFF"/>
                </a:solidFill>
                <a:latin typeface="Calibri" pitchFamily="34" charset="0"/>
              </a:rPr>
              <a:t>Supervised </a:t>
            </a:r>
            <a:r>
              <a:rPr lang="en-US" sz="2000" i="0" dirty="0" smtClean="0">
                <a:solidFill>
                  <a:srgbClr val="FFFFFF"/>
                </a:solidFill>
                <a:latin typeface="Calibri" pitchFamily="34" charset="0"/>
              </a:rPr>
              <a:t>learning of tasks (behaviors).</a:t>
            </a:r>
            <a:endParaRPr lang="en-US" sz="2000" i="0" dirty="0">
              <a:solidFill>
                <a:srgbClr val="FFFFFF"/>
              </a:solidFill>
              <a:latin typeface="Calibri" pitchFamily="34" charset="0"/>
            </a:endParaRPr>
          </a:p>
          <a:p>
            <a:pPr>
              <a:spcBef>
                <a:spcPct val="20000"/>
              </a:spcBef>
              <a:buClr>
                <a:srgbClr val="315263"/>
              </a:buClr>
              <a:buSzPct val="75000"/>
            </a:pPr>
            <a:r>
              <a:rPr lang="en-US" sz="2000" i="0" dirty="0">
                <a:solidFill>
                  <a:srgbClr val="FFFFFF"/>
                </a:solidFill>
                <a:latin typeface="Calibri" pitchFamily="34" charset="0"/>
              </a:rPr>
              <a:t>   </a:t>
            </a:r>
            <a:r>
              <a:rPr lang="en-US" sz="2000" i="0" dirty="0" smtClean="0">
                <a:solidFill>
                  <a:srgbClr val="FFFFFF"/>
                </a:solidFill>
                <a:latin typeface="Calibri" pitchFamily="34" charset="0"/>
              </a:rPr>
              <a:t>Combination of both types.</a:t>
            </a:r>
            <a:endParaRPr lang="en-US" sz="2000" i="0" dirty="0">
              <a:solidFill>
                <a:srgbClr val="FFFFFF"/>
              </a:solidFill>
              <a:latin typeface="Calibri" pitchFamily="34" charset="0"/>
            </a:endParaRPr>
          </a:p>
        </p:txBody>
      </p:sp>
      <p:pic>
        <p:nvPicPr>
          <p:cNvPr id="81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2494" y="1729470"/>
            <a:ext cx="4445000" cy="349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6323329"/>
      </p:ext>
    </p:extLst>
  </p:cSld>
  <p:clrMapOvr>
    <a:masterClrMapping/>
  </p:clrMapOvr>
  <p:transition>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4" name="Rectangle 2"/>
          <p:cNvSpPr>
            <a:spLocks noGrp="1" noChangeArrowheads="1"/>
          </p:cNvSpPr>
          <p:nvPr>
            <p:ph type="title"/>
          </p:nvPr>
        </p:nvSpPr>
        <p:spPr>
          <a:xfrm>
            <a:off x="539552" y="243232"/>
            <a:ext cx="8483600" cy="574675"/>
          </a:xfrm>
        </p:spPr>
        <p:txBody>
          <a:bodyPr/>
          <a:lstStyle/>
          <a:p>
            <a:pPr>
              <a:defRPr/>
            </a:pPr>
            <a:r>
              <a:rPr lang="en-US" sz="4000" dirty="0" smtClean="0"/>
              <a:t>Why to learn a model? </a:t>
            </a:r>
          </a:p>
        </p:txBody>
      </p:sp>
      <p:sp>
        <p:nvSpPr>
          <p:cNvPr id="16388" name="Rectangle 3"/>
          <p:cNvSpPr>
            <a:spLocks noGrp="1" noChangeArrowheads="1"/>
          </p:cNvSpPr>
          <p:nvPr>
            <p:ph type="body" sz="half" idx="1"/>
          </p:nvPr>
        </p:nvSpPr>
        <p:spPr>
          <a:xfrm>
            <a:off x="407988" y="2852936"/>
            <a:ext cx="8429625" cy="3744416"/>
          </a:xfrm>
          <a:noFill/>
        </p:spPr>
        <p:txBody>
          <a:bodyPr/>
          <a:lstStyle/>
          <a:p>
            <a:r>
              <a:rPr lang="en-US" sz="2000" dirty="0" smtClean="0"/>
              <a:t>Parametric models in science and in statistics work better than universal. </a:t>
            </a:r>
          </a:p>
          <a:p>
            <a:r>
              <a:rPr lang="en-US" sz="2000" dirty="0" smtClean="0"/>
              <a:t>Nativists (psychologists who stress genetic influences on behavior) assume that people are born with specified knowledge about the world.</a:t>
            </a:r>
          </a:p>
          <a:p>
            <a:r>
              <a:rPr lang="en-US" sz="2000" dirty="0" smtClean="0"/>
              <a:t>Rough genetic plan of brain connectivity constitutes primary behavioral repertoire: breathe, suck, move, open eyes, cry, smile … </a:t>
            </a:r>
          </a:p>
          <a:p>
            <a:r>
              <a:rPr lang="en-US" sz="2000" dirty="0" smtClean="0"/>
              <a:t>Genes cannot code precisely all information in the brain but can prepare brains to learn in variable environmental niche for each species, so some form of “</a:t>
            </a:r>
            <a:r>
              <a:rPr lang="en-US" sz="2000" dirty="0" smtClean="0">
                <a:hlinkClick r:id="rId3"/>
              </a:rPr>
              <a:t>neural Darwinism</a:t>
            </a:r>
            <a:r>
              <a:rPr lang="en-US" sz="2000" dirty="0" smtClean="0"/>
              <a:t>” (G. Edelman, 1978) is possible. </a:t>
            </a:r>
          </a:p>
          <a:p>
            <a:r>
              <a:rPr lang="en-US" sz="2000" dirty="0" smtClean="0"/>
              <a:t>Experience (bias) can also be a negative factor, limiting recognition of the need for a new approach when old solutions fail in changing environment. </a:t>
            </a:r>
          </a:p>
        </p:txBody>
      </p:sp>
      <p:sp>
        <p:nvSpPr>
          <p:cNvPr id="16390" name="Text Box 6"/>
          <p:cNvSpPr txBox="1">
            <a:spLocks noChangeArrowheads="1"/>
          </p:cNvSpPr>
          <p:nvPr/>
        </p:nvSpPr>
        <p:spPr bwMode="auto">
          <a:xfrm>
            <a:off x="400050" y="988990"/>
            <a:ext cx="6107113"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i="1">
                <a:solidFill>
                  <a:schemeClr val="tx1"/>
                </a:solidFill>
                <a:latin typeface="Arial" charset="0"/>
              </a:defRPr>
            </a:lvl1pPr>
            <a:lvl2pPr>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pPr algn="l"/>
            <a:r>
              <a:rPr lang="en-US" sz="2000" i="0" dirty="0">
                <a:solidFill>
                  <a:srgbClr val="FFFFFF"/>
                </a:solidFill>
                <a:latin typeface="Calibri" pitchFamily="34" charset="0"/>
              </a:rPr>
              <a:t>Expectations based on previous experience can </a:t>
            </a:r>
            <a:r>
              <a:rPr lang="en-US" sz="2000" i="0" dirty="0" smtClean="0">
                <a:solidFill>
                  <a:srgbClr val="FFFFFF"/>
                </a:solidFill>
                <a:latin typeface="Calibri" pitchFamily="34" charset="0"/>
              </a:rPr>
              <a:t>simplify adaptation </a:t>
            </a:r>
            <a:r>
              <a:rPr lang="en-US" sz="2000" i="0" dirty="0">
                <a:solidFill>
                  <a:srgbClr val="FFFFFF"/>
                </a:solidFill>
                <a:latin typeface="Calibri" pitchFamily="34" charset="0"/>
              </a:rPr>
              <a:t>to a new </a:t>
            </a:r>
            <a:r>
              <a:rPr lang="en-US" sz="2000" i="0" dirty="0" smtClean="0">
                <a:solidFill>
                  <a:srgbClr val="FFFFFF"/>
                </a:solidFill>
                <a:latin typeface="Calibri" pitchFamily="34" charset="0"/>
              </a:rPr>
              <a:t>situation.</a:t>
            </a:r>
            <a:br>
              <a:rPr lang="en-US" sz="2000" i="0" dirty="0" smtClean="0">
                <a:solidFill>
                  <a:srgbClr val="FFFFFF"/>
                </a:solidFill>
                <a:latin typeface="Calibri" pitchFamily="34" charset="0"/>
              </a:rPr>
            </a:br>
            <a:r>
              <a:rPr lang="en-US" sz="2000" i="0" dirty="0" smtClean="0">
                <a:solidFill>
                  <a:srgbClr val="FFFFFF"/>
                </a:solidFill>
                <a:latin typeface="Calibri" pitchFamily="34" charset="0"/>
              </a:rPr>
              <a:t>Example: it's </a:t>
            </a:r>
            <a:r>
              <a:rPr lang="en-US" sz="2000" i="0" dirty="0">
                <a:solidFill>
                  <a:srgbClr val="FFFFFF"/>
                </a:solidFill>
                <a:latin typeface="Calibri" pitchFamily="34" charset="0"/>
              </a:rPr>
              <a:t>easier to learn a new video game if you've already played other video games and when the designers keep similar game </a:t>
            </a:r>
            <a:r>
              <a:rPr lang="en-US" sz="2000" i="0" dirty="0" smtClean="0">
                <a:solidFill>
                  <a:srgbClr val="FFFFFF"/>
                </a:solidFill>
                <a:latin typeface="Calibri" pitchFamily="34" charset="0"/>
              </a:rPr>
              <a:t>elements. </a:t>
            </a:r>
            <a:endParaRPr lang="en-US" sz="2000" i="0" dirty="0">
              <a:solidFill>
                <a:srgbClr val="FFFFFF"/>
              </a:solidFill>
              <a:latin typeface="Calibri" pitchFamily="34" charset="0"/>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7025" y="873102"/>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8173672"/>
      </p:ext>
    </p:extLst>
  </p:cSld>
  <p:clrMapOvr>
    <a:masterClrMapping/>
  </p:clrMapOvr>
  <p:transition>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en-US" dirty="0" smtClean="0"/>
              <a:t>Secondary sensory cortex</a:t>
            </a:r>
            <a:endParaRPr lang="en-US" dirty="0"/>
          </a:p>
        </p:txBody>
      </p:sp>
      <p:sp>
        <p:nvSpPr>
          <p:cNvPr id="9" name="Symbol zastępczy zawartości 8"/>
          <p:cNvSpPr>
            <a:spLocks noGrp="1"/>
          </p:cNvSpPr>
          <p:nvPr>
            <p:ph idx="1"/>
          </p:nvPr>
        </p:nvSpPr>
        <p:spPr>
          <a:xfrm>
            <a:off x="698500" y="1114519"/>
            <a:ext cx="8121972" cy="5400675"/>
          </a:xfrm>
        </p:spPr>
        <p:txBody>
          <a:bodyPr/>
          <a:lstStyle/>
          <a:p>
            <a:pPr marL="0" indent="0">
              <a:spcAft>
                <a:spcPts val="1200"/>
              </a:spcAft>
              <a:buNone/>
            </a:pPr>
            <a:r>
              <a:rPr lang="en-US" dirty="0" smtClean="0"/>
              <a:t>Adjacent to primary sensory cortex lies secondary cortex. </a:t>
            </a:r>
          </a:p>
          <a:p>
            <a:pPr>
              <a:spcAft>
                <a:spcPts val="1200"/>
              </a:spcAft>
            </a:pPr>
            <a:r>
              <a:rPr lang="en-US" dirty="0" smtClean="0"/>
              <a:t>understand </a:t>
            </a:r>
            <a:r>
              <a:rPr lang="en-US" dirty="0"/>
              <a:t>the meaning of stimuli, </a:t>
            </a:r>
            <a:r>
              <a:rPr lang="en-US" dirty="0" smtClean="0"/>
              <a:t/>
            </a:r>
            <a:br>
              <a:rPr lang="en-US" dirty="0" smtClean="0"/>
            </a:br>
            <a:r>
              <a:rPr lang="en-US" dirty="0" smtClean="0"/>
              <a:t>associate and integrate them with other </a:t>
            </a:r>
            <a:br>
              <a:rPr lang="en-US" dirty="0" smtClean="0"/>
            </a:br>
            <a:r>
              <a:rPr lang="en-US" dirty="0" smtClean="0"/>
              <a:t>stimuli and with actions;</a:t>
            </a:r>
          </a:p>
          <a:p>
            <a:pPr>
              <a:spcAft>
                <a:spcPts val="1200"/>
              </a:spcAft>
            </a:pPr>
            <a:r>
              <a:rPr lang="en-US" dirty="0" smtClean="0"/>
              <a:t>somatosensory SII is close to insula, found </a:t>
            </a:r>
            <a:br>
              <a:rPr lang="en-US" dirty="0" smtClean="0"/>
            </a:br>
            <a:r>
              <a:rPr lang="en-US" dirty="0" smtClean="0"/>
              <a:t>only in humans and primates; </a:t>
            </a:r>
          </a:p>
          <a:p>
            <a:pPr>
              <a:spcAft>
                <a:spcPts val="1200"/>
              </a:spcAft>
            </a:pPr>
            <a:r>
              <a:rPr lang="en-US" dirty="0" smtClean="0"/>
              <a:t>integrates info from both sides, enables </a:t>
            </a:r>
            <a:br>
              <a:rPr lang="en-US" dirty="0" smtClean="0"/>
            </a:br>
            <a:r>
              <a:rPr lang="en-US" dirty="0" smtClean="0"/>
              <a:t>transfer learning of tactile recognition.</a:t>
            </a:r>
          </a:p>
          <a:p>
            <a:pPr marL="0" indent="0">
              <a:spcAft>
                <a:spcPts val="1200"/>
              </a:spcAft>
              <a:buNone/>
            </a:pPr>
            <a:r>
              <a:rPr lang="pl-PL" dirty="0" smtClean="0">
                <a:solidFill>
                  <a:srgbClr val="FFC000"/>
                </a:solidFill>
              </a:rPr>
              <a:t>SII</a:t>
            </a:r>
            <a:r>
              <a:rPr lang="pl-PL" dirty="0" smtClean="0"/>
              <a:t> </a:t>
            </a:r>
            <a:r>
              <a:rPr lang="en-US" dirty="0" smtClean="0"/>
              <a:t>lesions may lead to </a:t>
            </a:r>
            <a:r>
              <a:rPr lang="en-US" b="1" dirty="0" smtClean="0">
                <a:hlinkClick r:id="rId2"/>
              </a:rPr>
              <a:t>pain </a:t>
            </a:r>
            <a:r>
              <a:rPr lang="en-US" b="1" dirty="0" err="1" smtClean="0">
                <a:hlinkClick r:id="rId2"/>
              </a:rPr>
              <a:t>asymbolia</a:t>
            </a:r>
            <a:r>
              <a:rPr lang="pl-PL" dirty="0" smtClean="0"/>
              <a:t>, </a:t>
            </a:r>
            <a:r>
              <a:rPr lang="en-US" dirty="0" smtClean="0"/>
              <a:t>pain is perceived but not interpreted as suffering. SII tells the brain that pain is unpleasant, hurry to stop it!</a:t>
            </a:r>
            <a:br>
              <a:rPr lang="en-US" dirty="0" smtClean="0"/>
            </a:br>
            <a:r>
              <a:rPr lang="en-US" dirty="0" smtClean="0"/>
              <a:t>It may also lead to a </a:t>
            </a:r>
            <a:r>
              <a:rPr lang="en-US" dirty="0" smtClean="0">
                <a:hlinkClick r:id="rId3"/>
              </a:rPr>
              <a:t>chronic severe pain</a:t>
            </a:r>
            <a:r>
              <a:rPr lang="en-US" dirty="0" smtClean="0"/>
              <a:t> which may respond to biofeedback.</a:t>
            </a:r>
          </a:p>
          <a:p>
            <a:pPr marL="0" indent="0">
              <a:spcAft>
                <a:spcPts val="1200"/>
              </a:spcAft>
              <a:buNone/>
            </a:pPr>
            <a:r>
              <a:rPr lang="en-US" dirty="0"/>
              <a:t>Visual, acoustic, </a:t>
            </a:r>
            <a:r>
              <a:rPr lang="en-US" dirty="0" smtClean="0"/>
              <a:t>tactile, olfactory and gustatory stimuli are associated </a:t>
            </a:r>
            <a:r>
              <a:rPr lang="en-US" dirty="0"/>
              <a:t>with </a:t>
            </a:r>
            <a:r>
              <a:rPr lang="en-US" dirty="0" smtClean="0"/>
              <a:t>affective </a:t>
            </a:r>
            <a:r>
              <a:rPr lang="en-US" dirty="0"/>
              <a:t>qualities of </a:t>
            </a:r>
            <a:r>
              <a:rPr lang="en-US" dirty="0" smtClean="0"/>
              <a:t>the experience. Lesions </a:t>
            </a:r>
            <a:r>
              <a:rPr lang="en-US" dirty="0"/>
              <a:t>of </a:t>
            </a:r>
            <a:r>
              <a:rPr lang="en-US" dirty="0" smtClean="0"/>
              <a:t>the secondary sensory cortex leads to selective amnesia which is modality-specific, so this is needed for memory and </a:t>
            </a:r>
            <a:r>
              <a:rPr lang="en-US" dirty="0"/>
              <a:t>retrieval of </a:t>
            </a:r>
            <a:r>
              <a:rPr lang="en-US" dirty="0" smtClean="0"/>
              <a:t>behaviorally salient </a:t>
            </a:r>
            <a:r>
              <a:rPr lang="en-US" dirty="0"/>
              <a:t>sensory </a:t>
            </a:r>
            <a:r>
              <a:rPr lang="en-US" dirty="0" smtClean="0"/>
              <a:t>stimuli. </a:t>
            </a:r>
            <a:endParaRPr lang="en-US" b="1"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871" y="1556792"/>
            <a:ext cx="3438525"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0796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en-US" dirty="0" smtClean="0"/>
              <a:t>Tertiary cortices</a:t>
            </a:r>
            <a:endParaRPr lang="en-US" dirty="0"/>
          </a:p>
        </p:txBody>
      </p:sp>
      <p:sp>
        <p:nvSpPr>
          <p:cNvPr id="9" name="Symbol zastępczy zawartości 8"/>
          <p:cNvSpPr>
            <a:spLocks noGrp="1"/>
          </p:cNvSpPr>
          <p:nvPr>
            <p:ph idx="1"/>
          </p:nvPr>
        </p:nvSpPr>
        <p:spPr>
          <a:xfrm>
            <a:off x="698500" y="1266919"/>
            <a:ext cx="8121972" cy="5400675"/>
          </a:xfrm>
        </p:spPr>
        <p:txBody>
          <a:bodyPr/>
          <a:lstStyle/>
          <a:p>
            <a:pPr marL="0" indent="0">
              <a:spcAft>
                <a:spcPts val="1200"/>
              </a:spcAft>
              <a:buNone/>
            </a:pPr>
            <a:r>
              <a:rPr lang="en-US" dirty="0" smtClean="0"/>
              <a:t>Adjacent to primary and secondary sensory cortex lie </a:t>
            </a:r>
            <a:br>
              <a:rPr lang="en-US" dirty="0" smtClean="0"/>
            </a:br>
            <a:r>
              <a:rPr lang="en-US" dirty="0" smtClean="0"/>
              <a:t>association cortices that integrate information on a larger scale, </a:t>
            </a:r>
            <a:br>
              <a:rPr lang="en-US" dirty="0" smtClean="0"/>
            </a:br>
            <a:r>
              <a:rPr lang="en-US" dirty="0" smtClean="0"/>
              <a:t>including multi-modal information. </a:t>
            </a:r>
          </a:p>
          <a:p>
            <a:pPr>
              <a:spcAft>
                <a:spcPts val="1200"/>
              </a:spcAft>
            </a:pPr>
            <a:r>
              <a:rPr lang="en-US" dirty="0" smtClean="0"/>
              <a:t>In auditory cortex: primary reception areas react to basic features of sound like pitch, secondary extract phonemes, tertiary associate phonetic strings with words and their semantics. </a:t>
            </a:r>
          </a:p>
          <a:p>
            <a:pPr>
              <a:spcAft>
                <a:spcPts val="1200"/>
              </a:spcAft>
            </a:pPr>
            <a:r>
              <a:rPr lang="en-US" dirty="0" smtClean="0"/>
              <a:t>In visual cortex: primary cortex is analyzing edges and other lower level features, secondary cortices shapes, place, movement, colors, while tertiary areas react to various categories of objects and associates them with names.</a:t>
            </a:r>
          </a:p>
          <a:p>
            <a:pPr>
              <a:spcAft>
                <a:spcPts val="1200"/>
              </a:spcAft>
            </a:pPr>
            <a:r>
              <a:rPr lang="en-US" dirty="0" smtClean="0"/>
              <a:t>In the somatosensory </a:t>
            </a:r>
            <a:r>
              <a:rPr lang="en-US" dirty="0" err="1" smtClean="0">
                <a:hlinkClick r:id="rId2"/>
              </a:rPr>
              <a:t>stereognosis</a:t>
            </a:r>
            <a:r>
              <a:rPr lang="en-US" dirty="0" smtClean="0"/>
              <a:t> (</a:t>
            </a:r>
            <a:r>
              <a:rPr lang="en-US" dirty="0"/>
              <a:t>tactile </a:t>
            </a:r>
            <a:r>
              <a:rPr lang="en-US" dirty="0" smtClean="0"/>
              <a:t>gnosis or </a:t>
            </a:r>
            <a:r>
              <a:rPr lang="en-US" dirty="0" smtClean="0">
                <a:hlinkClick r:id="rId3" tooltip="Haptic perception"/>
              </a:rPr>
              <a:t>haptic perception</a:t>
            </a:r>
            <a:r>
              <a:rPr lang="en-US" dirty="0" smtClean="0"/>
              <a:t>) requires tertiary cortex to perceive </a:t>
            </a:r>
            <a:r>
              <a:rPr lang="en-US" dirty="0"/>
              <a:t>and recognize the form of an object using </a:t>
            </a:r>
            <a:r>
              <a:rPr lang="en-US" dirty="0" smtClean="0"/>
              <a:t>somatosensory information (texture</a:t>
            </a:r>
            <a:r>
              <a:rPr lang="en-US" dirty="0"/>
              <a:t>, size, </a:t>
            </a:r>
            <a:r>
              <a:rPr lang="en-US" dirty="0" smtClean="0"/>
              <a:t>vibration, spatial properties) and </a:t>
            </a:r>
            <a:r>
              <a:rPr lang="en-US" dirty="0" err="1" smtClean="0"/>
              <a:t>prioprioceptive</a:t>
            </a:r>
            <a:r>
              <a:rPr lang="en-US" dirty="0" smtClean="0"/>
              <a:t> information on hand position. </a:t>
            </a:r>
            <a:r>
              <a:rPr lang="en-US" dirty="0" err="1" smtClean="0">
                <a:hlinkClick r:id="rId4"/>
              </a:rPr>
              <a:t>Graphesthesia</a:t>
            </a:r>
            <a:r>
              <a:rPr lang="en-US" dirty="0" smtClean="0"/>
              <a:t> is the ability to understand what is drawn on your skin.</a:t>
            </a: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8809" y="116632"/>
            <a:ext cx="18954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7467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en-US" dirty="0" smtClean="0"/>
              <a:t>What it will be about</a:t>
            </a:r>
            <a:endParaRPr lang="en-US" dirty="0"/>
          </a:p>
        </p:txBody>
      </p:sp>
      <p:sp>
        <p:nvSpPr>
          <p:cNvPr id="9" name="Symbol zastępczy zawartości 8"/>
          <p:cNvSpPr>
            <a:spLocks noGrp="1"/>
          </p:cNvSpPr>
          <p:nvPr>
            <p:ph idx="1"/>
          </p:nvPr>
        </p:nvSpPr>
        <p:spPr>
          <a:xfrm>
            <a:off x="698500" y="1241519"/>
            <a:ext cx="8121650" cy="5400675"/>
          </a:xfrm>
        </p:spPr>
        <p:txBody>
          <a:bodyPr/>
          <a:lstStyle/>
          <a:p>
            <a:pPr marL="457200" lvl="0" indent="-457200">
              <a:buFont typeface="+mj-lt"/>
              <a:buAutoNum type="arabicPeriod"/>
            </a:pPr>
            <a:r>
              <a:rPr lang="en-US" sz="2400" dirty="0" smtClean="0">
                <a:solidFill>
                  <a:srgbClr val="FFC000"/>
                </a:solidFill>
              </a:rPr>
              <a:t>Neocortex and complex cognition. </a:t>
            </a:r>
          </a:p>
          <a:p>
            <a:pPr marL="457200" lvl="0" indent="-457200">
              <a:buFont typeface="+mj-lt"/>
              <a:buAutoNum type="arabicPeriod"/>
            </a:pPr>
            <a:r>
              <a:rPr lang="en-US" dirty="0"/>
              <a:t>Primary, secondary and tertiary cortex functions. </a:t>
            </a:r>
            <a:endParaRPr lang="en-US" dirty="0" smtClean="0"/>
          </a:p>
          <a:p>
            <a:pPr marL="457200" lvl="0" indent="-457200">
              <a:buFont typeface="+mj-lt"/>
              <a:buAutoNum type="arabicPeriod"/>
            </a:pPr>
            <a:r>
              <a:rPr lang="en-US" dirty="0" smtClean="0"/>
              <a:t>Processing information by topographic representations.</a:t>
            </a:r>
          </a:p>
          <a:p>
            <a:pPr marL="457200" lvl="0" indent="-457200">
              <a:buFont typeface="+mj-lt"/>
              <a:buAutoNum type="arabicPeriod"/>
            </a:pPr>
            <a:r>
              <a:rPr lang="en-US" dirty="0" smtClean="0"/>
              <a:t>Motor control by population coding.  </a:t>
            </a:r>
          </a:p>
          <a:p>
            <a:pPr marL="457200" indent="-457200">
              <a:buFont typeface="+mj-lt"/>
              <a:buAutoNum type="arabicPeriod"/>
            </a:pPr>
            <a:r>
              <a:rPr lang="en-US" dirty="0" smtClean="0"/>
              <a:t>Remarks on the brain information code. </a:t>
            </a: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0" y="5293679"/>
            <a:ext cx="238125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descr="brain_ani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188913"/>
            <a:ext cx="8572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51977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en-US" dirty="0" smtClean="0"/>
              <a:t>What it will be about</a:t>
            </a:r>
            <a:endParaRPr lang="en-US" dirty="0"/>
          </a:p>
        </p:txBody>
      </p:sp>
      <p:sp>
        <p:nvSpPr>
          <p:cNvPr id="9" name="Symbol zastępczy zawartości 8"/>
          <p:cNvSpPr>
            <a:spLocks noGrp="1"/>
          </p:cNvSpPr>
          <p:nvPr>
            <p:ph idx="1"/>
          </p:nvPr>
        </p:nvSpPr>
        <p:spPr>
          <a:xfrm>
            <a:off x="698500" y="1241519"/>
            <a:ext cx="8121650" cy="5400675"/>
          </a:xfrm>
        </p:spPr>
        <p:txBody>
          <a:bodyPr/>
          <a:lstStyle/>
          <a:p>
            <a:pPr marL="457200" lvl="0" indent="-457200">
              <a:buFont typeface="+mj-lt"/>
              <a:buAutoNum type="arabicPeriod"/>
            </a:pPr>
            <a:r>
              <a:rPr lang="en-US" dirty="0">
                <a:solidFill>
                  <a:schemeClr val="tx1"/>
                </a:solidFill>
              </a:rPr>
              <a:t>Neocortex and complex cognition. </a:t>
            </a:r>
          </a:p>
          <a:p>
            <a:pPr marL="457200" lvl="0" indent="-457200">
              <a:buFont typeface="+mj-lt"/>
              <a:buAutoNum type="arabicPeriod"/>
            </a:pPr>
            <a:r>
              <a:rPr lang="en-US" dirty="0">
                <a:solidFill>
                  <a:schemeClr val="tx1"/>
                </a:solidFill>
              </a:rPr>
              <a:t>Role of the primary, secondary and tertiary cortex. </a:t>
            </a:r>
          </a:p>
          <a:p>
            <a:pPr marL="457200" lvl="0" indent="-457200">
              <a:buClr>
                <a:srgbClr val="FFCC66"/>
              </a:buClr>
              <a:buFont typeface="+mj-lt"/>
              <a:buAutoNum type="arabicPeriod"/>
            </a:pPr>
            <a:r>
              <a:rPr lang="en-US" sz="2400" dirty="0">
                <a:solidFill>
                  <a:schemeClr val="tx2"/>
                </a:solidFill>
              </a:rPr>
              <a:t>Processing information by topographic representations.</a:t>
            </a:r>
          </a:p>
          <a:p>
            <a:pPr marL="457200" lvl="0" indent="-457200">
              <a:buClr>
                <a:srgbClr val="FFCC66"/>
              </a:buClr>
              <a:buFont typeface="+mj-lt"/>
              <a:buAutoNum type="arabicPeriod"/>
            </a:pPr>
            <a:r>
              <a:rPr lang="en-US" dirty="0"/>
              <a:t>Motor control by population coding.  </a:t>
            </a:r>
          </a:p>
          <a:p>
            <a:pPr marL="457200" lvl="0" indent="-457200">
              <a:buClr>
                <a:srgbClr val="FFCC66"/>
              </a:buClr>
              <a:buFont typeface="+mj-lt"/>
              <a:buAutoNum type="arabicPeriod"/>
            </a:pPr>
            <a:r>
              <a:rPr lang="en-US" dirty="0"/>
              <a:t>Remarks on the brain information code. </a:t>
            </a: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0" y="5293679"/>
            <a:ext cx="238125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descr="brain_ani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188913"/>
            <a:ext cx="8572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5629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38" name="Rectangle 2"/>
          <p:cNvSpPr>
            <a:spLocks noGrp="1" noChangeArrowheads="1"/>
          </p:cNvSpPr>
          <p:nvPr>
            <p:ph type="title"/>
          </p:nvPr>
        </p:nvSpPr>
        <p:spPr>
          <a:xfrm>
            <a:off x="660400" y="441325"/>
            <a:ext cx="7772400" cy="530225"/>
          </a:xfrm>
        </p:spPr>
        <p:txBody>
          <a:bodyPr/>
          <a:lstStyle/>
          <a:p>
            <a:r>
              <a:rPr lang="en-US" dirty="0" smtClean="0"/>
              <a:t>Topographical maps</a:t>
            </a:r>
            <a:endParaRPr lang="en-US" dirty="0"/>
          </a:p>
        </p:txBody>
      </p:sp>
      <p:sp>
        <p:nvSpPr>
          <p:cNvPr id="1140739" name="Rectangle 3"/>
          <p:cNvSpPr>
            <a:spLocks noChangeArrowheads="1"/>
          </p:cNvSpPr>
          <p:nvPr/>
        </p:nvSpPr>
        <p:spPr bwMode="auto">
          <a:xfrm>
            <a:off x="760413" y="1208088"/>
            <a:ext cx="7940675" cy="304271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buClr>
                <a:srgbClr val="315263"/>
              </a:buClr>
              <a:buSzPct val="75000"/>
              <a:buFont typeface="Wingdings" pitchFamily="2" charset="2"/>
              <a:buNone/>
            </a:pPr>
            <a:r>
              <a:rPr lang="en-US" sz="2000" i="0" dirty="0" smtClean="0">
                <a:solidFill>
                  <a:srgbClr val="FFFFFF"/>
                </a:solidFill>
                <a:latin typeface="Calibri" pitchFamily="34" charset="0"/>
              </a:rPr>
              <a:t>How can the brain determine where the stimuli occurred, which muscles to move or find how similar stimuli are? </a:t>
            </a:r>
          </a:p>
          <a:p>
            <a:pPr algn="l">
              <a:spcBef>
                <a:spcPct val="20000"/>
              </a:spcBef>
              <a:buClr>
                <a:srgbClr val="315263"/>
              </a:buClr>
              <a:buSzPct val="75000"/>
              <a:buFont typeface="Wingdings" pitchFamily="2" charset="2"/>
              <a:buNone/>
            </a:pPr>
            <a:r>
              <a:rPr lang="en-US" sz="2000" i="0" dirty="0" smtClean="0">
                <a:solidFill>
                  <a:srgbClr val="FFFFFF"/>
                </a:solidFill>
                <a:latin typeface="Calibri" pitchFamily="34" charset="0"/>
              </a:rPr>
              <a:t>By processing similar stimuli in adjacent areas, i.e. </a:t>
            </a:r>
            <a:r>
              <a:rPr lang="en-US" sz="2000" dirty="0" smtClean="0">
                <a:solidFill>
                  <a:srgbClr val="FFFFFF"/>
                </a:solidFill>
                <a:latin typeface="Calibri" pitchFamily="34" charset="0"/>
              </a:rPr>
              <a:t>using </a:t>
            </a:r>
            <a:r>
              <a:rPr lang="en-US" sz="2000" i="0" dirty="0" smtClean="0">
                <a:solidFill>
                  <a:srgbClr val="FFFFFF"/>
                </a:solidFill>
                <a:latin typeface="Calibri" pitchFamily="34" charset="0"/>
              </a:rPr>
              <a:t>topographical organization of sensory and motor maps</a:t>
            </a:r>
            <a:r>
              <a:rPr lang="en-US" sz="2000" i="0" dirty="0">
                <a:solidFill>
                  <a:srgbClr val="FFFFFF"/>
                </a:solidFill>
                <a:latin typeface="Calibri" pitchFamily="34" charset="0"/>
              </a:rPr>
              <a:t>. </a:t>
            </a:r>
            <a:endParaRPr lang="en-US" sz="2000" i="0" dirty="0" smtClean="0">
              <a:solidFill>
                <a:srgbClr val="FFFFFF"/>
              </a:solidFill>
              <a:latin typeface="Calibri" pitchFamily="34" charset="0"/>
            </a:endParaRPr>
          </a:p>
          <a:p>
            <a:pPr algn="l">
              <a:spcBef>
                <a:spcPct val="20000"/>
              </a:spcBef>
              <a:buClr>
                <a:srgbClr val="315263"/>
              </a:buClr>
              <a:buSzPct val="75000"/>
              <a:buFont typeface="Wingdings" pitchFamily="2" charset="2"/>
              <a:buNone/>
            </a:pPr>
            <a:r>
              <a:rPr lang="en-US" sz="2000" dirty="0" smtClean="0">
                <a:solidFill>
                  <a:srgbClr val="FFFFFF"/>
                </a:solidFill>
                <a:latin typeface="Calibri" pitchFamily="34" charset="0"/>
              </a:rPr>
              <a:t>More precision requires more computing power = more cortex area. </a:t>
            </a:r>
          </a:p>
          <a:p>
            <a:pPr algn="l">
              <a:spcBef>
                <a:spcPct val="20000"/>
              </a:spcBef>
              <a:buClr>
                <a:srgbClr val="315263"/>
              </a:buClr>
              <a:buSzPct val="75000"/>
              <a:buFont typeface="Wingdings" pitchFamily="2" charset="2"/>
              <a:buNone/>
            </a:pPr>
            <a:r>
              <a:rPr lang="en-US" sz="2000" i="0" dirty="0" smtClean="0">
                <a:solidFill>
                  <a:srgbClr val="FFFFFF"/>
                </a:solidFill>
                <a:latin typeface="Calibri" pitchFamily="34" charset="0"/>
              </a:rPr>
              <a:t>Rodents devote large part of their brain to analyze signals from their </a:t>
            </a:r>
            <a:r>
              <a:rPr lang="en-US" sz="2000" i="0" dirty="0" err="1" smtClean="0">
                <a:solidFill>
                  <a:srgbClr val="FFFFFF"/>
                </a:solidFill>
                <a:latin typeface="Calibri" pitchFamily="34" charset="0"/>
              </a:rPr>
              <a:t>vibrisa</a:t>
            </a:r>
            <a:r>
              <a:rPr lang="en-US" sz="2000" i="0" dirty="0" smtClean="0">
                <a:solidFill>
                  <a:srgbClr val="FFFFFF"/>
                </a:solidFill>
                <a:latin typeface="Calibri" pitchFamily="34" charset="0"/>
              </a:rPr>
              <a:t> and mouth, humans from hands and face. </a:t>
            </a:r>
          </a:p>
          <a:p>
            <a:pPr algn="l">
              <a:spcBef>
                <a:spcPct val="20000"/>
              </a:spcBef>
              <a:buClr>
                <a:srgbClr val="315263"/>
              </a:buClr>
              <a:buSzPct val="75000"/>
              <a:buFont typeface="Wingdings" pitchFamily="2" charset="2"/>
              <a:buNone/>
            </a:pPr>
            <a:r>
              <a:rPr lang="en-US" sz="2000" dirty="0" smtClean="0">
                <a:solidFill>
                  <a:srgbClr val="FFFFFF"/>
                </a:solidFill>
                <a:latin typeface="Calibri" pitchFamily="34" charset="0"/>
              </a:rPr>
              <a:t>Primary sensory cortex is topographical organized: auditory, </a:t>
            </a:r>
            <a:r>
              <a:rPr lang="en-US" sz="2000" dirty="0" err="1" smtClean="0">
                <a:solidFill>
                  <a:srgbClr val="FFFFFF"/>
                </a:solidFill>
                <a:latin typeface="Calibri" pitchFamily="34" charset="0"/>
              </a:rPr>
              <a:t>retinotopic</a:t>
            </a:r>
            <a:r>
              <a:rPr lang="en-US" sz="2000" dirty="0" smtClean="0">
                <a:solidFill>
                  <a:srgbClr val="FFFFFF"/>
                </a:solidFill>
                <a:latin typeface="Calibri" pitchFamily="34" charset="0"/>
              </a:rPr>
              <a:t> and superior </a:t>
            </a:r>
            <a:r>
              <a:rPr lang="en-US" sz="2000" dirty="0" err="1" smtClean="0">
                <a:solidFill>
                  <a:srgbClr val="FFFFFF"/>
                </a:solidFill>
                <a:latin typeface="Calibri" pitchFamily="34" charset="0"/>
              </a:rPr>
              <a:t>colliculus</a:t>
            </a:r>
            <a:r>
              <a:rPr lang="en-US" sz="2000" dirty="0" smtClean="0">
                <a:solidFill>
                  <a:srgbClr val="FFFFFF"/>
                </a:solidFill>
                <a:latin typeface="Calibri" pitchFamily="34" charset="0"/>
              </a:rPr>
              <a:t>, motor (MI and cerebellum maps), olfactory ….</a:t>
            </a:r>
            <a:endParaRPr lang="en-US" sz="2000" i="0" dirty="0" smtClean="0">
              <a:solidFill>
                <a:srgbClr val="FFFFFF"/>
              </a:solidFill>
              <a:latin typeface="Calibri" pitchFamily="34" charset="0"/>
            </a:endParaRPr>
          </a:p>
          <a:p>
            <a:pPr algn="l">
              <a:spcBef>
                <a:spcPct val="20000"/>
              </a:spcBef>
              <a:buClr>
                <a:srgbClr val="315263"/>
              </a:buClr>
              <a:buSzPct val="75000"/>
              <a:buFont typeface="Wingdings" pitchFamily="2" charset="2"/>
              <a:buNone/>
            </a:pPr>
            <a:endParaRPr lang="en-US" sz="2000" i="0" dirty="0">
              <a:solidFill>
                <a:srgbClr val="FFFFFF"/>
              </a:solidFill>
              <a:latin typeface="Calibri"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534" y="4496296"/>
            <a:ext cx="872490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394542"/>
      </p:ext>
    </p:extLst>
  </p:cSld>
  <p:clrMapOvr>
    <a:masterClrMapping/>
  </p:clrMapOvr>
  <p:transition>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786" name="Rectangle 2"/>
          <p:cNvSpPr>
            <a:spLocks noGrp="1" noChangeArrowheads="1"/>
          </p:cNvSpPr>
          <p:nvPr>
            <p:ph type="title"/>
          </p:nvPr>
        </p:nvSpPr>
        <p:spPr>
          <a:xfrm>
            <a:off x="511175" y="412750"/>
            <a:ext cx="8483600" cy="715963"/>
          </a:xfrm>
          <a:noFill/>
          <a:effectLst>
            <a:outerShdw dist="63500" dir="3187806" algn="ctr" rotWithShape="0">
              <a:schemeClr val="bg2"/>
            </a:outerShdw>
          </a:effectLst>
          <a:extLst>
            <a:ext uri="{909E8E84-426E-40DD-AFC4-6F175D3DCCD1}">
              <a14:hiddenFill xmlns:a14="http://schemas.microsoft.com/office/drawing/2010/main">
                <a:solidFill>
                  <a:srgbClr val="006600"/>
                </a:solidFill>
              </a14:hiddenFill>
            </a:ext>
          </a:extLst>
        </p:spPr>
        <p:txBody>
          <a:bodyPr/>
          <a:lstStyle/>
          <a:p>
            <a:r>
              <a:rPr lang="en-US" sz="4000"/>
              <a:t>Motor and somatosensory maps</a:t>
            </a:r>
          </a:p>
        </p:txBody>
      </p:sp>
      <p:pic>
        <p:nvPicPr>
          <p:cNvPr id="11427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1484313"/>
            <a:ext cx="4743450"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427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484313"/>
            <a:ext cx="3038475"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42789" name="Text Box 5"/>
          <p:cNvSpPr txBox="1">
            <a:spLocks noChangeArrowheads="1"/>
          </p:cNvSpPr>
          <p:nvPr/>
        </p:nvSpPr>
        <p:spPr bwMode="auto">
          <a:xfrm>
            <a:off x="566738" y="4838700"/>
            <a:ext cx="810895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sz="2000" i="0" dirty="0">
                <a:solidFill>
                  <a:srgbClr val="FFFFFF"/>
                </a:solidFill>
                <a:latin typeface="Calibri" pitchFamily="34" charset="0"/>
              </a:rPr>
              <a:t>This is a very simplified image, in reality most neurons are multimodal, neurons in the motor cortex react to sensory, aural, and visual impulses (mirror neurons</a:t>
            </a:r>
            <a:r>
              <a:rPr lang="en-US" sz="2000" i="0" dirty="0" smtClean="0">
                <a:solidFill>
                  <a:srgbClr val="FFFFFF"/>
                </a:solidFill>
                <a:latin typeface="Calibri" pitchFamily="34" charset="0"/>
              </a:rPr>
              <a:t>). </a:t>
            </a:r>
            <a:endParaRPr lang="en-US" sz="2000" i="0" dirty="0">
              <a:solidFill>
                <a:srgbClr val="FFFFFF"/>
              </a:solidFill>
              <a:latin typeface="Calibri" pitchFamily="34" charset="0"/>
            </a:endParaRPr>
          </a:p>
          <a:p>
            <a:pPr algn="l" eaLnBrk="1" hangingPunct="1">
              <a:spcBef>
                <a:spcPct val="50000"/>
              </a:spcBef>
            </a:pPr>
            <a:r>
              <a:rPr lang="en-US" sz="2000" i="0" dirty="0" smtClean="0">
                <a:solidFill>
                  <a:srgbClr val="FFFFFF"/>
                </a:solidFill>
                <a:latin typeface="Calibri" pitchFamily="34" charset="0"/>
              </a:rPr>
              <a:t>Many </a:t>
            </a:r>
            <a:r>
              <a:rPr lang="en-US" sz="2000" i="0" dirty="0">
                <a:solidFill>
                  <a:srgbClr val="FFFFFF"/>
                </a:solidFill>
                <a:latin typeface="Calibri" pitchFamily="34" charset="0"/>
              </a:rPr>
              <a:t>specialized circuits of perception-action-naming. </a:t>
            </a:r>
          </a:p>
        </p:txBody>
      </p:sp>
    </p:spTree>
    <p:extLst>
      <p:ext uri="{BB962C8B-B14F-4D97-AF65-F5344CB8AC3E}">
        <p14:creationId xmlns:p14="http://schemas.microsoft.com/office/powerpoint/2010/main" val="3722326223"/>
      </p:ext>
    </p:extLst>
  </p:cSld>
  <p:clrMapOvr>
    <a:masterClrMapping/>
  </p:clrMapOvr>
  <p:transition>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4834" name="Rectangle 2"/>
          <p:cNvSpPr>
            <a:spLocks noGrp="1" noChangeArrowheads="1"/>
          </p:cNvSpPr>
          <p:nvPr>
            <p:ph type="title"/>
          </p:nvPr>
        </p:nvSpPr>
        <p:spPr>
          <a:xfrm>
            <a:off x="341313" y="441325"/>
            <a:ext cx="8512175" cy="715963"/>
          </a:xfrm>
          <a:noFill/>
          <a:effectLst>
            <a:outerShdw dist="63500" dir="3187806" algn="ctr" rotWithShape="0">
              <a:schemeClr val="bg2"/>
            </a:outerShdw>
          </a:effectLst>
          <a:extLst>
            <a:ext uri="{909E8E84-426E-40DD-AFC4-6F175D3DCCD1}">
              <a14:hiddenFill xmlns:a14="http://schemas.microsoft.com/office/drawing/2010/main">
                <a:solidFill>
                  <a:srgbClr val="006600"/>
                </a:solidFill>
              </a14:hiddenFill>
            </a:ext>
          </a:extLst>
        </p:spPr>
        <p:txBody>
          <a:bodyPr/>
          <a:lstStyle/>
          <a:p>
            <a:r>
              <a:rPr lang="en-US"/>
              <a:t>Finger representation: plasticity</a:t>
            </a:r>
          </a:p>
        </p:txBody>
      </p:sp>
      <p:grpSp>
        <p:nvGrpSpPr>
          <p:cNvPr id="1144845" name="Group 13"/>
          <p:cNvGrpSpPr>
            <a:grpSpLocks/>
          </p:cNvGrpSpPr>
          <p:nvPr/>
        </p:nvGrpSpPr>
        <p:grpSpPr bwMode="auto">
          <a:xfrm>
            <a:off x="0" y="1585913"/>
            <a:ext cx="7362825" cy="3481388"/>
            <a:chOff x="195" y="999"/>
            <a:chExt cx="4638" cy="2193"/>
          </a:xfrm>
        </p:grpSpPr>
        <p:sp>
          <p:nvSpPr>
            <p:cNvPr id="1144835" name="Text Box 3"/>
            <p:cNvSpPr txBox="1">
              <a:spLocks noChangeArrowheads="1"/>
            </p:cNvSpPr>
            <p:nvPr/>
          </p:nvSpPr>
          <p:spPr bwMode="auto">
            <a:xfrm>
              <a:off x="195" y="1940"/>
              <a:ext cx="5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000" i="0" dirty="0">
                  <a:latin typeface="Calibri" pitchFamily="34" charset="0"/>
                </a:rPr>
                <a:t>Hand</a:t>
              </a:r>
            </a:p>
          </p:txBody>
        </p:sp>
        <p:sp>
          <p:nvSpPr>
            <p:cNvPr id="1144836" name="Text Box 4"/>
            <p:cNvSpPr txBox="1">
              <a:spLocks noChangeArrowheads="1"/>
            </p:cNvSpPr>
            <p:nvPr/>
          </p:nvSpPr>
          <p:spPr bwMode="auto">
            <a:xfrm>
              <a:off x="572" y="2942"/>
              <a:ext cx="58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000" i="0" dirty="0">
                  <a:latin typeface="Calibri" pitchFamily="34" charset="0"/>
                </a:rPr>
                <a:t>Face</a:t>
              </a:r>
            </a:p>
          </p:txBody>
        </p:sp>
        <p:grpSp>
          <p:nvGrpSpPr>
            <p:cNvPr id="1144837" name="Group 5"/>
            <p:cNvGrpSpPr>
              <a:grpSpLocks/>
            </p:cNvGrpSpPr>
            <p:nvPr/>
          </p:nvGrpSpPr>
          <p:grpSpPr bwMode="auto">
            <a:xfrm>
              <a:off x="927" y="999"/>
              <a:ext cx="3906" cy="1728"/>
              <a:chOff x="927" y="999"/>
              <a:chExt cx="3906" cy="1728"/>
            </a:xfrm>
          </p:grpSpPr>
          <p:pic>
            <p:nvPicPr>
              <p:cNvPr id="114483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 y="999"/>
                <a:ext cx="3906" cy="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44839" name="Text Box 7"/>
              <p:cNvSpPr txBox="1">
                <a:spLocks noChangeArrowheads="1"/>
              </p:cNvSpPr>
              <p:nvPr/>
            </p:nvSpPr>
            <p:spPr bwMode="auto">
              <a:xfrm>
                <a:off x="2693" y="2235"/>
                <a:ext cx="618" cy="250"/>
              </a:xfrm>
              <a:prstGeom prst="rect">
                <a:avLst/>
              </a:prstGeom>
              <a:solidFill>
                <a:srgbClr val="F8F8F8"/>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000" i="0" dirty="0">
                    <a:solidFill>
                      <a:srgbClr val="315263"/>
                    </a:solidFill>
                    <a:latin typeface="Calibri" pitchFamily="34" charset="0"/>
                  </a:rPr>
                  <a:t>Before</a:t>
                </a:r>
              </a:p>
            </p:txBody>
          </p:sp>
          <p:sp>
            <p:nvSpPr>
              <p:cNvPr id="1144840" name="Text Box 8"/>
              <p:cNvSpPr txBox="1">
                <a:spLocks noChangeArrowheads="1"/>
              </p:cNvSpPr>
              <p:nvPr/>
            </p:nvSpPr>
            <p:spPr bwMode="auto">
              <a:xfrm>
                <a:off x="3932" y="2282"/>
                <a:ext cx="891" cy="442"/>
              </a:xfrm>
              <a:prstGeom prst="rect">
                <a:avLst/>
              </a:prstGeom>
              <a:solidFill>
                <a:srgbClr val="F8F8F8"/>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000" i="0" dirty="0">
                    <a:solidFill>
                      <a:srgbClr val="315263"/>
                    </a:solidFill>
                    <a:latin typeface="Calibri" pitchFamily="34" charset="0"/>
                  </a:rPr>
                  <a:t>After stimulation</a:t>
                </a:r>
              </a:p>
            </p:txBody>
          </p:sp>
          <p:sp>
            <p:nvSpPr>
              <p:cNvPr id="1144841" name="Text Box 9"/>
              <p:cNvSpPr txBox="1">
                <a:spLocks noChangeArrowheads="1"/>
              </p:cNvSpPr>
              <p:nvPr/>
            </p:nvSpPr>
            <p:spPr bwMode="auto">
              <a:xfrm>
                <a:off x="2610" y="2438"/>
                <a:ext cx="897" cy="250"/>
              </a:xfrm>
              <a:prstGeom prst="rect">
                <a:avLst/>
              </a:prstGeom>
              <a:solidFill>
                <a:srgbClr val="F8F8F8"/>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000" i="0" dirty="0">
                    <a:solidFill>
                      <a:srgbClr val="315263"/>
                    </a:solidFill>
                    <a:latin typeface="Calibri" pitchFamily="34" charset="0"/>
                  </a:rPr>
                  <a:t>stimulation</a:t>
                </a:r>
              </a:p>
            </p:txBody>
          </p:sp>
        </p:grpSp>
        <p:sp>
          <p:nvSpPr>
            <p:cNvPr id="1144842" name="Line 10"/>
            <p:cNvSpPr>
              <a:spLocks noChangeShapeType="1"/>
            </p:cNvSpPr>
            <p:nvPr/>
          </p:nvSpPr>
          <p:spPr bwMode="auto">
            <a:xfrm flipV="1">
              <a:off x="1162" y="2161"/>
              <a:ext cx="739" cy="906"/>
            </a:xfrm>
            <a:prstGeom prst="line">
              <a:avLst/>
            </a:prstGeom>
            <a:noFill/>
            <a:ln w="38100">
              <a:solidFill>
                <a:srgbClr val="00B0F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latin typeface="Calibri" pitchFamily="34" charset="0"/>
              </a:endParaRPr>
            </a:p>
          </p:txBody>
        </p:sp>
        <p:sp>
          <p:nvSpPr>
            <p:cNvPr id="1144843" name="Line 11"/>
            <p:cNvSpPr>
              <a:spLocks noChangeShapeType="1"/>
            </p:cNvSpPr>
            <p:nvPr/>
          </p:nvSpPr>
          <p:spPr bwMode="auto">
            <a:xfrm flipV="1">
              <a:off x="728" y="2025"/>
              <a:ext cx="867" cy="36"/>
            </a:xfrm>
            <a:prstGeom prst="line">
              <a:avLst/>
            </a:prstGeom>
            <a:noFill/>
            <a:ln w="38100">
              <a:solidFill>
                <a:srgbClr val="00B0F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latin typeface="Calibri" pitchFamily="34" charset="0"/>
              </a:endParaRPr>
            </a:p>
          </p:txBody>
        </p:sp>
      </p:grpSp>
      <p:sp>
        <p:nvSpPr>
          <p:cNvPr id="1144844" name="Text Box 12"/>
          <p:cNvSpPr txBox="1">
            <a:spLocks noChangeArrowheads="1"/>
          </p:cNvSpPr>
          <p:nvPr/>
        </p:nvSpPr>
        <p:spPr bwMode="auto">
          <a:xfrm>
            <a:off x="1835696" y="4509471"/>
            <a:ext cx="710510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Aft>
                <a:spcPts val="600"/>
              </a:spcAft>
            </a:pPr>
            <a:r>
              <a:rPr lang="en-US" sz="2000" i="0" dirty="0">
                <a:solidFill>
                  <a:srgbClr val="FFFFFF"/>
                </a:solidFill>
                <a:latin typeface="Calibri" pitchFamily="34" charset="0"/>
              </a:rPr>
              <a:t>Sensory fields in the cortex expand after </a:t>
            </a:r>
            <a:r>
              <a:rPr lang="en-US" sz="2000" dirty="0">
                <a:solidFill>
                  <a:srgbClr val="FFFFFF"/>
                </a:solidFill>
                <a:latin typeface="Calibri" pitchFamily="34" charset="0"/>
              </a:rPr>
              <a:t>repeated </a:t>
            </a:r>
            <a:r>
              <a:rPr lang="en-US" sz="2000" i="0" dirty="0" smtClean="0">
                <a:solidFill>
                  <a:srgbClr val="FFFFFF"/>
                </a:solidFill>
                <a:latin typeface="Calibri" pitchFamily="34" charset="0"/>
              </a:rPr>
              <a:t>stimulation; </a:t>
            </a:r>
            <a:br>
              <a:rPr lang="en-US" sz="2000" i="0" dirty="0" smtClean="0">
                <a:solidFill>
                  <a:srgbClr val="FFFFFF"/>
                </a:solidFill>
                <a:latin typeface="Calibri" pitchFamily="34" charset="0"/>
              </a:rPr>
            </a:br>
            <a:r>
              <a:rPr lang="en-US" sz="2000" i="0" dirty="0" smtClean="0">
                <a:solidFill>
                  <a:srgbClr val="FFFFFF"/>
                </a:solidFill>
                <a:latin typeface="Calibri" pitchFamily="34" charset="0"/>
              </a:rPr>
              <a:t>this happens also in the “phantom limb” phenomenon when people feel amputated limbs and other body parts. </a:t>
            </a:r>
          </a:p>
        </p:txBody>
      </p:sp>
      <p:sp>
        <p:nvSpPr>
          <p:cNvPr id="14" name="Text Box 12"/>
          <p:cNvSpPr txBox="1">
            <a:spLocks noChangeArrowheads="1"/>
          </p:cNvSpPr>
          <p:nvPr/>
        </p:nvSpPr>
        <p:spPr bwMode="auto">
          <a:xfrm>
            <a:off x="798512" y="5622942"/>
            <a:ext cx="8142287" cy="109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Aft>
                <a:spcPts val="600"/>
              </a:spcAft>
            </a:pPr>
            <a:r>
              <a:rPr lang="en-US" sz="2000" dirty="0" smtClean="0">
                <a:solidFill>
                  <a:srgbClr val="FFFFFF"/>
                </a:solidFill>
                <a:latin typeface="Calibri" pitchFamily="34" charset="0"/>
              </a:rPr>
              <a:t>Brains </a:t>
            </a:r>
            <a:r>
              <a:rPr lang="en-US" sz="2000" dirty="0">
                <a:solidFill>
                  <a:srgbClr val="FFFFFF"/>
                </a:solidFill>
                <a:latin typeface="Calibri" pitchFamily="34" charset="0"/>
              </a:rPr>
              <a:t>may be </a:t>
            </a:r>
            <a:r>
              <a:rPr lang="en-US" sz="2000" dirty="0" err="1">
                <a:solidFill>
                  <a:srgbClr val="FFFFFF"/>
                </a:solidFill>
                <a:latin typeface="Calibri" pitchFamily="34" charset="0"/>
              </a:rPr>
              <a:t>overtrained</a:t>
            </a:r>
            <a:r>
              <a:rPr lang="en-US" sz="2000" dirty="0">
                <a:solidFill>
                  <a:srgbClr val="FFFFFF"/>
                </a:solidFill>
                <a:latin typeface="Calibri" pitchFamily="34" charset="0"/>
              </a:rPr>
              <a:t> by repeating the same movements </a:t>
            </a:r>
            <a:r>
              <a:rPr lang="en-US" sz="2000" dirty="0" smtClean="0">
                <a:solidFill>
                  <a:srgbClr val="FFFFFF"/>
                </a:solidFill>
                <a:latin typeface="Calibri" pitchFamily="34" charset="0"/>
              </a:rPr>
              <a:t>(for example typing numbers) and forgetting </a:t>
            </a:r>
            <a:r>
              <a:rPr lang="en-US" sz="2000" dirty="0">
                <a:solidFill>
                  <a:srgbClr val="FFFFFF"/>
                </a:solidFill>
                <a:latin typeface="Calibri" pitchFamily="34" charset="0"/>
              </a:rPr>
              <a:t>how to do </a:t>
            </a:r>
            <a:r>
              <a:rPr lang="en-US" sz="2000" dirty="0" smtClean="0">
                <a:solidFill>
                  <a:srgbClr val="FFFFFF"/>
                </a:solidFill>
                <a:latin typeface="Calibri" pitchFamily="34" charset="0"/>
              </a:rPr>
              <a:t>other movements</a:t>
            </a:r>
            <a:r>
              <a:rPr lang="en-US" sz="2000" dirty="0">
                <a:solidFill>
                  <a:srgbClr val="FFFFFF"/>
                </a:solidFill>
                <a:latin typeface="Calibri" pitchFamily="34" charset="0"/>
              </a:rPr>
              <a:t>! </a:t>
            </a:r>
          </a:p>
          <a:p>
            <a:pPr algn="l">
              <a:spcAft>
                <a:spcPts val="600"/>
              </a:spcAft>
            </a:pPr>
            <a:r>
              <a:rPr lang="en-US" sz="2000" dirty="0">
                <a:solidFill>
                  <a:srgbClr val="FFFFFF"/>
                </a:solidFill>
                <a:latin typeface="Calibri" pitchFamily="34" charset="0"/>
              </a:rPr>
              <a:t>Plasticity of cortical sensory-motor representations is strong. </a:t>
            </a:r>
          </a:p>
        </p:txBody>
      </p:sp>
    </p:spTree>
    <p:extLst>
      <p:ext uri="{BB962C8B-B14F-4D97-AF65-F5344CB8AC3E}">
        <p14:creationId xmlns:p14="http://schemas.microsoft.com/office/powerpoint/2010/main" val="2089533303"/>
      </p:ext>
    </p:extLst>
  </p:cSld>
  <p:clrMapOvr>
    <a:masterClrMapping/>
  </p:clrMapOvr>
  <p:transition>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38" name="Rectangle 2"/>
          <p:cNvSpPr>
            <a:spLocks noGrp="1" noChangeArrowheads="1"/>
          </p:cNvSpPr>
          <p:nvPr>
            <p:ph type="title"/>
          </p:nvPr>
        </p:nvSpPr>
        <p:spPr>
          <a:xfrm>
            <a:off x="660400" y="441325"/>
            <a:ext cx="7772400" cy="530225"/>
          </a:xfrm>
        </p:spPr>
        <p:txBody>
          <a:bodyPr/>
          <a:lstStyle/>
          <a:p>
            <a:r>
              <a:rPr lang="en-US"/>
              <a:t>Sensomotor maps</a:t>
            </a:r>
          </a:p>
        </p:txBody>
      </p:sp>
      <p:sp>
        <p:nvSpPr>
          <p:cNvPr id="1140739" name="Rectangle 3"/>
          <p:cNvSpPr>
            <a:spLocks noChangeArrowheads="1"/>
          </p:cNvSpPr>
          <p:nvPr/>
        </p:nvSpPr>
        <p:spPr bwMode="auto">
          <a:xfrm>
            <a:off x="760413" y="1322388"/>
            <a:ext cx="7940675" cy="800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buClr>
                <a:srgbClr val="315263"/>
              </a:buClr>
              <a:buSzPct val="75000"/>
              <a:buFont typeface="Wingdings" pitchFamily="2" charset="2"/>
              <a:buNone/>
            </a:pPr>
            <a:r>
              <a:rPr lang="en-US" sz="2000" i="0" dirty="0">
                <a:solidFill>
                  <a:srgbClr val="FFFFFF"/>
                </a:solidFill>
                <a:latin typeface="Calibri" pitchFamily="34" charset="0"/>
              </a:rPr>
              <a:t>Self-organization is modeled in many ways; simple models are helpful in explaining qualitative features of topographic maps. </a:t>
            </a:r>
          </a:p>
        </p:txBody>
      </p:sp>
      <p:pic>
        <p:nvPicPr>
          <p:cNvPr id="1140740"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511476" y="2852936"/>
            <a:ext cx="5219700" cy="3368675"/>
          </a:xfrm>
          <a:noFill/>
          <a:ln/>
          <a:extLst>
            <a:ext uri="{91240B29-F687-4F45-9708-019B960494DF}">
              <a14:hiddenLine xmlns:a14="http://schemas.microsoft.com/office/drawing/2010/main" w="25400" cap="flat" cmpd="sng">
                <a:solidFill>
                  <a:schemeClr val="tx1"/>
                </a:solidFill>
                <a:prstDash val="solid"/>
                <a:miter lim="800000"/>
                <a:headEnd type="none" w="med" len="med"/>
                <a:tailEnd type="none" w="med" len="med"/>
              </a14:hiddenLine>
            </a:ext>
          </a:extLst>
        </p:spPr>
      </p:pic>
      <p:sp>
        <p:nvSpPr>
          <p:cNvPr id="1140741" name="Rectangle 5"/>
          <p:cNvSpPr>
            <a:spLocks noChangeArrowheads="1"/>
          </p:cNvSpPr>
          <p:nvPr/>
        </p:nvSpPr>
        <p:spPr bwMode="auto">
          <a:xfrm>
            <a:off x="573088" y="2997200"/>
            <a:ext cx="2319337" cy="3441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buClr>
                <a:srgbClr val="315263"/>
              </a:buClr>
              <a:buSzPct val="75000"/>
              <a:buFont typeface="Wingdings" pitchFamily="2" charset="2"/>
              <a:buNone/>
            </a:pPr>
            <a:r>
              <a:rPr lang="en-US" sz="2000" i="0" dirty="0">
                <a:solidFill>
                  <a:srgbClr val="FFFFFF"/>
                </a:solidFill>
                <a:latin typeface="Calibri" pitchFamily="34" charset="0"/>
              </a:rPr>
              <a:t>Fig. from:</a:t>
            </a:r>
          </a:p>
          <a:p>
            <a:pPr algn="l">
              <a:spcBef>
                <a:spcPct val="20000"/>
              </a:spcBef>
              <a:buClr>
                <a:srgbClr val="315263"/>
              </a:buClr>
              <a:buSzPct val="75000"/>
              <a:buFont typeface="Wingdings" pitchFamily="2" charset="2"/>
              <a:buNone/>
            </a:pPr>
            <a:endParaRPr lang="en-US" sz="2000" i="0" dirty="0">
              <a:solidFill>
                <a:srgbClr val="FFFFFF"/>
              </a:solidFill>
              <a:latin typeface="Calibri" pitchFamily="34" charset="0"/>
            </a:endParaRPr>
          </a:p>
          <a:p>
            <a:pPr algn="l">
              <a:spcBef>
                <a:spcPct val="20000"/>
              </a:spcBef>
              <a:buClr>
                <a:srgbClr val="315263"/>
              </a:buClr>
              <a:buSzPct val="75000"/>
              <a:buFont typeface="Wingdings" pitchFamily="2" charset="2"/>
              <a:buNone/>
            </a:pPr>
            <a:r>
              <a:rPr lang="en-US" sz="2000" i="0" dirty="0">
                <a:solidFill>
                  <a:srgbClr val="FFFFFF"/>
                </a:solidFill>
                <a:latin typeface="Calibri" pitchFamily="34" charset="0"/>
              </a:rPr>
              <a:t>P.S. </a:t>
            </a:r>
            <a:r>
              <a:rPr lang="en-US" sz="2000" i="0" dirty="0" err="1">
                <a:solidFill>
                  <a:srgbClr val="FFFFFF"/>
                </a:solidFill>
                <a:latin typeface="Calibri" pitchFamily="34" charset="0"/>
              </a:rPr>
              <a:t>Churchland</a:t>
            </a:r>
            <a:r>
              <a:rPr lang="en-US" sz="2000" i="0" dirty="0">
                <a:solidFill>
                  <a:srgbClr val="FFFFFF"/>
                </a:solidFill>
                <a:latin typeface="Calibri" pitchFamily="34" charset="0"/>
              </a:rPr>
              <a:t>, T.J. </a:t>
            </a:r>
            <a:r>
              <a:rPr lang="en-US" sz="2000" i="0" dirty="0" err="1">
                <a:solidFill>
                  <a:srgbClr val="FFFFFF"/>
                </a:solidFill>
                <a:latin typeface="Calibri" pitchFamily="34" charset="0"/>
              </a:rPr>
              <a:t>Sejnowski</a:t>
            </a:r>
            <a:r>
              <a:rPr lang="en-US" sz="2000" i="0" dirty="0">
                <a:solidFill>
                  <a:srgbClr val="FFFFFF"/>
                </a:solidFill>
                <a:latin typeface="Calibri" pitchFamily="34" charset="0"/>
              </a:rPr>
              <a:t>,</a:t>
            </a:r>
          </a:p>
          <a:p>
            <a:pPr algn="l">
              <a:spcBef>
                <a:spcPct val="20000"/>
              </a:spcBef>
              <a:buClr>
                <a:srgbClr val="315263"/>
              </a:buClr>
              <a:buSzPct val="75000"/>
              <a:buFont typeface="Wingdings" pitchFamily="2" charset="2"/>
              <a:buNone/>
            </a:pPr>
            <a:r>
              <a:rPr lang="en-US" sz="2000" i="0" dirty="0">
                <a:solidFill>
                  <a:srgbClr val="FFFFFF"/>
                </a:solidFill>
                <a:latin typeface="Calibri" pitchFamily="34" charset="0"/>
              </a:rPr>
              <a:t>The computational brain.</a:t>
            </a:r>
          </a:p>
          <a:p>
            <a:pPr algn="l">
              <a:spcBef>
                <a:spcPct val="20000"/>
              </a:spcBef>
              <a:buClr>
                <a:srgbClr val="315263"/>
              </a:buClr>
              <a:buSzPct val="75000"/>
              <a:buFont typeface="Wingdings" pitchFamily="2" charset="2"/>
              <a:buNone/>
            </a:pPr>
            <a:r>
              <a:rPr lang="en-US" sz="2000" i="0" dirty="0">
                <a:solidFill>
                  <a:srgbClr val="FFFFFF"/>
                </a:solidFill>
                <a:latin typeface="Calibri" pitchFamily="34" charset="0"/>
              </a:rPr>
              <a:t>MIT Press, 1992</a:t>
            </a:r>
          </a:p>
        </p:txBody>
      </p:sp>
    </p:spTree>
    <p:extLst>
      <p:ext uri="{BB962C8B-B14F-4D97-AF65-F5344CB8AC3E}">
        <p14:creationId xmlns:p14="http://schemas.microsoft.com/office/powerpoint/2010/main" val="2785860162"/>
      </p:ext>
    </p:extLst>
  </p:cSld>
  <p:clrMapOvr>
    <a:masterClrMapping/>
  </p:clrMapOvr>
  <p:transition>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en-US" dirty="0" smtClean="0"/>
              <a:t>What it will be about</a:t>
            </a:r>
            <a:endParaRPr lang="en-US" dirty="0"/>
          </a:p>
        </p:txBody>
      </p:sp>
      <p:sp>
        <p:nvSpPr>
          <p:cNvPr id="9" name="Symbol zastępczy zawartości 8"/>
          <p:cNvSpPr>
            <a:spLocks noGrp="1"/>
          </p:cNvSpPr>
          <p:nvPr>
            <p:ph idx="1"/>
          </p:nvPr>
        </p:nvSpPr>
        <p:spPr>
          <a:xfrm>
            <a:off x="698500" y="1241519"/>
            <a:ext cx="8121650" cy="5400675"/>
          </a:xfrm>
        </p:spPr>
        <p:txBody>
          <a:bodyPr/>
          <a:lstStyle/>
          <a:p>
            <a:pPr marL="457200" lvl="0" indent="-457200">
              <a:buFont typeface="+mj-lt"/>
              <a:buAutoNum type="arabicPeriod"/>
            </a:pPr>
            <a:r>
              <a:rPr lang="en-US" dirty="0">
                <a:solidFill>
                  <a:schemeClr val="tx1"/>
                </a:solidFill>
              </a:rPr>
              <a:t>Neocortex and complex cognition. </a:t>
            </a:r>
          </a:p>
          <a:p>
            <a:pPr marL="457200" lvl="0" indent="-457200">
              <a:buFont typeface="+mj-lt"/>
              <a:buAutoNum type="arabicPeriod"/>
            </a:pPr>
            <a:r>
              <a:rPr lang="en-US" dirty="0">
                <a:solidFill>
                  <a:schemeClr val="tx1"/>
                </a:solidFill>
              </a:rPr>
              <a:t>Role of the primary, secondary and tertiary cortex. </a:t>
            </a:r>
          </a:p>
          <a:p>
            <a:pPr marL="457200" lvl="0" indent="-457200">
              <a:buFont typeface="+mj-lt"/>
              <a:buAutoNum type="arabicPeriod"/>
            </a:pPr>
            <a:r>
              <a:rPr lang="en-US" dirty="0" smtClean="0"/>
              <a:t>Processing information by topographic representations.</a:t>
            </a:r>
          </a:p>
          <a:p>
            <a:pPr marL="457200" lvl="0" indent="-457200">
              <a:buFont typeface="+mj-lt"/>
              <a:buAutoNum type="arabicPeriod"/>
            </a:pPr>
            <a:r>
              <a:rPr lang="en-US" sz="2400" dirty="0" smtClean="0">
                <a:solidFill>
                  <a:schemeClr val="tx2"/>
                </a:solidFill>
              </a:rPr>
              <a:t>Motor control by population coding.  </a:t>
            </a:r>
          </a:p>
          <a:p>
            <a:pPr marL="457200" indent="-457200">
              <a:buFont typeface="+mj-lt"/>
              <a:buAutoNum type="arabicPeriod"/>
            </a:pPr>
            <a:r>
              <a:rPr lang="en-US" dirty="0" smtClean="0"/>
              <a:t>Remarks on the brain information code. </a:t>
            </a:r>
          </a:p>
          <a:p>
            <a:pPr lvl="0"/>
            <a:endParaRPr lang="en-US" dirty="0"/>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0" y="5293679"/>
            <a:ext cx="238125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descr="brain_ani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188913"/>
            <a:ext cx="8572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1098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en-US" dirty="0" smtClean="0"/>
              <a:t>Motor control</a:t>
            </a:r>
            <a:endParaRPr lang="en-US" dirty="0"/>
          </a:p>
        </p:txBody>
      </p:sp>
      <p:sp>
        <p:nvSpPr>
          <p:cNvPr id="9" name="Symbol zastępczy zawartości 8"/>
          <p:cNvSpPr>
            <a:spLocks noGrp="1"/>
          </p:cNvSpPr>
          <p:nvPr>
            <p:ph idx="1"/>
          </p:nvPr>
        </p:nvSpPr>
        <p:spPr>
          <a:xfrm>
            <a:off x="698500" y="1266919"/>
            <a:ext cx="4809604" cy="5400675"/>
          </a:xfrm>
        </p:spPr>
        <p:txBody>
          <a:bodyPr/>
          <a:lstStyle/>
          <a:p>
            <a:pPr marL="0" indent="0">
              <a:spcAft>
                <a:spcPts val="1200"/>
              </a:spcAft>
              <a:buNone/>
            </a:pPr>
            <a:r>
              <a:rPr lang="en-US" dirty="0" smtClean="0"/>
              <a:t>On the other side of central fissure, opposite to the SI cortex the primary motor cortex MI has also topographical structure. </a:t>
            </a:r>
          </a:p>
          <a:p>
            <a:pPr>
              <a:spcAft>
                <a:spcPts val="1200"/>
              </a:spcAft>
            </a:pPr>
            <a:r>
              <a:rPr lang="en-US" dirty="0" smtClean="0"/>
              <a:t>Plans for movements are made in the prefrontal cortex;</a:t>
            </a:r>
          </a:p>
          <a:p>
            <a:pPr>
              <a:spcAft>
                <a:spcPts val="1200"/>
              </a:spcAft>
            </a:pPr>
            <a:r>
              <a:rPr lang="en-US" dirty="0" smtClean="0"/>
              <a:t>organized into sequences of primitive movements in the premotor (SMA) cortex with the help of basal ganglia; </a:t>
            </a:r>
          </a:p>
          <a:p>
            <a:pPr>
              <a:spcAft>
                <a:spcPts val="1200"/>
              </a:spcAft>
            </a:pPr>
            <a:r>
              <a:rPr lang="en-US" dirty="0" smtClean="0"/>
              <a:t>MI executes actions and cerebellum adds smooth control to many muscles.</a:t>
            </a:r>
          </a:p>
          <a:p>
            <a:pPr>
              <a:spcAft>
                <a:spcPts val="1200"/>
              </a:spcAft>
            </a:pPr>
            <a:r>
              <a:rPr lang="en-US" dirty="0" smtClean="0"/>
              <a:t>Information is sent to muscles using </a:t>
            </a:r>
            <a:r>
              <a:rPr lang="en-US" dirty="0" err="1" smtClean="0"/>
              <a:t>motoneurons</a:t>
            </a:r>
            <a:r>
              <a:rPr lang="en-US" dirty="0"/>
              <a:t>, specialized motor </a:t>
            </a:r>
            <a:r>
              <a:rPr lang="en-US" dirty="0" smtClean="0"/>
              <a:t>fibers. </a:t>
            </a:r>
          </a:p>
          <a:p>
            <a:pPr>
              <a:spcAft>
                <a:spcPts val="1200"/>
              </a:spcAft>
            </a:pPr>
            <a:r>
              <a:rPr lang="en-US" dirty="0" smtClean="0"/>
              <a:t>To coordinate movement of many  muscle </a:t>
            </a:r>
            <a:r>
              <a:rPr lang="en-US" dirty="0"/>
              <a:t>units population coding is </a:t>
            </a:r>
            <a:r>
              <a:rPr lang="en-US" dirty="0" smtClean="0"/>
              <a:t>used.</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772816"/>
            <a:ext cx="3276600"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57562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en-US" dirty="0" smtClean="0"/>
              <a:t>Motor control - overview</a:t>
            </a:r>
            <a:endParaRPr lang="en-US" dirty="0"/>
          </a:p>
        </p:txBody>
      </p:sp>
      <p:sp>
        <p:nvSpPr>
          <p:cNvPr id="9" name="Symbol zastępczy zawartości 8"/>
          <p:cNvSpPr>
            <a:spLocks noGrp="1"/>
          </p:cNvSpPr>
          <p:nvPr>
            <p:ph idx="1"/>
          </p:nvPr>
        </p:nvSpPr>
        <p:spPr>
          <a:xfrm>
            <a:off x="698500" y="2060848"/>
            <a:ext cx="3009404" cy="4032448"/>
          </a:xfrm>
        </p:spPr>
        <p:txBody>
          <a:bodyPr/>
          <a:lstStyle/>
          <a:p>
            <a:pPr marL="0" indent="0">
              <a:spcAft>
                <a:spcPts val="1200"/>
              </a:spcAft>
              <a:buNone/>
            </a:pPr>
            <a:r>
              <a:rPr lang="en-US" dirty="0" smtClean="0"/>
              <a:t>Some control information is internal but some comes from external observations!</a:t>
            </a:r>
          </a:p>
          <a:p>
            <a:pPr marL="0" indent="0">
              <a:spcAft>
                <a:spcPts val="1200"/>
              </a:spcAft>
              <a:buNone/>
            </a:pPr>
            <a:endParaRPr lang="en-US" dirty="0"/>
          </a:p>
          <a:p>
            <a:pPr marL="0" indent="0">
              <a:spcAft>
                <a:spcPts val="1200"/>
              </a:spcAft>
              <a:buNone/>
            </a:pPr>
            <a:r>
              <a:rPr lang="en-US" dirty="0" smtClean="0"/>
              <a:t>We know how to act because we have external feedback, not only internal. </a:t>
            </a:r>
          </a:p>
          <a:p>
            <a:pPr marL="0" indent="0">
              <a:spcAft>
                <a:spcPts val="1200"/>
              </a:spcAft>
              <a:buNone/>
            </a:pPr>
            <a:r>
              <a:rPr lang="en-US" dirty="0" smtClean="0"/>
              <a:t>How can we learn about ourselves? </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9288" y="1484784"/>
            <a:ext cx="5334000"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46275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en-US" dirty="0" smtClean="0"/>
              <a:t>Population coding</a:t>
            </a:r>
            <a:endParaRPr lang="en-US" dirty="0"/>
          </a:p>
        </p:txBody>
      </p:sp>
      <p:sp>
        <p:nvSpPr>
          <p:cNvPr id="9" name="Symbol zastępczy zawartości 8"/>
          <p:cNvSpPr>
            <a:spLocks noGrp="1"/>
          </p:cNvSpPr>
          <p:nvPr>
            <p:ph idx="1"/>
          </p:nvPr>
        </p:nvSpPr>
        <p:spPr>
          <a:xfrm>
            <a:off x="698500" y="1266919"/>
            <a:ext cx="7473900" cy="1369993"/>
          </a:xfrm>
        </p:spPr>
        <p:txBody>
          <a:bodyPr/>
          <a:lstStyle/>
          <a:p>
            <a:pPr marL="0" indent="0">
              <a:spcAft>
                <a:spcPts val="1200"/>
              </a:spcAft>
              <a:buNone/>
            </a:pPr>
            <a:r>
              <a:rPr lang="en-US" dirty="0" smtClean="0"/>
              <a:t>Experiments in primates show that motor neurons in MI have preferred direction, with broad tuning curves around this direction.</a:t>
            </a:r>
          </a:p>
          <a:p>
            <a:pPr marL="0" indent="0">
              <a:spcAft>
                <a:spcPts val="1200"/>
              </a:spcAft>
              <a:buNone/>
            </a:pPr>
            <a:r>
              <a:rPr lang="en-US" dirty="0" smtClean="0"/>
              <a:t>Summing preferred directions </a:t>
            </a:r>
            <a:r>
              <a:rPr lang="en-US" dirty="0"/>
              <a:t>over </a:t>
            </a:r>
            <a:r>
              <a:rPr lang="en-US" dirty="0" smtClean="0"/>
              <a:t>whole population gives overall direction of real movement (</a:t>
            </a:r>
            <a:r>
              <a:rPr lang="en-US" dirty="0" err="1" smtClean="0"/>
              <a:t>Georgopoulos</a:t>
            </a:r>
            <a:r>
              <a:rPr lang="en-US" dirty="0" smtClean="0"/>
              <a:t>, Science, 1986). </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884000"/>
            <a:ext cx="779145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61816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en-US" dirty="0" smtClean="0"/>
              <a:t>Population coding</a:t>
            </a:r>
            <a:endParaRPr lang="en-US" dirty="0"/>
          </a:p>
        </p:txBody>
      </p:sp>
      <p:sp>
        <p:nvSpPr>
          <p:cNvPr id="9" name="Symbol zastępczy zawartości 8"/>
          <p:cNvSpPr>
            <a:spLocks noGrp="1"/>
          </p:cNvSpPr>
          <p:nvPr>
            <p:ph idx="1"/>
          </p:nvPr>
        </p:nvSpPr>
        <p:spPr>
          <a:xfrm>
            <a:off x="698500" y="1266919"/>
            <a:ext cx="7473900" cy="1369993"/>
          </a:xfrm>
        </p:spPr>
        <p:txBody>
          <a:bodyPr/>
          <a:lstStyle/>
          <a:p>
            <a:pPr marL="0" indent="0">
              <a:spcAft>
                <a:spcPts val="1200"/>
              </a:spcAft>
              <a:buNone/>
            </a:pPr>
            <a:r>
              <a:rPr lang="en-US" dirty="0" smtClean="0"/>
              <a:t>Experiments in primates show that motor neurons in MI have preferred direction, with broad tuning curves around this direction.</a:t>
            </a:r>
          </a:p>
          <a:p>
            <a:pPr marL="0" indent="0">
              <a:spcAft>
                <a:spcPts val="1200"/>
              </a:spcAft>
              <a:buNone/>
            </a:pPr>
            <a:r>
              <a:rPr lang="en-US" dirty="0" smtClean="0"/>
              <a:t>Summing preferred directions </a:t>
            </a:r>
            <a:r>
              <a:rPr lang="en-US" dirty="0"/>
              <a:t>over </a:t>
            </a:r>
            <a:r>
              <a:rPr lang="en-US" dirty="0" smtClean="0"/>
              <a:t>whole population gives overall direction of real movement </a:t>
            </a:r>
            <a:r>
              <a:rPr lang="en-US" dirty="0"/>
              <a:t>(</a:t>
            </a:r>
            <a:r>
              <a:rPr lang="en-US" dirty="0" err="1"/>
              <a:t>Georgopoulos</a:t>
            </a:r>
            <a:r>
              <a:rPr lang="en-US" dirty="0"/>
              <a:t>, Science, 1986). </a:t>
            </a:r>
          </a:p>
          <a:p>
            <a:pPr marL="0" indent="0">
              <a:spcAft>
                <a:spcPts val="1200"/>
              </a:spcAft>
              <a:buNone/>
            </a:pPr>
            <a:r>
              <a:rPr lang="en-US" dirty="0" smtClean="0"/>
              <a:t>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032" y="2878336"/>
            <a:ext cx="7772400"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9183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en-US" dirty="0" smtClean="0"/>
              <a:t>Gross anatomy</a:t>
            </a:r>
            <a:endParaRPr lang="en-US" dirty="0"/>
          </a:p>
        </p:txBody>
      </p:sp>
      <p:sp>
        <p:nvSpPr>
          <p:cNvPr id="9" name="Symbol zastępczy zawartości 8"/>
          <p:cNvSpPr>
            <a:spLocks noGrp="1"/>
          </p:cNvSpPr>
          <p:nvPr>
            <p:ph idx="1"/>
          </p:nvPr>
        </p:nvSpPr>
        <p:spPr>
          <a:xfrm>
            <a:off x="698500" y="1266919"/>
            <a:ext cx="4311650" cy="5400675"/>
          </a:xfrm>
        </p:spPr>
        <p:txBody>
          <a:bodyPr/>
          <a:lstStyle/>
          <a:p>
            <a:pPr marL="0" indent="0">
              <a:spcAft>
                <a:spcPts val="1200"/>
              </a:spcAft>
              <a:buNone/>
            </a:pPr>
            <a:r>
              <a:rPr lang="en-US" dirty="0" smtClean="0">
                <a:hlinkClick r:id="rId2"/>
              </a:rPr>
              <a:t>Neocortex</a:t>
            </a:r>
            <a:r>
              <a:rPr lang="en-US" dirty="0" smtClean="0"/>
              <a:t> is responsible for complex cognition, you could live without it but will not survive on your own. </a:t>
            </a:r>
          </a:p>
          <a:p>
            <a:pPr marL="0" indent="0">
              <a:spcAft>
                <a:spcPts val="1200"/>
              </a:spcAft>
              <a:buNone/>
            </a:pPr>
            <a:r>
              <a:rPr lang="en-US" dirty="0" smtClean="0"/>
              <a:t>4 major lobes are seen from outside, </a:t>
            </a:r>
            <a:r>
              <a:rPr lang="en-US" dirty="0" smtClean="0">
                <a:hlinkClick r:id="rId3"/>
              </a:rPr>
              <a:t>limbic lobe</a:t>
            </a:r>
            <a:r>
              <a:rPr lang="en-US" dirty="0"/>
              <a:t> </a:t>
            </a:r>
            <a:r>
              <a:rPr lang="en-US" dirty="0" smtClean="0"/>
              <a:t>is hidden in the medial surface, plus </a:t>
            </a:r>
            <a:r>
              <a:rPr lang="en-US" dirty="0" smtClean="0">
                <a:hlinkClick r:id="rId4"/>
              </a:rPr>
              <a:t>insular cortex</a:t>
            </a:r>
            <a:r>
              <a:rPr lang="en-US" dirty="0" smtClean="0"/>
              <a:t> is hidden between temporal and parietal lobes.  </a:t>
            </a:r>
          </a:p>
          <a:p>
            <a:pPr marL="0" indent="0">
              <a:spcAft>
                <a:spcPts val="1200"/>
              </a:spcAft>
              <a:buNone/>
            </a:pPr>
            <a:r>
              <a:rPr lang="en-US" dirty="0" smtClean="0"/>
              <a:t>Rough division of functions; cingulate cortex cooperates with limbic system, is involved in representation of the self, in cooperation with the prefrontal cortex (PFC) estimates subjective value of stimuli. </a:t>
            </a:r>
            <a:r>
              <a:rPr lang="en-US" b="1" dirty="0">
                <a:solidFill>
                  <a:srgbClr val="FFC000"/>
                </a:solidFill>
              </a:rPr>
              <a:t>Core structures</a:t>
            </a:r>
            <a:r>
              <a:rPr lang="en-US" dirty="0"/>
              <a:t>: </a:t>
            </a:r>
            <a:r>
              <a:rPr lang="en-US" dirty="0" err="1" smtClean="0"/>
              <a:t>PFC+pre-motor</a:t>
            </a:r>
            <a:r>
              <a:rPr lang="en-US" dirty="0" smtClean="0"/>
              <a:t>  cortex, temporal, parietal </a:t>
            </a:r>
            <a:r>
              <a:rPr lang="en-US" dirty="0"/>
              <a:t>lobe </a:t>
            </a:r>
            <a:r>
              <a:rPr lang="en-US" dirty="0" smtClean="0"/>
              <a:t>thalamus, basal ganglia, </a:t>
            </a:r>
            <a:r>
              <a:rPr lang="en-US" dirty="0"/>
              <a:t>cingulate </a:t>
            </a:r>
            <a:r>
              <a:rPr lang="en-US" dirty="0" smtClean="0"/>
              <a:t>cortex, </a:t>
            </a:r>
            <a:r>
              <a:rPr lang="en-US" dirty="0"/>
              <a:t>insula </a:t>
            </a:r>
            <a:r>
              <a:rPr lang="en-US" dirty="0" smtClean="0"/>
              <a:t>&amp; V4 visual area. </a:t>
            </a: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0150" y="1124744"/>
            <a:ext cx="4133850"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6862" y="4149849"/>
            <a:ext cx="3400425"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34763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en-US" dirty="0" smtClean="0"/>
              <a:t>MII motor cortex</a:t>
            </a:r>
            <a:endParaRPr lang="en-US" dirty="0"/>
          </a:p>
        </p:txBody>
      </p:sp>
      <p:sp>
        <p:nvSpPr>
          <p:cNvPr id="9" name="Symbol zastępczy zawartości 8"/>
          <p:cNvSpPr>
            <a:spLocks noGrp="1"/>
          </p:cNvSpPr>
          <p:nvPr>
            <p:ph idx="1"/>
          </p:nvPr>
        </p:nvSpPr>
        <p:spPr>
          <a:xfrm>
            <a:off x="698500" y="1124744"/>
            <a:ext cx="2050809" cy="5567933"/>
          </a:xfrm>
        </p:spPr>
        <p:txBody>
          <a:bodyPr/>
          <a:lstStyle/>
          <a:p>
            <a:pPr marL="0" indent="0">
              <a:spcAft>
                <a:spcPts val="1200"/>
              </a:spcAft>
              <a:buNone/>
            </a:pPr>
            <a:r>
              <a:rPr lang="en-US" dirty="0" smtClean="0"/>
              <a:t>More complex movement patterns are in the SMA and premotor areas, and the basal ganglia.</a:t>
            </a:r>
          </a:p>
          <a:p>
            <a:pPr marL="0" indent="0">
              <a:spcAft>
                <a:spcPts val="1200"/>
              </a:spcAft>
              <a:buNone/>
            </a:pPr>
            <a:r>
              <a:rPr lang="en-US" dirty="0" smtClean="0"/>
              <a:t>Stimulation with weak currents for 0.5 sec will elicit such movements.</a:t>
            </a:r>
          </a:p>
          <a:p>
            <a:pPr marL="0" indent="0">
              <a:spcAft>
                <a:spcPts val="1200"/>
              </a:spcAft>
              <a:buNone/>
            </a:pPr>
            <a:r>
              <a:rPr lang="en-US" dirty="0" smtClean="0"/>
              <a:t>Continuity of similar actions is preserved.</a:t>
            </a:r>
          </a:p>
          <a:p>
            <a:pPr marL="0" indent="0">
              <a:spcAft>
                <a:spcPts val="1200"/>
              </a:spcAft>
              <a:buNone/>
            </a:pPr>
            <a:r>
              <a:rPr lang="en-US" dirty="0" err="1" smtClean="0">
                <a:hlinkClick r:id="rId2"/>
              </a:rPr>
              <a:t>Graziano</a:t>
            </a:r>
            <a:r>
              <a:rPr lang="en-US" dirty="0" smtClean="0">
                <a:hlinkClick r:id="rId2"/>
              </a:rPr>
              <a:t> and </a:t>
            </a:r>
            <a:r>
              <a:rPr lang="en-US" dirty="0" err="1" smtClean="0">
                <a:hlinkClick r:id="rId2"/>
              </a:rPr>
              <a:t>Aflao</a:t>
            </a:r>
            <a:r>
              <a:rPr lang="en-US" dirty="0" smtClean="0">
                <a:hlinkClick r:id="rId2"/>
              </a:rPr>
              <a:t> 2007</a:t>
            </a:r>
            <a:endParaRPr lang="en-US"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9309" y="1196752"/>
            <a:ext cx="6400800" cy="549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77086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en-US" dirty="0" smtClean="0"/>
              <a:t>What it will be about</a:t>
            </a:r>
            <a:endParaRPr lang="en-US" dirty="0"/>
          </a:p>
        </p:txBody>
      </p:sp>
      <p:sp>
        <p:nvSpPr>
          <p:cNvPr id="9" name="Symbol zastępczy zawartości 8"/>
          <p:cNvSpPr>
            <a:spLocks noGrp="1"/>
          </p:cNvSpPr>
          <p:nvPr>
            <p:ph idx="1"/>
          </p:nvPr>
        </p:nvSpPr>
        <p:spPr>
          <a:xfrm>
            <a:off x="698500" y="1241519"/>
            <a:ext cx="8121650" cy="5400675"/>
          </a:xfrm>
        </p:spPr>
        <p:txBody>
          <a:bodyPr/>
          <a:lstStyle/>
          <a:p>
            <a:pPr marL="457200" lvl="0" indent="-457200">
              <a:buFont typeface="+mj-lt"/>
              <a:buAutoNum type="arabicPeriod"/>
            </a:pPr>
            <a:r>
              <a:rPr lang="en-US" dirty="0">
                <a:solidFill>
                  <a:schemeClr val="tx1"/>
                </a:solidFill>
              </a:rPr>
              <a:t>Neocortex and complex cognition. </a:t>
            </a:r>
          </a:p>
          <a:p>
            <a:pPr marL="457200" lvl="0" indent="-457200">
              <a:buFont typeface="+mj-lt"/>
              <a:buAutoNum type="arabicPeriod"/>
            </a:pPr>
            <a:r>
              <a:rPr lang="en-US" dirty="0">
                <a:solidFill>
                  <a:schemeClr val="tx1"/>
                </a:solidFill>
              </a:rPr>
              <a:t>Role of the primary, secondary and tertiary cortex. </a:t>
            </a:r>
          </a:p>
          <a:p>
            <a:pPr marL="457200" lvl="0" indent="-457200">
              <a:buClr>
                <a:srgbClr val="FFCC66"/>
              </a:buClr>
              <a:buFont typeface="+mj-lt"/>
              <a:buAutoNum type="arabicPeriod"/>
            </a:pPr>
            <a:r>
              <a:rPr lang="en-US" dirty="0">
                <a:solidFill>
                  <a:schemeClr val="tx1"/>
                </a:solidFill>
              </a:rPr>
              <a:t>Processing information by topographic representations.</a:t>
            </a:r>
          </a:p>
          <a:p>
            <a:pPr marL="457200" lvl="0" indent="-457200">
              <a:buClr>
                <a:srgbClr val="FFCC66"/>
              </a:buClr>
              <a:buFont typeface="+mj-lt"/>
              <a:buAutoNum type="arabicPeriod"/>
            </a:pPr>
            <a:r>
              <a:rPr lang="en-US" dirty="0">
                <a:solidFill>
                  <a:schemeClr val="tx1"/>
                </a:solidFill>
              </a:rPr>
              <a:t>Motor control by population coding.  </a:t>
            </a:r>
          </a:p>
          <a:p>
            <a:pPr marL="457200" lvl="0" indent="-457200">
              <a:buClr>
                <a:srgbClr val="FFCC66"/>
              </a:buClr>
              <a:buFont typeface="+mj-lt"/>
              <a:buAutoNum type="arabicPeriod"/>
            </a:pPr>
            <a:r>
              <a:rPr lang="en-US" sz="2400" dirty="0">
                <a:solidFill>
                  <a:schemeClr val="tx2"/>
                </a:solidFill>
              </a:rPr>
              <a:t>Remarks on the brain information code. </a:t>
            </a:r>
          </a:p>
          <a:p>
            <a:pPr marL="0" lvl="0" indent="0">
              <a:buClr>
                <a:srgbClr val="FFCC66"/>
              </a:buClr>
              <a:buNone/>
            </a:pPr>
            <a:endParaRPr lang="en-US" dirty="0"/>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0" y="5293679"/>
            <a:ext cx="238125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descr="brain_ani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188913"/>
            <a:ext cx="8572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33799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4146" name="Rectangle 2"/>
          <p:cNvSpPr>
            <a:spLocks noGrp="1" noChangeArrowheads="1"/>
          </p:cNvSpPr>
          <p:nvPr>
            <p:ph type="title" idx="4294967295"/>
          </p:nvPr>
        </p:nvSpPr>
        <p:spPr/>
        <p:txBody>
          <a:bodyPr lIns="91440" tIns="45720" rIns="91440" bIns="45720"/>
          <a:lstStyle/>
          <a:p>
            <a:pPr eaLnBrk="1" hangingPunct="1"/>
            <a:r>
              <a:rPr lang="en-US" dirty="0" smtClean="0"/>
              <a:t>Brain information code</a:t>
            </a:r>
            <a:endParaRPr lang="en-US" dirty="0"/>
          </a:p>
        </p:txBody>
      </p:sp>
      <p:sp>
        <p:nvSpPr>
          <p:cNvPr id="1414147" name="Rectangle 3"/>
          <p:cNvSpPr>
            <a:spLocks noGrp="1" noChangeArrowheads="1"/>
          </p:cNvSpPr>
          <p:nvPr>
            <p:ph idx="4294967295"/>
          </p:nvPr>
        </p:nvSpPr>
        <p:spPr>
          <a:xfrm>
            <a:off x="395536" y="1052736"/>
            <a:ext cx="8452173" cy="504056"/>
          </a:xfrm>
        </p:spPr>
        <p:txBody>
          <a:bodyPr lIns="91440" tIns="45720" rIns="91440" bIns="45720"/>
          <a:lstStyle/>
          <a:p>
            <a:pPr marL="282575" indent="-282575" eaLnBrk="1" hangingPunct="1"/>
            <a:r>
              <a:rPr lang="en-US" dirty="0" smtClean="0"/>
              <a:t>All mental states are just spikes – how is information </a:t>
            </a:r>
            <a:r>
              <a:rPr lang="en-US" dirty="0" smtClean="0">
                <a:hlinkClick r:id="rId3"/>
              </a:rPr>
              <a:t>encoded in spikes</a:t>
            </a:r>
            <a:r>
              <a:rPr lang="en-US" dirty="0" smtClean="0"/>
              <a:t>?</a:t>
            </a: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3724" y="1611937"/>
            <a:ext cx="5448300"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txBox="1">
            <a:spLocks noChangeArrowheads="1"/>
          </p:cNvSpPr>
          <p:nvPr/>
        </p:nvSpPr>
        <p:spPr bwMode="auto">
          <a:xfrm>
            <a:off x="547936" y="5877272"/>
            <a:ext cx="8335831" cy="68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ts val="1200"/>
              </a:spcAft>
              <a:buClr>
                <a:schemeClr val="tx2"/>
              </a:buClr>
              <a:buSzPct val="115000"/>
              <a:buChar char="•"/>
              <a:defRPr sz="2000">
                <a:solidFill>
                  <a:srgbClr val="FFFFFF"/>
                </a:solidFill>
                <a:latin typeface="+mn-lt"/>
                <a:ea typeface="+mn-ea"/>
                <a:cs typeface="+mn-cs"/>
              </a:defRPr>
            </a:lvl1pPr>
            <a:lvl2pPr marL="742950" indent="-285750" algn="l" rtl="0" eaLnBrk="0" fontAlgn="base" hangingPunct="0">
              <a:spcBef>
                <a:spcPts val="600"/>
              </a:spcBef>
              <a:spcAft>
                <a:spcPct val="0"/>
              </a:spcAft>
              <a:buChar char="–"/>
              <a:defRPr sz="1800">
                <a:solidFill>
                  <a:srgbClr val="FFFFFF"/>
                </a:solidFill>
                <a:latin typeface="+mn-lt"/>
              </a:defRPr>
            </a:lvl2pPr>
            <a:lvl3pPr marL="1143000" indent="-228600" algn="l" rtl="0" eaLnBrk="0" fontAlgn="base" hangingPunct="0">
              <a:spcBef>
                <a:spcPts val="600"/>
              </a:spcBef>
              <a:spcAft>
                <a:spcPct val="0"/>
              </a:spcAft>
              <a:buClr>
                <a:schemeClr val="tx2"/>
              </a:buClr>
              <a:buSzPct val="115000"/>
              <a:buChar char="•"/>
              <a:defRPr sz="1600">
                <a:solidFill>
                  <a:srgbClr val="FFFFFF"/>
                </a:solidFill>
                <a:latin typeface="+mn-lt"/>
              </a:defRPr>
            </a:lvl3pPr>
            <a:lvl4pPr marL="1600200" indent="-228600" algn="l" rtl="0" eaLnBrk="0" fontAlgn="base" hangingPunct="0">
              <a:spcBef>
                <a:spcPct val="0"/>
              </a:spcBef>
              <a:spcAft>
                <a:spcPts val="300"/>
              </a:spcAft>
              <a:buChar char="–"/>
              <a:defRPr sz="1400">
                <a:solidFill>
                  <a:srgbClr val="FFFFFF"/>
                </a:solidFill>
                <a:latin typeface="+mn-lt"/>
              </a:defRPr>
            </a:lvl4pPr>
            <a:lvl5pPr marL="2057400" indent="-228600" algn="l" rtl="0" eaLnBrk="0" fontAlgn="base" hangingPunct="0">
              <a:spcBef>
                <a:spcPct val="0"/>
              </a:spcBef>
              <a:spcAft>
                <a:spcPts val="300"/>
              </a:spcAft>
              <a:buClr>
                <a:schemeClr val="tx2"/>
              </a:buClr>
              <a:buSzPct val="110000"/>
              <a:buChar char="•"/>
              <a:defRPr sz="1400">
                <a:solidFill>
                  <a:srgbClr val="FFFFFF"/>
                </a:solidFill>
                <a:latin typeface="+mn-lt"/>
              </a:defRPr>
            </a:lvl5pPr>
            <a:lvl6pPr marL="2514600" indent="-228600" algn="l" rtl="0" fontAlgn="base">
              <a:spcBef>
                <a:spcPct val="20000"/>
              </a:spcBef>
              <a:spcAft>
                <a:spcPct val="0"/>
              </a:spcAft>
              <a:buClr>
                <a:schemeClr val="tx2"/>
              </a:buClr>
              <a:buSzPct val="110000"/>
              <a:buChar char="•"/>
              <a:defRPr sz="1600">
                <a:solidFill>
                  <a:schemeClr val="tx1"/>
                </a:solidFill>
                <a:latin typeface="+mn-lt"/>
              </a:defRPr>
            </a:lvl6pPr>
            <a:lvl7pPr marL="2971800" indent="-228600" algn="l" rtl="0" fontAlgn="base">
              <a:spcBef>
                <a:spcPct val="20000"/>
              </a:spcBef>
              <a:spcAft>
                <a:spcPct val="0"/>
              </a:spcAft>
              <a:buClr>
                <a:schemeClr val="tx2"/>
              </a:buClr>
              <a:buSzPct val="110000"/>
              <a:buChar char="•"/>
              <a:defRPr sz="1600">
                <a:solidFill>
                  <a:schemeClr val="tx1"/>
                </a:solidFill>
                <a:latin typeface="+mn-lt"/>
              </a:defRPr>
            </a:lvl7pPr>
            <a:lvl8pPr marL="3429000" indent="-228600" algn="l" rtl="0" fontAlgn="base">
              <a:spcBef>
                <a:spcPct val="20000"/>
              </a:spcBef>
              <a:spcAft>
                <a:spcPct val="0"/>
              </a:spcAft>
              <a:buClr>
                <a:schemeClr val="tx2"/>
              </a:buClr>
              <a:buSzPct val="110000"/>
              <a:buChar char="•"/>
              <a:defRPr sz="1600">
                <a:solidFill>
                  <a:schemeClr val="tx1"/>
                </a:solidFill>
                <a:latin typeface="+mn-lt"/>
              </a:defRPr>
            </a:lvl8pPr>
            <a:lvl9pPr marL="3886200" indent="-228600" algn="l" rtl="0" fontAlgn="base">
              <a:spcBef>
                <a:spcPct val="20000"/>
              </a:spcBef>
              <a:spcAft>
                <a:spcPct val="0"/>
              </a:spcAft>
              <a:buClr>
                <a:schemeClr val="tx2"/>
              </a:buClr>
              <a:buSzPct val="110000"/>
              <a:buChar char="•"/>
              <a:defRPr sz="1600">
                <a:solidFill>
                  <a:schemeClr val="tx1"/>
                </a:solidFill>
                <a:latin typeface="+mn-lt"/>
              </a:defRPr>
            </a:lvl9pPr>
          </a:lstStyle>
          <a:p>
            <a:pPr marL="0" indent="0" eaLnBrk="1" hangingPunct="1">
              <a:buNone/>
            </a:pPr>
            <a:r>
              <a:rPr lang="en-US" dirty="0" smtClean="0"/>
              <a:t>Particular </a:t>
            </a:r>
            <a:r>
              <a:rPr lang="en-US" dirty="0"/>
              <a:t>temporal patterns of  electrical </a:t>
            </a:r>
            <a:r>
              <a:rPr lang="en-US" dirty="0" smtClean="0"/>
              <a:t>stimulation </a:t>
            </a:r>
            <a:r>
              <a:rPr lang="en-US" dirty="0"/>
              <a:t>elicit specific </a:t>
            </a:r>
            <a:r>
              <a:rPr lang="en-US" dirty="0" smtClean="0"/>
              <a:t>sensory experience (picture: </a:t>
            </a:r>
            <a:r>
              <a:rPr lang="en-US" dirty="0" err="1" smtClean="0"/>
              <a:t>Cariani</a:t>
            </a:r>
            <a:r>
              <a:rPr lang="en-US" dirty="0" smtClean="0"/>
              <a:t>, 2001); we shall used only rate coding.</a:t>
            </a:r>
            <a:endParaRPr lang="en-US" dirty="0"/>
          </a:p>
        </p:txBody>
      </p:sp>
      <p:sp>
        <p:nvSpPr>
          <p:cNvPr id="11" name="Rectangle 3"/>
          <p:cNvSpPr txBox="1">
            <a:spLocks noChangeArrowheads="1"/>
          </p:cNvSpPr>
          <p:nvPr/>
        </p:nvSpPr>
        <p:spPr bwMode="auto">
          <a:xfrm>
            <a:off x="547936" y="1611936"/>
            <a:ext cx="3115787" cy="426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ts val="1200"/>
              </a:spcAft>
              <a:buClr>
                <a:schemeClr val="tx2"/>
              </a:buClr>
              <a:buSzPct val="115000"/>
              <a:buChar char="•"/>
              <a:defRPr sz="2000">
                <a:solidFill>
                  <a:srgbClr val="FFFFFF"/>
                </a:solidFill>
                <a:latin typeface="+mn-lt"/>
                <a:ea typeface="+mn-ea"/>
                <a:cs typeface="+mn-cs"/>
              </a:defRPr>
            </a:lvl1pPr>
            <a:lvl2pPr marL="742950" indent="-285750" algn="l" rtl="0" eaLnBrk="0" fontAlgn="base" hangingPunct="0">
              <a:spcBef>
                <a:spcPts val="600"/>
              </a:spcBef>
              <a:spcAft>
                <a:spcPct val="0"/>
              </a:spcAft>
              <a:buChar char="–"/>
              <a:defRPr sz="1800">
                <a:solidFill>
                  <a:srgbClr val="FFFFFF"/>
                </a:solidFill>
                <a:latin typeface="+mn-lt"/>
              </a:defRPr>
            </a:lvl2pPr>
            <a:lvl3pPr marL="1143000" indent="-228600" algn="l" rtl="0" eaLnBrk="0" fontAlgn="base" hangingPunct="0">
              <a:spcBef>
                <a:spcPts val="600"/>
              </a:spcBef>
              <a:spcAft>
                <a:spcPct val="0"/>
              </a:spcAft>
              <a:buClr>
                <a:schemeClr val="tx2"/>
              </a:buClr>
              <a:buSzPct val="115000"/>
              <a:buChar char="•"/>
              <a:defRPr sz="1600">
                <a:solidFill>
                  <a:srgbClr val="FFFFFF"/>
                </a:solidFill>
                <a:latin typeface="+mn-lt"/>
              </a:defRPr>
            </a:lvl3pPr>
            <a:lvl4pPr marL="1600200" indent="-228600" algn="l" rtl="0" eaLnBrk="0" fontAlgn="base" hangingPunct="0">
              <a:spcBef>
                <a:spcPct val="0"/>
              </a:spcBef>
              <a:spcAft>
                <a:spcPts val="300"/>
              </a:spcAft>
              <a:buChar char="–"/>
              <a:defRPr sz="1400">
                <a:solidFill>
                  <a:srgbClr val="FFFFFF"/>
                </a:solidFill>
                <a:latin typeface="+mn-lt"/>
              </a:defRPr>
            </a:lvl4pPr>
            <a:lvl5pPr marL="2057400" indent="-228600" algn="l" rtl="0" eaLnBrk="0" fontAlgn="base" hangingPunct="0">
              <a:spcBef>
                <a:spcPct val="0"/>
              </a:spcBef>
              <a:spcAft>
                <a:spcPts val="300"/>
              </a:spcAft>
              <a:buClr>
                <a:schemeClr val="tx2"/>
              </a:buClr>
              <a:buSzPct val="110000"/>
              <a:buChar char="•"/>
              <a:defRPr sz="1400">
                <a:solidFill>
                  <a:srgbClr val="FFFFFF"/>
                </a:solidFill>
                <a:latin typeface="+mn-lt"/>
              </a:defRPr>
            </a:lvl5pPr>
            <a:lvl6pPr marL="2514600" indent="-228600" algn="l" rtl="0" fontAlgn="base">
              <a:spcBef>
                <a:spcPct val="20000"/>
              </a:spcBef>
              <a:spcAft>
                <a:spcPct val="0"/>
              </a:spcAft>
              <a:buClr>
                <a:schemeClr val="tx2"/>
              </a:buClr>
              <a:buSzPct val="110000"/>
              <a:buChar char="•"/>
              <a:defRPr sz="1600">
                <a:solidFill>
                  <a:schemeClr val="tx1"/>
                </a:solidFill>
                <a:latin typeface="+mn-lt"/>
              </a:defRPr>
            </a:lvl6pPr>
            <a:lvl7pPr marL="2971800" indent="-228600" algn="l" rtl="0" fontAlgn="base">
              <a:spcBef>
                <a:spcPct val="20000"/>
              </a:spcBef>
              <a:spcAft>
                <a:spcPct val="0"/>
              </a:spcAft>
              <a:buClr>
                <a:schemeClr val="tx2"/>
              </a:buClr>
              <a:buSzPct val="110000"/>
              <a:buChar char="•"/>
              <a:defRPr sz="1600">
                <a:solidFill>
                  <a:schemeClr val="tx1"/>
                </a:solidFill>
                <a:latin typeface="+mn-lt"/>
              </a:defRPr>
            </a:lvl7pPr>
            <a:lvl8pPr marL="3429000" indent="-228600" algn="l" rtl="0" fontAlgn="base">
              <a:spcBef>
                <a:spcPct val="20000"/>
              </a:spcBef>
              <a:spcAft>
                <a:spcPct val="0"/>
              </a:spcAft>
              <a:buClr>
                <a:schemeClr val="tx2"/>
              </a:buClr>
              <a:buSzPct val="110000"/>
              <a:buChar char="•"/>
              <a:defRPr sz="1600">
                <a:solidFill>
                  <a:schemeClr val="tx1"/>
                </a:solidFill>
                <a:latin typeface="+mn-lt"/>
              </a:defRPr>
            </a:lvl8pPr>
            <a:lvl9pPr marL="3886200" indent="-228600" algn="l" rtl="0" fontAlgn="base">
              <a:spcBef>
                <a:spcPct val="20000"/>
              </a:spcBef>
              <a:spcAft>
                <a:spcPct val="0"/>
              </a:spcAft>
              <a:buClr>
                <a:schemeClr val="tx2"/>
              </a:buClr>
              <a:buSzPct val="110000"/>
              <a:buChar char="•"/>
              <a:defRPr sz="1600">
                <a:solidFill>
                  <a:schemeClr val="tx1"/>
                </a:solidFill>
                <a:latin typeface="+mn-lt"/>
              </a:defRPr>
            </a:lvl9pPr>
          </a:lstStyle>
          <a:p>
            <a:pPr marL="0" indent="0" eaLnBrk="1" hangingPunct="1">
              <a:buNone/>
            </a:pPr>
            <a:r>
              <a:rPr lang="en-US" dirty="0" smtClean="0"/>
              <a:t>1) channel-codes (spatial activation </a:t>
            </a:r>
            <a:r>
              <a:rPr lang="en-US" dirty="0"/>
              <a:t>patterns), </a:t>
            </a:r>
            <a:r>
              <a:rPr lang="en-US" dirty="0" smtClean="0"/>
              <a:t/>
            </a:r>
            <a:br>
              <a:rPr lang="en-US" dirty="0" smtClean="0"/>
            </a:br>
            <a:r>
              <a:rPr lang="en-US" dirty="0" smtClean="0"/>
              <a:t>2</a:t>
            </a:r>
            <a:r>
              <a:rPr lang="en-US" dirty="0"/>
              <a:t>) temporal </a:t>
            </a:r>
            <a:r>
              <a:rPr lang="en-US" dirty="0" smtClean="0"/>
              <a:t>spike patterns</a:t>
            </a:r>
            <a:br>
              <a:rPr lang="en-US" dirty="0" smtClean="0"/>
            </a:br>
            <a:r>
              <a:rPr lang="en-US" dirty="0" smtClean="0"/>
              <a:t>3</a:t>
            </a:r>
            <a:r>
              <a:rPr lang="en-US" dirty="0"/>
              <a:t>) spike latency </a:t>
            </a:r>
            <a:r>
              <a:rPr lang="en-US" dirty="0" smtClean="0"/>
              <a:t>(</a:t>
            </a:r>
            <a:r>
              <a:rPr lang="en-US" dirty="0"/>
              <a:t>relative spike timings</a:t>
            </a:r>
            <a:r>
              <a:rPr lang="en-US" dirty="0" smtClean="0"/>
              <a:t>);</a:t>
            </a:r>
            <a:r>
              <a:rPr lang="en-US" dirty="0"/>
              <a:t/>
            </a:r>
            <a:br>
              <a:rPr lang="en-US" dirty="0"/>
            </a:br>
            <a:r>
              <a:rPr lang="en-US" dirty="0" smtClean="0"/>
              <a:t>4) rate coding.</a:t>
            </a:r>
            <a:br>
              <a:rPr lang="en-US" dirty="0" smtClean="0"/>
            </a:br>
            <a:r>
              <a:rPr lang="en-US" dirty="0" smtClean="0"/>
              <a:t>Stimulus-driven </a:t>
            </a:r>
            <a:r>
              <a:rPr lang="en-US" dirty="0"/>
              <a:t>temporal correlations (phase-locking</a:t>
            </a:r>
            <a:r>
              <a:rPr lang="en-US" dirty="0" smtClean="0"/>
              <a:t>),</a:t>
            </a:r>
            <a:br>
              <a:rPr lang="en-US" dirty="0" smtClean="0"/>
            </a:br>
            <a:r>
              <a:rPr lang="en-US" dirty="0" smtClean="0"/>
              <a:t>are common in audition</a:t>
            </a:r>
            <a:r>
              <a:rPr lang="en-US" dirty="0"/>
              <a:t>,  </a:t>
            </a:r>
            <a:r>
              <a:rPr lang="en-US" dirty="0" smtClean="0"/>
              <a:t>vision, tactile perception. </a:t>
            </a:r>
          </a:p>
          <a:p>
            <a:pPr marL="0" indent="0" eaLnBrk="1" hangingPunct="1">
              <a:buNone/>
            </a:pPr>
            <a:r>
              <a:rPr lang="en-US" dirty="0" smtClean="0"/>
              <a:t>Intrinsic  </a:t>
            </a:r>
            <a:r>
              <a:rPr lang="en-US" dirty="0"/>
              <a:t>temporal  response  structure  </a:t>
            </a:r>
            <a:r>
              <a:rPr lang="en-US" dirty="0" smtClean="0"/>
              <a:t>in </a:t>
            </a:r>
            <a:r>
              <a:rPr lang="en-US" dirty="0"/>
              <a:t>all sensory systems. </a:t>
            </a:r>
            <a:endParaRPr lang="en-US" dirty="0" smtClean="0"/>
          </a:p>
        </p:txBody>
      </p:sp>
    </p:spTree>
    <p:extLst>
      <p:ext uri="{BB962C8B-B14F-4D97-AF65-F5344CB8AC3E}">
        <p14:creationId xmlns:p14="http://schemas.microsoft.com/office/powerpoint/2010/main" val="3224828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2931" name="Text Box 3"/>
          <p:cNvSpPr txBox="1">
            <a:spLocks noChangeArrowheads="1"/>
          </p:cNvSpPr>
          <p:nvPr/>
        </p:nvSpPr>
        <p:spPr bwMode="auto">
          <a:xfrm>
            <a:off x="5046663" y="893763"/>
            <a:ext cx="376396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latin typeface="Calibri" pitchFamily="34" charset="0"/>
                <a:hlinkClick r:id="rId3" tooltip="Powiększ"/>
              </a:rPr>
              <a:t> </a:t>
            </a:r>
            <a:endParaRPr lang="en-US" dirty="0">
              <a:latin typeface="Calibri" pitchFamily="34" charset="0"/>
            </a:endParaRPr>
          </a:p>
          <a:p>
            <a:r>
              <a:rPr lang="en-US" dirty="0">
                <a:solidFill>
                  <a:schemeClr val="accent1"/>
                </a:solidFill>
                <a:latin typeface="Calibri" pitchFamily="34" charset="0"/>
              </a:rPr>
              <a:t>Four visible lobes of the cortex:</a:t>
            </a:r>
            <a:endParaRPr lang="en-US" dirty="0">
              <a:latin typeface="Calibri" pitchFamily="34" charset="0"/>
            </a:endParaRPr>
          </a:p>
          <a:p>
            <a:r>
              <a:rPr lang="en-US" dirty="0">
                <a:latin typeface="Calibri" pitchFamily="34" charset="0"/>
              </a:rPr>
              <a:t>     </a:t>
            </a:r>
            <a:r>
              <a:rPr lang="en-US" dirty="0">
                <a:latin typeface="Calibri" pitchFamily="34" charset="0"/>
                <a:hlinkClick r:id="rId4" tooltip="Płat czołowy"/>
              </a:rPr>
              <a:t>frontal lobe</a:t>
            </a:r>
            <a:endParaRPr lang="en-US" dirty="0">
              <a:latin typeface="Calibri" pitchFamily="34" charset="0"/>
            </a:endParaRPr>
          </a:p>
          <a:p>
            <a:r>
              <a:rPr lang="en-US" dirty="0">
                <a:latin typeface="Calibri" pitchFamily="34" charset="0"/>
              </a:rPr>
              <a:t>     </a:t>
            </a:r>
            <a:r>
              <a:rPr lang="en-US" dirty="0">
                <a:latin typeface="Calibri" pitchFamily="34" charset="0"/>
                <a:hlinkClick r:id="rId5" tooltip="Płat potyliczny"/>
              </a:rPr>
              <a:t>occipital lobe</a:t>
            </a:r>
            <a:endParaRPr lang="en-US" dirty="0">
              <a:latin typeface="Calibri" pitchFamily="34" charset="0"/>
            </a:endParaRPr>
          </a:p>
          <a:p>
            <a:r>
              <a:rPr lang="en-US" dirty="0">
                <a:latin typeface="Calibri" pitchFamily="34" charset="0"/>
              </a:rPr>
              <a:t>     </a:t>
            </a:r>
            <a:r>
              <a:rPr lang="en-US" dirty="0">
                <a:latin typeface="Calibri" pitchFamily="34" charset="0"/>
                <a:hlinkClick r:id="rId6" tooltip="Płat ciemieniowy"/>
              </a:rPr>
              <a:t>parietal lobe</a:t>
            </a:r>
            <a:endParaRPr lang="en-US" dirty="0">
              <a:latin typeface="Calibri" pitchFamily="34" charset="0"/>
            </a:endParaRPr>
          </a:p>
          <a:p>
            <a:r>
              <a:rPr lang="en-US" dirty="0">
                <a:latin typeface="Calibri" pitchFamily="34" charset="0"/>
              </a:rPr>
              <a:t>     </a:t>
            </a:r>
            <a:r>
              <a:rPr lang="en-US" dirty="0">
                <a:latin typeface="Calibri" pitchFamily="34" charset="0"/>
                <a:hlinkClick r:id="rId7" tooltip="Płat skroniowy"/>
              </a:rPr>
              <a:t>temporal lobe</a:t>
            </a:r>
            <a:endParaRPr lang="en-US" dirty="0">
              <a:latin typeface="Calibri" pitchFamily="34" charset="0"/>
            </a:endParaRPr>
          </a:p>
          <a:p>
            <a:endParaRPr lang="en-US" dirty="0">
              <a:latin typeface="Calibri" pitchFamily="34" charset="0"/>
            </a:endParaRPr>
          </a:p>
        </p:txBody>
      </p:sp>
      <p:sp>
        <p:nvSpPr>
          <p:cNvPr id="1532932" name="Text Box 4"/>
          <p:cNvSpPr txBox="1">
            <a:spLocks noChangeArrowheads="1"/>
          </p:cNvSpPr>
          <p:nvPr/>
        </p:nvSpPr>
        <p:spPr bwMode="auto">
          <a:xfrm>
            <a:off x="425450" y="4059238"/>
            <a:ext cx="8069263"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Aft>
                <a:spcPts val="1200"/>
              </a:spcAft>
            </a:pPr>
            <a:r>
              <a:rPr lang="en-US" sz="2000" dirty="0">
                <a:solidFill>
                  <a:srgbClr val="FFFFFF"/>
                </a:solidFill>
                <a:latin typeface="Calibri" pitchFamily="34" charset="0"/>
              </a:rPr>
              <a:t>The frontal lobe is </a:t>
            </a:r>
            <a:r>
              <a:rPr lang="en-US" sz="2000" dirty="0" smtClean="0">
                <a:solidFill>
                  <a:srgbClr val="FFFFFF"/>
                </a:solidFill>
                <a:latin typeface="Calibri" pitchFamily="34" charset="0"/>
              </a:rPr>
              <a:t>involved in: </a:t>
            </a:r>
            <a:r>
              <a:rPr lang="en-US" sz="2000" dirty="0">
                <a:solidFill>
                  <a:srgbClr val="FFFFFF"/>
                </a:solidFill>
                <a:latin typeface="Calibri" pitchFamily="34" charset="0"/>
              </a:rPr>
              <a:t>planning, thinking, memory, willingness to act and make decisions, evaluation of emotions and situations, memory of learned motor actions, e.g. dance, mannerisms, specific patterns of behavior, words, faces, predicting consequences, social conformity, tact, feelings of serenity (reward system), frustration, anxiety and stress. </a:t>
            </a:r>
          </a:p>
          <a:p>
            <a:pPr algn="l">
              <a:spcAft>
                <a:spcPts val="1200"/>
              </a:spcAft>
            </a:pPr>
            <a:r>
              <a:rPr lang="en-US" sz="2000" dirty="0">
                <a:solidFill>
                  <a:srgbClr val="FFFFFF"/>
                </a:solidFill>
                <a:latin typeface="Calibri" pitchFamily="34" charset="0"/>
              </a:rPr>
              <a:t>The occipital lobe is responsible for: sight, analyzing colors, motion, shape, depth, visual </a:t>
            </a:r>
            <a:r>
              <a:rPr lang="en-US" sz="2000" dirty="0" smtClean="0">
                <a:solidFill>
                  <a:srgbClr val="FFFFFF"/>
                </a:solidFill>
                <a:latin typeface="Calibri" pitchFamily="34" charset="0"/>
              </a:rPr>
              <a:t>associations.</a:t>
            </a:r>
            <a:endParaRPr lang="en-US" sz="2000" dirty="0">
              <a:solidFill>
                <a:srgbClr val="FFFFFF"/>
              </a:solidFill>
              <a:latin typeface="Calibri" pitchFamily="34" charset="0"/>
            </a:endParaRPr>
          </a:p>
        </p:txBody>
      </p:sp>
      <p:pic>
        <p:nvPicPr>
          <p:cNvPr id="1532933" name="Picture 5" descr="800px-Lobes_of_the_brain_NL_sv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6588" y="957263"/>
            <a:ext cx="4324350" cy="3086100"/>
          </a:xfrm>
          <a:prstGeom prst="rect">
            <a:avLst/>
          </a:prstGeom>
          <a:noFill/>
          <a:extLst>
            <a:ext uri="{909E8E84-426E-40DD-AFC4-6F175D3DCCD1}">
              <a14:hiddenFill xmlns:a14="http://schemas.microsoft.com/office/drawing/2010/main">
                <a:solidFill>
                  <a:srgbClr val="FFFFFF"/>
                </a:solidFill>
              </a14:hiddenFill>
            </a:ext>
          </a:extLst>
        </p:spPr>
      </p:pic>
      <p:sp>
        <p:nvSpPr>
          <p:cNvPr id="1532934" name="Line 6"/>
          <p:cNvSpPr>
            <a:spLocks noChangeShapeType="1"/>
          </p:cNvSpPr>
          <p:nvPr/>
        </p:nvSpPr>
        <p:spPr bwMode="auto">
          <a:xfrm flipH="1" flipV="1">
            <a:off x="2538413" y="1335088"/>
            <a:ext cx="2846387" cy="9572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itchFamily="34" charset="0"/>
            </a:endParaRPr>
          </a:p>
        </p:txBody>
      </p:sp>
      <p:sp>
        <p:nvSpPr>
          <p:cNvPr id="1532935" name="Line 7"/>
          <p:cNvSpPr>
            <a:spLocks noChangeShapeType="1"/>
          </p:cNvSpPr>
          <p:nvPr/>
        </p:nvSpPr>
        <p:spPr bwMode="auto">
          <a:xfrm flipH="1">
            <a:off x="4456113" y="2638425"/>
            <a:ext cx="915987" cy="15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itchFamily="34" charset="0"/>
            </a:endParaRPr>
          </a:p>
        </p:txBody>
      </p:sp>
      <p:sp>
        <p:nvSpPr>
          <p:cNvPr id="1532937" name="Rectangle 9"/>
          <p:cNvSpPr>
            <a:spLocks noGrp="1" noChangeArrowheads="1"/>
          </p:cNvSpPr>
          <p:nvPr>
            <p:ph type="title"/>
          </p:nvPr>
        </p:nvSpPr>
        <p:spPr>
          <a:xfrm>
            <a:off x="622300" y="314325"/>
            <a:ext cx="7772400" cy="715963"/>
          </a:xfrm>
          <a:noFill/>
          <a:ln/>
        </p:spPr>
        <p:txBody>
          <a:bodyPr/>
          <a:lstStyle/>
          <a:p>
            <a:r>
              <a:rPr lang="en-US" sz="4000" dirty="0"/>
              <a:t>Major lobes – hidden and visible</a:t>
            </a:r>
            <a:endParaRPr lang="pl-PL" altLang="zh-CN" sz="4000" dirty="0"/>
          </a:p>
        </p:txBody>
      </p:sp>
    </p:spTree>
    <p:extLst>
      <p:ext uri="{BB962C8B-B14F-4D97-AF65-F5344CB8AC3E}">
        <p14:creationId xmlns:p14="http://schemas.microsoft.com/office/powerpoint/2010/main" val="3928476732"/>
      </p:ext>
    </p:extLst>
  </p:cSld>
  <p:clrMapOvr>
    <a:masterClrMapping/>
  </p:clrMapOvr>
  <p:transition>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4979" name="Text Box 3"/>
          <p:cNvSpPr txBox="1">
            <a:spLocks noChangeArrowheads="1"/>
          </p:cNvSpPr>
          <p:nvPr/>
        </p:nvSpPr>
        <p:spPr bwMode="auto">
          <a:xfrm>
            <a:off x="5032375" y="1704975"/>
            <a:ext cx="376396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latin typeface="Calibri" pitchFamily="34" charset="0"/>
                <a:hlinkClick r:id="rId3" tooltip="Powiększ"/>
              </a:rPr>
              <a:t> </a:t>
            </a:r>
            <a:endParaRPr lang="en-US" dirty="0">
              <a:latin typeface="Calibri" pitchFamily="34" charset="0"/>
            </a:endParaRPr>
          </a:p>
          <a:p>
            <a:endParaRPr lang="en-US" dirty="0">
              <a:latin typeface="Calibri" pitchFamily="34" charset="0"/>
            </a:endParaRPr>
          </a:p>
          <a:p>
            <a:r>
              <a:rPr lang="en-US" dirty="0">
                <a:latin typeface="Calibri" pitchFamily="34" charset="0"/>
              </a:rPr>
              <a:t>     </a:t>
            </a:r>
            <a:r>
              <a:rPr lang="en-US" dirty="0">
                <a:latin typeface="Calibri" pitchFamily="34" charset="0"/>
                <a:hlinkClick r:id="rId4" tooltip="Płat ciemieniowy"/>
              </a:rPr>
              <a:t>parietal lobe</a:t>
            </a:r>
            <a:endParaRPr lang="en-US" dirty="0">
              <a:latin typeface="Calibri" pitchFamily="34" charset="0"/>
            </a:endParaRPr>
          </a:p>
          <a:p>
            <a:r>
              <a:rPr lang="en-US" dirty="0">
                <a:latin typeface="Calibri" pitchFamily="34" charset="0"/>
              </a:rPr>
              <a:t>     </a:t>
            </a:r>
            <a:r>
              <a:rPr lang="en-US" dirty="0">
                <a:latin typeface="Calibri" pitchFamily="34" charset="0"/>
                <a:hlinkClick r:id="rId5" tooltip="Płat skroniowy"/>
              </a:rPr>
              <a:t>temporal lobe</a:t>
            </a:r>
            <a:endParaRPr lang="en-US" dirty="0">
              <a:latin typeface="Calibri" pitchFamily="34" charset="0"/>
            </a:endParaRPr>
          </a:p>
          <a:p>
            <a:r>
              <a:rPr lang="en-US" dirty="0">
                <a:latin typeface="Calibri" pitchFamily="34" charset="0"/>
              </a:rPr>
              <a:t>  </a:t>
            </a:r>
          </a:p>
        </p:txBody>
      </p:sp>
      <p:sp>
        <p:nvSpPr>
          <p:cNvPr id="1534980" name="Text Box 4"/>
          <p:cNvSpPr txBox="1">
            <a:spLocks noChangeArrowheads="1"/>
          </p:cNvSpPr>
          <p:nvPr/>
        </p:nvSpPr>
        <p:spPr bwMode="auto">
          <a:xfrm>
            <a:off x="425450" y="4321175"/>
            <a:ext cx="838835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Aft>
                <a:spcPts val="1200"/>
              </a:spcAft>
            </a:pPr>
            <a:r>
              <a:rPr lang="en-US" sz="2000" dirty="0">
                <a:solidFill>
                  <a:srgbClr val="FFFFFF"/>
                </a:solidFill>
                <a:latin typeface="Calibri" pitchFamily="34" charset="0"/>
              </a:rPr>
              <a:t>The parietal lobe is </a:t>
            </a:r>
            <a:r>
              <a:rPr lang="en-US" sz="2000" dirty="0" smtClean="0">
                <a:solidFill>
                  <a:srgbClr val="FFFFFF"/>
                </a:solidFill>
                <a:latin typeface="Calibri" pitchFamily="34" charset="0"/>
              </a:rPr>
              <a:t>involved in: feeling </a:t>
            </a:r>
            <a:r>
              <a:rPr lang="en-US" sz="2000" dirty="0">
                <a:solidFill>
                  <a:srgbClr val="FFFFFF"/>
                </a:solidFill>
                <a:latin typeface="Calibri" pitchFamily="34" charset="0"/>
              </a:rPr>
              <a:t>temperature, touch, pain, </a:t>
            </a:r>
            <a:r>
              <a:rPr lang="en-US" sz="2000" dirty="0" smtClean="0">
                <a:solidFill>
                  <a:srgbClr val="FFFFFF"/>
                </a:solidFill>
                <a:latin typeface="Calibri" pitchFamily="34" charset="0"/>
              </a:rPr>
              <a:t>vibrations; locating </a:t>
            </a:r>
            <a:r>
              <a:rPr lang="en-US" sz="2000" dirty="0">
                <a:solidFill>
                  <a:srgbClr val="FFFFFF"/>
                </a:solidFill>
                <a:latin typeface="Calibri" pitchFamily="34" charset="0"/>
              </a:rPr>
              <a:t>sensory impressions, spatial orientation, motion recognition, </a:t>
            </a:r>
            <a:r>
              <a:rPr lang="en-US" sz="2000" dirty="0" smtClean="0">
                <a:solidFill>
                  <a:srgbClr val="FFFFFF"/>
                </a:solidFill>
                <a:latin typeface="Calibri" pitchFamily="34" charset="0"/>
              </a:rPr>
              <a:t>integration </a:t>
            </a:r>
            <a:r>
              <a:rPr lang="en-US" sz="2000" dirty="0">
                <a:solidFill>
                  <a:srgbClr val="FFFFFF"/>
                </a:solidFill>
                <a:latin typeface="Calibri" pitchFamily="34" charset="0"/>
              </a:rPr>
              <a:t>of motion, sensation and sight, </a:t>
            </a:r>
            <a:r>
              <a:rPr lang="en-US" sz="2000" dirty="0" smtClean="0">
                <a:solidFill>
                  <a:srgbClr val="FFFFFF"/>
                </a:solidFill>
                <a:latin typeface="Calibri" pitchFamily="34" charset="0"/>
              </a:rPr>
              <a:t>grasping (LIP area), understanding </a:t>
            </a:r>
            <a:r>
              <a:rPr lang="en-US" sz="2000" dirty="0">
                <a:solidFill>
                  <a:srgbClr val="FFFFFF"/>
                </a:solidFill>
                <a:latin typeface="Calibri" pitchFamily="34" charset="0"/>
              </a:rPr>
              <a:t>abstract </a:t>
            </a:r>
            <a:r>
              <a:rPr lang="en-US" sz="2000" dirty="0" smtClean="0">
                <a:solidFill>
                  <a:srgbClr val="FFFFFF"/>
                </a:solidFill>
                <a:latin typeface="Calibri" pitchFamily="34" charset="0"/>
              </a:rPr>
              <a:t>concepts including numbers. </a:t>
            </a:r>
            <a:endParaRPr lang="en-US" sz="2000" dirty="0">
              <a:solidFill>
                <a:srgbClr val="FFFFFF"/>
              </a:solidFill>
              <a:latin typeface="Calibri" pitchFamily="34" charset="0"/>
            </a:endParaRPr>
          </a:p>
          <a:p>
            <a:pPr algn="l">
              <a:spcAft>
                <a:spcPts val="1200"/>
              </a:spcAft>
            </a:pPr>
            <a:r>
              <a:rPr lang="en-US" sz="2000" dirty="0">
                <a:solidFill>
                  <a:srgbClr val="FFFFFF"/>
                </a:solidFill>
                <a:latin typeface="Calibri" pitchFamily="34" charset="0"/>
              </a:rPr>
              <a:t>The temporal lobe is responsible for: speech, verbal memory, object recognition, hearing and aural impressions, scent analysis. </a:t>
            </a:r>
          </a:p>
        </p:txBody>
      </p:sp>
      <p:pic>
        <p:nvPicPr>
          <p:cNvPr id="1534981" name="Picture 5" descr="800px-Lobes_of_the_brain_NL_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588" y="957263"/>
            <a:ext cx="4324350" cy="3086100"/>
          </a:xfrm>
          <a:prstGeom prst="rect">
            <a:avLst/>
          </a:prstGeom>
          <a:noFill/>
          <a:extLst>
            <a:ext uri="{909E8E84-426E-40DD-AFC4-6F175D3DCCD1}">
              <a14:hiddenFill xmlns:a14="http://schemas.microsoft.com/office/drawing/2010/main">
                <a:solidFill>
                  <a:srgbClr val="FFFFFF"/>
                </a:solidFill>
              </a14:hiddenFill>
            </a:ext>
          </a:extLst>
        </p:spPr>
      </p:pic>
      <p:sp>
        <p:nvSpPr>
          <p:cNvPr id="1534982" name="Line 6"/>
          <p:cNvSpPr>
            <a:spLocks noChangeShapeType="1"/>
          </p:cNvSpPr>
          <p:nvPr/>
        </p:nvSpPr>
        <p:spPr bwMode="auto">
          <a:xfrm flipH="1" flipV="1">
            <a:off x="3744913" y="1828800"/>
            <a:ext cx="1654175" cy="8143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itchFamily="34" charset="0"/>
            </a:endParaRPr>
          </a:p>
        </p:txBody>
      </p:sp>
      <p:sp>
        <p:nvSpPr>
          <p:cNvPr id="1534983" name="Line 7"/>
          <p:cNvSpPr>
            <a:spLocks noChangeShapeType="1"/>
          </p:cNvSpPr>
          <p:nvPr/>
        </p:nvSpPr>
        <p:spPr bwMode="auto">
          <a:xfrm flipH="1" flipV="1">
            <a:off x="3411538" y="2686050"/>
            <a:ext cx="2032000" cy="3349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itchFamily="34" charset="0"/>
            </a:endParaRPr>
          </a:p>
        </p:txBody>
      </p:sp>
      <p:sp>
        <p:nvSpPr>
          <p:cNvPr id="1534985" name="Rectangle 9"/>
          <p:cNvSpPr>
            <a:spLocks noGrp="1" noChangeArrowheads="1"/>
          </p:cNvSpPr>
          <p:nvPr>
            <p:ph type="title"/>
          </p:nvPr>
        </p:nvSpPr>
        <p:spPr>
          <a:xfrm>
            <a:off x="571500" y="187325"/>
            <a:ext cx="7772400" cy="715963"/>
          </a:xfrm>
          <a:noFill/>
          <a:ln/>
        </p:spPr>
        <p:txBody>
          <a:bodyPr/>
          <a:lstStyle/>
          <a:p>
            <a:r>
              <a:rPr lang="en-US" sz="4000"/>
              <a:t>Major lobes – hidden and visible</a:t>
            </a:r>
            <a:endParaRPr lang="pl-PL" altLang="zh-CN" sz="4000"/>
          </a:p>
        </p:txBody>
      </p:sp>
    </p:spTree>
    <p:extLst>
      <p:ext uri="{BB962C8B-B14F-4D97-AF65-F5344CB8AC3E}">
        <p14:creationId xmlns:p14="http://schemas.microsoft.com/office/powerpoint/2010/main" val="1507978307"/>
      </p:ext>
    </p:extLst>
  </p:cSld>
  <p:clrMapOvr>
    <a:masterClrMapping/>
  </p:clrMapOvr>
  <p:transition>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26" name="Text Box 2"/>
          <p:cNvSpPr txBox="1">
            <a:spLocks noChangeArrowheads="1"/>
          </p:cNvSpPr>
          <p:nvPr/>
        </p:nvSpPr>
        <p:spPr bwMode="auto">
          <a:xfrm>
            <a:off x="2454275" y="3813175"/>
            <a:ext cx="39163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latin typeface="Calibri" pitchFamily="34" charset="0"/>
              </a:rPr>
              <a:t>  </a:t>
            </a:r>
            <a:r>
              <a:rPr lang="en-US" u="sng" dirty="0">
                <a:solidFill>
                  <a:schemeClr val="hlink"/>
                </a:solidFill>
                <a:latin typeface="Calibri" pitchFamily="34" charset="0"/>
              </a:rPr>
              <a:t>insula and </a:t>
            </a:r>
            <a:r>
              <a:rPr lang="en-US" u="sng" dirty="0" err="1">
                <a:solidFill>
                  <a:schemeClr val="hlink"/>
                </a:solidFill>
                <a:latin typeface="Calibri" pitchFamily="34" charset="0"/>
              </a:rPr>
              <a:t>Sylvian</a:t>
            </a:r>
            <a:r>
              <a:rPr lang="en-US" u="sng" dirty="0">
                <a:solidFill>
                  <a:schemeClr val="hlink"/>
                </a:solidFill>
                <a:latin typeface="Calibri" pitchFamily="34" charset="0"/>
              </a:rPr>
              <a:t> fissure</a:t>
            </a:r>
          </a:p>
          <a:p>
            <a:r>
              <a:rPr lang="en-US" dirty="0">
                <a:latin typeface="Calibri" pitchFamily="34" charset="0"/>
              </a:rPr>
              <a:t>     </a:t>
            </a:r>
          </a:p>
        </p:txBody>
      </p:sp>
      <p:sp>
        <p:nvSpPr>
          <p:cNvPr id="1537027" name="Text Box 3"/>
          <p:cNvSpPr txBox="1">
            <a:spLocks noChangeArrowheads="1"/>
          </p:cNvSpPr>
          <p:nvPr/>
        </p:nvSpPr>
        <p:spPr bwMode="auto">
          <a:xfrm>
            <a:off x="425450" y="4321175"/>
            <a:ext cx="838835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2000" dirty="0">
                <a:solidFill>
                  <a:srgbClr val="FFFFFF"/>
                </a:solidFill>
                <a:latin typeface="Calibri" pitchFamily="34" charset="0"/>
              </a:rPr>
              <a:t>Insula is responsible for: ‘gut feelings’ like sense of nausea and disgust, </a:t>
            </a:r>
            <a:r>
              <a:rPr lang="en-US" sz="2000" dirty="0" err="1">
                <a:solidFill>
                  <a:srgbClr val="FFFFFF"/>
                </a:solidFill>
                <a:latin typeface="Calibri" pitchFamily="34" charset="0"/>
              </a:rPr>
              <a:t>interoception</a:t>
            </a:r>
            <a:r>
              <a:rPr lang="en-US" sz="2000" dirty="0">
                <a:solidFill>
                  <a:srgbClr val="FFFFFF"/>
                </a:solidFill>
                <a:latin typeface="Calibri" pitchFamily="34" charset="0"/>
              </a:rPr>
              <a:t> (feeling internal organs), emotional </a:t>
            </a:r>
            <a:r>
              <a:rPr lang="en-US" sz="2000" dirty="0" err="1">
                <a:solidFill>
                  <a:srgbClr val="FFFFFF"/>
                </a:solidFill>
                <a:latin typeface="Calibri" pitchFamily="34" charset="0"/>
              </a:rPr>
              <a:t>awarness</a:t>
            </a:r>
            <a:r>
              <a:rPr lang="en-US" sz="2000" dirty="0">
                <a:solidFill>
                  <a:srgbClr val="FFFFFF"/>
                </a:solidFill>
                <a:latin typeface="Calibri" pitchFamily="34" charset="0"/>
              </a:rPr>
              <a:t>. </a:t>
            </a:r>
          </a:p>
          <a:p>
            <a:pPr algn="l"/>
            <a:r>
              <a:rPr lang="en-US" sz="2000" dirty="0" err="1">
                <a:solidFill>
                  <a:srgbClr val="FFFFFF"/>
                </a:solidFill>
                <a:latin typeface="Calibri" pitchFamily="34" charset="0"/>
              </a:rPr>
              <a:t>Sylvian</a:t>
            </a:r>
            <a:r>
              <a:rPr lang="en-US" sz="2000" dirty="0">
                <a:solidFill>
                  <a:srgbClr val="FFFFFF"/>
                </a:solidFill>
                <a:latin typeface="Calibri" pitchFamily="34" charset="0"/>
              </a:rPr>
              <a:t> fissure runs between parietal and temporal lobes </a:t>
            </a:r>
            <a:r>
              <a:rPr lang="en-US" sz="2000" dirty="0" err="1">
                <a:solidFill>
                  <a:srgbClr val="FFFFFF"/>
                </a:solidFill>
                <a:latin typeface="Calibri" pitchFamily="34" charset="0"/>
              </a:rPr>
              <a:t>horizontaly</a:t>
            </a:r>
            <a:r>
              <a:rPr lang="en-US" sz="2000" dirty="0">
                <a:solidFill>
                  <a:srgbClr val="FFFFFF"/>
                </a:solidFill>
                <a:latin typeface="Calibri" pitchFamily="34" charset="0"/>
              </a:rPr>
              <a:t> towards junction with occipital lobe.  It contains </a:t>
            </a:r>
            <a:r>
              <a:rPr lang="en-US" sz="2000" dirty="0" err="1">
                <a:solidFill>
                  <a:srgbClr val="FFFFFF"/>
                </a:solidFill>
                <a:latin typeface="Calibri" pitchFamily="34" charset="0"/>
              </a:rPr>
              <a:t>supratemporal</a:t>
            </a:r>
            <a:r>
              <a:rPr lang="en-US" sz="2000" dirty="0">
                <a:solidFill>
                  <a:srgbClr val="FFFFFF"/>
                </a:solidFill>
                <a:latin typeface="Calibri" pitchFamily="34" charset="0"/>
              </a:rPr>
              <a:t> plane that hosts primary and secondary auditory cortex and part of Wernicke’s area for speech comprehension. </a:t>
            </a:r>
          </a:p>
          <a:p>
            <a:pPr algn="l"/>
            <a:endParaRPr lang="en-US" sz="2000" dirty="0">
              <a:solidFill>
                <a:srgbClr val="FFFFFF"/>
              </a:solidFill>
              <a:latin typeface="Calibri" pitchFamily="34" charset="0"/>
            </a:endParaRPr>
          </a:p>
        </p:txBody>
      </p:sp>
      <p:sp>
        <p:nvSpPr>
          <p:cNvPr id="1537031" name="Rectangle 7"/>
          <p:cNvSpPr>
            <a:spLocks noGrp="1" noChangeArrowheads="1"/>
          </p:cNvSpPr>
          <p:nvPr>
            <p:ph type="title"/>
          </p:nvPr>
        </p:nvSpPr>
        <p:spPr>
          <a:xfrm>
            <a:off x="571500" y="187325"/>
            <a:ext cx="7772400" cy="715963"/>
          </a:xfrm>
          <a:noFill/>
          <a:ln/>
        </p:spPr>
        <p:txBody>
          <a:bodyPr/>
          <a:lstStyle/>
          <a:p>
            <a:r>
              <a:rPr lang="en-US" sz="4000"/>
              <a:t>Major lobes – hidden and visible</a:t>
            </a:r>
            <a:endParaRPr lang="pl-PL" altLang="zh-CN" sz="4000"/>
          </a:p>
        </p:txBody>
      </p:sp>
      <p:grpSp>
        <p:nvGrpSpPr>
          <p:cNvPr id="1537035" name="Group 11"/>
          <p:cNvGrpSpPr>
            <a:grpSpLocks/>
          </p:cNvGrpSpPr>
          <p:nvPr/>
        </p:nvGrpSpPr>
        <p:grpSpPr bwMode="auto">
          <a:xfrm>
            <a:off x="584200" y="889000"/>
            <a:ext cx="7748588" cy="2897188"/>
            <a:chOff x="368" y="560"/>
            <a:chExt cx="4881" cy="1825"/>
          </a:xfrm>
        </p:grpSpPr>
        <p:pic>
          <p:nvPicPr>
            <p:cNvPr id="1537033" name="Picture 9" descr="0050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2" y="560"/>
              <a:ext cx="2137" cy="1667"/>
            </a:xfrm>
            <a:prstGeom prst="rect">
              <a:avLst/>
            </a:prstGeom>
            <a:noFill/>
            <a:extLst>
              <a:ext uri="{909E8E84-426E-40DD-AFC4-6F175D3DCCD1}">
                <a14:hiddenFill xmlns:a14="http://schemas.microsoft.com/office/drawing/2010/main">
                  <a:solidFill>
                    <a:srgbClr val="FFFFFF"/>
                  </a:solidFill>
                </a14:hiddenFill>
              </a:ext>
            </a:extLst>
          </p:spPr>
        </p:pic>
        <p:pic>
          <p:nvPicPr>
            <p:cNvPr id="1537032" name="Picture 8" descr="0050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 y="665"/>
              <a:ext cx="2227" cy="1587"/>
            </a:xfrm>
            <a:prstGeom prst="rect">
              <a:avLst/>
            </a:prstGeom>
            <a:noFill/>
            <a:extLst>
              <a:ext uri="{909E8E84-426E-40DD-AFC4-6F175D3DCCD1}">
                <a14:hiddenFill xmlns:a14="http://schemas.microsoft.com/office/drawing/2010/main">
                  <a:solidFill>
                    <a:srgbClr val="FFFFFF"/>
                  </a:solidFill>
                </a14:hiddenFill>
              </a:ext>
            </a:extLst>
          </p:spPr>
        </p:pic>
        <p:sp>
          <p:nvSpPr>
            <p:cNvPr id="1537029" name="Line 5"/>
            <p:cNvSpPr>
              <a:spLocks noChangeShapeType="1"/>
            </p:cNvSpPr>
            <p:nvPr/>
          </p:nvSpPr>
          <p:spPr bwMode="auto">
            <a:xfrm flipV="1">
              <a:off x="2585" y="1488"/>
              <a:ext cx="1430" cy="873"/>
            </a:xfrm>
            <a:prstGeom prst="line">
              <a:avLst/>
            </a:prstGeom>
            <a:noFill/>
            <a:ln w="381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itchFamily="34" charset="0"/>
              </a:endParaRPr>
            </a:p>
          </p:txBody>
        </p:sp>
        <p:sp>
          <p:nvSpPr>
            <p:cNvPr id="1537034" name="Line 10"/>
            <p:cNvSpPr>
              <a:spLocks noChangeShapeType="1"/>
            </p:cNvSpPr>
            <p:nvPr/>
          </p:nvSpPr>
          <p:spPr bwMode="auto">
            <a:xfrm flipH="1" flipV="1">
              <a:off x="1359" y="1328"/>
              <a:ext cx="1234" cy="1057"/>
            </a:xfrm>
            <a:prstGeom prst="line">
              <a:avLst/>
            </a:prstGeom>
            <a:noFill/>
            <a:ln w="381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itchFamily="34" charset="0"/>
              </a:endParaRPr>
            </a:p>
          </p:txBody>
        </p:sp>
      </p:grpSp>
    </p:spTree>
    <p:extLst>
      <p:ext uri="{BB962C8B-B14F-4D97-AF65-F5344CB8AC3E}">
        <p14:creationId xmlns:p14="http://schemas.microsoft.com/office/powerpoint/2010/main" val="2195272885"/>
      </p:ext>
    </p:extLst>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075" name="Text Box 3"/>
          <p:cNvSpPr txBox="1">
            <a:spLocks noChangeArrowheads="1"/>
          </p:cNvSpPr>
          <p:nvPr/>
        </p:nvSpPr>
        <p:spPr bwMode="auto">
          <a:xfrm>
            <a:off x="1963738" y="3736975"/>
            <a:ext cx="39163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u="sng" dirty="0" smtClean="0">
                <a:solidFill>
                  <a:schemeClr val="hlink"/>
                </a:solidFill>
                <a:latin typeface="Calibri" pitchFamily="34" charset="0"/>
              </a:rPr>
              <a:t>medial </a:t>
            </a:r>
            <a:r>
              <a:rPr lang="en-US" u="sng" dirty="0">
                <a:solidFill>
                  <a:schemeClr val="hlink"/>
                </a:solidFill>
                <a:latin typeface="Calibri" pitchFamily="34" charset="0"/>
                <a:hlinkClick r:id="rId3" tooltip="Płat skroniowy"/>
              </a:rPr>
              <a:t>temporal lobe</a:t>
            </a:r>
            <a:endParaRPr lang="en-US" u="sng" dirty="0">
              <a:solidFill>
                <a:schemeClr val="hlink"/>
              </a:solidFill>
              <a:latin typeface="Calibri" pitchFamily="34" charset="0"/>
            </a:endParaRPr>
          </a:p>
          <a:p>
            <a:r>
              <a:rPr lang="en-US" dirty="0">
                <a:latin typeface="Calibri" pitchFamily="34" charset="0"/>
              </a:rPr>
              <a:t>  </a:t>
            </a:r>
          </a:p>
        </p:txBody>
      </p:sp>
      <p:sp>
        <p:nvSpPr>
          <p:cNvPr id="1539076" name="Text Box 4"/>
          <p:cNvSpPr txBox="1">
            <a:spLocks noChangeArrowheads="1"/>
          </p:cNvSpPr>
          <p:nvPr/>
        </p:nvSpPr>
        <p:spPr bwMode="auto">
          <a:xfrm>
            <a:off x="425450" y="4321175"/>
            <a:ext cx="838835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2000" dirty="0">
                <a:solidFill>
                  <a:srgbClr val="FFFFFF"/>
                </a:solidFill>
                <a:latin typeface="Calibri" pitchFamily="34" charset="0"/>
              </a:rPr>
              <a:t>The medial temporal lobe is a part of temporal lobe but has different anatomy.  It contains hippocampi and related regions that are associated with episodic memory.  It contains limbic system with cingulate sulcus involved in resolving conflicting situations and </a:t>
            </a:r>
            <a:r>
              <a:rPr lang="en-US" sz="2000" dirty="0" err="1">
                <a:solidFill>
                  <a:srgbClr val="FFFFFF"/>
                </a:solidFill>
                <a:latin typeface="Calibri" pitchFamily="34" charset="0"/>
              </a:rPr>
              <a:t>rhinal</a:t>
            </a:r>
            <a:r>
              <a:rPr lang="en-US" sz="2000" dirty="0">
                <a:solidFill>
                  <a:srgbClr val="FFFFFF"/>
                </a:solidFill>
                <a:latin typeface="Calibri" pitchFamily="34" charset="0"/>
              </a:rPr>
              <a:t> sulcus responsible for smell.  It is an older part of cortex with only 5 layers and is sometimes referred to as </a:t>
            </a:r>
            <a:r>
              <a:rPr lang="en-US" sz="2000" dirty="0" err="1">
                <a:solidFill>
                  <a:srgbClr val="FFFFFF"/>
                </a:solidFill>
                <a:latin typeface="Calibri" pitchFamily="34" charset="0"/>
              </a:rPr>
              <a:t>paleocortex</a:t>
            </a:r>
            <a:r>
              <a:rPr lang="en-US" sz="2000" dirty="0">
                <a:solidFill>
                  <a:srgbClr val="FFFFFF"/>
                </a:solidFill>
                <a:latin typeface="Calibri" pitchFamily="34" charset="0"/>
              </a:rPr>
              <a:t>.</a:t>
            </a:r>
          </a:p>
          <a:p>
            <a:pPr algn="l"/>
            <a:endParaRPr lang="en-US" sz="2000" dirty="0">
              <a:solidFill>
                <a:srgbClr val="FFFFFF"/>
              </a:solidFill>
              <a:latin typeface="Calibri" pitchFamily="34" charset="0"/>
            </a:endParaRPr>
          </a:p>
        </p:txBody>
      </p:sp>
      <p:sp>
        <p:nvSpPr>
          <p:cNvPr id="1539079" name="Rectangle 7"/>
          <p:cNvSpPr>
            <a:spLocks noGrp="1" noChangeArrowheads="1"/>
          </p:cNvSpPr>
          <p:nvPr>
            <p:ph type="title"/>
          </p:nvPr>
        </p:nvSpPr>
        <p:spPr>
          <a:xfrm>
            <a:off x="571500" y="187325"/>
            <a:ext cx="7772400" cy="715963"/>
          </a:xfrm>
          <a:noFill/>
          <a:ln/>
        </p:spPr>
        <p:txBody>
          <a:bodyPr/>
          <a:lstStyle/>
          <a:p>
            <a:r>
              <a:rPr lang="en-US" sz="4000"/>
              <a:t>Major lobes – hidden and visible</a:t>
            </a:r>
            <a:endParaRPr lang="pl-PL" altLang="zh-CN" sz="4000"/>
          </a:p>
        </p:txBody>
      </p:sp>
      <p:grpSp>
        <p:nvGrpSpPr>
          <p:cNvPr id="1539083" name="Group 11"/>
          <p:cNvGrpSpPr>
            <a:grpSpLocks/>
          </p:cNvGrpSpPr>
          <p:nvPr/>
        </p:nvGrpSpPr>
        <p:grpSpPr bwMode="auto">
          <a:xfrm>
            <a:off x="177800" y="863600"/>
            <a:ext cx="8775700" cy="2987675"/>
            <a:chOff x="112" y="544"/>
            <a:chExt cx="5528" cy="1882"/>
          </a:xfrm>
        </p:grpSpPr>
        <p:pic>
          <p:nvPicPr>
            <p:cNvPr id="1539081" name="Picture 9" descr="0050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0" y="544"/>
              <a:ext cx="2600" cy="1882"/>
            </a:xfrm>
            <a:prstGeom prst="rect">
              <a:avLst/>
            </a:prstGeom>
            <a:noFill/>
            <a:extLst>
              <a:ext uri="{909E8E84-426E-40DD-AFC4-6F175D3DCCD1}">
                <a14:hiddenFill xmlns:a14="http://schemas.microsoft.com/office/drawing/2010/main">
                  <a:solidFill>
                    <a:srgbClr val="FFFFFF"/>
                  </a:solidFill>
                </a14:hiddenFill>
              </a:ext>
            </a:extLst>
          </p:spPr>
        </p:pic>
        <p:pic>
          <p:nvPicPr>
            <p:cNvPr id="1539080" name="Picture 8" descr="0050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 y="672"/>
              <a:ext cx="3019" cy="1615"/>
            </a:xfrm>
            <a:prstGeom prst="rect">
              <a:avLst/>
            </a:prstGeom>
            <a:noFill/>
            <a:extLst>
              <a:ext uri="{909E8E84-426E-40DD-AFC4-6F175D3DCCD1}">
                <a14:hiddenFill xmlns:a14="http://schemas.microsoft.com/office/drawing/2010/main">
                  <a:solidFill>
                    <a:srgbClr val="FFFFFF"/>
                  </a:solidFill>
                </a14:hiddenFill>
              </a:ext>
            </a:extLst>
          </p:spPr>
        </p:pic>
        <p:sp>
          <p:nvSpPr>
            <p:cNvPr id="1539077" name="Line 5"/>
            <p:cNvSpPr>
              <a:spLocks noChangeShapeType="1"/>
            </p:cNvSpPr>
            <p:nvPr/>
          </p:nvSpPr>
          <p:spPr bwMode="auto">
            <a:xfrm flipH="1" flipV="1">
              <a:off x="1615" y="1480"/>
              <a:ext cx="658" cy="849"/>
            </a:xfrm>
            <a:prstGeom prst="line">
              <a:avLst/>
            </a:prstGeom>
            <a:noFill/>
            <a:ln w="381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itchFamily="34" charset="0"/>
              </a:endParaRPr>
            </a:p>
          </p:txBody>
        </p:sp>
        <p:sp>
          <p:nvSpPr>
            <p:cNvPr id="1539082" name="Line 10"/>
            <p:cNvSpPr>
              <a:spLocks noChangeShapeType="1"/>
            </p:cNvSpPr>
            <p:nvPr/>
          </p:nvSpPr>
          <p:spPr bwMode="auto">
            <a:xfrm flipV="1">
              <a:off x="2417" y="1336"/>
              <a:ext cx="1390" cy="1009"/>
            </a:xfrm>
            <a:prstGeom prst="line">
              <a:avLst/>
            </a:prstGeom>
            <a:noFill/>
            <a:ln w="381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itchFamily="34" charset="0"/>
              </a:endParaRPr>
            </a:p>
          </p:txBody>
        </p:sp>
      </p:grpSp>
    </p:spTree>
    <p:extLst>
      <p:ext uri="{BB962C8B-B14F-4D97-AF65-F5344CB8AC3E}">
        <p14:creationId xmlns:p14="http://schemas.microsoft.com/office/powerpoint/2010/main" val="1063953161"/>
      </p:ext>
    </p:extLst>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4" name="Rectangle 2"/>
          <p:cNvSpPr>
            <a:spLocks noGrp="1" noChangeArrowheads="1"/>
          </p:cNvSpPr>
          <p:nvPr>
            <p:ph type="title" idx="4294967295"/>
          </p:nvPr>
        </p:nvSpPr>
        <p:spPr>
          <a:xfrm>
            <a:off x="647700" y="276225"/>
            <a:ext cx="7772400" cy="715963"/>
          </a:xfrm>
        </p:spPr>
        <p:txBody>
          <a:bodyPr lIns="91440" tIns="45720" rIns="91440" bIns="45720"/>
          <a:lstStyle/>
          <a:p>
            <a:pPr eaLnBrk="1" hangingPunct="1"/>
            <a:r>
              <a:rPr lang="en-US" dirty="0" err="1"/>
              <a:t>Brodmann</a:t>
            </a:r>
            <a:r>
              <a:rPr lang="en-US" dirty="0"/>
              <a:t> </a:t>
            </a:r>
            <a:r>
              <a:rPr lang="en-US" dirty="0" smtClean="0"/>
              <a:t>regions</a:t>
            </a:r>
            <a:endParaRPr lang="en-US" dirty="0"/>
          </a:p>
        </p:txBody>
      </p:sp>
      <p:sp>
        <p:nvSpPr>
          <p:cNvPr id="1467395" name="Rectangle 3"/>
          <p:cNvSpPr>
            <a:spLocks noGrp="1" noChangeArrowheads="1"/>
          </p:cNvSpPr>
          <p:nvPr>
            <p:ph idx="4294967295"/>
          </p:nvPr>
        </p:nvSpPr>
        <p:spPr>
          <a:xfrm>
            <a:off x="635000" y="1130300"/>
            <a:ext cx="8020050" cy="1726952"/>
          </a:xfrm>
        </p:spPr>
        <p:txBody>
          <a:bodyPr lIns="91440" tIns="45720" rIns="91440" bIns="45720"/>
          <a:lstStyle/>
          <a:p>
            <a:pPr marL="282575" indent="-282575" eaLnBrk="1" hangingPunct="1"/>
            <a:r>
              <a:rPr lang="en-US" dirty="0" err="1" smtClean="0"/>
              <a:t>Korbinian</a:t>
            </a:r>
            <a:r>
              <a:rPr lang="en-US" dirty="0" smtClean="0"/>
              <a:t> </a:t>
            </a:r>
            <a:r>
              <a:rPr lang="en-US" dirty="0" err="1" smtClean="0"/>
              <a:t>Brodmann</a:t>
            </a:r>
            <a:r>
              <a:rPr lang="en-US" dirty="0" smtClean="0"/>
              <a:t> (1909) divided cortex into areas with similar cellular organization into 52 areas (on each side of the brain), his labels are still used although improved map (107 areas) has been </a:t>
            </a:r>
            <a:r>
              <a:rPr lang="en-US" dirty="0" smtClean="0">
                <a:hlinkClick r:id="rId3"/>
              </a:rPr>
              <a:t>published in 1925</a:t>
            </a:r>
            <a:r>
              <a:rPr lang="en-US" dirty="0" smtClean="0"/>
              <a:t>.</a:t>
            </a:r>
            <a:endParaRPr lang="en-US" dirty="0"/>
          </a:p>
          <a:p>
            <a:pPr marL="282575" indent="-282575" eaLnBrk="1" hangingPunct="1"/>
            <a:r>
              <a:rPr lang="en-US" dirty="0" smtClean="0">
                <a:hlinkClick r:id="rId4"/>
              </a:rPr>
              <a:t>Clickable map of </a:t>
            </a:r>
            <a:r>
              <a:rPr lang="en-US" dirty="0" err="1" smtClean="0">
                <a:hlinkClick r:id="rId4"/>
              </a:rPr>
              <a:t>Brodmann</a:t>
            </a:r>
            <a:r>
              <a:rPr lang="en-US" dirty="0" smtClean="0">
                <a:hlinkClick r:id="rId4"/>
              </a:rPr>
              <a:t> areas</a:t>
            </a:r>
            <a:r>
              <a:rPr lang="en-US" dirty="0" smtClean="0"/>
              <a:t> gives explanation of their structure, connections and functions in sensory, affective and cognitive processing.</a:t>
            </a:r>
            <a:endParaRPr lang="en-US" dirty="0"/>
          </a:p>
        </p:txBody>
      </p:sp>
      <p:sp>
        <p:nvSpPr>
          <p:cNvPr id="1467399" name="Text Box 7"/>
          <p:cNvSpPr txBox="1">
            <a:spLocks noChangeArrowheads="1"/>
          </p:cNvSpPr>
          <p:nvPr/>
        </p:nvSpPr>
        <p:spPr bwMode="auto">
          <a:xfrm>
            <a:off x="1475656" y="6211888"/>
            <a:ext cx="67687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a:latin typeface="Calibri" pitchFamily="34" charset="0"/>
              </a:rPr>
              <a:t>Lateral </a:t>
            </a:r>
            <a:r>
              <a:rPr lang="en-US" sz="2000" dirty="0" smtClean="0">
                <a:latin typeface="Calibri" pitchFamily="34" charset="0"/>
              </a:rPr>
              <a:t>view </a:t>
            </a:r>
            <a:r>
              <a:rPr lang="en-US" sz="2000" dirty="0">
                <a:latin typeface="Calibri" pitchFamily="34" charset="0"/>
              </a:rPr>
              <a:t>		</a:t>
            </a:r>
            <a:r>
              <a:rPr lang="en-US" sz="2000" dirty="0" smtClean="0">
                <a:latin typeface="Calibri" pitchFamily="34" charset="0"/>
              </a:rPr>
              <a:t>midline view</a:t>
            </a:r>
            <a:endParaRPr lang="en-US" sz="2000" dirty="0">
              <a:latin typeface="Calibri" pitchFamily="34" charset="0"/>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784" y="3068637"/>
            <a:ext cx="381000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3130996"/>
            <a:ext cx="4229100"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7031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2210" name="Rectangle 2"/>
          <p:cNvSpPr>
            <a:spLocks noGrp="1" noChangeArrowheads="1"/>
          </p:cNvSpPr>
          <p:nvPr>
            <p:ph type="title" idx="4294967295"/>
          </p:nvPr>
        </p:nvSpPr>
        <p:spPr/>
        <p:txBody>
          <a:bodyPr lIns="91440" tIns="45720" rIns="91440" bIns="45720"/>
          <a:lstStyle/>
          <a:p>
            <a:pPr eaLnBrk="1" hangingPunct="1"/>
            <a:r>
              <a:rPr lang="en-US"/>
              <a:t>Geography of the brain</a:t>
            </a:r>
          </a:p>
        </p:txBody>
      </p:sp>
      <p:sp>
        <p:nvSpPr>
          <p:cNvPr id="1502211" name="Rectangle 3"/>
          <p:cNvSpPr>
            <a:spLocks noGrp="1" noChangeArrowheads="1"/>
          </p:cNvSpPr>
          <p:nvPr>
            <p:ph idx="4294967295"/>
          </p:nvPr>
        </p:nvSpPr>
        <p:spPr>
          <a:xfrm>
            <a:off x="609600" y="1460500"/>
            <a:ext cx="7772400" cy="816372"/>
          </a:xfrm>
        </p:spPr>
        <p:txBody>
          <a:bodyPr lIns="91440" tIns="45720" rIns="91440" bIns="45720"/>
          <a:lstStyle/>
          <a:p>
            <a:pPr marL="282575" indent="-282575" eaLnBrk="1" hangingPunct="1"/>
            <a:r>
              <a:rPr lang="en-US" dirty="0" smtClean="0"/>
              <a:t>Each </a:t>
            </a:r>
            <a:r>
              <a:rPr lang="en-US" dirty="0" err="1" smtClean="0"/>
              <a:t>gyrus</a:t>
            </a:r>
            <a:r>
              <a:rPr lang="en-US" dirty="0" smtClean="0"/>
              <a:t> and sulcus has some main function, but may participate in many tasks; individual brains have </a:t>
            </a:r>
            <a:r>
              <a:rPr lang="en-US" dirty="0" err="1" smtClean="0"/>
              <a:t>gyri</a:t>
            </a:r>
            <a:r>
              <a:rPr lang="en-US" dirty="0" smtClean="0"/>
              <a:t> of different size.</a:t>
            </a:r>
            <a:endParaRPr lang="en-US" dirty="0"/>
          </a:p>
        </p:txBody>
      </p:sp>
      <p:pic>
        <p:nvPicPr>
          <p:cNvPr id="1502213" name="Picture 5" descr="005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8" y="2522538"/>
            <a:ext cx="8583612"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2214" name="Text Box 6"/>
          <p:cNvSpPr txBox="1">
            <a:spLocks noChangeArrowheads="1"/>
          </p:cNvSpPr>
          <p:nvPr/>
        </p:nvSpPr>
        <p:spPr bwMode="auto">
          <a:xfrm>
            <a:off x="671513" y="5716588"/>
            <a:ext cx="800494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a:latin typeface="Calibri" pitchFamily="34" charset="0"/>
              </a:rPr>
              <a:t>Lateral </a:t>
            </a:r>
            <a:r>
              <a:rPr lang="en-US" sz="2000" dirty="0" smtClean="0">
                <a:latin typeface="Calibri" pitchFamily="34" charset="0"/>
              </a:rPr>
              <a:t>view </a:t>
            </a:r>
            <a:r>
              <a:rPr lang="en-US" sz="2000" dirty="0">
                <a:latin typeface="Calibri" pitchFamily="34" charset="0"/>
              </a:rPr>
              <a:t>		</a:t>
            </a:r>
            <a:r>
              <a:rPr lang="en-US" sz="2000" dirty="0" smtClean="0">
                <a:latin typeface="Calibri" pitchFamily="34" charset="0"/>
              </a:rPr>
              <a:t>  midline (</a:t>
            </a:r>
            <a:r>
              <a:rPr lang="en-US" sz="2000" dirty="0" err="1" smtClean="0">
                <a:latin typeface="Calibri" pitchFamily="34" charset="0"/>
              </a:rPr>
              <a:t>saggital</a:t>
            </a:r>
            <a:r>
              <a:rPr lang="en-US" sz="2000" dirty="0" smtClean="0">
                <a:latin typeface="Calibri" pitchFamily="34" charset="0"/>
              </a:rPr>
              <a:t>) view</a:t>
            </a:r>
            <a:endParaRPr lang="en-US" sz="2000" dirty="0">
              <a:latin typeface="Calibri" pitchFamily="34" charset="0"/>
            </a:endParaRPr>
          </a:p>
        </p:txBody>
      </p:sp>
    </p:spTree>
    <p:extLst>
      <p:ext uri="{BB962C8B-B14F-4D97-AF65-F5344CB8AC3E}">
        <p14:creationId xmlns:p14="http://schemas.microsoft.com/office/powerpoint/2010/main" val="2760300668"/>
      </p:ext>
    </p:extLst>
  </p:cSld>
  <p:clrMapOvr>
    <a:masterClrMapping/>
  </p:clrMapOvr>
  <p:timing>
    <p:tnLst>
      <p:par>
        <p:cTn id="1" dur="indefinite" restart="never" nodeType="tmRoot"/>
      </p:par>
    </p:tnLst>
  </p:timing>
</p:sld>
</file>

<file path=ppt/theme/theme1.xml><?xml version="1.0" encoding="utf-8"?>
<a:theme xmlns:a="http://schemas.openxmlformats.org/drawingml/2006/main" name="Dark Green">
  <a:themeElements>
    <a:clrScheme name="Dark Green">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FF00"/>
      </a:hlink>
      <a:folHlink>
        <a:srgbClr val="FFCC66"/>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Marmur 1">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clrMap bg1="dk2" tx1="lt1" bg2="dk1" tx2="lt2" accent1="accent1" accent2="accent2" accent3="accent3" accent4="accent4" accent5="accent5" accent6="accent6" hlink="hlink" folHlink="folHlink"/>
    </a:extraClrScheme>
    <a:extraClrScheme>
      <a:clrScheme name="Marmur 2">
        <a:dk1>
          <a:srgbClr val="000000"/>
        </a:dk1>
        <a:lt1>
          <a:srgbClr val="EAEAEA"/>
        </a:lt1>
        <a:dk2>
          <a:srgbClr val="FFCC99"/>
        </a:dk2>
        <a:lt2>
          <a:srgbClr val="FFCC66"/>
        </a:lt2>
        <a:accent1>
          <a:srgbClr val="FF9933"/>
        </a:accent1>
        <a:accent2>
          <a:srgbClr val="996600"/>
        </a:accent2>
        <a:accent3>
          <a:srgbClr val="FFE2CA"/>
        </a:accent3>
        <a:accent4>
          <a:srgbClr val="C8C8C8"/>
        </a:accent4>
        <a:accent5>
          <a:srgbClr val="FFCAAD"/>
        </a:accent5>
        <a:accent6>
          <a:srgbClr val="8A5C00"/>
        </a:accent6>
        <a:hlink>
          <a:srgbClr val="FF5050"/>
        </a:hlink>
        <a:folHlink>
          <a:srgbClr val="FFCC99"/>
        </a:folHlink>
      </a:clrScheme>
      <a:clrMap bg1="dk2" tx1="lt1" bg2="dk1" tx2="lt2" accent1="accent1" accent2="accent2" accent3="accent3" accent4="accent4" accent5="accent5" accent6="accent6" hlink="hlink" folHlink="folHlink"/>
    </a:extraClrScheme>
    <a:extraClrScheme>
      <a:clrScheme name="Marmur 3">
        <a:dk1>
          <a:srgbClr val="000000"/>
        </a:dk1>
        <a:lt1>
          <a:srgbClr val="FFFFFF"/>
        </a:lt1>
        <a:dk2>
          <a:srgbClr val="EAEAEA"/>
        </a:dk2>
        <a:lt2>
          <a:srgbClr val="FFFFFF"/>
        </a:lt2>
        <a:accent1>
          <a:srgbClr val="CBCBCB"/>
        </a:accent1>
        <a:accent2>
          <a:srgbClr val="333333"/>
        </a:accent2>
        <a:accent3>
          <a:srgbClr val="F3F3F3"/>
        </a:accent3>
        <a:accent4>
          <a:srgbClr val="DADADA"/>
        </a:accent4>
        <a:accent5>
          <a:srgbClr val="E2E2E2"/>
        </a:accent5>
        <a:accent6>
          <a:srgbClr val="2D2D2D"/>
        </a:accent6>
        <a:hlink>
          <a:srgbClr val="C0C0C0"/>
        </a:hlink>
        <a:folHlink>
          <a:srgbClr val="EAEAE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D:\Microsoft Office\Templates\Presentation Designs\Marmur.pot</Template>
  <TotalTime>20129</TotalTime>
  <Words>1855</Words>
  <Application>Microsoft Office PowerPoint</Application>
  <PresentationFormat>Pokaz na ekranie (4:3)</PresentationFormat>
  <Paragraphs>199</Paragraphs>
  <Slides>32</Slides>
  <Notes>18</Notes>
  <HiddenSlides>0</HiddenSlides>
  <MMClips>0</MMClips>
  <ScaleCrop>false</ScaleCrop>
  <HeadingPairs>
    <vt:vector size="4" baseType="variant">
      <vt:variant>
        <vt:lpstr>Motyw</vt:lpstr>
      </vt:variant>
      <vt:variant>
        <vt:i4>1</vt:i4>
      </vt:variant>
      <vt:variant>
        <vt:lpstr>Tytuły slajdów</vt:lpstr>
      </vt:variant>
      <vt:variant>
        <vt:i4>32</vt:i4>
      </vt:variant>
    </vt:vector>
  </HeadingPairs>
  <TitlesOfParts>
    <vt:vector size="33" baseType="lpstr">
      <vt:lpstr>Dark Green</vt:lpstr>
      <vt:lpstr>Advanced Topic in Cognitive  Neuroscience and Embodied Intelligence</vt:lpstr>
      <vt:lpstr>What it will be about</vt:lpstr>
      <vt:lpstr>Gross anatomy</vt:lpstr>
      <vt:lpstr>Major lobes – hidden and visible</vt:lpstr>
      <vt:lpstr>Major lobes – hidden and visible</vt:lpstr>
      <vt:lpstr>Major lobes – hidden and visible</vt:lpstr>
      <vt:lpstr>Major lobes – hidden and visible</vt:lpstr>
      <vt:lpstr>Brodmann regions</vt:lpstr>
      <vt:lpstr>Geography of the brain</vt:lpstr>
      <vt:lpstr>Structure of the cortex </vt:lpstr>
      <vt:lpstr>Cortico-thalamic loops</vt:lpstr>
      <vt:lpstr>Major fiber patterns in the brain</vt:lpstr>
      <vt:lpstr>What it will be about</vt:lpstr>
      <vt:lpstr>Cortex functions</vt:lpstr>
      <vt:lpstr>Primary cortex: model learning </vt:lpstr>
      <vt:lpstr>Learning: types</vt:lpstr>
      <vt:lpstr>Why to learn a model? </vt:lpstr>
      <vt:lpstr>Secondary sensory cortex</vt:lpstr>
      <vt:lpstr>Tertiary cortices</vt:lpstr>
      <vt:lpstr>What it will be about</vt:lpstr>
      <vt:lpstr>Topographical maps</vt:lpstr>
      <vt:lpstr>Motor and somatosensory maps</vt:lpstr>
      <vt:lpstr>Finger representation: plasticity</vt:lpstr>
      <vt:lpstr>Sensomotor maps</vt:lpstr>
      <vt:lpstr>What it will be about</vt:lpstr>
      <vt:lpstr>Motor control</vt:lpstr>
      <vt:lpstr>Motor control - overview</vt:lpstr>
      <vt:lpstr>Population coding</vt:lpstr>
      <vt:lpstr>Population coding</vt:lpstr>
      <vt:lpstr>MII motor cortex</vt:lpstr>
      <vt:lpstr>What it will be about</vt:lpstr>
      <vt:lpstr>Brain information code</vt:lpstr>
    </vt:vector>
  </TitlesOfParts>
  <Company>Google: Duch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CE7427: Cognitive Neuroscience and Embedded Intelligence</dc:title>
  <dc:subject>Neocortex Functions and its Working Styles</dc:subject>
  <dc:creator>Włodzisław Duch</dc:creator>
  <cp:lastModifiedBy>W Duch</cp:lastModifiedBy>
  <cp:revision>633</cp:revision>
  <cp:lastPrinted>1999-08-21T07:27:07Z</cp:lastPrinted>
  <dcterms:created xsi:type="dcterms:W3CDTF">1998-04-11T13:46:18Z</dcterms:created>
  <dcterms:modified xsi:type="dcterms:W3CDTF">2011-09-08T02:36:33Z</dcterms:modified>
</cp:coreProperties>
</file>