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50"/>
  </p:notesMasterIdLst>
  <p:handoutMasterIdLst>
    <p:handoutMasterId r:id="rId51"/>
  </p:handoutMasterIdLst>
  <p:sldIdLst>
    <p:sldId id="256" r:id="rId2"/>
    <p:sldId id="284" r:id="rId3"/>
    <p:sldId id="290" r:id="rId4"/>
    <p:sldId id="283" r:id="rId5"/>
    <p:sldId id="286" r:id="rId6"/>
    <p:sldId id="285" r:id="rId7"/>
    <p:sldId id="266" r:id="rId8"/>
    <p:sldId id="289" r:id="rId9"/>
    <p:sldId id="288" r:id="rId10"/>
    <p:sldId id="291" r:id="rId11"/>
    <p:sldId id="259" r:id="rId12"/>
    <p:sldId id="295" r:id="rId13"/>
    <p:sldId id="294" r:id="rId14"/>
    <p:sldId id="293" r:id="rId15"/>
    <p:sldId id="292" r:id="rId16"/>
    <p:sldId id="296" r:id="rId17"/>
    <p:sldId id="267" r:id="rId18"/>
    <p:sldId id="304" r:id="rId19"/>
    <p:sldId id="305" r:id="rId20"/>
    <p:sldId id="306" r:id="rId21"/>
    <p:sldId id="307" r:id="rId22"/>
    <p:sldId id="314" r:id="rId23"/>
    <p:sldId id="315" r:id="rId24"/>
    <p:sldId id="318" r:id="rId25"/>
    <p:sldId id="297" r:id="rId26"/>
    <p:sldId id="316" r:id="rId27"/>
    <p:sldId id="317" r:id="rId28"/>
    <p:sldId id="319" r:id="rId29"/>
    <p:sldId id="322" r:id="rId30"/>
    <p:sldId id="323" r:id="rId31"/>
    <p:sldId id="324" r:id="rId32"/>
    <p:sldId id="326" r:id="rId33"/>
    <p:sldId id="298" r:id="rId34"/>
    <p:sldId id="327" r:id="rId35"/>
    <p:sldId id="328" r:id="rId36"/>
    <p:sldId id="355" r:id="rId37"/>
    <p:sldId id="329" r:id="rId38"/>
    <p:sldId id="331" r:id="rId39"/>
    <p:sldId id="299" r:id="rId40"/>
    <p:sldId id="332" r:id="rId41"/>
    <p:sldId id="330" r:id="rId42"/>
    <p:sldId id="334" r:id="rId43"/>
    <p:sldId id="300" r:id="rId44"/>
    <p:sldId id="333" r:id="rId45"/>
    <p:sldId id="336" r:id="rId46"/>
    <p:sldId id="335" r:id="rId47"/>
    <p:sldId id="337" r:id="rId48"/>
    <p:sldId id="359" r:id="rId49"/>
  </p:sldIdLst>
  <p:sldSz cx="9144000" cy="6858000" type="screen4x3"/>
  <p:notesSz cx="6883400" cy="9906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a:srgbClr val="006600"/>
    <a:srgbClr val="33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94660" autoAdjust="0"/>
  </p:normalViewPr>
  <p:slideViewPr>
    <p:cSldViewPr>
      <p:cViewPr>
        <p:scale>
          <a:sx n="75" d="100"/>
          <a:sy n="75" d="100"/>
        </p:scale>
        <p:origin x="-2568"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2" d="100"/>
          <a:sy n="52" d="100"/>
        </p:scale>
        <p:origin x="-2970" y="-108"/>
      </p:cViewPr>
      <p:guideLst>
        <p:guide orient="horz" pos="3119"/>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5"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endParaRPr lang="en-US" dirty="0">
              <a:latin typeface="Calibri" pitchFamily="34" charset="0"/>
            </a:endParaRPr>
          </a:p>
        </p:txBody>
      </p:sp>
      <p:sp>
        <p:nvSpPr>
          <p:cNvPr id="8196"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defRPr>
            </a:lvl1pPr>
          </a:lstStyle>
          <a:p>
            <a:pPr>
              <a:defRPr/>
            </a:pPr>
            <a:r>
              <a:rPr lang="en-US" dirty="0">
                <a:latin typeface="Calibri" pitchFamily="34" charset="0"/>
              </a:rPr>
              <a:t>(c) 1999. </a:t>
            </a:r>
            <a:r>
              <a:rPr lang="en-US" dirty="0" err="1">
                <a:latin typeface="Calibri" pitchFamily="34" charset="0"/>
              </a:rPr>
              <a:t>Tralvex</a:t>
            </a:r>
            <a:r>
              <a:rPr lang="en-US" dirty="0">
                <a:latin typeface="Calibri" pitchFamily="34" charset="0"/>
              </a:rPr>
              <a:t> </a:t>
            </a:r>
            <a:r>
              <a:rPr lang="en-US" dirty="0" err="1">
                <a:latin typeface="Calibri" pitchFamily="34" charset="0"/>
              </a:rPr>
              <a:t>Yeap</a:t>
            </a:r>
            <a:r>
              <a:rPr lang="en-US" dirty="0">
                <a:latin typeface="Calibri" pitchFamily="34" charset="0"/>
              </a:rPr>
              <a:t>. All Rights Reserved</a:t>
            </a:r>
          </a:p>
        </p:txBody>
      </p:sp>
      <p:sp>
        <p:nvSpPr>
          <p:cNvPr id="8197" name="Rectangle 5"/>
          <p:cNvSpPr>
            <a:spLocks noGrp="1" noChangeArrowheads="1"/>
          </p:cNvSpPr>
          <p:nvPr>
            <p:ph type="sldNum" sz="quarter" idx="3"/>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defRPr>
            </a:lvl1pPr>
          </a:lstStyle>
          <a:p>
            <a:pPr>
              <a:defRPr/>
            </a:pPr>
            <a:fld id="{6E738B78-C70B-4EE8-B217-88CCC4886CBD}"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2246923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6147" name="Rectangle 3"/>
          <p:cNvSpPr>
            <a:spLocks noGrp="1" noChangeArrowheads="1"/>
          </p:cNvSpPr>
          <p:nvPr>
            <p:ph type="dt" idx="1"/>
          </p:nvPr>
        </p:nvSpPr>
        <p:spPr bwMode="auto">
          <a:xfrm>
            <a:off x="3900488" y="0"/>
            <a:ext cx="2982912" cy="495300"/>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966788" y="742950"/>
            <a:ext cx="4951412" cy="3713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5988" y="4703763"/>
            <a:ext cx="5051425" cy="4459287"/>
          </a:xfrm>
          <a:prstGeom prst="rect">
            <a:avLst/>
          </a:prstGeom>
          <a:noFill/>
          <a:ln w="9525">
            <a:noFill/>
            <a:miter lim="800000"/>
            <a:headEnd/>
            <a:tailEnd/>
          </a:ln>
          <a:effectLst/>
        </p:spPr>
        <p:txBody>
          <a:bodyPr vert="horz" wrap="square" lIns="92039" tIns="46019" rIns="92039" bIns="4601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l" defTabSz="920750" eaLnBrk="0" hangingPunct="0">
              <a:defRPr sz="1300">
                <a:effectLst>
                  <a:outerShdw blurRad="38100" dist="38100" dir="2700000" algn="tl">
                    <a:srgbClr val="C0C0C0"/>
                  </a:outerShdw>
                </a:effectLst>
                <a:latin typeface="Calibri" pitchFamily="34" charset="0"/>
              </a:defRPr>
            </a:lvl1pPr>
          </a:lstStyle>
          <a:p>
            <a:pPr>
              <a:defRPr/>
            </a:pPr>
            <a:r>
              <a:rPr lang="en-US" dirty="0" smtClean="0"/>
              <a:t>(c) 1999. </a:t>
            </a:r>
            <a:r>
              <a:rPr lang="en-US" dirty="0" err="1" smtClean="0"/>
              <a:t>Tralvex</a:t>
            </a:r>
            <a:r>
              <a:rPr lang="en-US" dirty="0" smtClean="0"/>
              <a:t> </a:t>
            </a:r>
            <a:r>
              <a:rPr lang="en-US" dirty="0" err="1" smtClean="0"/>
              <a:t>Yeap</a:t>
            </a:r>
            <a:r>
              <a:rPr lang="en-US" dirty="0" smtClean="0"/>
              <a:t>. All Rights Reserved</a:t>
            </a:r>
            <a:endParaRPr lang="en-US" dirty="0"/>
          </a:p>
        </p:txBody>
      </p:sp>
      <p:sp>
        <p:nvSpPr>
          <p:cNvPr id="6151"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2039" tIns="46019" rIns="92039" bIns="46019" numCol="1" anchor="b" anchorCtr="0" compatLnSpc="1">
            <a:prstTxWarp prst="textNoShape">
              <a:avLst/>
            </a:prstTxWarp>
          </a:bodyPr>
          <a:lstStyle>
            <a:lvl1pPr algn="r" defTabSz="920750" eaLnBrk="0" hangingPunct="0">
              <a:defRPr sz="1300">
                <a:effectLst>
                  <a:outerShdw blurRad="38100" dist="38100" dir="2700000" algn="tl">
                    <a:srgbClr val="C0C0C0"/>
                  </a:outerShdw>
                </a:effectLst>
                <a:latin typeface="Calibri" pitchFamily="34" charset="0"/>
              </a:defRPr>
            </a:lvl1pPr>
          </a:lstStyle>
          <a:p>
            <a:pPr>
              <a:defRPr/>
            </a:pPr>
            <a:fld id="{D1D595E2-A7B7-4601-A5C6-C15DED3B7754}" type="slidenum">
              <a:rPr lang="en-US" smtClean="0"/>
              <a:pPr>
                <a:defRPr/>
              </a:pPr>
              <a:t>‹#›</a:t>
            </a:fld>
            <a:endParaRPr lang="en-US" dirty="0"/>
          </a:p>
        </p:txBody>
      </p:sp>
    </p:spTree>
    <p:extLst>
      <p:ext uri="{BB962C8B-B14F-4D97-AF65-F5344CB8AC3E}">
        <p14:creationId xmlns:p14="http://schemas.microsoft.com/office/powerpoint/2010/main" val="49528944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dirty="0"/>
              <a:t>(c) 1999. </a:t>
            </a:r>
            <a:r>
              <a:rPr lang="en-US" dirty="0" err="1"/>
              <a:t>Tralvex</a:t>
            </a:r>
            <a:r>
              <a:rPr lang="en-US"/>
              <a:t> Yeap. All Rights Reserved</a:t>
            </a:r>
          </a:p>
        </p:txBody>
      </p:sp>
      <p:sp>
        <p:nvSpPr>
          <p:cNvPr id="6" name="Rectangle 7"/>
          <p:cNvSpPr>
            <a:spLocks noGrp="1" noChangeArrowheads="1"/>
          </p:cNvSpPr>
          <p:nvPr>
            <p:ph type="sldNum" sz="quarter" idx="5"/>
          </p:nvPr>
        </p:nvSpPr>
        <p:spPr/>
        <p:txBody>
          <a:bodyPr/>
          <a:lstStyle/>
          <a:p>
            <a:pPr>
              <a:defRPr/>
            </a:pPr>
            <a:fld id="{085DCA3F-1727-424D-A1CA-70661B3042D6}" type="slidenum">
              <a:rPr lang="en-US"/>
              <a:pPr>
                <a:defRPr/>
              </a:pPr>
              <a:t>1</a:t>
            </a:fld>
            <a:endParaRPr lang="en-US"/>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13</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14</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15</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6F320F2D-92C5-4A50-84BD-A29B75DEAE18}" type="slidenum">
              <a:rPr lang="en-US"/>
              <a:pPr>
                <a:defRPr/>
              </a:pPr>
              <a:t>17</a:t>
            </a:fld>
            <a:endParaRPr 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5DA4E446-9DCF-4C21-B8E6-6D16B6A19D6C}" type="slidenum">
              <a:rPr lang="en-US" sz="1400" i="0">
                <a:latin typeface="Times New Roman" pitchFamily="18" charset="0"/>
              </a:rPr>
              <a:pPr/>
              <a:t>18</a:t>
            </a:fld>
            <a:endParaRPr lang="en-US" sz="1400" i="0">
              <a:latin typeface="Times New Roman" pitchFamily="18" charset="0"/>
            </a:endParaRPr>
          </a:p>
        </p:txBody>
      </p:sp>
      <p:sp>
        <p:nvSpPr>
          <p:cNvPr id="106499" name="Rectangle 2"/>
          <p:cNvSpPr>
            <a:spLocks noGrp="1" noRot="1" noChangeAspect="1" noChangeArrowheads="1" noTextEdit="1"/>
          </p:cNvSpPr>
          <p:nvPr>
            <p:ph type="sldImg"/>
          </p:nvPr>
        </p:nvSpPr>
        <p:spPr>
          <a:xfrm>
            <a:off x="965200" y="742950"/>
            <a:ext cx="4953000" cy="3714750"/>
          </a:xfrm>
          <a:ln/>
        </p:spPr>
      </p:sp>
      <p:sp>
        <p:nvSpPr>
          <p:cNvPr id="106500"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84269481-90D2-4133-B1E7-51E8C75CC815}" type="slidenum">
              <a:rPr lang="en-US" sz="1400" i="0">
                <a:latin typeface="Times New Roman" pitchFamily="18" charset="0"/>
              </a:rPr>
              <a:pPr/>
              <a:t>19</a:t>
            </a:fld>
            <a:endParaRPr lang="en-US" sz="1400" i="0">
              <a:latin typeface="Times New Roman" pitchFamily="18" charset="0"/>
            </a:endParaRPr>
          </a:p>
        </p:txBody>
      </p:sp>
      <p:sp>
        <p:nvSpPr>
          <p:cNvPr id="107523" name="Rectangle 2"/>
          <p:cNvSpPr>
            <a:spLocks noGrp="1" noRot="1" noChangeAspect="1" noChangeArrowheads="1" noTextEdit="1"/>
          </p:cNvSpPr>
          <p:nvPr>
            <p:ph type="sldImg"/>
          </p:nvPr>
        </p:nvSpPr>
        <p:spPr>
          <a:xfrm>
            <a:off x="965200" y="742950"/>
            <a:ext cx="4953000" cy="3714750"/>
          </a:xfrm>
          <a:ln/>
        </p:spPr>
      </p:sp>
      <p:sp>
        <p:nvSpPr>
          <p:cNvPr id="107524"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AF2DCFD1-A73F-4897-896F-41A97736F4AB}" type="slidenum">
              <a:rPr lang="en-US" sz="1400" i="0">
                <a:latin typeface="Times New Roman" pitchFamily="18" charset="0"/>
              </a:rPr>
              <a:pPr/>
              <a:t>20</a:t>
            </a:fld>
            <a:endParaRPr lang="en-US" sz="1400" i="0">
              <a:latin typeface="Times New Roman" pitchFamily="18" charset="0"/>
            </a:endParaRPr>
          </a:p>
        </p:txBody>
      </p:sp>
      <p:sp>
        <p:nvSpPr>
          <p:cNvPr id="108547" name="Rectangle 2"/>
          <p:cNvSpPr>
            <a:spLocks noGrp="1" noRot="1" noChangeAspect="1" noChangeArrowheads="1" noTextEdit="1"/>
          </p:cNvSpPr>
          <p:nvPr>
            <p:ph type="sldImg"/>
          </p:nvPr>
        </p:nvSpPr>
        <p:spPr>
          <a:xfrm>
            <a:off x="965200" y="742950"/>
            <a:ext cx="4953000" cy="3714750"/>
          </a:xfrm>
          <a:ln/>
        </p:spPr>
      </p:sp>
      <p:sp>
        <p:nvSpPr>
          <p:cNvPr id="108548"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21</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22</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23</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4</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24</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26</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27</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28</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49395">
              <a:defRPr sz="2500" i="1">
                <a:solidFill>
                  <a:schemeClr val="tx1"/>
                </a:solidFill>
                <a:latin typeface="Arial" charset="0"/>
              </a:defRPr>
            </a:lvl1pPr>
            <a:lvl2pPr marL="779503" indent="-299809" defTabSz="949395">
              <a:defRPr sz="2500" i="1">
                <a:solidFill>
                  <a:schemeClr val="tx1"/>
                </a:solidFill>
                <a:latin typeface="Arial" charset="0"/>
              </a:defRPr>
            </a:lvl2pPr>
            <a:lvl3pPr marL="1199236" indent="-239847" defTabSz="949395">
              <a:defRPr sz="2500" i="1">
                <a:solidFill>
                  <a:schemeClr val="tx1"/>
                </a:solidFill>
                <a:latin typeface="Arial" charset="0"/>
              </a:defRPr>
            </a:lvl3pPr>
            <a:lvl4pPr marL="1678930" indent="-239847" defTabSz="949395">
              <a:defRPr sz="2500" i="1">
                <a:solidFill>
                  <a:schemeClr val="tx1"/>
                </a:solidFill>
                <a:latin typeface="Arial" charset="0"/>
              </a:defRPr>
            </a:lvl4pPr>
            <a:lvl5pPr marL="2158624" indent="-239847" defTabSz="949395">
              <a:defRPr sz="2500" i="1">
                <a:solidFill>
                  <a:schemeClr val="tx1"/>
                </a:solidFill>
                <a:latin typeface="Arial" charset="0"/>
              </a:defRPr>
            </a:lvl5pPr>
            <a:lvl6pPr marL="2638318" indent="-239847" defTabSz="949395" eaLnBrk="0" fontAlgn="base" hangingPunct="0">
              <a:spcBef>
                <a:spcPct val="0"/>
              </a:spcBef>
              <a:spcAft>
                <a:spcPct val="0"/>
              </a:spcAft>
              <a:defRPr sz="2500" i="1">
                <a:solidFill>
                  <a:schemeClr val="tx1"/>
                </a:solidFill>
                <a:latin typeface="Arial" charset="0"/>
              </a:defRPr>
            </a:lvl6pPr>
            <a:lvl7pPr marL="3118013" indent="-239847" defTabSz="949395" eaLnBrk="0" fontAlgn="base" hangingPunct="0">
              <a:spcBef>
                <a:spcPct val="0"/>
              </a:spcBef>
              <a:spcAft>
                <a:spcPct val="0"/>
              </a:spcAft>
              <a:defRPr sz="2500" i="1">
                <a:solidFill>
                  <a:schemeClr val="tx1"/>
                </a:solidFill>
                <a:latin typeface="Arial" charset="0"/>
              </a:defRPr>
            </a:lvl7pPr>
            <a:lvl8pPr marL="3597707" indent="-239847" defTabSz="949395" eaLnBrk="0" fontAlgn="base" hangingPunct="0">
              <a:spcBef>
                <a:spcPct val="0"/>
              </a:spcBef>
              <a:spcAft>
                <a:spcPct val="0"/>
              </a:spcAft>
              <a:defRPr sz="2500" i="1">
                <a:solidFill>
                  <a:schemeClr val="tx1"/>
                </a:solidFill>
                <a:latin typeface="Arial" charset="0"/>
              </a:defRPr>
            </a:lvl8pPr>
            <a:lvl9pPr marL="4077401" indent="-239847" defTabSz="949395" eaLnBrk="0" fontAlgn="base" hangingPunct="0">
              <a:spcBef>
                <a:spcPct val="0"/>
              </a:spcBef>
              <a:spcAft>
                <a:spcPct val="0"/>
              </a:spcAft>
              <a:defRPr sz="2500" i="1">
                <a:solidFill>
                  <a:schemeClr val="tx1"/>
                </a:solidFill>
                <a:latin typeface="Arial" charset="0"/>
              </a:defRPr>
            </a:lvl9pPr>
          </a:lstStyle>
          <a:p>
            <a:fld id="{66BF1709-509A-4BAB-8310-166EA4262E10}" type="slidenum">
              <a:rPr lang="en-US" sz="1400" i="0">
                <a:latin typeface="Times New Roman" pitchFamily="18" charset="0"/>
              </a:rPr>
              <a:pPr/>
              <a:t>29</a:t>
            </a:fld>
            <a:endParaRPr lang="en-US" sz="1400" i="0">
              <a:latin typeface="Times New Roman" pitchFamily="18" charset="0"/>
            </a:endParaRPr>
          </a:p>
        </p:txBody>
      </p:sp>
      <p:sp>
        <p:nvSpPr>
          <p:cNvPr id="109571" name="Rectangle 2"/>
          <p:cNvSpPr>
            <a:spLocks noGrp="1" noRot="1" noChangeAspect="1" noChangeArrowheads="1" noTextEdit="1"/>
          </p:cNvSpPr>
          <p:nvPr>
            <p:ph type="sldImg"/>
          </p:nvPr>
        </p:nvSpPr>
        <p:spPr>
          <a:xfrm>
            <a:off x="965200" y="742950"/>
            <a:ext cx="4953000" cy="3714750"/>
          </a:xfrm>
          <a:ln/>
        </p:spPr>
      </p:sp>
      <p:sp>
        <p:nvSpPr>
          <p:cNvPr id="109572" name="Rectangle 3"/>
          <p:cNvSpPr>
            <a:spLocks noGrp="1" noChangeArrowheads="1"/>
          </p:cNvSpPr>
          <p:nvPr>
            <p:ph type="body" idx="1"/>
          </p:nvPr>
        </p:nvSpPr>
        <p:spPr>
          <a:xfrm>
            <a:off x="917787" y="4705350"/>
            <a:ext cx="5047827" cy="44577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5</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6</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C1FA594-B1F3-4255-9A74-BB4122CFEEC4}" type="slidenum">
              <a:rPr lang="en-US"/>
              <a:pPr>
                <a:defRPr/>
              </a:pPr>
              <a:t>7</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C1FA594-B1F3-4255-9A74-BB4122CFEEC4}" type="slidenum">
              <a:rPr lang="en-US"/>
              <a:pPr>
                <a:defRPr/>
              </a:pPr>
              <a:t>8</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C1FA594-B1F3-4255-9A74-BB4122CFEEC4}" type="slidenum">
              <a:rPr lang="en-US"/>
              <a:pPr>
                <a:defRPr/>
              </a:pPr>
              <a:t>9</a:t>
            </a:fld>
            <a:endParaRPr lang="en-US"/>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11</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8E53212-2741-4982-BDCC-89C503D83F02}" type="slidenum">
              <a:rPr lang="en-US"/>
              <a:pPr>
                <a:defRPr/>
              </a:pPr>
              <a:t>12</a:t>
            </a:fld>
            <a:endParaRPr lang="en-US"/>
          </a:p>
        </p:txBody>
      </p:sp>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www.google.com/search?q=Wlodzislaw+Duch"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391176" name="Rectangle 8"/>
          <p:cNvSpPr>
            <a:spLocks noGrp="1" noChangeArrowheads="1"/>
          </p:cNvSpPr>
          <p:nvPr>
            <p:ph type="ctrTitle"/>
          </p:nvPr>
        </p:nvSpPr>
        <p:spPr>
          <a:xfrm>
            <a:off x="755576" y="404664"/>
            <a:ext cx="7772400" cy="1143000"/>
          </a:xfrm>
          <a:ln>
            <a:noFill/>
          </a:ln>
          <a:effectLst>
            <a:innerShdw blurRad="63500" dist="50800" dir="18900000">
              <a:prstClr val="black">
                <a:alpha val="50000"/>
              </a:prstClr>
            </a:innerShdw>
          </a:effectLst>
        </p:spPr>
        <p:txBody>
          <a:bodyPr/>
          <a:lstStyle>
            <a:lvl1pPr>
              <a:defRPr sz="4000">
                <a:latin typeface="Calibri" pitchFamily="34" charset="0"/>
                <a:cs typeface="Calibri" pitchFamily="34" charset="0"/>
              </a:defRPr>
            </a:lvl1pPr>
          </a:lstStyle>
          <a:p>
            <a:r>
              <a:rPr lang="pl-PL" dirty="0"/>
              <a:t>Kliknij, aby edytować styl wzorca tytułu</a:t>
            </a:r>
          </a:p>
        </p:txBody>
      </p:sp>
      <p:sp>
        <p:nvSpPr>
          <p:cNvPr id="391177" name="Rectangle 9"/>
          <p:cNvSpPr>
            <a:spLocks noGrp="1" noChangeArrowheads="1"/>
          </p:cNvSpPr>
          <p:nvPr>
            <p:ph type="subTitle" idx="1"/>
          </p:nvPr>
        </p:nvSpPr>
        <p:spPr>
          <a:xfrm>
            <a:off x="827584" y="1772816"/>
            <a:ext cx="3816424" cy="3240360"/>
          </a:xfrm>
        </p:spPr>
        <p:txBody>
          <a:bodyPr/>
          <a:lstStyle>
            <a:lvl1pPr marL="0" indent="0" algn="ctr">
              <a:buFontTx/>
              <a:buNone/>
              <a:defRPr>
                <a:solidFill>
                  <a:schemeClr val="tx2"/>
                </a:solidFill>
                <a:latin typeface="Calibri" pitchFamily="34" charset="0"/>
                <a:cs typeface="Calibri" pitchFamily="34" charset="0"/>
              </a:defRPr>
            </a:lvl1pPr>
          </a:lstStyle>
          <a:p>
            <a:endParaRPr lang="pl-PL" dirty="0"/>
          </a:p>
        </p:txBody>
      </p:sp>
      <p:sp>
        <p:nvSpPr>
          <p:cNvPr id="4" name="Rectangle 9"/>
          <p:cNvSpPr txBox="1">
            <a:spLocks noChangeArrowheads="1"/>
          </p:cNvSpPr>
          <p:nvPr userDrawn="1"/>
        </p:nvSpPr>
        <p:spPr bwMode="auto">
          <a:xfrm>
            <a:off x="827584" y="5157192"/>
            <a:ext cx="792088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0"/>
              </a:spcBef>
              <a:spcAft>
                <a:spcPts val="1200"/>
              </a:spcAft>
              <a:buClr>
                <a:schemeClr val="tx2"/>
              </a:buClr>
              <a:buSzPct val="115000"/>
              <a:buFontTx/>
              <a:buNone/>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eaLnBrk="1" hangingPunct="1">
              <a:lnSpc>
                <a:spcPct val="90000"/>
              </a:lnSpc>
              <a:spcAft>
                <a:spcPts val="1200"/>
              </a:spcAft>
              <a:buClr>
                <a:schemeClr val="tx2"/>
              </a:buClr>
              <a:buSzPct val="115000"/>
            </a:pPr>
            <a:r>
              <a:rPr lang="pl-PL" sz="2800" dirty="0" smtClean="0">
                <a:solidFill>
                  <a:schemeClr val="tx2"/>
                </a:solidFill>
              </a:rPr>
              <a:t>Włodzisław Duch</a:t>
            </a:r>
            <a:endParaRPr lang="en-US" sz="2800" dirty="0" smtClean="0">
              <a:solidFill>
                <a:schemeClr val="tx2"/>
              </a:solidFill>
            </a:endParaRPr>
          </a:p>
          <a:p>
            <a:pPr eaLnBrk="1" hangingPunct="1">
              <a:lnSpc>
                <a:spcPct val="90000"/>
              </a:lnSpc>
              <a:spcAft>
                <a:spcPts val="1200"/>
              </a:spcAft>
              <a:buClr>
                <a:schemeClr val="tx2"/>
              </a:buClr>
              <a:buSzPct val="115000"/>
            </a:pPr>
            <a:r>
              <a:rPr lang="pl-PL" sz="2800" dirty="0" smtClean="0">
                <a:solidFill>
                  <a:schemeClr val="tx2"/>
                </a:solidFill>
              </a:rPr>
              <a:t>UMK Toruń</a:t>
            </a:r>
            <a:r>
              <a:rPr lang="en-US" sz="2800" dirty="0" smtClean="0">
                <a:solidFill>
                  <a:schemeClr val="tx2"/>
                </a:solidFill>
              </a:rPr>
              <a:t>, Poland/NTU Singapore</a:t>
            </a:r>
          </a:p>
          <a:p>
            <a:pPr eaLnBrk="1" hangingPunct="1">
              <a:lnSpc>
                <a:spcPct val="90000"/>
              </a:lnSpc>
              <a:spcAft>
                <a:spcPts val="1200"/>
              </a:spcAft>
              <a:buClr>
                <a:schemeClr val="tx2"/>
              </a:buClr>
              <a:buSzPct val="115000"/>
            </a:pPr>
            <a:r>
              <a:rPr lang="pl-PL" sz="2800" dirty="0" smtClean="0">
                <a:solidFill>
                  <a:schemeClr val="tx2"/>
                </a:solidFill>
                <a:hlinkClick r:id="rId2"/>
              </a:rPr>
              <a:t>Google: </a:t>
            </a:r>
            <a:r>
              <a:rPr lang="en-US" sz="2800" dirty="0" smtClean="0">
                <a:solidFill>
                  <a:schemeClr val="tx2"/>
                </a:solidFill>
                <a:hlinkClick r:id="rId2"/>
              </a:rPr>
              <a:t>W. </a:t>
            </a:r>
            <a:r>
              <a:rPr lang="pl-PL" sz="2800" dirty="0" smtClean="0">
                <a:solidFill>
                  <a:schemeClr val="tx2"/>
                </a:solidFill>
                <a:hlinkClick r:id="rId2"/>
              </a:rPr>
              <a:t>Duch</a:t>
            </a:r>
            <a:endParaRPr lang="en-US" sz="2800" dirty="0">
              <a:solidFill>
                <a:schemeClr val="tx2"/>
              </a:solidFill>
            </a:endParaRPr>
          </a:p>
        </p:txBody>
      </p:sp>
    </p:spTree>
    <p:extLst>
      <p:ext uri="{BB962C8B-B14F-4D97-AF65-F5344CB8AC3E}">
        <p14:creationId xmlns:p14="http://schemas.microsoft.com/office/powerpoint/2010/main" val="540317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idx="1"/>
          </p:nvPr>
        </p:nvSpPr>
        <p:spPr/>
        <p:txBody>
          <a:bodyPr/>
          <a:lstStyle>
            <a:lvl1pPr>
              <a:spcAft>
                <a:spcPts val="600"/>
              </a:spcAft>
              <a:defRPr sz="2000">
                <a:solidFill>
                  <a:srgbClr val="FFFFFF"/>
                </a:solidFill>
                <a:latin typeface="Calibri" pitchFamily="34" charset="0"/>
              </a:defRPr>
            </a:lvl1pPr>
            <a:lvl2pPr>
              <a:defRPr sz="1800" baseline="0">
                <a:solidFill>
                  <a:srgbClr val="FFFFFF"/>
                </a:solidFill>
                <a:latin typeface="Calibri" pitchFamily="34" charset="0"/>
              </a:defRPr>
            </a:lvl2pPr>
            <a:lvl3pPr>
              <a:defRPr sz="1600">
                <a:solidFill>
                  <a:srgbClr val="FFFFFF"/>
                </a:solidFill>
              </a:defRPr>
            </a:lvl3pPr>
            <a:lvl4pPr>
              <a:defRPr sz="1400">
                <a:solidFill>
                  <a:srgbClr val="FFFFFF"/>
                </a:solidFill>
              </a:defRPr>
            </a:lvl4pPr>
            <a:lvl5pPr>
              <a:defRPr sz="1400">
                <a:solidFill>
                  <a:srgbClr val="FFFFFF"/>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35673182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sz="4000" baseline="0">
                <a:latin typeface="Calibri" pitchFamily="34" charset="0"/>
              </a:defRPr>
            </a:lvl1pPr>
          </a:lstStyle>
          <a:p>
            <a:r>
              <a:rPr lang="pl-PL" dirty="0" smtClean="0"/>
              <a:t>Kliknij, aby edytować styl</a:t>
            </a:r>
            <a:endParaRPr lang="en-US" dirty="0"/>
          </a:p>
        </p:txBody>
      </p:sp>
      <p:sp>
        <p:nvSpPr>
          <p:cNvPr id="3" name="Symbol zastępczy zawartości 2"/>
          <p:cNvSpPr>
            <a:spLocks noGrp="1"/>
          </p:cNvSpPr>
          <p:nvPr>
            <p:ph sz="half" idx="1"/>
          </p:nvPr>
        </p:nvSpPr>
        <p:spPr>
          <a:xfrm>
            <a:off x="698500" y="1268413"/>
            <a:ext cx="3984625" cy="5400675"/>
          </a:xfrm>
        </p:spPr>
        <p:txBody>
          <a:bodyPr/>
          <a:lstStyle>
            <a:lvl1pPr>
              <a:spcBef>
                <a:spcPts val="0"/>
              </a:spcBef>
              <a:spcAft>
                <a:spcPts val="600"/>
              </a:spcAft>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Symbol zastępczy zawartości 3"/>
          <p:cNvSpPr>
            <a:spLocks noGrp="1"/>
          </p:cNvSpPr>
          <p:nvPr>
            <p:ph sz="half" idx="2"/>
          </p:nvPr>
        </p:nvSpPr>
        <p:spPr>
          <a:xfrm>
            <a:off x="4835525" y="1268413"/>
            <a:ext cx="3984625" cy="5400675"/>
          </a:xfrm>
        </p:spPr>
        <p:txBody>
          <a:bodyPr/>
          <a:lstStyle>
            <a:lvl1pPr>
              <a:spcBef>
                <a:spcPts val="1200"/>
              </a:spcBef>
              <a:defRPr sz="2000" baseline="0">
                <a:latin typeface="Calibri" pitchFamily="34" charset="0"/>
              </a:defRPr>
            </a:lvl1pPr>
            <a:lvl2pPr>
              <a:spcBef>
                <a:spcPts val="1200"/>
              </a:spcBef>
              <a:defRPr sz="1800" baseline="0">
                <a:latin typeface="Calibri" pitchFamily="34" charset="0"/>
              </a:defRPr>
            </a:lvl2pPr>
            <a:lvl3pPr>
              <a:spcBef>
                <a:spcPts val="600"/>
              </a:spcBef>
              <a:defRPr sz="1600" baseline="0">
                <a:latin typeface="Calibri" pitchFamily="34" charset="0"/>
              </a:defRPr>
            </a:lvl3pPr>
            <a:lvl4pPr>
              <a:defRPr sz="1400" baseline="0">
                <a:latin typeface="Calibri" pitchFamily="34" charset="0"/>
              </a:defRPr>
            </a:lvl4pPr>
            <a:lvl5pPr>
              <a:defRPr sz="1400" baseline="0">
                <a:latin typeface="Calibri" pitchFamily="34" charset="0"/>
              </a:defRPr>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p14="http://schemas.microsoft.com/office/powerpoint/2010/main" val="9517489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Kliknij, aby edytować styl</a:t>
            </a:r>
            <a:endParaRPr lang="en-US" dirty="0"/>
          </a:p>
        </p:txBody>
      </p:sp>
    </p:spTree>
    <p:extLst>
      <p:ext uri="{BB962C8B-B14F-4D97-AF65-F5344CB8AC3E}">
        <p14:creationId xmlns:p14="http://schemas.microsoft.com/office/powerpoint/2010/main" val="330367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103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90152" name="Rectangle 8"/>
          <p:cNvSpPr>
            <a:spLocks noGrp="1" noChangeArrowheads="1"/>
          </p:cNvSpPr>
          <p:nvPr>
            <p:ph type="title"/>
          </p:nvPr>
        </p:nvSpPr>
        <p:spPr bwMode="auto">
          <a:xfrm>
            <a:off x="685800" y="350838"/>
            <a:ext cx="777240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dirty="0" smtClean="0"/>
              <a:t>Kliknij, aby edytować wzorzec</a:t>
            </a:r>
          </a:p>
        </p:txBody>
      </p:sp>
      <p:sp>
        <p:nvSpPr>
          <p:cNvPr id="1027" name="Rectangle 9"/>
          <p:cNvSpPr>
            <a:spLocks noGrp="1" noChangeArrowheads="1"/>
          </p:cNvSpPr>
          <p:nvPr>
            <p:ph type="body" idx="1"/>
          </p:nvPr>
        </p:nvSpPr>
        <p:spPr bwMode="auto">
          <a:xfrm>
            <a:off x="698500" y="1268413"/>
            <a:ext cx="81216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dirty="0" err="1" smtClean="0"/>
              <a:t>Kliknij</a:t>
            </a:r>
            <a:r>
              <a:rPr lang="pl-PL" dirty="0" smtClean="0"/>
              <a:t>,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ts val="1200"/>
        </a:spcAft>
        <a:buClr>
          <a:schemeClr val="tx2"/>
        </a:buClr>
        <a:buSzPct val="115000"/>
        <a:buChar char="•"/>
        <a:defRPr sz="2000">
          <a:solidFill>
            <a:srgbClr val="FFFFFF"/>
          </a:solidFill>
          <a:latin typeface="+mn-lt"/>
          <a:ea typeface="+mn-ea"/>
          <a:cs typeface="+mn-cs"/>
        </a:defRPr>
      </a:lvl1pPr>
      <a:lvl2pPr marL="742950" indent="-285750" algn="l" rtl="0" eaLnBrk="0" fontAlgn="base" hangingPunct="0">
        <a:spcBef>
          <a:spcPts val="600"/>
        </a:spcBef>
        <a:spcAft>
          <a:spcPct val="0"/>
        </a:spcAft>
        <a:buChar char="–"/>
        <a:defRPr sz="1800">
          <a:solidFill>
            <a:srgbClr val="FFFFFF"/>
          </a:solidFill>
          <a:latin typeface="+mn-lt"/>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Ossicl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en.wikipedia.org/wiki/Evolution_of_mammalian_auditory_ossicl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Conduction_aphasia" TargetMode="External"/><Relationship Id="rId3" Type="http://schemas.openxmlformats.org/officeDocument/2006/relationships/hyperlink" Target="http://en.wikipedia.org/wiki/Paul_Broca" TargetMode="External"/><Relationship Id="rId7" Type="http://schemas.openxmlformats.org/officeDocument/2006/relationships/hyperlink" Target="http://en.wikipedia.org/wiki/Receptive_aphasi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en.wikipedia.org/wiki/Carl_Wernicke" TargetMode="External"/><Relationship Id="rId5" Type="http://schemas.openxmlformats.org/officeDocument/2006/relationships/hyperlink" Target="http://en.wikipedia.org/wiki/Phrenology" TargetMode="External"/><Relationship Id="rId10" Type="http://schemas.openxmlformats.org/officeDocument/2006/relationships/image" Target="../media/image27.png"/><Relationship Id="rId4" Type="http://schemas.openxmlformats.org/officeDocument/2006/relationships/hyperlink" Target="http://en.wikipedia.org/wiki/Expressive_aphasia" TargetMode="Externa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Psychophysic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en.wikipedia.org/wiki/Adolf_Beck_(physiologist)" TargetMode="External"/><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en.wikipedia.org/wiki/Andrew_Fielding_Huxley" TargetMode="External"/><Relationship Id="rId5" Type="http://schemas.openxmlformats.org/officeDocument/2006/relationships/hyperlink" Target="http://en.wikipedia.org/wiki/Alan_Lloyd_Hodgkin" TargetMode="External"/><Relationship Id="rId10" Type="http://schemas.openxmlformats.org/officeDocument/2006/relationships/hyperlink" Target="http://en.wikipedia.org/wiki/Magnetoencephalography" TargetMode="External"/><Relationship Id="rId4" Type="http://schemas.openxmlformats.org/officeDocument/2006/relationships/hyperlink" Target="http://en.wikipedia.org/wiki/Hans_Berger" TargetMode="External"/><Relationship Id="rId9" Type="http://schemas.openxmlformats.org/officeDocument/2006/relationships/hyperlink" Target="http://en.wikipedia.org/wiki/Event-related_potential"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en.wikipedia.org/wiki/Dopamine_receptor" TargetMode="External"/><Relationship Id="rId3" Type="http://schemas.openxmlformats.org/officeDocument/2006/relationships/hyperlink" Target="http://en.wikipedia.org/wiki/Angelo_Mosso" TargetMode="External"/><Relationship Id="rId7" Type="http://schemas.openxmlformats.org/officeDocument/2006/relationships/hyperlink" Target="http://en.wikipedia.org/wiki/Fludeoxyglucos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en.wikipedia.org/wiki/Positron_Emission_Tomography" TargetMode="External"/><Relationship Id="rId11" Type="http://schemas.openxmlformats.org/officeDocument/2006/relationships/image" Target="../media/image32.png"/><Relationship Id="rId5" Type="http://schemas.openxmlformats.org/officeDocument/2006/relationships/hyperlink" Target="http://en.wikipedia.org/wiki/Optical_tomography" TargetMode="External"/><Relationship Id="rId10" Type="http://schemas.openxmlformats.org/officeDocument/2006/relationships/hyperlink" Target="http://en.wikipedia.org/wiki/Opioid_receptor" TargetMode="External"/><Relationship Id="rId4" Type="http://schemas.openxmlformats.org/officeDocument/2006/relationships/hyperlink" Target="http://en.wikipedia.org/wiki/Hemodynamic_response" TargetMode="External"/><Relationship Id="rId9" Type="http://schemas.openxmlformats.org/officeDocument/2006/relationships/hyperlink" Target="http://en.wikipedia.org/wiki/Serotonin_recepto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Molecular_genetics" TargetMode="External"/><Relationship Id="rId13" Type="http://schemas.openxmlformats.org/officeDocument/2006/relationships/hyperlink" Target="http://en.wikipedia.org/wiki/Phenomics" TargetMode="External"/><Relationship Id="rId18" Type="http://schemas.openxmlformats.org/officeDocument/2006/relationships/hyperlink" Target="http://en.wikipedia.org/wiki/Category:Cellular_neuroscience" TargetMode="External"/><Relationship Id="rId26" Type="http://schemas.openxmlformats.org/officeDocument/2006/relationships/hyperlink" Target="http://en.wikipedia.org/wiki/Baldwin_effect" TargetMode="External"/><Relationship Id="rId3" Type="http://schemas.openxmlformats.org/officeDocument/2006/relationships/hyperlink" Target="http://www.amazon.com/Principles-Neural-Science-Eric-Kandel/dp/0838577016" TargetMode="External"/><Relationship Id="rId21" Type="http://schemas.openxmlformats.org/officeDocument/2006/relationships/hyperlink" Target="http://en.wikipedia.org/wiki/Brain_plasticity" TargetMode="External"/><Relationship Id="rId7" Type="http://schemas.openxmlformats.org/officeDocument/2006/relationships/hyperlink" Target="http://en.wikipedia.org/wiki/Category:Molecular_neuroscience" TargetMode="External"/><Relationship Id="rId12" Type="http://schemas.openxmlformats.org/officeDocument/2006/relationships/hyperlink" Target="http://en.wikipedia.org/wiki/Metabolomics" TargetMode="External"/><Relationship Id="rId17" Type="http://schemas.openxmlformats.org/officeDocument/2006/relationships/hyperlink" Target="http://en.wikipedia.org/wiki/Neuroimmunology" TargetMode="External"/><Relationship Id="rId25" Type="http://schemas.openxmlformats.org/officeDocument/2006/relationships/hyperlink" Target="http://en.wikipedia.org/wiki/Evo-devo" TargetMode="External"/><Relationship Id="rId2" Type="http://schemas.openxmlformats.org/officeDocument/2006/relationships/hyperlink" Target="http://www.sfn.org/" TargetMode="External"/><Relationship Id="rId16" Type="http://schemas.openxmlformats.org/officeDocument/2006/relationships/hyperlink" Target="http://en.wikipedia.org/wiki/Neuropharmacology" TargetMode="External"/><Relationship Id="rId20" Type="http://schemas.openxmlformats.org/officeDocument/2006/relationships/hyperlink" Target="http://en.wikipedia.org/wiki/Action_potential" TargetMode="Externa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hyperlink" Target="http://en.wikipedia.org/wiki/Signaling_pathway" TargetMode="External"/><Relationship Id="rId24" Type="http://schemas.openxmlformats.org/officeDocument/2006/relationships/hyperlink" Target="http://en.wikipedia.org/wiki/Neurodevelopmental_disorder" TargetMode="External"/><Relationship Id="rId5" Type="http://schemas.openxmlformats.org/officeDocument/2006/relationships/image" Target="../media/image36.png"/><Relationship Id="rId15" Type="http://schemas.openxmlformats.org/officeDocument/2006/relationships/hyperlink" Target="http://en.wikipedia.org/wiki/Neuroendocrinology" TargetMode="External"/><Relationship Id="rId23" Type="http://schemas.openxmlformats.org/officeDocument/2006/relationships/hyperlink" Target="http://en.wikipedia.org/wiki/Apoptosis" TargetMode="External"/><Relationship Id="rId10" Type="http://schemas.openxmlformats.org/officeDocument/2006/relationships/hyperlink" Target="http://en.wikipedia.org/wiki/Proteomics" TargetMode="External"/><Relationship Id="rId19" Type="http://schemas.openxmlformats.org/officeDocument/2006/relationships/hyperlink" Target="http://en.wikipedia.org/wiki/Ion_channels" TargetMode="External"/><Relationship Id="rId4" Type="http://schemas.openxmlformats.org/officeDocument/2006/relationships/image" Target="../media/image35.png"/><Relationship Id="rId9" Type="http://schemas.openxmlformats.org/officeDocument/2006/relationships/hyperlink" Target="http://en.wikipedia.org/wiki/Neurochemistry" TargetMode="External"/><Relationship Id="rId14" Type="http://schemas.openxmlformats.org/officeDocument/2006/relationships/hyperlink" Target="http://en.wikipedia.org/wiki/List_of_omics_topics_in_biology" TargetMode="External"/><Relationship Id="rId22" Type="http://schemas.openxmlformats.org/officeDocument/2006/relationships/hyperlink" Target="http://en.wikipedia.org/wiki/Category:Developmental_neuroscience"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en.wikipedia.org/wiki/Clinical_neuroscience" TargetMode="External"/><Relationship Id="rId18" Type="http://schemas.openxmlformats.org/officeDocument/2006/relationships/hyperlink" Target="http://en.wikipedia.org/wiki/Neurogastroenterology" TargetMode="External"/><Relationship Id="rId3" Type="http://schemas.openxmlformats.org/officeDocument/2006/relationships/hyperlink" Target="http://en.wikipedia.org/wiki/Motor_system" TargetMode="External"/><Relationship Id="rId21" Type="http://schemas.openxmlformats.org/officeDocument/2006/relationships/hyperlink" Target="http://en.wikipedia.org/wiki/Category:Behavioral_neuroscience" TargetMode="External"/><Relationship Id="rId7" Type="http://schemas.openxmlformats.org/officeDocument/2006/relationships/hyperlink" Target="http://en.wikipedia.org/wiki/Affective_neuroscience" TargetMode="External"/><Relationship Id="rId12" Type="http://schemas.openxmlformats.org/officeDocument/2006/relationships/hyperlink" Target="http://en.wikipedia.org/wiki/Connectome" TargetMode="External"/><Relationship Id="rId17" Type="http://schemas.openxmlformats.org/officeDocument/2006/relationships/hyperlink" Target="http://en.wikipedia.org/wiki/Neurovirology" TargetMode="External"/><Relationship Id="rId25" Type="http://schemas.openxmlformats.org/officeDocument/2006/relationships/image" Target="../media/image40.png"/><Relationship Id="rId2" Type="http://schemas.openxmlformats.org/officeDocument/2006/relationships/hyperlink" Target="http://en.wikipedia.org/wiki/Systems_neuroscience" TargetMode="External"/><Relationship Id="rId16" Type="http://schemas.openxmlformats.org/officeDocument/2006/relationships/hyperlink" Target="http://en.wikipedia.org/wiki/Addiction" TargetMode="External"/><Relationship Id="rId20" Type="http://schemas.openxmlformats.org/officeDocument/2006/relationships/hyperlink" Target="http://en.wikipedia.org/wiki/Neurosurgery" TargetMode="External"/><Relationship Id="rId1" Type="http://schemas.openxmlformats.org/officeDocument/2006/relationships/slideLayout" Target="../slideLayouts/slideLayout2.xml"/><Relationship Id="rId6" Type="http://schemas.openxmlformats.org/officeDocument/2006/relationships/hyperlink" Target="http://en.wikipedia.org/wiki/Sensory_nerve" TargetMode="External"/><Relationship Id="rId11" Type="http://schemas.openxmlformats.org/officeDocument/2006/relationships/hyperlink" Target="http://faculty.washington.edu/chudler/moreb.html" TargetMode="External"/><Relationship Id="rId24" Type="http://schemas.openxmlformats.org/officeDocument/2006/relationships/image" Target="../media/image39.png"/><Relationship Id="rId5" Type="http://schemas.openxmlformats.org/officeDocument/2006/relationships/hyperlink" Target="http://en.wikipedia.org/wiki/Category:Perception" TargetMode="External"/><Relationship Id="rId15" Type="http://schemas.openxmlformats.org/officeDocument/2006/relationships/hyperlink" Target="http://en.wikipedia.org/wiki/Neuropsychiatry" TargetMode="External"/><Relationship Id="rId23" Type="http://schemas.openxmlformats.org/officeDocument/2006/relationships/hyperlink" Target="http://en.wikipedia.org/wiki/Decision_making" TargetMode="External"/><Relationship Id="rId10" Type="http://schemas.openxmlformats.org/officeDocument/2006/relationships/hyperlink" Target="http://en.wikipedia.org/wiki/Category:Neuroanatomy" TargetMode="External"/><Relationship Id="rId19" Type="http://schemas.openxmlformats.org/officeDocument/2006/relationships/hyperlink" Target="http://en.wikipedia.org/wiki/Neuroepidemiology" TargetMode="External"/><Relationship Id="rId4" Type="http://schemas.openxmlformats.org/officeDocument/2006/relationships/hyperlink" Target="http://en.wikipedia.org/wiki/Category:Sensory_neuroscience" TargetMode="External"/><Relationship Id="rId9" Type="http://schemas.openxmlformats.org/officeDocument/2006/relationships/image" Target="../media/image38.png"/><Relationship Id="rId14" Type="http://schemas.openxmlformats.org/officeDocument/2006/relationships/hyperlink" Target="http://en.wikipedia.org/wiki/Category:Neurology" TargetMode="External"/><Relationship Id="rId22" Type="http://schemas.openxmlformats.org/officeDocument/2006/relationships/hyperlink" Target="http://en.wikipedia.org/wiki/Chronobiology"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en.wikipedia.org/wiki/Neuromarketing" TargetMode="External"/><Relationship Id="rId13" Type="http://schemas.openxmlformats.org/officeDocument/2006/relationships/hyperlink" Target="http://en.wikipedia.org/wiki/Neuroanthropology" TargetMode="External"/><Relationship Id="rId18" Type="http://schemas.openxmlformats.org/officeDocument/2006/relationships/hyperlink" Target="http://en.wikipedia.org/wiki/Neuroengineering" TargetMode="External"/><Relationship Id="rId26" Type="http://schemas.openxmlformats.org/officeDocument/2006/relationships/hyperlink" Target="http://en.wikipedia.org/wiki/Human_Cognome_Project" TargetMode="External"/><Relationship Id="rId3" Type="http://schemas.openxmlformats.org/officeDocument/2006/relationships/hyperlink" Target="http://en.wikipedia.org/wiki/Neuro-psychoanalysis" TargetMode="External"/><Relationship Id="rId21" Type="http://schemas.openxmlformats.org/officeDocument/2006/relationships/hyperlink" Target="http://en.wikipedia.org/wiki/Neurorobotics" TargetMode="External"/><Relationship Id="rId7" Type="http://schemas.openxmlformats.org/officeDocument/2006/relationships/hyperlink" Target="http://en.wikipedia.org/wiki/Neuroeconomics" TargetMode="External"/><Relationship Id="rId12" Type="http://schemas.openxmlformats.org/officeDocument/2006/relationships/hyperlink" Target="http://en.wikipedia.org/wiki/Neurolaw" TargetMode="External"/><Relationship Id="rId17" Type="http://schemas.openxmlformats.org/officeDocument/2006/relationships/hyperlink" Target="http://en.wikipedia.org/wiki/Neurophilosophy" TargetMode="External"/><Relationship Id="rId25" Type="http://schemas.openxmlformats.org/officeDocument/2006/relationships/hyperlink" Target="http://www.springerlink.com/content/1871-4099/" TargetMode="External"/><Relationship Id="rId2" Type="http://schemas.openxmlformats.org/officeDocument/2006/relationships/hyperlink" Target="http://en.wikipedia.org/wiki/Neuropsychology" TargetMode="External"/><Relationship Id="rId16" Type="http://schemas.openxmlformats.org/officeDocument/2006/relationships/hyperlink" Target="http://en.wikipedia.org/wiki/Neurotheology" TargetMode="External"/><Relationship Id="rId20" Type="http://schemas.openxmlformats.org/officeDocument/2006/relationships/hyperlink" Target="http://en.wikipedia.org/wiki/Brain%E2%80%93computer_interface" TargetMode="External"/><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en.wikipedia.org/wiki/Neurosociology" TargetMode="External"/><Relationship Id="rId11" Type="http://schemas.openxmlformats.org/officeDocument/2006/relationships/hyperlink" Target="http://en.wikipedia.org/wiki/Neuroethics" TargetMode="External"/><Relationship Id="rId24" Type="http://schemas.openxmlformats.org/officeDocument/2006/relationships/hyperlink" Target="http://en.wikipedia.org/wiki/Category:Computational_neuroscience" TargetMode="External"/><Relationship Id="rId5" Type="http://schemas.openxmlformats.org/officeDocument/2006/relationships/hyperlink" Target="http://en.wikipedia.org/wiki/Social_neuroscience" TargetMode="External"/><Relationship Id="rId15" Type="http://schemas.openxmlformats.org/officeDocument/2006/relationships/hyperlink" Target="http://en.wikipedia.org/wiki/Neuroaesthetics" TargetMode="External"/><Relationship Id="rId23" Type="http://schemas.openxmlformats.org/officeDocument/2006/relationships/hyperlink" Target="http://en.wikipedia.org/wiki/Transcranial_magnetic_stimulation" TargetMode="External"/><Relationship Id="rId28" Type="http://schemas.openxmlformats.org/officeDocument/2006/relationships/hyperlink" Target="http://cnx.org/content/m30206/1.1/content_info" TargetMode="External"/><Relationship Id="rId10" Type="http://schemas.openxmlformats.org/officeDocument/2006/relationships/hyperlink" Target="http://en.wikipedia.org/wiki/Neuroergonomics" TargetMode="External"/><Relationship Id="rId19" Type="http://schemas.openxmlformats.org/officeDocument/2006/relationships/hyperlink" Target="http://en.wikipedia.org/wiki/Neuroprosthetics" TargetMode="External"/><Relationship Id="rId4" Type="http://schemas.openxmlformats.org/officeDocument/2006/relationships/hyperlink" Target="http://en.wikipedia.org/wiki/Neurophenomenology" TargetMode="External"/><Relationship Id="rId9" Type="http://schemas.openxmlformats.org/officeDocument/2006/relationships/hyperlink" Target="http://en.wikipedia.org/wiki/Neuroeducation" TargetMode="External"/><Relationship Id="rId14" Type="http://schemas.openxmlformats.org/officeDocument/2006/relationships/hyperlink" Target="http://en.wikipedia.org/wiki/Neuroculture" TargetMode="External"/><Relationship Id="rId22" Type="http://schemas.openxmlformats.org/officeDocument/2006/relationships/hyperlink" Target="http://en.wikipedia.org/wiki/Neuroimaging" TargetMode="External"/><Relationship Id="rId27" Type="http://schemas.openxmlformats.org/officeDocument/2006/relationships/hyperlink" Target="http://en.wikipedia.org/wiki/Neurophysics" TargetMode="External"/><Relationship Id="rId30"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en.wikipedia.org/wiki/Ecological_niche" TargetMode="External"/><Relationship Id="rId1" Type="http://schemas.openxmlformats.org/officeDocument/2006/relationships/slideLayout" Target="../slideLayouts/slideLayout2.xml"/><Relationship Id="rId5" Type="http://schemas.openxmlformats.org/officeDocument/2006/relationships/hyperlink" Target="http://en.wikipedia.org/wiki/Tadpole" TargetMode="Externa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en.wikipedia.org/wiki/Eyespot_apparatus" TargetMode="External"/><Relationship Id="rId7" Type="http://schemas.openxmlformats.org/officeDocument/2006/relationships/image" Target="../media/image46.png"/><Relationship Id="rId2" Type="http://schemas.openxmlformats.org/officeDocument/2006/relationships/hyperlink" Target="http://en.wikipedia.org/wiki/Paramecium" TargetMode="Externa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hyperlink" Target="http://en.wikipedia.org/wiki/Cephalopod_eye" TargetMode="External"/><Relationship Id="rId4" Type="http://schemas.openxmlformats.org/officeDocument/2006/relationships/hyperlink" Target="http://en.wikipedia.org/wiki/Evolution_of_the_ey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cns.nyu.edu/home/ledou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orldofbiology.wikispaces.com/homeostasis+concept+ma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ki/Freezing_behavior" TargetMode="External"/><Relationship Id="rId3" Type="http://schemas.openxmlformats.org/officeDocument/2006/relationships/hyperlink" Target="http://en.wikipedia.org/wiki/Human_leukocyte_antigen" TargetMode="External"/><Relationship Id="rId7" Type="http://schemas.openxmlformats.org/officeDocument/2006/relationships/hyperlink" Target="http://www.ncbi.nlm.nih.gov/pubmed/12539245" TargetMode="External"/><Relationship Id="rId2" Type="http://schemas.openxmlformats.org/officeDocument/2006/relationships/hyperlink" Target="http://en.wikipedia.org/wiki/Evolutionary_baggage" TargetMode="External"/><Relationship Id="rId1" Type="http://schemas.openxmlformats.org/officeDocument/2006/relationships/slideLayout" Target="../slideLayouts/slideLayout2.xml"/><Relationship Id="rId6" Type="http://schemas.openxmlformats.org/officeDocument/2006/relationships/hyperlink" Target="http://en.wikipedia.org/wiki/Red_Queen's_Hypothesis" TargetMode="External"/><Relationship Id="rId5" Type="http://schemas.openxmlformats.org/officeDocument/2006/relationships/hyperlink" Target="http://en.wikipedia.org/wiki/Evolutionary_medicine" TargetMode="External"/><Relationship Id="rId4" Type="http://schemas.openxmlformats.org/officeDocument/2006/relationships/hyperlink" Target="http://en.wikipedia.org/wiki/Diabetes_mellitus_type_1" TargetMode="External"/><Relationship Id="rId9" Type="http://schemas.openxmlformats.org/officeDocument/2006/relationships/image" Target="../media/image51.png"/></Relationships>
</file>

<file path=ppt/slides/_rels/slide41.xml.rels><?xml version="1.0" encoding="UTF-8" standalone="yes"?>
<Relationships xmlns="http://schemas.openxmlformats.org/package/2006/relationships"><Relationship Id="rId8" Type="http://schemas.openxmlformats.org/officeDocument/2006/relationships/hyperlink" Target="http://en.wikipedia.org/wiki/Hippocampus" TargetMode="External"/><Relationship Id="rId3" Type="http://schemas.openxmlformats.org/officeDocument/2006/relationships/hyperlink" Target="http://en.wikipedia.org/wiki/Basal_ganglia" TargetMode="External"/><Relationship Id="rId7" Type="http://schemas.openxmlformats.org/officeDocument/2006/relationships/hyperlink" Target="http://en.wikipedia.org/wiki/Hypothalamus" TargetMode="External"/><Relationship Id="rId2" Type="http://schemas.openxmlformats.org/officeDocument/2006/relationships/hyperlink" Target="http://en.wikipedia.org/wiki/Paul_D._MacLean" TargetMode="External"/><Relationship Id="rId1" Type="http://schemas.openxmlformats.org/officeDocument/2006/relationships/slideLayout" Target="../slideLayouts/slideLayout2.xml"/><Relationship Id="rId6" Type="http://schemas.openxmlformats.org/officeDocument/2006/relationships/hyperlink" Target="http://en.wikipedia.org/wiki/Amygdala" TargetMode="External"/><Relationship Id="rId5" Type="http://schemas.openxmlformats.org/officeDocument/2006/relationships/hyperlink" Target="http://en.wikipedia.org/wiki/Limbic_system" TargetMode="External"/><Relationship Id="rId10" Type="http://schemas.openxmlformats.org/officeDocument/2006/relationships/hyperlink" Target="http://en.wikipedia.org/wiki/Neocortex" TargetMode="External"/><Relationship Id="rId4" Type="http://schemas.openxmlformats.org/officeDocument/2006/relationships/image" Target="../media/image52.png"/><Relationship Id="rId9" Type="http://schemas.openxmlformats.org/officeDocument/2006/relationships/hyperlink" Target="http://en.wikipedia.org/wiki/Cingulate_cortex"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ebvision.med.utah.edu/book/"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ritsumei.ac.jp/~akitaoka/index-e.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en.wikipedia.org/wiki/Color_constancy" TargetMode="Externa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Pareto_front"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stanford.edu/group/brainsinsilicon/challeng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4213" y="133648"/>
            <a:ext cx="7772400" cy="1656184"/>
          </a:xfrm>
        </p:spPr>
        <p:txBody>
          <a:bodyPr/>
          <a:lstStyle/>
          <a:p>
            <a:pPr eaLnBrk="1" hangingPunct="1">
              <a:defRPr/>
            </a:pPr>
            <a:r>
              <a:rPr lang="en-US" sz="3200" dirty="0" smtClean="0">
                <a:effectLst/>
              </a:rPr>
              <a:t>Advanced </a:t>
            </a:r>
            <a:r>
              <a:rPr lang="en-US" sz="3200" dirty="0">
                <a:effectLst/>
              </a:rPr>
              <a:t>Topic in Cognitive </a:t>
            </a:r>
            <a:r>
              <a:rPr lang="en-US" sz="3200" dirty="0" smtClean="0">
                <a:effectLst/>
              </a:rPr>
              <a:t/>
            </a:r>
            <a:br>
              <a:rPr lang="en-US" sz="3200" dirty="0" smtClean="0">
                <a:effectLst/>
              </a:rPr>
            </a:br>
            <a:r>
              <a:rPr lang="en-US" sz="3200" dirty="0" smtClean="0">
                <a:effectLst/>
              </a:rPr>
              <a:t>Neuroscience and </a:t>
            </a:r>
            <a:r>
              <a:rPr lang="en-US" sz="3200" dirty="0">
                <a:effectLst/>
              </a:rPr>
              <a:t>Embodied </a:t>
            </a:r>
            <a:r>
              <a:rPr lang="en-US" sz="3200" dirty="0" smtClean="0">
                <a:effectLst/>
              </a:rPr>
              <a:t>Intelligence</a:t>
            </a:r>
            <a:endParaRPr lang="en-US" sz="4000" dirty="0"/>
          </a:p>
        </p:txBody>
      </p:sp>
      <p:sp>
        <p:nvSpPr>
          <p:cNvPr id="2051" name="Rectangle 3"/>
          <p:cNvSpPr>
            <a:spLocks noGrp="1" noChangeArrowheads="1"/>
          </p:cNvSpPr>
          <p:nvPr>
            <p:ph type="subTitle" idx="1"/>
          </p:nvPr>
        </p:nvSpPr>
        <p:spPr>
          <a:xfrm>
            <a:off x="755575" y="2420888"/>
            <a:ext cx="4753049" cy="2628081"/>
          </a:xfrm>
          <a:noFill/>
        </p:spPr>
        <p:txBody>
          <a:bodyPr/>
          <a:lstStyle/>
          <a:p>
            <a:pPr eaLnBrk="1" hangingPunct="1">
              <a:lnSpc>
                <a:spcPct val="90000"/>
              </a:lnSpc>
            </a:pPr>
            <a:r>
              <a:rPr lang="en-US" sz="3600" dirty="0" smtClean="0">
                <a:solidFill>
                  <a:schemeClr val="tx2"/>
                </a:solidFill>
                <a:latin typeface="Calibri" pitchFamily="34" charset="0"/>
                <a:cs typeface="Calibri" pitchFamily="34" charset="0"/>
              </a:rPr>
              <a:t>Week 2: </a:t>
            </a:r>
            <a:br>
              <a:rPr lang="en-US" sz="3600" dirty="0" smtClean="0">
                <a:solidFill>
                  <a:schemeClr val="tx2"/>
                </a:solidFill>
                <a:latin typeface="Calibri" pitchFamily="34" charset="0"/>
                <a:cs typeface="Calibri" pitchFamily="34" charset="0"/>
              </a:rPr>
            </a:br>
            <a:r>
              <a:rPr lang="en-US" sz="3600" dirty="0" smtClean="0">
                <a:solidFill>
                  <a:schemeClr val="tx2"/>
                </a:solidFill>
                <a:latin typeface="Calibri" pitchFamily="34" charset="0"/>
                <a:cs typeface="Calibri" pitchFamily="34" charset="0"/>
              </a:rPr>
              <a:t>Brains, Minds, Cognition </a:t>
            </a:r>
            <a:br>
              <a:rPr lang="en-US" sz="3600" dirty="0" smtClean="0">
                <a:solidFill>
                  <a:schemeClr val="tx2"/>
                </a:solidFill>
                <a:latin typeface="Calibri" pitchFamily="34" charset="0"/>
                <a:cs typeface="Calibri" pitchFamily="34" charset="0"/>
              </a:rPr>
            </a:br>
            <a:r>
              <a:rPr lang="en-US" sz="3600" dirty="0" smtClean="0">
                <a:solidFill>
                  <a:schemeClr val="tx2"/>
                </a:solidFill>
                <a:latin typeface="Calibri" pitchFamily="34" charset="0"/>
                <a:cs typeface="Calibri" pitchFamily="34" charset="0"/>
              </a:rPr>
              <a:t>&amp; Neurocognitive Informatics</a:t>
            </a:r>
            <a:r>
              <a:rPr lang="en-US" sz="3600" dirty="0" smtClean="0"/>
              <a:t> </a:t>
            </a:r>
            <a:endParaRPr lang="en-US" sz="3600" dirty="0" smtClean="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628800"/>
            <a:ext cx="34290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4" name="pole tekstowe 1"/>
          <p:cNvSpPr txBox="1">
            <a:spLocks noChangeArrowheads="1"/>
          </p:cNvSpPr>
          <p:nvPr/>
        </p:nvSpPr>
        <p:spPr bwMode="auto">
          <a:xfrm>
            <a:off x="6721288" y="6317969"/>
            <a:ext cx="2303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r>
              <a:rPr lang="en-US" dirty="0">
                <a:solidFill>
                  <a:srgbClr val="FFC000"/>
                </a:solidFill>
                <a:latin typeface="Calibri" pitchFamily="34" charset="0"/>
              </a:rPr>
              <a:t>CE7427</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sz="2400" dirty="0" smtClean="0">
                <a:solidFill>
                  <a:schemeClr val="tx2"/>
                </a:solidFill>
              </a:rPr>
              <a:t>Why, what and how questions. </a:t>
            </a:r>
          </a:p>
          <a:p>
            <a:pPr marL="0" lvl="0" indent="0">
              <a:buNone/>
            </a:pPr>
            <a:endParaRPr lang="en-US" dirty="0"/>
          </a:p>
          <a:p>
            <a:pPr marL="0" lvl="0" indent="0">
              <a:buNone/>
            </a:pPr>
            <a:r>
              <a:rPr lang="en-US" dirty="0" smtClean="0"/>
              <a:t>These questions cannot sometimes be easily separated. </a:t>
            </a:r>
          </a:p>
          <a:p>
            <a:pPr marL="0" lvl="0" indent="0">
              <a:buNone/>
            </a:pPr>
            <a:r>
              <a:rPr lang="en-US" dirty="0" smtClean="0"/>
              <a:t>It is not true that science answers only what and how questions, also “why” questions have good answer.</a:t>
            </a:r>
          </a:p>
          <a:p>
            <a:pPr marL="0" lvl="0" indent="0">
              <a:buNone/>
            </a:pPr>
            <a:endParaRPr lang="en-US" dirty="0"/>
          </a:p>
          <a:p>
            <a:pPr marL="0" lvl="0" indent="0">
              <a:buNone/>
            </a:pPr>
            <a:r>
              <a:rPr lang="en-US" dirty="0" smtClean="0"/>
              <a:t>Everything is the way it is </a:t>
            </a:r>
          </a:p>
          <a:p>
            <a:pPr marL="0" lvl="0" indent="0">
              <a:buNone/>
            </a:pPr>
            <a:r>
              <a:rPr lang="en-US" dirty="0"/>
              <a:t>	</a:t>
            </a:r>
            <a:r>
              <a:rPr lang="en-US" dirty="0" smtClean="0"/>
              <a:t>because it got that way! </a:t>
            </a:r>
          </a:p>
          <a:p>
            <a:pPr marL="0" lvl="0" indent="0">
              <a:buNone/>
            </a:pPr>
            <a:r>
              <a:rPr lang="en-US" dirty="0"/>
              <a:t>(D'Arcy </a:t>
            </a:r>
            <a:r>
              <a:rPr lang="en-US" dirty="0" smtClean="0"/>
              <a:t>Thompson, </a:t>
            </a:r>
            <a:r>
              <a:rPr lang="en-US" i="1" dirty="0"/>
              <a:t>On Growth and </a:t>
            </a:r>
            <a:r>
              <a:rPr lang="en-US" i="1" dirty="0" smtClean="0"/>
              <a:t>Form,</a:t>
            </a:r>
            <a:r>
              <a:rPr lang="en-US" dirty="0" smtClean="0"/>
              <a:t> </a:t>
            </a:r>
            <a:r>
              <a:rPr lang="en-US" dirty="0"/>
              <a:t>1917) </a:t>
            </a:r>
            <a:endParaRPr lang="en-US" dirty="0" smtClean="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4581128"/>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19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“Why” questions</a:t>
            </a:r>
          </a:p>
        </p:txBody>
      </p:sp>
      <p:sp>
        <p:nvSpPr>
          <p:cNvPr id="3075" name="Rectangle 3"/>
          <p:cNvSpPr>
            <a:spLocks noGrp="1" noChangeArrowheads="1"/>
          </p:cNvSpPr>
          <p:nvPr>
            <p:ph type="body" sz="half" idx="1"/>
          </p:nvPr>
        </p:nvSpPr>
        <p:spPr>
          <a:xfrm>
            <a:off x="611560" y="1171823"/>
            <a:ext cx="8352928" cy="5497537"/>
          </a:xfrm>
          <a:noFill/>
        </p:spPr>
        <p:txBody>
          <a:bodyPr/>
          <a:lstStyle/>
          <a:p>
            <a:pPr marL="0" indent="0" eaLnBrk="1" hangingPunct="1">
              <a:buNone/>
            </a:pPr>
            <a:r>
              <a:rPr lang="en-US" sz="2000" dirty="0" smtClean="0"/>
              <a:t>Examples of why, or what is the role of, questions: </a:t>
            </a:r>
          </a:p>
          <a:p>
            <a:pPr marL="0" indent="0" eaLnBrk="1" hangingPunct="1">
              <a:buNone/>
            </a:pPr>
            <a:endParaRPr lang="en-US" sz="2000" dirty="0" smtClean="0"/>
          </a:p>
          <a:p>
            <a:pPr marL="357188" indent="-357188" eaLnBrk="1" hangingPunct="1"/>
            <a:r>
              <a:rPr lang="en-US" sz="2000" dirty="0" smtClean="0"/>
              <a:t>Why do we have hairs in the inner ear and in the retina? </a:t>
            </a:r>
          </a:p>
          <a:p>
            <a:pPr marL="357188" indent="-357188" eaLnBrk="1" hangingPunct="1"/>
            <a:r>
              <a:rPr lang="en-US" sz="2000" dirty="0" smtClean="0"/>
              <a:t>Why the inner ear has 3 bones (</a:t>
            </a:r>
            <a:r>
              <a:rPr lang="en-US" sz="2000" dirty="0" err="1" smtClean="0">
                <a:hlinkClick r:id="rId3"/>
              </a:rPr>
              <a:t>ossicles</a:t>
            </a:r>
            <a:r>
              <a:rPr lang="en-US" sz="2000" dirty="0" smtClean="0"/>
              <a:t>) and such </a:t>
            </a:r>
            <a:r>
              <a:rPr lang="en-US" sz="2000" dirty="0" smtClean="0">
                <a:hlinkClick r:id="rId4"/>
              </a:rPr>
              <a:t>strange structure</a:t>
            </a:r>
            <a:r>
              <a:rPr lang="en-US" sz="2000" dirty="0" smtClean="0"/>
              <a:t>? </a:t>
            </a:r>
          </a:p>
          <a:p>
            <a:pPr marL="357188" indent="-357188" eaLnBrk="1" hangingPunct="1"/>
            <a:r>
              <a:rPr lang="en-US" sz="2000" dirty="0" smtClean="0"/>
              <a:t>Why there are so many viruses? Bacteria? Diseases? </a:t>
            </a:r>
          </a:p>
          <a:p>
            <a:pPr marL="357188" indent="-357188" eaLnBrk="1" hangingPunct="1"/>
            <a:r>
              <a:rPr lang="en-US" sz="2000" dirty="0" smtClean="0"/>
              <a:t>Why do zebras have stripes? Why peacocks have such big tails? </a:t>
            </a:r>
          </a:p>
          <a:p>
            <a:pPr marL="357188" indent="-357188" eaLnBrk="1" hangingPunct="1"/>
            <a:r>
              <a:rPr lang="en-US" sz="2000" dirty="0" smtClean="0"/>
              <a:t>Why </a:t>
            </a:r>
            <a:r>
              <a:rPr lang="en-US" sz="2000" dirty="0"/>
              <a:t>do most species </a:t>
            </a:r>
            <a:r>
              <a:rPr lang="en-US" sz="2000" dirty="0" smtClean="0"/>
              <a:t>(including plants) have </a:t>
            </a:r>
            <a:r>
              <a:rPr lang="en-US" sz="2000" dirty="0"/>
              <a:t>two </a:t>
            </a:r>
            <a:r>
              <a:rPr lang="en-US" sz="2000" dirty="0" smtClean="0"/>
              <a:t>sexes?  </a:t>
            </a:r>
            <a:endParaRPr lang="en-US" sz="2000" dirty="0"/>
          </a:p>
          <a:p>
            <a:pPr marL="357188" indent="-357188" eaLnBrk="1" hangingPunct="1"/>
            <a:r>
              <a:rPr lang="en-US" sz="2000" dirty="0" smtClean="0"/>
              <a:t>Why homosexuality is so widespread in the animal world?  </a:t>
            </a:r>
          </a:p>
          <a:p>
            <a:pPr marL="357188" indent="-357188" eaLnBrk="1" hangingPunct="1"/>
            <a:r>
              <a:rPr lang="en-US" sz="2000" dirty="0" smtClean="0"/>
              <a:t>Why pain exists, why is toothache so strong? </a:t>
            </a:r>
          </a:p>
          <a:p>
            <a:pPr marL="357188" indent="-357188" eaLnBrk="1" hangingPunct="1"/>
            <a:r>
              <a:rPr lang="en-US" sz="2000" dirty="0" smtClean="0"/>
              <a:t>Why some people are altruists and some are egoists? </a:t>
            </a:r>
          </a:p>
          <a:p>
            <a:pPr marL="357188" indent="-357188" eaLnBrk="1" hangingPunct="1"/>
            <a:r>
              <a:rPr lang="en-US" sz="2000" dirty="0" smtClean="0"/>
              <a:t>Why there are sadists and masochists, saints and psychopaths? </a:t>
            </a:r>
          </a:p>
          <a:p>
            <a:pPr marL="357188" indent="-357188" eaLnBrk="1" hangingPunct="1"/>
            <a:r>
              <a:rPr lang="en-US" sz="2000" dirty="0" smtClean="0"/>
              <a:t>Why there are taboos? Are they all irrational? </a:t>
            </a:r>
          </a:p>
          <a:p>
            <a:pPr marL="0" indent="0" eaLnBrk="1" hangingPunct="1">
              <a:buNone/>
            </a:pPr>
            <a:r>
              <a:rPr lang="en-US" sz="2000" dirty="0" smtClean="0"/>
              <a:t>Many fascinating questions, we known at least partial answers to some of them, but they rarely contribute to the engineering perspective.</a:t>
            </a: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198568" cy="563562"/>
          </a:xfrm>
        </p:spPr>
        <p:txBody>
          <a:bodyPr/>
          <a:lstStyle/>
          <a:p>
            <a:pPr eaLnBrk="1" hangingPunct="1">
              <a:defRPr/>
            </a:pPr>
            <a:r>
              <a:rPr lang="en-US" dirty="0" smtClean="0"/>
              <a:t>Why do zebras have stripes?</a:t>
            </a:r>
          </a:p>
        </p:txBody>
      </p:sp>
      <p:sp>
        <p:nvSpPr>
          <p:cNvPr id="3075" name="Rectangle 3"/>
          <p:cNvSpPr>
            <a:spLocks noGrp="1" noChangeArrowheads="1"/>
          </p:cNvSpPr>
          <p:nvPr>
            <p:ph type="body" sz="half" idx="1"/>
          </p:nvPr>
        </p:nvSpPr>
        <p:spPr>
          <a:xfrm>
            <a:off x="611560" y="1171823"/>
            <a:ext cx="8352928" cy="5497537"/>
          </a:xfrm>
          <a:noFill/>
        </p:spPr>
        <p:txBody>
          <a:bodyPr/>
          <a:lstStyle/>
          <a:p>
            <a:pPr marL="0" indent="0" eaLnBrk="1" hangingPunct="1">
              <a:buNone/>
            </a:pPr>
            <a:r>
              <a:rPr lang="en-US" sz="2000" dirty="0" smtClean="0"/>
              <a:t>Things are the way they are because they have evolved that way. </a:t>
            </a:r>
          </a:p>
          <a:p>
            <a:pPr marL="0" indent="0" eaLnBrk="1" hangingPunct="1">
              <a:buNone/>
            </a:pPr>
            <a:r>
              <a:rPr lang="en-US" sz="2000" dirty="0" smtClean="0"/>
              <a:t>Why are stripes useful? For many reasons:   </a:t>
            </a:r>
          </a:p>
          <a:p>
            <a:r>
              <a:rPr lang="en-US" sz="2000" dirty="0"/>
              <a:t>Diseases transmitted by tsetse flies kill </a:t>
            </a:r>
            <a:r>
              <a:rPr lang="en-US" sz="2000" dirty="0" smtClean="0"/>
              <a:t>over 250,000 people </a:t>
            </a:r>
            <a:r>
              <a:rPr lang="en-US" sz="2000" dirty="0"/>
              <a:t>per year. </a:t>
            </a:r>
            <a:r>
              <a:rPr lang="en-US" sz="2000" dirty="0" smtClean="0"/>
              <a:t>Stripes confuse compound eyes of flies from a </a:t>
            </a:r>
            <a:r>
              <a:rPr lang="en-US" sz="2000" dirty="0"/>
              <a:t>distance.</a:t>
            </a:r>
            <a:br>
              <a:rPr lang="en-US" sz="2000" dirty="0"/>
            </a:br>
            <a:r>
              <a:rPr lang="en-US" sz="2000" dirty="0" err="1"/>
              <a:t>Ruxton</a:t>
            </a:r>
            <a:r>
              <a:rPr lang="en-US" sz="2000" dirty="0"/>
              <a:t>, G.D. 2002. The possible fitness benefits of striped coat </a:t>
            </a:r>
            <a:r>
              <a:rPr lang="en-US" sz="2000" dirty="0" smtClean="0"/>
              <a:t/>
            </a:r>
            <a:br>
              <a:rPr lang="en-US" sz="2000" dirty="0" smtClean="0"/>
            </a:br>
            <a:r>
              <a:rPr lang="en-US" sz="2000" dirty="0" smtClean="0"/>
              <a:t>coloration </a:t>
            </a:r>
            <a:r>
              <a:rPr lang="en-US" sz="2000" dirty="0"/>
              <a:t>for </a:t>
            </a:r>
            <a:r>
              <a:rPr lang="en-US" sz="2000" b="1" dirty="0"/>
              <a:t>zebra</a:t>
            </a:r>
            <a:r>
              <a:rPr lang="en-US" sz="2000" dirty="0"/>
              <a:t>.</a:t>
            </a:r>
            <a:r>
              <a:rPr lang="en-US" sz="2000" i="1" dirty="0"/>
              <a:t> Mammal Review</a:t>
            </a:r>
            <a:r>
              <a:rPr lang="en-US" sz="2000" dirty="0"/>
              <a:t> 32(4):237-244.</a:t>
            </a:r>
            <a:endParaRPr lang="en-US" sz="2000" dirty="0" smtClean="0"/>
          </a:p>
          <a:p>
            <a:r>
              <a:rPr lang="en-US" sz="2000" dirty="0" smtClean="0"/>
              <a:t>Lions are color-blind and may also be confused seeing zebra in high </a:t>
            </a:r>
            <a:br>
              <a:rPr lang="en-US" sz="2000" dirty="0" smtClean="0"/>
            </a:br>
            <a:r>
              <a:rPr lang="en-US" sz="2000" dirty="0" smtClean="0"/>
              <a:t>grass from a distance, with similar light reflection as from moving grass.</a:t>
            </a:r>
            <a:endParaRPr lang="en-US" sz="2000" dirty="0"/>
          </a:p>
          <a:p>
            <a:r>
              <a:rPr lang="en-US" sz="2000" dirty="0" smtClean="0"/>
              <a:t>Stripes </a:t>
            </a:r>
            <a:r>
              <a:rPr lang="en-US" sz="2000" dirty="0"/>
              <a:t>may </a:t>
            </a:r>
            <a:r>
              <a:rPr lang="en-US" sz="2000" dirty="0" smtClean="0"/>
              <a:t>confuse predators as the herd of moving zebras is making </a:t>
            </a:r>
            <a:r>
              <a:rPr lang="en-US" sz="2000" dirty="0"/>
              <a:t>it more difficult </a:t>
            </a:r>
            <a:r>
              <a:rPr lang="en-US" sz="2000" dirty="0" smtClean="0"/>
              <a:t>to </a:t>
            </a:r>
            <a:r>
              <a:rPr lang="en-US" sz="2000" dirty="0"/>
              <a:t>pick out </a:t>
            </a:r>
            <a:r>
              <a:rPr lang="en-US" sz="2000" dirty="0" smtClean="0"/>
              <a:t>the weakest one; lions do not waste energy attacking strong animals, that may jump up quite high.</a:t>
            </a:r>
            <a:endParaRPr lang="en-US" sz="2000" dirty="0"/>
          </a:p>
          <a:p>
            <a:r>
              <a:rPr lang="en-US" sz="2000" dirty="0" smtClean="0"/>
              <a:t>Patterns of stripes are unique, zebras may probably used them for identification, there are other animals that have unique spots or stripes that are used for that purpose.</a:t>
            </a:r>
            <a:endParaRPr lang="en-US" sz="2000" dirty="0"/>
          </a:p>
          <a:p>
            <a:r>
              <a:rPr lang="en-US" sz="2000" dirty="0" smtClean="0"/>
              <a:t>Unsupported: stripes are connected with fat </a:t>
            </a:r>
            <a:r>
              <a:rPr lang="en-US" sz="2000" dirty="0"/>
              <a:t>patterning </a:t>
            </a:r>
            <a:r>
              <a:rPr lang="en-US" sz="2000" dirty="0" smtClean="0"/>
              <a:t>serving </a:t>
            </a:r>
            <a:r>
              <a:rPr lang="en-US" sz="2000" dirty="0"/>
              <a:t>as a thermo-regulatory mechanism for the </a:t>
            </a:r>
            <a:r>
              <a:rPr lang="en-US" sz="2000" dirty="0" smtClean="0"/>
              <a:t>zebra.</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864" y="188640"/>
            <a:ext cx="1714500" cy="866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4" y="1268760"/>
            <a:ext cx="8382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233901"/>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Why taboos?</a:t>
            </a:r>
          </a:p>
        </p:txBody>
      </p:sp>
      <p:sp>
        <p:nvSpPr>
          <p:cNvPr id="3075" name="Rectangle 3"/>
          <p:cNvSpPr>
            <a:spLocks noGrp="1" noChangeArrowheads="1"/>
          </p:cNvSpPr>
          <p:nvPr>
            <p:ph type="body" sz="half" idx="1"/>
          </p:nvPr>
        </p:nvSpPr>
        <p:spPr>
          <a:xfrm>
            <a:off x="611560" y="1171823"/>
            <a:ext cx="8352928" cy="5497537"/>
          </a:xfrm>
          <a:noFill/>
        </p:spPr>
        <p:txBody>
          <a:bodyPr/>
          <a:lstStyle/>
          <a:p>
            <a:r>
              <a:rPr lang="en-US" sz="2000" b="1" dirty="0" smtClean="0"/>
              <a:t>Taboo </a:t>
            </a:r>
            <a:r>
              <a:rPr lang="en-US" sz="2000" dirty="0" smtClean="0"/>
              <a:t>or </a:t>
            </a:r>
            <a:r>
              <a:rPr lang="en-US" sz="2000" b="1" dirty="0" err="1" smtClean="0"/>
              <a:t>tabu</a:t>
            </a:r>
            <a:r>
              <a:rPr lang="en-US" sz="2000" b="1" dirty="0" smtClean="0"/>
              <a:t> </a:t>
            </a:r>
            <a:r>
              <a:rPr lang="en-US" sz="2000" dirty="0" smtClean="0"/>
              <a:t>– from “forbidden” in Polynesian </a:t>
            </a:r>
            <a:br>
              <a:rPr lang="en-US" sz="2000" dirty="0" smtClean="0"/>
            </a:br>
            <a:r>
              <a:rPr lang="en-US" sz="2000" dirty="0" smtClean="0"/>
              <a:t>language; taboos are supported by local cults and religions. </a:t>
            </a:r>
          </a:p>
          <a:p>
            <a:r>
              <a:rPr lang="en-US" sz="2000" dirty="0" smtClean="0"/>
              <a:t>In sub-Saharan </a:t>
            </a:r>
            <a:r>
              <a:rPr lang="en-US" sz="2000" dirty="0"/>
              <a:t>Africa </a:t>
            </a:r>
            <a:r>
              <a:rPr lang="en-US" sz="2000" dirty="0" smtClean="0"/>
              <a:t>the area </a:t>
            </a:r>
            <a:r>
              <a:rPr lang="en-US" sz="2000" dirty="0"/>
              <a:t>of endemic </a:t>
            </a:r>
            <a:r>
              <a:rPr lang="en-US" sz="2000" dirty="0" smtClean="0"/>
              <a:t>malaria coincides with the “Yam Belt”, where yam is the staple food for over </a:t>
            </a:r>
            <a:r>
              <a:rPr lang="en-US" sz="2000" dirty="0"/>
              <a:t>100 </a:t>
            </a:r>
            <a:r>
              <a:rPr lang="en-US" sz="2000" dirty="0" err="1" smtClean="0"/>
              <a:t>ethnolinguistic</a:t>
            </a:r>
            <a:r>
              <a:rPr lang="en-US" sz="2000" dirty="0" smtClean="0"/>
              <a:t> groups, very different cultures/ social organization, but same rituals </a:t>
            </a:r>
            <a:r>
              <a:rPr lang="en-US" sz="2000" dirty="0"/>
              <a:t>and beliefs surrounding cultivation and harvest of </a:t>
            </a:r>
            <a:r>
              <a:rPr lang="en-US" sz="2000" dirty="0" smtClean="0"/>
              <a:t>yams.</a:t>
            </a:r>
            <a:endParaRPr lang="en-US" sz="2000" dirty="0"/>
          </a:p>
          <a:p>
            <a:r>
              <a:rPr lang="en-US" sz="2000" dirty="0" smtClean="0"/>
              <a:t>New </a:t>
            </a:r>
            <a:r>
              <a:rPr lang="en-US" sz="2000" dirty="0"/>
              <a:t>Yam </a:t>
            </a:r>
            <a:r>
              <a:rPr lang="en-US" sz="2000" dirty="0" smtClean="0"/>
              <a:t>Festival (June-Oct) is </a:t>
            </a:r>
            <a:r>
              <a:rPr lang="en-US" sz="2000" dirty="0"/>
              <a:t>preceded </a:t>
            </a:r>
            <a:r>
              <a:rPr lang="en-US" sz="2000" dirty="0" smtClean="0"/>
              <a:t>by several </a:t>
            </a:r>
            <a:r>
              <a:rPr lang="en-US" sz="2000" dirty="0"/>
              <a:t>weeks </a:t>
            </a:r>
            <a:r>
              <a:rPr lang="en-US" sz="2000" dirty="0" smtClean="0"/>
              <a:t>of a </a:t>
            </a:r>
            <a:r>
              <a:rPr lang="en-US" sz="2000" dirty="0"/>
              <a:t>complete ban on yam </a:t>
            </a:r>
            <a:r>
              <a:rPr lang="en-US" sz="2000" dirty="0" smtClean="0"/>
              <a:t>consumption during rainy </a:t>
            </a:r>
            <a:r>
              <a:rPr lang="en-US" sz="2000" dirty="0"/>
              <a:t>season, time of relative </a:t>
            </a:r>
            <a:r>
              <a:rPr lang="en-US" sz="2000" dirty="0" smtClean="0"/>
              <a:t>hunger. Common belief: yam eating at that time will bring great harm.</a:t>
            </a:r>
          </a:p>
          <a:p>
            <a:r>
              <a:rPr lang="en-US" sz="2000" dirty="0"/>
              <a:t>Rainy season </a:t>
            </a:r>
            <a:r>
              <a:rPr lang="en-US" sz="2000" dirty="0" smtClean="0"/>
              <a:t>is the time </a:t>
            </a:r>
            <a:r>
              <a:rPr lang="en-US" sz="2000" dirty="0"/>
              <a:t>of maximal </a:t>
            </a:r>
            <a:r>
              <a:rPr lang="en-US" sz="2000" dirty="0" smtClean="0"/>
              <a:t>mosquito breeding season carrying malaria. </a:t>
            </a:r>
            <a:r>
              <a:rPr lang="en-US" sz="2000" dirty="0"/>
              <a:t>Yams </a:t>
            </a:r>
            <a:r>
              <a:rPr lang="en-US" sz="2000" dirty="0" smtClean="0"/>
              <a:t>contain </a:t>
            </a:r>
            <a:r>
              <a:rPr lang="en-US" sz="2000" dirty="0" err="1" smtClean="0"/>
              <a:t>thiocyanate</a:t>
            </a:r>
            <a:r>
              <a:rPr lang="en-US" sz="2000" dirty="0" smtClean="0"/>
              <a:t>, substance that significantly decreases deleterious </a:t>
            </a:r>
            <a:r>
              <a:rPr lang="en-US" sz="2000" dirty="0"/>
              <a:t>effects of sickle-cell </a:t>
            </a:r>
            <a:r>
              <a:rPr lang="en-US" sz="2000" dirty="0" smtClean="0"/>
              <a:t>gene leading to sickle-cell anemia (with 30-40% prevalence), but also reduces </a:t>
            </a:r>
            <a:r>
              <a:rPr lang="en-US" sz="2000" dirty="0"/>
              <a:t>resistance to </a:t>
            </a:r>
            <a:r>
              <a:rPr lang="en-US" sz="2000" dirty="0" smtClean="0"/>
              <a:t>malaria.</a:t>
            </a:r>
            <a:endParaRPr lang="en-US" sz="2000" dirty="0"/>
          </a:p>
          <a:p>
            <a:r>
              <a:rPr lang="en-US" sz="2000" dirty="0" smtClean="0"/>
              <a:t>Taboo </a:t>
            </a:r>
            <a:r>
              <a:rPr lang="en-US" sz="2000" dirty="0"/>
              <a:t>on yam consumption </a:t>
            </a:r>
            <a:r>
              <a:rPr lang="en-US" sz="2000" dirty="0" smtClean="0"/>
              <a:t>during rainy season makes anemic people more </a:t>
            </a:r>
            <a:r>
              <a:rPr lang="en-US" sz="2000" dirty="0"/>
              <a:t>resistant to malaria, </a:t>
            </a:r>
            <a:r>
              <a:rPr lang="en-US" sz="2000" dirty="0" smtClean="0"/>
              <a:t>while eating yams later helps them survive. </a:t>
            </a:r>
          </a:p>
          <a:p>
            <a:r>
              <a:rPr lang="en-US" sz="2000" dirty="0" smtClean="0"/>
              <a:t>Malaria is also correlated with genetic variants in SE Asia</a:t>
            </a:r>
            <a:r>
              <a:rPr lang="pl-PL" sz="2000" dirty="0" smtClean="0"/>
              <a:t>. </a:t>
            </a:r>
            <a:endParaRPr lang="pl-PL" sz="2000" dirty="0"/>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222" y="-1"/>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315370"/>
      </p:ext>
    </p:extLst>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063333" cy="563562"/>
          </a:xfrm>
        </p:spPr>
        <p:txBody>
          <a:bodyPr/>
          <a:lstStyle/>
          <a:p>
            <a:pPr eaLnBrk="1" hangingPunct="1">
              <a:defRPr/>
            </a:pPr>
            <a:r>
              <a:rPr lang="en-US" dirty="0" smtClean="0"/>
              <a:t>“What” questions</a:t>
            </a:r>
          </a:p>
        </p:txBody>
      </p:sp>
      <p:sp>
        <p:nvSpPr>
          <p:cNvPr id="3075" name="Rectangle 3"/>
          <p:cNvSpPr>
            <a:spLocks noGrp="1" noChangeArrowheads="1"/>
          </p:cNvSpPr>
          <p:nvPr>
            <p:ph type="body" sz="half" idx="1"/>
          </p:nvPr>
        </p:nvSpPr>
        <p:spPr>
          <a:xfrm>
            <a:off x="611560" y="1171823"/>
            <a:ext cx="8064251" cy="3409305"/>
          </a:xfrm>
          <a:noFill/>
        </p:spPr>
        <p:txBody>
          <a:bodyPr/>
          <a:lstStyle/>
          <a:p>
            <a:pPr marL="0" indent="0" eaLnBrk="1" hangingPunct="1">
              <a:buNone/>
            </a:pPr>
            <a:r>
              <a:rPr lang="en-US" sz="2000" dirty="0" smtClean="0"/>
              <a:t>What is the structure, mechanism, function of … </a:t>
            </a:r>
          </a:p>
          <a:p>
            <a:pPr marL="357188" indent="-357188" eaLnBrk="1" hangingPunct="1"/>
            <a:r>
              <a:rPr lang="en-US" sz="2000" dirty="0" smtClean="0"/>
              <a:t>specific gen or protein, like hemoglobin;</a:t>
            </a:r>
          </a:p>
          <a:p>
            <a:pPr marL="357188" indent="-357188" eaLnBrk="1" hangingPunct="1"/>
            <a:r>
              <a:rPr lang="en-US" sz="2000" dirty="0" smtClean="0"/>
              <a:t>bacteria in our bodies;  </a:t>
            </a:r>
          </a:p>
          <a:p>
            <a:pPr marL="357188" indent="-357188" eaLnBrk="1" hangingPunct="1"/>
            <a:r>
              <a:rPr lang="en-US" sz="2000" dirty="0" smtClean="0"/>
              <a:t>specific neurotransmitters and neuromodulators; </a:t>
            </a:r>
          </a:p>
          <a:p>
            <a:pPr marL="357188" indent="-357188" eaLnBrk="1" hangingPunct="1"/>
            <a:r>
              <a:rPr lang="en-US" sz="2000" dirty="0" smtClean="0"/>
              <a:t>cells in our body, like blood cells or astrocytes; </a:t>
            </a:r>
          </a:p>
          <a:p>
            <a:pPr marL="357188" indent="-357188" eaLnBrk="1" hangingPunct="1"/>
            <a:r>
              <a:rPr lang="en-US" sz="2000" dirty="0" smtClean="0"/>
              <a:t>hairs in the inner ear, hairs in the retina; </a:t>
            </a:r>
          </a:p>
          <a:p>
            <a:pPr marL="357188" indent="-357188" eaLnBrk="1" hangingPunct="1"/>
            <a:r>
              <a:rPr lang="en-US" sz="2000" dirty="0" smtClean="0"/>
              <a:t>nucleus </a:t>
            </a:r>
            <a:r>
              <a:rPr lang="en-US" sz="2000" dirty="0" err="1" smtClean="0"/>
              <a:t>accumbens</a:t>
            </a:r>
            <a:r>
              <a:rPr lang="en-US" sz="2000" dirty="0" smtClean="0"/>
              <a:t>, orbitofrontal cortex, brain stem … </a:t>
            </a:r>
          </a:p>
          <a:p>
            <a:pPr marL="357188" indent="-357188" eaLnBrk="1" hangingPunct="1"/>
            <a:r>
              <a:rPr lang="en-US" sz="2000" dirty="0"/>
              <a:t>W</a:t>
            </a:r>
            <a:r>
              <a:rPr lang="en-US" sz="2000" dirty="0" smtClean="0"/>
              <a:t>hat is life? consciousness? reality? good and evil? </a:t>
            </a:r>
          </a:p>
        </p:txBody>
      </p:sp>
      <p:sp>
        <p:nvSpPr>
          <p:cNvPr id="4" name="Rectangle 3"/>
          <p:cNvSpPr txBox="1">
            <a:spLocks noChangeArrowheads="1"/>
          </p:cNvSpPr>
          <p:nvPr/>
        </p:nvSpPr>
        <p:spPr bwMode="auto">
          <a:xfrm>
            <a:off x="611560" y="4290608"/>
            <a:ext cx="8280920" cy="237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1200"/>
              </a:spcAft>
              <a:buClr>
                <a:schemeClr val="tx2"/>
              </a:buClr>
              <a:buSzPct val="115000"/>
              <a:buChar char="•"/>
              <a:defRPr sz="2800">
                <a:solidFill>
                  <a:schemeClr val="tx1"/>
                </a:solidFill>
                <a:latin typeface="+mn-lt"/>
                <a:ea typeface="+mn-ea"/>
                <a:cs typeface="+mn-cs"/>
              </a:defRPr>
            </a:lvl1pPr>
            <a:lvl2pPr marL="742950" indent="-285750" algn="l" rtl="0" eaLnBrk="0" fontAlgn="base" hangingPunct="0">
              <a:spcBef>
                <a:spcPts val="12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0"/>
              </a:spcBef>
              <a:spcAft>
                <a:spcPts val="300"/>
              </a:spcAft>
              <a:buChar char="–"/>
              <a:defRPr sz="18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800">
                <a:solidFill>
                  <a:schemeClr val="tx1"/>
                </a:solidFill>
                <a:latin typeface="+mn-lt"/>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0" indent="0" eaLnBrk="1" hangingPunct="1">
              <a:spcBef>
                <a:spcPts val="0"/>
              </a:spcBef>
              <a:spcAft>
                <a:spcPts val="600"/>
              </a:spcAft>
              <a:buNone/>
            </a:pPr>
            <a:r>
              <a:rPr lang="en-US" sz="2000" dirty="0" smtClean="0"/>
              <a:t>Evolutionary thinking may answer some “why” questions, why something has been useful and therefore has evolved increasing the chances of survival. </a:t>
            </a:r>
          </a:p>
          <a:p>
            <a:pPr marL="0" indent="0" eaLnBrk="1" hangingPunct="1">
              <a:spcBef>
                <a:spcPts val="0"/>
              </a:spcBef>
              <a:spcAft>
                <a:spcPts val="600"/>
              </a:spcAft>
              <a:buNone/>
            </a:pPr>
            <a:r>
              <a:rPr lang="en-US" sz="2000" dirty="0" smtClean="0"/>
              <a:t>Science is focused on answering what questions, understanding basic mechanisms, and this is the first step to answer “how” questions. </a:t>
            </a:r>
            <a:endParaRPr lang="en-US" sz="2000" dirty="0"/>
          </a:p>
          <a:p>
            <a:pPr marL="0" indent="0" eaLnBrk="1" hangingPunct="1">
              <a:spcBef>
                <a:spcPts val="0"/>
              </a:spcBef>
              <a:spcAft>
                <a:spcPts val="600"/>
              </a:spcAft>
              <a:buNone/>
            </a:pPr>
            <a:r>
              <a:rPr lang="en-US" sz="2000" dirty="0" smtClean="0"/>
              <a:t>Some “what” questions do not admit unique answers, refer to vague concepts, and should be left for philosophy, trying to create conceptual basis for understanding of reality.</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6632"/>
            <a:ext cx="26098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377595"/>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“How” </a:t>
            </a:r>
            <a:r>
              <a:rPr lang="en-US" dirty="0"/>
              <a:t>questions</a:t>
            </a:r>
            <a:endParaRPr lang="en-US" dirty="0" smtClean="0"/>
          </a:p>
        </p:txBody>
      </p:sp>
      <p:sp>
        <p:nvSpPr>
          <p:cNvPr id="3075" name="Rectangle 3"/>
          <p:cNvSpPr>
            <a:spLocks noGrp="1" noChangeArrowheads="1"/>
          </p:cNvSpPr>
          <p:nvPr>
            <p:ph type="body" sz="half" idx="1"/>
          </p:nvPr>
        </p:nvSpPr>
        <p:spPr>
          <a:xfrm>
            <a:off x="611560" y="1171823"/>
            <a:ext cx="8064251" cy="3049265"/>
          </a:xfrm>
          <a:noFill/>
        </p:spPr>
        <p:txBody>
          <a:bodyPr/>
          <a:lstStyle/>
          <a:p>
            <a:pPr marL="0" indent="0" eaLnBrk="1" hangingPunct="1">
              <a:buNone/>
            </a:pPr>
            <a:r>
              <a:rPr lang="en-US" sz="2000" dirty="0" smtClean="0"/>
              <a:t>Engineering perspective deals mostly with “how” questions. </a:t>
            </a:r>
          </a:p>
          <a:p>
            <a:pPr marL="0" indent="0" eaLnBrk="1" hangingPunct="1">
              <a:buNone/>
            </a:pPr>
            <a:r>
              <a:rPr lang="en-US" sz="2000" dirty="0" smtClean="0"/>
              <a:t>Why – the need, what – understanding, and how – creation.</a:t>
            </a:r>
            <a:br>
              <a:rPr lang="en-US" sz="2000" dirty="0" smtClean="0"/>
            </a:br>
            <a:r>
              <a:rPr lang="en-US" sz="1000" dirty="0" smtClean="0"/>
              <a:t> </a:t>
            </a:r>
          </a:p>
          <a:p>
            <a:pPr marL="357188" indent="-357188" eaLnBrk="1" hangingPunct="1"/>
            <a:r>
              <a:rPr lang="en-US" sz="2000" dirty="0" smtClean="0"/>
              <a:t>How does it work? (the skin, the ear, the memory … )</a:t>
            </a:r>
          </a:p>
          <a:p>
            <a:pPr marL="357188" indent="-357188" eaLnBrk="1" hangingPunct="1"/>
            <a:r>
              <a:rPr lang="en-US" sz="2000" dirty="0" smtClean="0"/>
              <a:t>How can we understand it? (the brain, the mind, the society …)</a:t>
            </a:r>
          </a:p>
          <a:p>
            <a:pPr marL="357188" indent="-357188" eaLnBrk="1" hangingPunct="1"/>
            <a:r>
              <a:rPr lang="en-US" sz="2000" dirty="0" smtClean="0"/>
              <a:t>How can we construct it (artificial neurons, vision system … )</a:t>
            </a:r>
          </a:p>
          <a:p>
            <a:pPr marL="357188" indent="-357188" eaLnBrk="1" hangingPunct="1"/>
            <a:r>
              <a:rPr lang="en-US" sz="2000" dirty="0" smtClean="0"/>
              <a:t>How can we make a working model? </a:t>
            </a:r>
          </a:p>
          <a:p>
            <a:pPr marL="357188" indent="-357188" eaLnBrk="1" hangingPunct="1"/>
            <a:r>
              <a:rPr lang="en-US" sz="2000" dirty="0" smtClean="0"/>
              <a:t>How to solve the problem? </a:t>
            </a:r>
            <a:endParaRPr lang="en-US" sz="2000" dirty="0"/>
          </a:p>
        </p:txBody>
      </p:sp>
      <p:sp>
        <p:nvSpPr>
          <p:cNvPr id="4" name="Rectangle 3"/>
          <p:cNvSpPr txBox="1">
            <a:spLocks noChangeArrowheads="1"/>
          </p:cNvSpPr>
          <p:nvPr/>
        </p:nvSpPr>
        <p:spPr bwMode="auto">
          <a:xfrm>
            <a:off x="611560" y="4170288"/>
            <a:ext cx="8064251" cy="2350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1200"/>
              </a:spcAft>
              <a:buClr>
                <a:schemeClr val="tx2"/>
              </a:buClr>
              <a:buSzPct val="115000"/>
              <a:buChar char="•"/>
              <a:defRPr sz="2800">
                <a:solidFill>
                  <a:schemeClr val="tx1"/>
                </a:solidFill>
                <a:latin typeface="+mn-lt"/>
                <a:ea typeface="+mn-ea"/>
                <a:cs typeface="+mn-cs"/>
              </a:defRPr>
            </a:lvl1pPr>
            <a:lvl2pPr marL="742950" indent="-285750" algn="l" rtl="0" eaLnBrk="0" fontAlgn="base" hangingPunct="0">
              <a:spcBef>
                <a:spcPts val="12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0"/>
              </a:spcBef>
              <a:spcAft>
                <a:spcPts val="300"/>
              </a:spcAft>
              <a:buChar char="–"/>
              <a:defRPr sz="18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800">
                <a:solidFill>
                  <a:schemeClr val="tx1"/>
                </a:solidFill>
                <a:latin typeface="+mn-lt"/>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eaLnBrk="1" hangingPunct="1">
              <a:spcBef>
                <a:spcPts val="0"/>
              </a:spcBef>
              <a:spcAft>
                <a:spcPts val="600"/>
              </a:spcAft>
            </a:pPr>
            <a:r>
              <a:rPr lang="en-US" sz="2000" dirty="0" smtClean="0"/>
              <a:t>First, we need to understand why: there is ecological need for some brain functions, increasing the efficiency of organisms/systems.</a:t>
            </a:r>
          </a:p>
          <a:p>
            <a:pPr eaLnBrk="1" hangingPunct="1">
              <a:spcAft>
                <a:spcPts val="600"/>
              </a:spcAft>
            </a:pPr>
            <a:r>
              <a:rPr lang="en-US" sz="2000" dirty="0" smtClean="0"/>
              <a:t>Second, we need to understand what: mechanisms and </a:t>
            </a:r>
            <a:r>
              <a:rPr lang="en-US" sz="2000" dirty="0"/>
              <a:t>functions, </a:t>
            </a:r>
            <a:r>
              <a:rPr lang="en-US" sz="2000" dirty="0" smtClean="0"/>
              <a:t>specific brain structures exist for some purpose. </a:t>
            </a:r>
          </a:p>
          <a:p>
            <a:pPr eaLnBrk="1" hangingPunct="1">
              <a:spcAft>
                <a:spcPts val="600"/>
              </a:spcAft>
            </a:pPr>
            <a:r>
              <a:rPr lang="en-US" sz="2000" dirty="0" smtClean="0"/>
              <a:t>Third, we need to learn how: to build models of brain functions, how evolution had created complex, highly efficient but imperfect solutions. </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620" y="1254423"/>
            <a:ext cx="12763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403522"/>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solidFill>
                  <a:srgbClr val="FFC000"/>
                </a:solidFill>
              </a:rPr>
              <a:t>What it will be about</a:t>
            </a:r>
            <a:endParaRPr lang="en-US" dirty="0">
              <a:solidFill>
                <a:srgbClr val="FFC000"/>
              </a:solidFill>
            </a:endParaRPr>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sz="2400" dirty="0" smtClean="0">
                <a:solidFill>
                  <a:srgbClr val="FFC000"/>
                </a:solidFill>
              </a:rPr>
              <a:t>A </a:t>
            </a:r>
            <a:r>
              <a:rPr lang="en-US" sz="2400" dirty="0">
                <a:solidFill>
                  <a:srgbClr val="FFC000"/>
                </a:solidFill>
              </a:rPr>
              <a:t>bit of history of brain </a:t>
            </a:r>
            <a:r>
              <a:rPr lang="en-US" sz="2400" dirty="0" smtClean="0">
                <a:solidFill>
                  <a:srgbClr val="FFC000"/>
                </a:solidFill>
              </a:rPr>
              <a:t>research. </a:t>
            </a:r>
          </a:p>
          <a:p>
            <a:pPr marL="0" indent="0">
              <a:buNone/>
            </a:pPr>
            <a:endParaRPr lang="en-US" dirty="0"/>
          </a:p>
          <a:p>
            <a:pPr marL="0" indent="0">
              <a:buNone/>
            </a:pPr>
            <a:r>
              <a:rPr lang="en-US" dirty="0" smtClean="0"/>
              <a:t>How people in the past tried to understand brain functions?</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730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533400" y="219635"/>
            <a:ext cx="7772400" cy="792163"/>
          </a:xfrm>
          <a:effectLst>
            <a:outerShdw dist="35921" dir="2700000" algn="ctr" rotWithShape="0">
              <a:schemeClr val="bg2"/>
            </a:outerShdw>
          </a:effectLst>
        </p:spPr>
        <p:txBody>
          <a:bodyPr lIns="92075" tIns="46038" rIns="92075" bIns="46038"/>
          <a:lstStyle/>
          <a:p>
            <a:pPr eaLnBrk="1" hangingPunct="1">
              <a:defRPr/>
            </a:pPr>
            <a:r>
              <a:rPr lang="en-US" sz="4000" dirty="0" smtClean="0">
                <a:solidFill>
                  <a:srgbClr val="FFC000"/>
                </a:solidFill>
              </a:rPr>
              <a:t>Ancient History</a:t>
            </a:r>
            <a:endParaRPr lang="pl-PL" sz="4000" noProof="1" smtClean="0">
              <a:solidFill>
                <a:srgbClr val="FFC000"/>
              </a:solidFill>
            </a:endParaRPr>
          </a:p>
        </p:txBody>
      </p:sp>
      <p:sp>
        <p:nvSpPr>
          <p:cNvPr id="5123" name="Rectangle 3"/>
          <p:cNvSpPr>
            <a:spLocks noGrp="1" noChangeArrowheads="1"/>
          </p:cNvSpPr>
          <p:nvPr>
            <p:ph type="body" idx="1"/>
          </p:nvPr>
        </p:nvSpPr>
        <p:spPr>
          <a:xfrm>
            <a:off x="468313" y="1125538"/>
            <a:ext cx="8675687" cy="722312"/>
          </a:xfrm>
          <a:noFill/>
        </p:spPr>
        <p:txBody>
          <a:bodyPr lIns="92075" tIns="46038" rIns="92075" bIns="46038"/>
          <a:lstStyle/>
          <a:p>
            <a:pPr marL="0" indent="0" eaLnBrk="1" hangingPunct="1">
              <a:buFontTx/>
              <a:buNone/>
            </a:pPr>
            <a:r>
              <a:rPr lang="en-US" sz="2000" dirty="0" smtClean="0"/>
              <a:t>Trepanation of the scull has been practiced in ancient times all around the world, with some sculls being 7000 years old – it is not clear why they did it. </a:t>
            </a:r>
          </a:p>
        </p:txBody>
      </p:sp>
      <p:sp>
        <p:nvSpPr>
          <p:cNvPr id="5124" name="Rectangle 4"/>
          <p:cNvSpPr>
            <a:spLocks noChangeArrowheads="1"/>
          </p:cNvSpPr>
          <p:nvPr/>
        </p:nvSpPr>
        <p:spPr bwMode="auto">
          <a:xfrm>
            <a:off x="468313" y="1847851"/>
            <a:ext cx="6191919" cy="244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l">
              <a:buClr>
                <a:schemeClr val="tx2"/>
              </a:buClr>
              <a:buSzPct val="115000"/>
            </a:pPr>
            <a:r>
              <a:rPr lang="en-US" sz="2000" dirty="0" smtClean="0">
                <a:latin typeface="+mn-lt"/>
              </a:rPr>
              <a:t>… </a:t>
            </a:r>
            <a:r>
              <a:rPr lang="en-US" sz="2000" dirty="0">
                <a:latin typeface="+mn-lt"/>
              </a:rPr>
              <a:t>from the brain, and from the brain alone, arise our pleasures, joys, laughter and jokes, as well as our sorrows, pains, grief's and tears. Through it, in particular, we think, see, hear, and distinguish the ugly from the beautiful, the bad from the good, the pleasant from the unpleasant…</a:t>
            </a:r>
          </a:p>
          <a:p>
            <a:pPr algn="l">
              <a:buClr>
                <a:schemeClr val="tx2"/>
              </a:buClr>
              <a:buSzPct val="115000"/>
            </a:pPr>
            <a:endParaRPr lang="en-US" sz="2000" dirty="0">
              <a:latin typeface="+mn-lt"/>
            </a:endParaRPr>
          </a:p>
          <a:p>
            <a:pPr algn="l">
              <a:buClr>
                <a:schemeClr val="tx2"/>
              </a:buClr>
              <a:buSzPct val="115000"/>
            </a:pPr>
            <a:r>
              <a:rPr lang="en-US" sz="2000" dirty="0">
                <a:latin typeface="+mn-lt"/>
              </a:rPr>
              <a:t>Attributed to Hippocrates, 5th century </a:t>
            </a:r>
            <a:r>
              <a:rPr lang="en-US" sz="2000" dirty="0" smtClean="0">
                <a:latin typeface="+mn-lt"/>
              </a:rPr>
              <a:t>BC</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25" y="0"/>
            <a:ext cx="109537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893" y="1904207"/>
            <a:ext cx="238125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noChangeArrowheads="1"/>
          </p:cNvSpPr>
          <p:nvPr/>
        </p:nvSpPr>
        <p:spPr bwMode="auto">
          <a:xfrm>
            <a:off x="437456" y="4365104"/>
            <a:ext cx="8675687"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400">
                <a:solidFill>
                  <a:schemeClr val="tx1"/>
                </a:solidFill>
                <a:latin typeface="+mn-lt"/>
                <a:ea typeface="+mn-ea"/>
                <a:cs typeface="+mn-cs"/>
              </a:defRPr>
            </a:lvl1pPr>
            <a:lvl2pPr marL="742950" indent="-285750" algn="l" rtl="0" eaLnBrk="0" fontAlgn="base" hangingPunct="0">
              <a:spcBef>
                <a:spcPts val="600"/>
              </a:spcBef>
              <a:spcAft>
                <a:spcPct val="0"/>
              </a:spcAft>
              <a:buChar char="–"/>
              <a:defRPr sz="20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a:solidFill>
                  <a:schemeClr val="tx1"/>
                </a:solidFill>
                <a:latin typeface="+mn-lt"/>
              </a:defRPr>
            </a:lvl3pPr>
            <a:lvl4pPr marL="1600200" indent="-228600" algn="l" rtl="0" eaLnBrk="0" fontAlgn="base" hangingPunct="0">
              <a:spcBef>
                <a:spcPct val="0"/>
              </a:spcBef>
              <a:spcAft>
                <a:spcPts val="300"/>
              </a:spcAft>
              <a:buChar char="–"/>
              <a:defRPr sz="16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6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sz="2000" dirty="0" smtClean="0"/>
              <a:t>Hippocrates promoted theory of humors, believed by </a:t>
            </a:r>
            <a:r>
              <a:rPr lang="en-US" sz="2000" dirty="0"/>
              <a:t>Greek, Roman and Islamic physicians, </a:t>
            </a:r>
            <a:r>
              <a:rPr lang="en-US" sz="2000" dirty="0" smtClean="0"/>
              <a:t>that survived until the XIX century. The </a:t>
            </a:r>
            <a:r>
              <a:rPr lang="en-US" sz="2000" dirty="0"/>
              <a:t>four </a:t>
            </a:r>
            <a:r>
              <a:rPr lang="en-US" sz="2000" dirty="0" smtClean="0"/>
              <a:t>humors/characters: </a:t>
            </a:r>
          </a:p>
          <a:p>
            <a:r>
              <a:rPr lang="en-US" sz="2000" dirty="0" smtClean="0"/>
              <a:t>black </a:t>
            </a:r>
            <a:r>
              <a:rPr lang="en-US" sz="2000" dirty="0"/>
              <a:t>bile (gr. </a:t>
            </a:r>
            <a:r>
              <a:rPr lang="en-US" sz="2000" dirty="0" err="1"/>
              <a:t>melan</a:t>
            </a:r>
            <a:r>
              <a:rPr lang="en-US" sz="2000" dirty="0"/>
              <a:t> </a:t>
            </a:r>
            <a:r>
              <a:rPr lang="en-US" sz="2000" dirty="0" err="1"/>
              <a:t>chole</a:t>
            </a:r>
            <a:r>
              <a:rPr lang="en-US" sz="2000" dirty="0"/>
              <a:t>), </a:t>
            </a:r>
            <a:r>
              <a:rPr lang="en-US" sz="2000" dirty="0" smtClean="0"/>
              <a:t>melancholic, despondent, irritable </a:t>
            </a:r>
          </a:p>
          <a:p>
            <a:r>
              <a:rPr lang="en-US" sz="2000" dirty="0" smtClean="0"/>
              <a:t>yellow </a:t>
            </a:r>
            <a:r>
              <a:rPr lang="en-US" sz="2000" dirty="0"/>
              <a:t>bile (gr. </a:t>
            </a:r>
            <a:r>
              <a:rPr lang="en-US" sz="2000" dirty="0" err="1"/>
              <a:t>chole</a:t>
            </a:r>
            <a:r>
              <a:rPr lang="en-US" sz="2000" dirty="0"/>
              <a:t>), </a:t>
            </a:r>
            <a:r>
              <a:rPr lang="en-US" sz="2000" dirty="0" smtClean="0"/>
              <a:t>choleric, bad tempered</a:t>
            </a:r>
          </a:p>
          <a:p>
            <a:r>
              <a:rPr lang="en-US" sz="2000" dirty="0" smtClean="0"/>
              <a:t>white phlegm </a:t>
            </a:r>
            <a:r>
              <a:rPr lang="en-US" sz="2000" dirty="0"/>
              <a:t>(gr. </a:t>
            </a:r>
            <a:r>
              <a:rPr lang="en-US" sz="2000" dirty="0" err="1"/>
              <a:t>phlegma</a:t>
            </a:r>
            <a:r>
              <a:rPr lang="en-US" sz="2000" dirty="0"/>
              <a:t>), </a:t>
            </a:r>
            <a:r>
              <a:rPr lang="en-US" sz="2000" dirty="0" smtClean="0"/>
              <a:t>phlegmatic, calm </a:t>
            </a:r>
          </a:p>
          <a:p>
            <a:r>
              <a:rPr lang="en-US" sz="2000" dirty="0" smtClean="0"/>
              <a:t>red blood </a:t>
            </a:r>
            <a:r>
              <a:rPr lang="en-US" sz="2000" dirty="0"/>
              <a:t>(lat. </a:t>
            </a:r>
            <a:r>
              <a:rPr lang="en-US" sz="2000" dirty="0" err="1"/>
              <a:t>sanguis</a:t>
            </a:r>
            <a:r>
              <a:rPr lang="en-US" sz="2000" dirty="0"/>
              <a:t>), sanguine, courageous, hopeful, amorous</a:t>
            </a:r>
          </a:p>
          <a:p>
            <a:pPr marL="0" indent="0">
              <a:buNone/>
            </a:pPr>
            <a:endParaRPr lang="en-US" sz="2000" dirty="0"/>
          </a:p>
        </p:txBody>
      </p:sp>
    </p:spTree>
  </p:cSld>
  <p:clrMapOvr>
    <a:masterClrMapping/>
  </p:clrMapOvr>
  <p:transition advTm="61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Placeholder 2"/>
          <p:cNvSpPr>
            <a:spLocks noGrp="1"/>
          </p:cNvSpPr>
          <p:nvPr>
            <p:ph type="body" sz="half" idx="4294967295"/>
          </p:nvPr>
        </p:nvSpPr>
        <p:spPr>
          <a:xfrm>
            <a:off x="469900" y="1320800"/>
            <a:ext cx="6334348" cy="5420568"/>
          </a:xfrm>
        </p:spPr>
        <p:txBody>
          <a:bodyPr lIns="91440" tIns="45720" rIns="91440" bIns="45720"/>
          <a:lstStyle/>
          <a:p>
            <a:pPr eaLnBrk="1" hangingPunct="1"/>
            <a:r>
              <a:rPr lang="en-US" sz="2000" b="1" dirty="0">
                <a:solidFill>
                  <a:srgbClr val="FFC000"/>
                </a:solidFill>
              </a:rPr>
              <a:t>Galen of </a:t>
            </a:r>
            <a:r>
              <a:rPr lang="en-US" sz="2000" b="1" dirty="0" err="1" smtClean="0">
                <a:solidFill>
                  <a:srgbClr val="FFC000"/>
                </a:solidFill>
              </a:rPr>
              <a:t>Pergamon</a:t>
            </a:r>
            <a:r>
              <a:rPr lang="en-US" sz="2000" b="1" dirty="0" smtClean="0"/>
              <a:t> </a:t>
            </a:r>
            <a:r>
              <a:rPr lang="en-US" sz="2000" dirty="0" smtClean="0"/>
              <a:t>(129 </a:t>
            </a:r>
            <a:r>
              <a:rPr lang="en-US" sz="2000" dirty="0"/>
              <a:t>– </a:t>
            </a:r>
            <a:r>
              <a:rPr lang="en-US" sz="2000" dirty="0" smtClean="0"/>
              <a:t>199) was most famous medical researcher, his theories </a:t>
            </a:r>
            <a:r>
              <a:rPr lang="en-US" sz="2000" dirty="0"/>
              <a:t>based on dissection of monkeys and </a:t>
            </a:r>
            <a:r>
              <a:rPr lang="en-US" sz="2000" dirty="0" smtClean="0"/>
              <a:t>pigs dominated for 1500 years, his works were studied even in 19</a:t>
            </a:r>
            <a:r>
              <a:rPr lang="en-US" sz="2000" baseline="30000" dirty="0" smtClean="0"/>
              <a:t>th</a:t>
            </a:r>
            <a:r>
              <a:rPr lang="en-US" sz="2000" dirty="0" smtClean="0"/>
              <a:t> century! He discovered that brain controls movement through cranial and peripheral nerves. </a:t>
            </a:r>
          </a:p>
          <a:p>
            <a:pPr eaLnBrk="1" hangingPunct="1"/>
            <a:r>
              <a:rPr lang="en-US" sz="2000" i="1" dirty="0" smtClean="0"/>
              <a:t>The </a:t>
            </a:r>
            <a:r>
              <a:rPr lang="en-US" sz="2000" i="1" dirty="0"/>
              <a:t>Canon of </a:t>
            </a:r>
            <a:r>
              <a:rPr lang="en-US" sz="2000" i="1" dirty="0" smtClean="0"/>
              <a:t>Medicine</a:t>
            </a:r>
            <a:r>
              <a:rPr lang="en-US" sz="2000" dirty="0" smtClean="0"/>
              <a:t> (1025), encyclopedia </a:t>
            </a:r>
            <a:r>
              <a:rPr lang="en-US" sz="2000" dirty="0"/>
              <a:t>of </a:t>
            </a:r>
            <a:r>
              <a:rPr lang="en-US" sz="2000" dirty="0" err="1"/>
              <a:t>Galenic</a:t>
            </a:r>
            <a:r>
              <a:rPr lang="en-US" sz="2000" dirty="0"/>
              <a:t> </a:t>
            </a:r>
            <a:r>
              <a:rPr lang="en-US" sz="2000" dirty="0" smtClean="0"/>
              <a:t>medicine, compiled </a:t>
            </a:r>
            <a:r>
              <a:rPr lang="en-US" sz="2000" dirty="0"/>
              <a:t>by </a:t>
            </a:r>
            <a:r>
              <a:rPr lang="en-US" sz="2000" b="1" dirty="0" err="1">
                <a:solidFill>
                  <a:srgbClr val="FFC000"/>
                </a:solidFill>
              </a:rPr>
              <a:t>Ibn</a:t>
            </a:r>
            <a:r>
              <a:rPr lang="en-US" sz="2000" b="1" dirty="0">
                <a:solidFill>
                  <a:srgbClr val="FFC000"/>
                </a:solidFill>
              </a:rPr>
              <a:t> </a:t>
            </a:r>
            <a:r>
              <a:rPr lang="en-US" sz="2000" b="1" dirty="0" err="1">
                <a:solidFill>
                  <a:srgbClr val="FFC000"/>
                </a:solidFill>
              </a:rPr>
              <a:t>Sīnā</a:t>
            </a:r>
            <a:r>
              <a:rPr lang="en-US" sz="2000" b="1" dirty="0">
                <a:solidFill>
                  <a:srgbClr val="FFC000"/>
                </a:solidFill>
              </a:rPr>
              <a:t> (Avicenna</a:t>
            </a:r>
            <a:r>
              <a:rPr lang="en-US" sz="2000" b="1" dirty="0" smtClean="0">
                <a:solidFill>
                  <a:srgbClr val="FFC000"/>
                </a:solidFill>
              </a:rPr>
              <a:t>)</a:t>
            </a:r>
            <a:r>
              <a:rPr lang="en-US" sz="2000" dirty="0" smtClean="0"/>
              <a:t>, </a:t>
            </a:r>
            <a:r>
              <a:rPr lang="en-US" dirty="0" smtClean="0"/>
              <a:t>an example of the great Islamic </a:t>
            </a:r>
            <a:r>
              <a:rPr lang="en-US" dirty="0"/>
              <a:t>school of brain </a:t>
            </a:r>
            <a:r>
              <a:rPr lang="en-US" dirty="0" smtClean="0"/>
              <a:t>surgery.</a:t>
            </a:r>
            <a:endParaRPr lang="en-US" sz="2000" dirty="0" smtClean="0"/>
          </a:p>
          <a:p>
            <a:pPr eaLnBrk="1" hangingPunct="1"/>
            <a:r>
              <a:rPr lang="en-US" sz="2000" b="1" dirty="0" smtClean="0">
                <a:solidFill>
                  <a:srgbClr val="FFC000"/>
                </a:solidFill>
              </a:rPr>
              <a:t>Andreas Vesalius</a:t>
            </a:r>
            <a:r>
              <a:rPr lang="en-US" sz="2000" dirty="0" smtClean="0"/>
              <a:t> (1514-1564), a Belgian physician, published 7 volumes of detailed anatomy based on dissections of human body </a:t>
            </a:r>
            <a:r>
              <a:rPr lang="en-US" sz="2000" i="1" dirty="0" smtClean="0"/>
              <a:t>De </a:t>
            </a:r>
            <a:r>
              <a:rPr lang="en-US" sz="2000" i="1" dirty="0" err="1" smtClean="0"/>
              <a:t>humani</a:t>
            </a:r>
            <a:r>
              <a:rPr lang="en-US" sz="2000" i="1" dirty="0" smtClean="0"/>
              <a:t> </a:t>
            </a:r>
            <a:r>
              <a:rPr lang="en-US" sz="2000" i="1" dirty="0" err="1" smtClean="0"/>
              <a:t>corporis</a:t>
            </a:r>
            <a:r>
              <a:rPr lang="en-US" sz="2000" i="1" dirty="0" smtClean="0"/>
              <a:t> </a:t>
            </a:r>
            <a:r>
              <a:rPr lang="en-US" sz="2000" i="1" dirty="0" err="1" smtClean="0"/>
              <a:t>fabrica</a:t>
            </a:r>
            <a:r>
              <a:rPr lang="en-US" sz="2000" dirty="0" smtClean="0"/>
              <a:t> (1543), correcting Aristotle &amp; Galen errors.</a:t>
            </a:r>
          </a:p>
          <a:p>
            <a:pPr eaLnBrk="1" hangingPunct="1"/>
            <a:r>
              <a:rPr lang="en-US" sz="2000" b="1" dirty="0" smtClean="0">
                <a:solidFill>
                  <a:srgbClr val="FFC000"/>
                </a:solidFill>
              </a:rPr>
              <a:t>William Harvey</a:t>
            </a:r>
            <a:r>
              <a:rPr lang="en-US" sz="2000" b="1" dirty="0" smtClean="0"/>
              <a:t>,</a:t>
            </a:r>
            <a:r>
              <a:rPr lang="en-US" sz="2000" dirty="0" smtClean="0"/>
              <a:t> </a:t>
            </a:r>
            <a:r>
              <a:rPr lang="en-US" i="1" dirty="0" smtClean="0"/>
              <a:t>On </a:t>
            </a:r>
            <a:r>
              <a:rPr lang="en-US" i="1" dirty="0"/>
              <a:t>The Motion Of The Heart And Blood In Animals</a:t>
            </a:r>
            <a:r>
              <a:rPr lang="en-US" sz="2000" dirty="0" smtClean="0"/>
              <a:t> (1628): mechanism of blood circulation.</a:t>
            </a:r>
          </a:p>
        </p:txBody>
      </p:sp>
      <p:sp>
        <p:nvSpPr>
          <p:cNvPr id="1293318" name="Title 1"/>
          <p:cNvSpPr>
            <a:spLocks/>
          </p:cNvSpPr>
          <p:nvPr/>
        </p:nvSpPr>
        <p:spPr bwMode="auto">
          <a:xfrm>
            <a:off x="381000" y="215900"/>
            <a:ext cx="7772400" cy="914400"/>
          </a:xfrm>
          <a:prstGeom prst="rect">
            <a:avLst/>
          </a:prstGeom>
          <a:noFill/>
          <a:ln w="12700">
            <a:noFill/>
            <a:miter lim="800000"/>
            <a:headEnd/>
            <a:tailEnd/>
          </a:ln>
          <a:effectLst/>
        </p:spPr>
        <p:txBody>
          <a:bodyPr anchor="ctr"/>
          <a:lstStyle/>
          <a:p>
            <a:pPr eaLnBrk="1" hangingPunct="1">
              <a:defRPr/>
            </a:pPr>
            <a:r>
              <a:rPr lang="en-US" sz="4000" dirty="0" smtClean="0">
                <a:solidFill>
                  <a:srgbClr val="FFC000"/>
                </a:solidFill>
                <a:effectLst>
                  <a:outerShdw blurRad="38100" dist="38100" dir="2700000" algn="tl">
                    <a:srgbClr val="000000">
                      <a:alpha val="43137"/>
                    </a:srgbClr>
                  </a:outerShdw>
                </a:effectLst>
                <a:latin typeface="+mn-lt"/>
              </a:rPr>
              <a:t>Early History</a:t>
            </a:r>
            <a:endParaRPr lang="en-US" sz="4400" dirty="0">
              <a:solidFill>
                <a:srgbClr val="FFC000"/>
              </a:solidFill>
              <a:effectLst>
                <a:outerShdw blurRad="38100" dist="38100" dir="2700000" algn="tl">
                  <a:srgbClr val="000000">
                    <a:alpha val="43137"/>
                  </a:srgbClr>
                </a:outerShdw>
              </a:effectLst>
              <a:latin typeface="+mn-lt"/>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215900"/>
            <a:ext cx="2066925" cy="2209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494841"/>
            <a:ext cx="222885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173" y="2425700"/>
            <a:ext cx="1905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250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ext Placeholder 2"/>
          <p:cNvSpPr>
            <a:spLocks noGrp="1"/>
          </p:cNvSpPr>
          <p:nvPr>
            <p:ph type="body" sz="half" idx="4294967295"/>
          </p:nvPr>
        </p:nvSpPr>
        <p:spPr>
          <a:xfrm>
            <a:off x="381000" y="4368800"/>
            <a:ext cx="8583488" cy="2300560"/>
          </a:xfrm>
        </p:spPr>
        <p:txBody>
          <a:bodyPr lIns="91440" tIns="45720" rIns="91440" bIns="45720"/>
          <a:lstStyle/>
          <a:p>
            <a:pPr eaLnBrk="1" hangingPunct="1">
              <a:lnSpc>
                <a:spcPct val="90000"/>
              </a:lnSpc>
            </a:pPr>
            <a:r>
              <a:rPr lang="en-US" sz="2000" dirty="0" smtClean="0"/>
              <a:t>He though that animals are automata, only humans can think, have rational souls. His famous statement was: </a:t>
            </a:r>
            <a:r>
              <a:rPr lang="en-US" sz="2000" i="1" dirty="0" smtClean="0"/>
              <a:t>cogito ergo sum</a:t>
            </a:r>
            <a:r>
              <a:rPr lang="en-US" sz="2000" dirty="0" smtClean="0"/>
              <a:t> ("I think, therefore I am"). </a:t>
            </a:r>
          </a:p>
          <a:p>
            <a:pPr eaLnBrk="1" hangingPunct="1">
              <a:lnSpc>
                <a:spcPct val="90000"/>
              </a:lnSpc>
            </a:pPr>
            <a:r>
              <a:rPr lang="en-US" sz="2000" dirty="0" smtClean="0"/>
              <a:t>The problem of Cartesian dualists: how is the immaterial mind interacting with material body? This has been discussed since antiquity till now.</a:t>
            </a:r>
          </a:p>
          <a:p>
            <a:pPr eaLnBrk="1" hangingPunct="1">
              <a:lnSpc>
                <a:spcPct val="90000"/>
              </a:lnSpc>
            </a:pPr>
            <a:r>
              <a:rPr lang="en-US" sz="2000" b="1" dirty="0" smtClean="0">
                <a:solidFill>
                  <a:srgbClr val="FFC000"/>
                </a:solidFill>
              </a:rPr>
              <a:t>Antonio </a:t>
            </a:r>
            <a:r>
              <a:rPr lang="en-US" sz="2000" b="1" dirty="0" err="1" smtClean="0">
                <a:solidFill>
                  <a:srgbClr val="FFC000"/>
                </a:solidFill>
              </a:rPr>
              <a:t>Damasio’s</a:t>
            </a:r>
            <a:r>
              <a:rPr lang="en-US" sz="2000" dirty="0" smtClean="0"/>
              <a:t>  </a:t>
            </a:r>
            <a:r>
              <a:rPr lang="en-US" sz="2000" i="1" dirty="0" smtClean="0"/>
              <a:t>Descartes</a:t>
            </a:r>
            <a:r>
              <a:rPr lang="en-US" sz="2000" i="1" dirty="0"/>
              <a:t>' </a:t>
            </a:r>
            <a:r>
              <a:rPr lang="en-US" sz="2000" i="1" dirty="0" smtClean="0"/>
              <a:t>error</a:t>
            </a:r>
            <a:r>
              <a:rPr lang="en-US" sz="2000" i="1" dirty="0"/>
              <a:t>. Emotion, Reason, and the Human </a:t>
            </a:r>
            <a:r>
              <a:rPr lang="en-US" sz="2000" i="1" dirty="0" smtClean="0"/>
              <a:t>Brain</a:t>
            </a:r>
            <a:r>
              <a:rPr lang="en-US" sz="2000" dirty="0" smtClean="0"/>
              <a:t>  discussed connections between emotions and cognition, with body as “canvas for emotional expression”, leading to embodied intelligence.</a:t>
            </a:r>
          </a:p>
        </p:txBody>
      </p:sp>
      <p:sp>
        <p:nvSpPr>
          <p:cNvPr id="1295366" name="Title 1"/>
          <p:cNvSpPr>
            <a:spLocks/>
          </p:cNvSpPr>
          <p:nvPr/>
        </p:nvSpPr>
        <p:spPr bwMode="auto">
          <a:xfrm>
            <a:off x="381000" y="215900"/>
            <a:ext cx="7772400" cy="914400"/>
          </a:xfrm>
          <a:prstGeom prst="rect">
            <a:avLst/>
          </a:prstGeom>
          <a:noFill/>
          <a:ln w="12700">
            <a:noFill/>
            <a:miter lim="800000"/>
            <a:headEnd/>
            <a:tailEnd/>
          </a:ln>
          <a:effectLst/>
        </p:spPr>
        <p:txBody>
          <a:bodyPr anchor="ctr"/>
          <a:lstStyle/>
          <a:p>
            <a:pPr eaLnBrk="1" hangingPunct="1">
              <a:defRPr/>
            </a:pPr>
            <a:r>
              <a:rPr lang="en-US" sz="4000" dirty="0" smtClean="0">
                <a:solidFill>
                  <a:srgbClr val="FFC000"/>
                </a:solidFill>
                <a:effectLst>
                  <a:outerShdw blurRad="38100" dist="38100" dir="2700000" algn="tl">
                    <a:srgbClr val="000000">
                      <a:alpha val="43137"/>
                    </a:srgbClr>
                  </a:outerShdw>
                </a:effectLst>
                <a:latin typeface="Calibri" pitchFamily="34" charset="0"/>
              </a:rPr>
              <a:t>Renaissance</a:t>
            </a:r>
            <a:endParaRPr lang="en-US" sz="4000" dirty="0">
              <a:solidFill>
                <a:srgbClr val="FFC000"/>
              </a:solidFill>
              <a:effectLst>
                <a:outerShdw blurRad="38100" dist="38100" dir="2700000" algn="tl">
                  <a:srgbClr val="000000">
                    <a:alpha val="43137"/>
                  </a:srgbClr>
                </a:outerShdw>
              </a:effectLst>
              <a:latin typeface="Calibri" pitchFamily="34" charset="0"/>
            </a:endParaRPr>
          </a:p>
        </p:txBody>
      </p:sp>
      <p:sp>
        <p:nvSpPr>
          <p:cNvPr id="49159" name="Text Placeholder 2"/>
          <p:cNvSpPr>
            <a:spLocks/>
          </p:cNvSpPr>
          <p:nvPr/>
        </p:nvSpPr>
        <p:spPr bwMode="auto">
          <a:xfrm>
            <a:off x="381000" y="1264513"/>
            <a:ext cx="4767064" cy="31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ts val="0"/>
              </a:spcBef>
              <a:spcAft>
                <a:spcPts val="1200"/>
              </a:spcAft>
              <a:buClr>
                <a:srgbClr val="315263"/>
              </a:buClr>
              <a:buSzPct val="75000"/>
            </a:pPr>
            <a:r>
              <a:rPr lang="nl-NL" sz="2000" dirty="0">
                <a:solidFill>
                  <a:srgbClr val="F8F8F8"/>
                </a:solidFill>
                <a:latin typeface="+mn-lt"/>
              </a:rPr>
              <a:t>Anatomy lessons (here dr Willem van der Meer by </a:t>
            </a:r>
            <a:r>
              <a:rPr lang="nl-NL" sz="2000" dirty="0" smtClean="0">
                <a:solidFill>
                  <a:srgbClr val="F8F8F8"/>
                </a:solidFill>
                <a:latin typeface="+mn-lt"/>
              </a:rPr>
              <a:t>M.J. van Mierevelt) became quite popular in 17th century, students traveled whenever fresh body of an executed  criminal was available ... </a:t>
            </a:r>
            <a:endParaRPr lang="en-US" sz="2000" i="0" dirty="0">
              <a:solidFill>
                <a:srgbClr val="F8F8F8"/>
              </a:solidFill>
              <a:latin typeface="+mn-lt"/>
            </a:endParaRPr>
          </a:p>
          <a:p>
            <a:pPr algn="l" eaLnBrk="1" hangingPunct="1">
              <a:spcBef>
                <a:spcPts val="0"/>
              </a:spcBef>
              <a:spcAft>
                <a:spcPts val="1200"/>
              </a:spcAft>
              <a:buClr>
                <a:srgbClr val="315263"/>
              </a:buClr>
              <a:buSzPct val="75000"/>
            </a:pPr>
            <a:r>
              <a:rPr lang="en-US" sz="2000" b="1" i="0" dirty="0">
                <a:solidFill>
                  <a:srgbClr val="FFC000"/>
                </a:solidFill>
                <a:latin typeface="+mn-lt"/>
              </a:rPr>
              <a:t>René Descartes</a:t>
            </a:r>
            <a:r>
              <a:rPr lang="en-US" sz="2000" i="0" dirty="0">
                <a:solidFill>
                  <a:srgbClr val="F8F8F8"/>
                </a:solidFill>
                <a:latin typeface="+mn-lt"/>
              </a:rPr>
              <a:t> (</a:t>
            </a:r>
            <a:r>
              <a:rPr lang="en-US" sz="2000" dirty="0">
                <a:solidFill>
                  <a:srgbClr val="F8F8F8"/>
                </a:solidFill>
                <a:latin typeface="+mn-lt"/>
              </a:rPr>
              <a:t>1596 -1650</a:t>
            </a:r>
            <a:r>
              <a:rPr lang="en-US" sz="2000" dirty="0" smtClean="0">
                <a:solidFill>
                  <a:srgbClr val="F8F8F8"/>
                </a:solidFill>
                <a:latin typeface="+mn-lt"/>
              </a:rPr>
              <a:t>), </a:t>
            </a:r>
            <a:br>
              <a:rPr lang="en-US" sz="2000" dirty="0" smtClean="0">
                <a:solidFill>
                  <a:srgbClr val="F8F8F8"/>
                </a:solidFill>
                <a:latin typeface="+mn-lt"/>
              </a:rPr>
            </a:br>
            <a:r>
              <a:rPr lang="en-US" sz="2000" i="0" dirty="0" smtClean="0">
                <a:solidFill>
                  <a:srgbClr val="F8F8F8"/>
                </a:solidFill>
                <a:latin typeface="+mn-lt"/>
              </a:rPr>
              <a:t>a </a:t>
            </a:r>
            <a:r>
              <a:rPr lang="en-US" sz="2000" i="0" dirty="0">
                <a:solidFill>
                  <a:srgbClr val="F8F8F8"/>
                </a:solidFill>
                <a:latin typeface="+mn-lt"/>
              </a:rPr>
              <a:t>mathematician and philosopher is considered as the originator of modern </a:t>
            </a:r>
            <a:r>
              <a:rPr lang="en-US" sz="2000" i="0" dirty="0" smtClean="0">
                <a:solidFill>
                  <a:srgbClr val="F8F8F8"/>
                </a:solidFill>
                <a:latin typeface="+mn-lt"/>
              </a:rPr>
              <a:t>philosophy of mind.</a:t>
            </a:r>
            <a:endParaRPr lang="en-US" sz="2000" i="0" dirty="0">
              <a:solidFill>
                <a:srgbClr val="F8F8F8"/>
              </a:solidFill>
              <a:latin typeface="+mn-lt"/>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212" y="1422400"/>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466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dirty="0" smtClean="0"/>
              <a:t>A </a:t>
            </a:r>
            <a:r>
              <a:rPr lang="en-US" dirty="0"/>
              <a:t>bit of history of brain </a:t>
            </a:r>
            <a:r>
              <a:rPr lang="en-US" dirty="0" smtClean="0"/>
              <a:t>research. </a:t>
            </a:r>
          </a:p>
          <a:p>
            <a:pPr marL="457200" lvl="0" indent="-457200">
              <a:buFont typeface="+mj-lt"/>
              <a:buAutoNum type="arabicPeriod"/>
            </a:pPr>
            <a:r>
              <a:rPr lang="en-US" dirty="0" smtClean="0"/>
              <a:t>Brain-related research fields and their methods. </a:t>
            </a:r>
          </a:p>
          <a:p>
            <a:pPr marL="457200" indent="-457200">
              <a:buFont typeface="+mj-lt"/>
              <a:buAutoNum type="arabicPeriod"/>
            </a:pPr>
            <a:r>
              <a:rPr lang="en-US" dirty="0" smtClean="0"/>
              <a:t>Evolutionary perspective: functions required for survival. </a:t>
            </a:r>
          </a:p>
          <a:p>
            <a:pPr marL="457200" indent="-457200">
              <a:buFont typeface="+mj-lt"/>
              <a:buAutoNum type="arabicPeriod"/>
            </a:pPr>
            <a:r>
              <a:rPr lang="en-US" dirty="0" smtClean="0"/>
              <a:t>Building </a:t>
            </a:r>
            <a:r>
              <a:rPr lang="en-US" dirty="0"/>
              <a:t>on the existing </a:t>
            </a:r>
            <a:r>
              <a:rPr lang="en-US" dirty="0" smtClean="0"/>
              <a:t>foundations. </a:t>
            </a:r>
          </a:p>
          <a:p>
            <a:pPr marL="457200" indent="-457200">
              <a:buFont typeface="+mj-lt"/>
              <a:buAutoNum type="arabicPeriod"/>
            </a:pPr>
            <a:r>
              <a:rPr lang="en-US" dirty="0" smtClean="0"/>
              <a:t>Multi-objective optimization requires compromise.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070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5" name="Title 1"/>
          <p:cNvSpPr>
            <a:spLocks/>
          </p:cNvSpPr>
          <p:nvPr/>
        </p:nvSpPr>
        <p:spPr bwMode="auto">
          <a:xfrm>
            <a:off x="381000" y="215900"/>
            <a:ext cx="7772400" cy="914400"/>
          </a:xfrm>
          <a:prstGeom prst="rect">
            <a:avLst/>
          </a:prstGeom>
          <a:noFill/>
          <a:ln w="12700">
            <a:noFill/>
            <a:miter lim="800000"/>
            <a:headEnd/>
            <a:tailEnd/>
          </a:ln>
          <a:effectLst/>
        </p:spPr>
        <p:txBody>
          <a:bodyPr anchor="ctr"/>
          <a:lstStyle/>
          <a:p>
            <a:pPr eaLnBrk="1" hangingPunct="1">
              <a:defRPr/>
            </a:pPr>
            <a:r>
              <a:rPr lang="en-US" sz="4000" dirty="0" smtClean="0">
                <a:solidFill>
                  <a:srgbClr val="FFC000"/>
                </a:solidFill>
                <a:effectLst>
                  <a:outerShdw blurRad="38100" dist="38100" dir="2700000" algn="tl">
                    <a:srgbClr val="000000">
                      <a:alpha val="43137"/>
                    </a:srgbClr>
                  </a:outerShdw>
                </a:effectLst>
                <a:latin typeface="Calibri" pitchFamily="34" charset="0"/>
              </a:rPr>
              <a:t>Evolution</a:t>
            </a:r>
            <a:endParaRPr lang="en-US" sz="4000" dirty="0">
              <a:solidFill>
                <a:srgbClr val="FFC000"/>
              </a:solidFill>
              <a:effectLst>
                <a:outerShdw blurRad="38100" dist="38100" dir="2700000" algn="tl">
                  <a:srgbClr val="000000">
                    <a:alpha val="43137"/>
                  </a:srgbClr>
                </a:outerShdw>
              </a:effectLst>
              <a:latin typeface="Calibri" pitchFamily="34" charset="0"/>
            </a:endParaRPr>
          </a:p>
        </p:txBody>
      </p:sp>
      <p:sp>
        <p:nvSpPr>
          <p:cNvPr id="50181" name="Text Placeholder 2"/>
          <p:cNvSpPr>
            <a:spLocks/>
          </p:cNvSpPr>
          <p:nvPr/>
        </p:nvSpPr>
        <p:spPr bwMode="auto">
          <a:xfrm>
            <a:off x="368300" y="1268760"/>
            <a:ext cx="5927782" cy="543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pPr>
            <a:r>
              <a:rPr lang="en-US" sz="2000" b="1" i="0" dirty="0" smtClean="0">
                <a:solidFill>
                  <a:srgbClr val="FFC000"/>
                </a:solidFill>
                <a:latin typeface="+mj-lt"/>
              </a:rPr>
              <a:t>Charles Darwin</a:t>
            </a:r>
            <a:r>
              <a:rPr lang="en-US" sz="2000" i="0" dirty="0" smtClean="0">
                <a:solidFill>
                  <a:srgbClr val="F8F8F8"/>
                </a:solidFill>
                <a:latin typeface="+mj-lt"/>
              </a:rPr>
              <a:t> (</a:t>
            </a:r>
            <a:r>
              <a:rPr lang="en-US" sz="2000" dirty="0" smtClean="0">
                <a:solidFill>
                  <a:srgbClr val="F8F8F8"/>
                </a:solidFill>
                <a:latin typeface="+mj-lt"/>
              </a:rPr>
              <a:t>1809 –1882). Books: </a:t>
            </a:r>
            <a:br>
              <a:rPr lang="en-US" sz="2000" dirty="0" smtClean="0">
                <a:solidFill>
                  <a:srgbClr val="F8F8F8"/>
                </a:solidFill>
                <a:latin typeface="+mj-lt"/>
              </a:rPr>
            </a:br>
            <a:r>
              <a:rPr lang="en-US" sz="2000" i="1" dirty="0" smtClean="0">
                <a:solidFill>
                  <a:srgbClr val="F8F8F8"/>
                </a:solidFill>
                <a:latin typeface="+mj-lt"/>
              </a:rPr>
              <a:t>On the origin of species by means of natural selection, or the preservation of </a:t>
            </a:r>
            <a:r>
              <a:rPr lang="en-US" sz="2000" i="1" dirty="0" err="1" smtClean="0">
                <a:solidFill>
                  <a:srgbClr val="F8F8F8"/>
                </a:solidFill>
                <a:latin typeface="+mj-lt"/>
              </a:rPr>
              <a:t>favoured</a:t>
            </a:r>
            <a:r>
              <a:rPr lang="en-US" sz="2000" i="1" dirty="0" smtClean="0">
                <a:solidFill>
                  <a:srgbClr val="F8F8F8"/>
                </a:solidFill>
                <a:latin typeface="+mj-lt"/>
              </a:rPr>
              <a:t> races in the struggle for life</a:t>
            </a:r>
            <a:r>
              <a:rPr lang="en-US" sz="2000" dirty="0" smtClean="0">
                <a:solidFill>
                  <a:srgbClr val="F8F8F8"/>
                </a:solidFill>
                <a:latin typeface="+mj-lt"/>
              </a:rPr>
              <a:t> (London, </a:t>
            </a:r>
            <a:r>
              <a:rPr lang="en-US" sz="2000" dirty="0" smtClean="0">
                <a:solidFill>
                  <a:srgbClr val="F8F8F8"/>
                </a:solidFill>
                <a:latin typeface="Calibri"/>
              </a:rPr>
              <a:t>1859).</a:t>
            </a:r>
          </a:p>
          <a:p>
            <a:pPr algn="l" eaLnBrk="1" hangingPunct="1">
              <a:spcBef>
                <a:spcPct val="20000"/>
              </a:spcBef>
              <a:buClr>
                <a:srgbClr val="315263"/>
              </a:buClr>
              <a:buSzPct val="75000"/>
            </a:pPr>
            <a:r>
              <a:rPr lang="en-US" sz="2000" i="1" dirty="0" smtClean="0">
                <a:solidFill>
                  <a:srgbClr val="F8F8F8"/>
                </a:solidFill>
                <a:latin typeface="Calibri"/>
              </a:rPr>
              <a:t>The descent of man, and selection in relation to sex</a:t>
            </a:r>
            <a:r>
              <a:rPr lang="en-US" sz="2000" dirty="0" smtClean="0">
                <a:solidFill>
                  <a:srgbClr val="F8F8F8"/>
                </a:solidFill>
                <a:latin typeface="Calibri"/>
              </a:rPr>
              <a:t> (London, 1871)</a:t>
            </a:r>
            <a:br>
              <a:rPr lang="en-US" sz="2000" dirty="0" smtClean="0">
                <a:solidFill>
                  <a:srgbClr val="F8F8F8"/>
                </a:solidFill>
                <a:latin typeface="Calibri"/>
              </a:rPr>
            </a:br>
            <a:r>
              <a:rPr lang="en-US" sz="2000" i="1" dirty="0" smtClean="0">
                <a:solidFill>
                  <a:srgbClr val="F8F8F8"/>
                </a:solidFill>
                <a:latin typeface="+mj-lt"/>
              </a:rPr>
              <a:t>Expression of emotions in man and animals</a:t>
            </a:r>
            <a:r>
              <a:rPr lang="en-US" sz="2000" dirty="0" smtClean="0">
                <a:solidFill>
                  <a:srgbClr val="F8F8F8"/>
                </a:solidFill>
                <a:latin typeface="+mj-lt"/>
              </a:rPr>
              <a:t> </a:t>
            </a:r>
            <a:r>
              <a:rPr lang="en-US" sz="2000" i="0" dirty="0" smtClean="0">
                <a:solidFill>
                  <a:srgbClr val="F8F8F8"/>
                </a:solidFill>
                <a:latin typeface="+mj-lt"/>
              </a:rPr>
              <a:t> </a:t>
            </a:r>
            <a:r>
              <a:rPr lang="en-US" sz="2000" dirty="0" smtClean="0">
                <a:solidFill>
                  <a:srgbClr val="F8F8F8"/>
                </a:solidFill>
                <a:latin typeface="Calibri"/>
              </a:rPr>
              <a:t>(London, 1872) -</a:t>
            </a:r>
            <a:r>
              <a:rPr lang="en-US" sz="2000" i="0" dirty="0" smtClean="0">
                <a:solidFill>
                  <a:srgbClr val="F8F8F8"/>
                </a:solidFill>
                <a:latin typeface="+mj-lt"/>
              </a:rPr>
              <a:t> emotions are not just a cultural invention, </a:t>
            </a:r>
            <a:r>
              <a:rPr lang="en-US" sz="2000" dirty="0" smtClean="0">
                <a:solidFill>
                  <a:srgbClr val="F8F8F8"/>
                </a:solidFill>
                <a:latin typeface="+mj-lt"/>
              </a:rPr>
              <a:t>they have biological origins =&gt; embodiment ideas.</a:t>
            </a:r>
            <a:endParaRPr lang="en-US" sz="2000" i="0" dirty="0" smtClean="0">
              <a:solidFill>
                <a:srgbClr val="F8F8F8"/>
              </a:solidFill>
              <a:latin typeface="+mj-lt"/>
            </a:endParaRPr>
          </a:p>
          <a:p>
            <a:pPr algn="l" eaLnBrk="1" hangingPunct="1">
              <a:spcBef>
                <a:spcPct val="20000"/>
              </a:spcBef>
              <a:buClr>
                <a:srgbClr val="315263"/>
              </a:buClr>
              <a:buSzPct val="75000"/>
            </a:pPr>
            <a:endParaRPr lang="en-US" sz="1100" dirty="0" smtClean="0">
              <a:solidFill>
                <a:srgbClr val="F8F8F8"/>
              </a:solidFill>
              <a:latin typeface="+mj-lt"/>
            </a:endParaRPr>
          </a:p>
          <a:p>
            <a:pPr algn="l" eaLnBrk="1" hangingPunct="1">
              <a:spcBef>
                <a:spcPct val="20000"/>
              </a:spcBef>
              <a:buClr>
                <a:srgbClr val="315263"/>
              </a:buClr>
              <a:buSzPct val="75000"/>
            </a:pPr>
            <a:r>
              <a:rPr lang="en-US" sz="2000" dirty="0" smtClean="0">
                <a:solidFill>
                  <a:srgbClr val="F8F8F8"/>
                </a:solidFill>
                <a:latin typeface="+mj-lt"/>
              </a:rPr>
              <a:t>The mood of his time (1873): "The abdomen, the chest, and the brain will forever be shut from the intrusion of the wise and humane surgeon".  Sir John Eric </a:t>
            </a:r>
            <a:r>
              <a:rPr lang="en-US" sz="2000" dirty="0" err="1" smtClean="0">
                <a:solidFill>
                  <a:srgbClr val="F8F8F8"/>
                </a:solidFill>
                <a:latin typeface="+mj-lt"/>
              </a:rPr>
              <a:t>Ericksen</a:t>
            </a:r>
            <a:r>
              <a:rPr lang="en-US" sz="2000" dirty="0" smtClean="0">
                <a:solidFill>
                  <a:srgbClr val="F8F8F8"/>
                </a:solidFill>
                <a:latin typeface="+mj-lt"/>
              </a:rPr>
              <a:t>, </a:t>
            </a:r>
            <a:br>
              <a:rPr lang="en-US" sz="2000" dirty="0" smtClean="0">
                <a:solidFill>
                  <a:srgbClr val="F8F8F8"/>
                </a:solidFill>
                <a:latin typeface="+mj-lt"/>
              </a:rPr>
            </a:br>
            <a:r>
              <a:rPr lang="en-US" sz="2000" dirty="0" smtClean="0">
                <a:solidFill>
                  <a:srgbClr val="F8F8F8"/>
                </a:solidFill>
                <a:latin typeface="+mj-lt"/>
              </a:rPr>
              <a:t>Surgeon-Extraordinary to Queen Victoria.</a:t>
            </a:r>
          </a:p>
          <a:p>
            <a:pPr algn="l" eaLnBrk="1" hangingPunct="1">
              <a:spcBef>
                <a:spcPct val="20000"/>
              </a:spcBef>
              <a:buClr>
                <a:srgbClr val="315263"/>
              </a:buClr>
              <a:buSzPct val="75000"/>
            </a:pPr>
            <a:r>
              <a:rPr lang="en-US" sz="2000" dirty="0" smtClean="0">
                <a:solidFill>
                  <a:srgbClr val="F8F8F8"/>
                </a:solidFill>
                <a:latin typeface="+mj-lt"/>
              </a:rPr>
              <a:t>Psychosurgery started ~ 1935 with lobotomy, cutting thalamus-frontal lobes connections in mentally ill. </a:t>
            </a:r>
            <a:br>
              <a:rPr lang="en-US" sz="2000" dirty="0" smtClean="0">
                <a:solidFill>
                  <a:srgbClr val="F8F8F8"/>
                </a:solidFill>
                <a:latin typeface="+mj-lt"/>
              </a:rPr>
            </a:br>
            <a:r>
              <a:rPr lang="en-US" sz="2000" dirty="0" smtClean="0">
                <a:solidFill>
                  <a:srgbClr val="F8F8F8"/>
                </a:solidFill>
                <a:latin typeface="+mj-lt"/>
              </a:rPr>
              <a:t>Antonio Moniz got Nobel prize (1949) for this bad idea.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82" y="2638425"/>
            <a:ext cx="28575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36616"/>
            <a:ext cx="16668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484784"/>
            <a:ext cx="18478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40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1" name="Title 1"/>
          <p:cNvSpPr>
            <a:spLocks/>
          </p:cNvSpPr>
          <p:nvPr/>
        </p:nvSpPr>
        <p:spPr bwMode="auto">
          <a:xfrm>
            <a:off x="381000" y="215900"/>
            <a:ext cx="8367464" cy="914400"/>
          </a:xfrm>
          <a:prstGeom prst="rect">
            <a:avLst/>
          </a:prstGeom>
          <a:noFill/>
          <a:ln w="12700">
            <a:noFill/>
            <a:miter lim="800000"/>
            <a:headEnd/>
            <a:tailEnd/>
          </a:ln>
          <a:effectLst/>
        </p:spPr>
        <p:txBody>
          <a:bodyPr anchor="ctr"/>
          <a:lstStyle/>
          <a:p>
            <a:pPr eaLnBrk="1" hangingPunct="1">
              <a:defRPr/>
            </a:pPr>
            <a:r>
              <a:rPr lang="en-US" sz="4000" dirty="0" smtClean="0">
                <a:solidFill>
                  <a:srgbClr val="FFC000"/>
                </a:solidFill>
                <a:effectLst>
                  <a:outerShdw blurRad="38100" dist="38100" dir="2700000" algn="tl">
                    <a:srgbClr val="000000">
                      <a:alpha val="43137"/>
                    </a:srgbClr>
                  </a:outerShdw>
                </a:effectLst>
                <a:latin typeface="Calibri" pitchFamily="34" charset="0"/>
              </a:rPr>
              <a:t>Neurons are coming</a:t>
            </a:r>
            <a:endParaRPr lang="en-US" sz="4000" dirty="0">
              <a:solidFill>
                <a:srgbClr val="FFC000"/>
              </a:solidFill>
              <a:effectLst>
                <a:outerShdw blurRad="38100" dist="38100" dir="2700000" algn="tl">
                  <a:srgbClr val="000000">
                    <a:alpha val="43137"/>
                  </a:srgbClr>
                </a:outerShdw>
              </a:effectLst>
              <a:latin typeface="Calibri" pitchFamily="34" charset="0"/>
            </a:endParaRPr>
          </a:p>
        </p:txBody>
      </p:sp>
      <p:sp>
        <p:nvSpPr>
          <p:cNvPr id="51205" name="Text Placeholder 2"/>
          <p:cNvSpPr>
            <a:spLocks/>
          </p:cNvSpPr>
          <p:nvPr/>
        </p:nvSpPr>
        <p:spPr bwMode="auto">
          <a:xfrm>
            <a:off x="381000" y="1188078"/>
            <a:ext cx="7134820" cy="20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pPr>
            <a:r>
              <a:rPr lang="en-US" sz="2000" i="0" dirty="0" smtClean="0">
                <a:solidFill>
                  <a:srgbClr val="F8F8F8"/>
                </a:solidFill>
                <a:latin typeface="+mn-lt"/>
              </a:rPr>
              <a:t>In 1838 </a:t>
            </a:r>
            <a:r>
              <a:rPr lang="en-US" sz="2000" dirty="0" smtClean="0">
                <a:solidFill>
                  <a:srgbClr val="FFC000"/>
                </a:solidFill>
                <a:latin typeface="+mn-lt"/>
              </a:rPr>
              <a:t>Theodore Schwann</a:t>
            </a:r>
            <a:r>
              <a:rPr lang="en-US" sz="2000" dirty="0" smtClean="0">
                <a:solidFill>
                  <a:srgbClr val="F8F8F8"/>
                </a:solidFill>
                <a:latin typeface="+mn-lt"/>
              </a:rPr>
              <a:t> and </a:t>
            </a:r>
            <a:r>
              <a:rPr lang="en-US" sz="2000" dirty="0" smtClean="0">
                <a:solidFill>
                  <a:srgbClr val="FFC000"/>
                </a:solidFill>
                <a:latin typeface="+mn-lt"/>
              </a:rPr>
              <a:t>Matthias </a:t>
            </a:r>
            <a:r>
              <a:rPr lang="en-US" sz="2000" dirty="0" err="1" smtClean="0">
                <a:solidFill>
                  <a:srgbClr val="FFC000"/>
                </a:solidFill>
                <a:latin typeface="+mn-lt"/>
              </a:rPr>
              <a:t>Schleiden</a:t>
            </a:r>
            <a:r>
              <a:rPr lang="en-US" sz="2000" dirty="0" smtClean="0">
                <a:solidFill>
                  <a:srgbClr val="F8F8F8"/>
                </a:solidFill>
                <a:latin typeface="+mn-lt"/>
              </a:rPr>
              <a:t> proposed that organisms have cells, but the brain seemed to have fused cells, </a:t>
            </a:r>
            <a:r>
              <a:rPr lang="en-US" sz="2000" dirty="0">
                <a:solidFill>
                  <a:srgbClr val="F8F8F8"/>
                </a:solidFill>
                <a:latin typeface="+mn-lt"/>
              </a:rPr>
              <a:t>a network of </a:t>
            </a:r>
            <a:r>
              <a:rPr lang="en-US" sz="2000" dirty="0" smtClean="0">
                <a:solidFill>
                  <a:srgbClr val="F8F8F8"/>
                </a:solidFill>
                <a:latin typeface="+mn-lt"/>
              </a:rPr>
              <a:t>tissue</a:t>
            </a:r>
            <a:r>
              <a:rPr lang="pl-PL" sz="2000" dirty="0" smtClean="0">
                <a:solidFill>
                  <a:srgbClr val="F8F8F8"/>
                </a:solidFill>
                <a:latin typeface="+mn-lt"/>
              </a:rPr>
              <a:t>, as r</a:t>
            </a:r>
            <a:r>
              <a:rPr lang="en-US" sz="2000" dirty="0" err="1" smtClean="0">
                <a:solidFill>
                  <a:srgbClr val="F8F8F8"/>
                </a:solidFill>
                <a:latin typeface="+mn-lt"/>
              </a:rPr>
              <a:t>eticularists</a:t>
            </a:r>
            <a:r>
              <a:rPr lang="en-US" sz="2000" dirty="0" smtClean="0">
                <a:solidFill>
                  <a:srgbClr val="F8F8F8"/>
                </a:solidFill>
                <a:latin typeface="+mn-lt"/>
              </a:rPr>
              <a:t> believed. The </a:t>
            </a:r>
            <a:r>
              <a:rPr lang="en-US" sz="2000" dirty="0" err="1" smtClean="0">
                <a:solidFill>
                  <a:srgbClr val="F8F8F8"/>
                </a:solidFill>
                <a:latin typeface="+mn-lt"/>
              </a:rPr>
              <a:t>neuronists</a:t>
            </a:r>
            <a:r>
              <a:rPr lang="en-US" sz="2000" dirty="0" smtClean="0">
                <a:solidFill>
                  <a:srgbClr val="F8F8F8"/>
                </a:solidFill>
                <a:latin typeface="+mn-lt"/>
              </a:rPr>
              <a:t>  finally won the dispute, thanks to </a:t>
            </a:r>
            <a:r>
              <a:rPr lang="en-US" sz="2000" b="1" i="0" dirty="0" smtClean="0">
                <a:solidFill>
                  <a:srgbClr val="FFC000"/>
                </a:solidFill>
                <a:latin typeface="+mn-lt"/>
              </a:rPr>
              <a:t>Santiago Ramon y </a:t>
            </a:r>
            <a:r>
              <a:rPr lang="en-US" sz="2000" b="1" i="0" dirty="0" err="1" smtClean="0">
                <a:solidFill>
                  <a:srgbClr val="FFC000"/>
                </a:solidFill>
                <a:latin typeface="+mn-lt"/>
              </a:rPr>
              <a:t>Cajal</a:t>
            </a:r>
            <a:r>
              <a:rPr lang="en-US" sz="2000" i="0" dirty="0" smtClean="0">
                <a:solidFill>
                  <a:srgbClr val="F8F8F8"/>
                </a:solidFill>
                <a:latin typeface="+mn-lt"/>
              </a:rPr>
              <a:t> (</a:t>
            </a:r>
            <a:r>
              <a:rPr lang="en-US" sz="2000" dirty="0" smtClean="0">
                <a:solidFill>
                  <a:srgbClr val="F8F8F8"/>
                </a:solidFill>
                <a:latin typeface="+mn-lt"/>
              </a:rPr>
              <a:t>1852–1934) who created </a:t>
            </a:r>
            <a:r>
              <a:rPr lang="en-US" sz="2000" i="0" dirty="0" smtClean="0">
                <a:solidFill>
                  <a:srgbClr val="F8F8F8"/>
                </a:solidFill>
                <a:latin typeface="+mn-lt"/>
              </a:rPr>
              <a:t>Neuron Doctrine drawing and describing various types of neurons stained by Golgi’s method (</a:t>
            </a:r>
            <a:r>
              <a:rPr lang="en-US" sz="2000" i="0" dirty="0" smtClean="0">
                <a:solidFill>
                  <a:srgbClr val="FFC000"/>
                </a:solidFill>
                <a:latin typeface="+mn-lt"/>
              </a:rPr>
              <a:t>Golgi</a:t>
            </a:r>
            <a:r>
              <a:rPr lang="en-US" sz="2000" i="0" dirty="0" smtClean="0">
                <a:solidFill>
                  <a:srgbClr val="F8F8F8"/>
                </a:solidFill>
                <a:latin typeface="+mn-lt"/>
              </a:rPr>
              <a:t> was </a:t>
            </a:r>
            <a:r>
              <a:rPr lang="en-US" sz="2000" i="0" dirty="0" err="1" smtClean="0">
                <a:solidFill>
                  <a:srgbClr val="F8F8F8"/>
                </a:solidFill>
                <a:latin typeface="+mn-lt"/>
              </a:rPr>
              <a:t>reticularist</a:t>
            </a:r>
            <a:r>
              <a:rPr lang="en-US" sz="2000" i="0" dirty="0" smtClean="0">
                <a:solidFill>
                  <a:srgbClr val="F8F8F8"/>
                </a:solidFill>
                <a:latin typeface="+mn-lt"/>
              </a:rPr>
              <a:t>).</a:t>
            </a:r>
            <a:endParaRPr lang="en-US" sz="2000" i="0" dirty="0">
              <a:solidFill>
                <a:srgbClr val="F8F8F8"/>
              </a:solidFill>
              <a:latin typeface="+mn-lt"/>
            </a:endParaRPr>
          </a:p>
        </p:txBody>
      </p:sp>
      <p:sp>
        <p:nvSpPr>
          <p:cNvPr id="51207" name="Text Placeholder 2"/>
          <p:cNvSpPr>
            <a:spLocks/>
          </p:cNvSpPr>
          <p:nvPr/>
        </p:nvSpPr>
        <p:spPr bwMode="auto">
          <a:xfrm>
            <a:off x="381000" y="3151218"/>
            <a:ext cx="5415136" cy="360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l" eaLnBrk="1" hangingPunct="1">
              <a:spcBef>
                <a:spcPct val="20000"/>
              </a:spcBef>
              <a:buClr>
                <a:srgbClr val="315263"/>
              </a:buClr>
              <a:buSzPct val="75000"/>
            </a:pPr>
            <a:r>
              <a:rPr lang="en-US" sz="2000" i="0" dirty="0" smtClean="0">
                <a:solidFill>
                  <a:srgbClr val="F8F8F8"/>
                </a:solidFill>
                <a:latin typeface="+mn-lt"/>
              </a:rPr>
              <a:t>The term </a:t>
            </a:r>
            <a:r>
              <a:rPr lang="en-US" sz="2000" i="1" dirty="0" smtClean="0">
                <a:solidFill>
                  <a:srgbClr val="F8F8F8"/>
                </a:solidFill>
                <a:latin typeface="+mn-lt"/>
              </a:rPr>
              <a:t>neuron</a:t>
            </a:r>
            <a:r>
              <a:rPr lang="en-US" sz="2000" i="0" dirty="0" smtClean="0">
                <a:solidFill>
                  <a:srgbClr val="F8F8F8"/>
                </a:solidFill>
                <a:latin typeface="+mn-lt"/>
              </a:rPr>
              <a:t> was introduced in 1891, </a:t>
            </a:r>
            <a:r>
              <a:rPr lang="en-US" sz="2000" i="1" dirty="0" smtClean="0">
                <a:solidFill>
                  <a:srgbClr val="F8F8F8"/>
                </a:solidFill>
                <a:latin typeface="+mn-lt"/>
              </a:rPr>
              <a:t>synapse</a:t>
            </a:r>
            <a:r>
              <a:rPr lang="en-US" sz="2000" dirty="0">
                <a:solidFill>
                  <a:srgbClr val="F8F8F8"/>
                </a:solidFill>
                <a:latin typeface="+mn-lt"/>
              </a:rPr>
              <a:t> between nerve and </a:t>
            </a:r>
            <a:r>
              <a:rPr lang="en-US" sz="2000" dirty="0" smtClean="0">
                <a:solidFill>
                  <a:srgbClr val="F8F8F8"/>
                </a:solidFill>
                <a:latin typeface="+mn-lt"/>
              </a:rPr>
              <a:t>muscle has </a:t>
            </a:r>
            <a:r>
              <a:rPr lang="en-US" sz="2000" dirty="0">
                <a:solidFill>
                  <a:srgbClr val="F8F8F8"/>
                </a:solidFill>
                <a:latin typeface="+mn-lt"/>
              </a:rPr>
              <a:t>been described by </a:t>
            </a:r>
            <a:r>
              <a:rPr lang="en-US" sz="2000" dirty="0" smtClean="0">
                <a:solidFill>
                  <a:srgbClr val="FFC000"/>
                </a:solidFill>
                <a:latin typeface="+mn-lt"/>
              </a:rPr>
              <a:t>Charles Sherrington</a:t>
            </a:r>
            <a:r>
              <a:rPr lang="en-US" sz="2000" dirty="0" smtClean="0">
                <a:solidFill>
                  <a:srgbClr val="F8F8F8"/>
                </a:solidFill>
                <a:latin typeface="+mn-lt"/>
              </a:rPr>
              <a:t> in </a:t>
            </a:r>
            <a:r>
              <a:rPr lang="en-US" sz="2000" dirty="0">
                <a:solidFill>
                  <a:srgbClr val="F8F8F8"/>
                </a:solidFill>
                <a:latin typeface="+mn-lt"/>
              </a:rPr>
              <a:t>1897</a:t>
            </a:r>
            <a:r>
              <a:rPr lang="en-US" sz="2000" dirty="0" smtClean="0">
                <a:solidFill>
                  <a:srgbClr val="F8F8F8"/>
                </a:solidFill>
                <a:latin typeface="+mn-lt"/>
              </a:rPr>
              <a:t>.</a:t>
            </a:r>
          </a:p>
          <a:p>
            <a:pPr algn="l" eaLnBrk="1" hangingPunct="1">
              <a:spcBef>
                <a:spcPct val="20000"/>
              </a:spcBef>
              <a:buClr>
                <a:srgbClr val="315263"/>
              </a:buClr>
              <a:buSzPct val="75000"/>
            </a:pPr>
            <a:endParaRPr lang="en-US" sz="1400" dirty="0" smtClean="0">
              <a:solidFill>
                <a:srgbClr val="F8F8F8"/>
              </a:solidFill>
              <a:latin typeface="+mn-lt"/>
            </a:endParaRPr>
          </a:p>
          <a:p>
            <a:pPr algn="l" eaLnBrk="1" hangingPunct="1">
              <a:spcBef>
                <a:spcPct val="20000"/>
              </a:spcBef>
              <a:buClr>
                <a:srgbClr val="315263"/>
              </a:buClr>
              <a:buSzPct val="75000"/>
            </a:pPr>
            <a:r>
              <a:rPr lang="en-US" sz="2000" dirty="0">
                <a:solidFill>
                  <a:srgbClr val="FFC000"/>
                </a:solidFill>
                <a:latin typeface="+mn-lt"/>
              </a:rPr>
              <a:t>The Neuron </a:t>
            </a:r>
            <a:r>
              <a:rPr lang="en-US" sz="2000" dirty="0" smtClean="0">
                <a:solidFill>
                  <a:srgbClr val="FFC000"/>
                </a:solidFill>
                <a:latin typeface="+mn-lt"/>
              </a:rPr>
              <a:t>Doctrine</a:t>
            </a:r>
            <a:r>
              <a:rPr lang="en-US" sz="2000" dirty="0" smtClean="0">
                <a:solidFill>
                  <a:srgbClr val="F8F8F8"/>
                </a:solidFill>
                <a:latin typeface="+mn-lt"/>
              </a:rPr>
              <a:t>:</a:t>
            </a:r>
            <a:endParaRPr lang="en-US" sz="2000" dirty="0">
              <a:solidFill>
                <a:srgbClr val="F8F8F8"/>
              </a:solidFill>
              <a:latin typeface="+mn-lt"/>
            </a:endParaRPr>
          </a:p>
          <a:p>
            <a:pPr marL="342900" indent="-342900" algn="l" eaLnBrk="1" hangingPunct="1">
              <a:spcBef>
                <a:spcPct val="20000"/>
              </a:spcBef>
              <a:buClr>
                <a:schemeClr val="tx2"/>
              </a:buClr>
              <a:buSzPct val="100000"/>
              <a:buFont typeface="Arial" pitchFamily="34" charset="0"/>
              <a:buChar char="•"/>
            </a:pPr>
            <a:r>
              <a:rPr lang="en-US" sz="2000" dirty="0" smtClean="0">
                <a:solidFill>
                  <a:srgbClr val="F8F8F8"/>
                </a:solidFill>
                <a:latin typeface="+mn-lt"/>
              </a:rPr>
              <a:t>neurons are functional units </a:t>
            </a:r>
            <a:r>
              <a:rPr lang="en-US" sz="2000" dirty="0">
                <a:solidFill>
                  <a:srgbClr val="F8F8F8"/>
                </a:solidFill>
                <a:latin typeface="+mn-lt"/>
              </a:rPr>
              <a:t>of </a:t>
            </a:r>
            <a:r>
              <a:rPr lang="en-US" sz="2000" dirty="0" smtClean="0">
                <a:solidFill>
                  <a:srgbClr val="F8F8F8"/>
                </a:solidFill>
                <a:latin typeface="+mn-lt"/>
              </a:rPr>
              <a:t>nervous system</a:t>
            </a:r>
          </a:p>
          <a:p>
            <a:pPr marL="342900" indent="-342900" algn="l" eaLnBrk="1" hangingPunct="1">
              <a:spcBef>
                <a:spcPct val="20000"/>
              </a:spcBef>
              <a:buClr>
                <a:schemeClr val="tx2"/>
              </a:buClr>
              <a:buSzPct val="100000"/>
              <a:buFont typeface="Arial" pitchFamily="34" charset="0"/>
              <a:buChar char="•"/>
            </a:pPr>
            <a:r>
              <a:rPr lang="en-US" sz="2000" dirty="0" smtClean="0">
                <a:solidFill>
                  <a:srgbClr val="F8F8F8"/>
                </a:solidFill>
                <a:latin typeface="+mn-lt"/>
              </a:rPr>
              <a:t>neurons </a:t>
            </a:r>
            <a:r>
              <a:rPr lang="en-US" sz="2000" dirty="0">
                <a:solidFill>
                  <a:srgbClr val="F8F8F8"/>
                </a:solidFill>
                <a:latin typeface="+mn-lt"/>
              </a:rPr>
              <a:t>are discrete </a:t>
            </a:r>
            <a:r>
              <a:rPr lang="en-US" sz="2000" dirty="0" smtClean="0">
                <a:solidFill>
                  <a:srgbClr val="F8F8F8"/>
                </a:solidFill>
                <a:latin typeface="+mn-lt"/>
              </a:rPr>
              <a:t>cells composed of</a:t>
            </a:r>
          </a:p>
          <a:p>
            <a:pPr marL="342900" indent="-342900" algn="l" eaLnBrk="1" hangingPunct="1">
              <a:spcBef>
                <a:spcPct val="20000"/>
              </a:spcBef>
              <a:buClr>
                <a:schemeClr val="tx2"/>
              </a:buClr>
              <a:buSzPct val="100000"/>
              <a:buFont typeface="Arial" pitchFamily="34" charset="0"/>
              <a:buChar char="•"/>
            </a:pPr>
            <a:r>
              <a:rPr lang="en-US" sz="2000" dirty="0" smtClean="0">
                <a:solidFill>
                  <a:srgbClr val="F8F8F8"/>
                </a:solidFill>
                <a:latin typeface="+mn-lt"/>
              </a:rPr>
              <a:t>the </a:t>
            </a:r>
            <a:r>
              <a:rPr lang="en-US" sz="2000" dirty="0">
                <a:solidFill>
                  <a:srgbClr val="F8F8F8"/>
                </a:solidFill>
                <a:latin typeface="+mn-lt"/>
              </a:rPr>
              <a:t>dendrites, axon and cell body, </a:t>
            </a:r>
          </a:p>
          <a:p>
            <a:pPr marL="342900" indent="-342900" algn="l" eaLnBrk="1" hangingPunct="1">
              <a:spcBef>
                <a:spcPct val="20000"/>
              </a:spcBef>
              <a:buClr>
                <a:schemeClr val="tx2"/>
              </a:buClr>
              <a:buSzPct val="100000"/>
              <a:buFont typeface="Arial" pitchFamily="34" charset="0"/>
              <a:buChar char="•"/>
            </a:pPr>
            <a:r>
              <a:rPr lang="en-US" sz="2000" dirty="0" smtClean="0">
                <a:solidFill>
                  <a:srgbClr val="F8F8F8"/>
                </a:solidFill>
                <a:latin typeface="+mn-lt"/>
              </a:rPr>
              <a:t>information </a:t>
            </a:r>
            <a:r>
              <a:rPr lang="en-US" sz="2000" dirty="0">
                <a:solidFill>
                  <a:srgbClr val="F8F8F8"/>
                </a:solidFill>
                <a:latin typeface="+mn-lt"/>
              </a:rPr>
              <a:t>flows along the neuron </a:t>
            </a:r>
            <a:r>
              <a:rPr lang="en-US" sz="2000" dirty="0" smtClean="0">
                <a:solidFill>
                  <a:srgbClr val="F8F8F8"/>
                </a:solidFill>
                <a:latin typeface="+mn-lt"/>
              </a:rPr>
              <a:t>from </a:t>
            </a:r>
            <a:r>
              <a:rPr lang="en-US" sz="2000" dirty="0">
                <a:solidFill>
                  <a:srgbClr val="F8F8F8"/>
                </a:solidFill>
                <a:latin typeface="+mn-lt"/>
              </a:rPr>
              <a:t>the dendrites to the axon, via the cell </a:t>
            </a:r>
            <a:r>
              <a:rPr lang="en-US" sz="2000" dirty="0" smtClean="0">
                <a:solidFill>
                  <a:srgbClr val="F8F8F8"/>
                </a:solidFill>
                <a:latin typeface="+mn-lt"/>
              </a:rPr>
              <a:t>body.</a:t>
            </a:r>
            <a:endParaRPr lang="en-US" sz="2000" dirty="0">
              <a:solidFill>
                <a:srgbClr val="F8F8F8"/>
              </a:solidFill>
              <a:latin typeface="+mn-lt"/>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836712"/>
            <a:ext cx="15621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925" y="3124200"/>
            <a:ext cx="3267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312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a:solidFill>
                  <a:srgbClr val="FFC000"/>
                </a:solidFill>
                <a:effectLst>
                  <a:outerShdw blurRad="38100" dist="38100" dir="2700000" algn="tl">
                    <a:srgbClr val="000000">
                      <a:alpha val="43137"/>
                    </a:srgbClr>
                  </a:outerShdw>
                </a:effectLst>
              </a:rPr>
              <a:t>Mind</a:t>
            </a:r>
            <a:r>
              <a:rPr lang="en-US" dirty="0" smtClean="0">
                <a:solidFill>
                  <a:srgbClr val="FFC000"/>
                </a:solidFill>
                <a:effectLst>
                  <a:outerShdw blurRad="38100" dist="38100" dir="2700000" algn="tl">
                    <a:srgbClr val="000000">
                      <a:alpha val="43137"/>
                    </a:srgbClr>
                  </a:outerShdw>
                </a:effectLst>
              </a:rPr>
              <a:t>?</a:t>
            </a:r>
            <a:endParaRPr lang="en-US" dirty="0"/>
          </a:p>
        </p:txBody>
      </p:sp>
      <p:sp>
        <p:nvSpPr>
          <p:cNvPr id="5" name="Symbol zastępczy zawartości 4"/>
          <p:cNvSpPr>
            <a:spLocks noGrp="1"/>
          </p:cNvSpPr>
          <p:nvPr>
            <p:ph idx="1"/>
          </p:nvPr>
        </p:nvSpPr>
        <p:spPr>
          <a:xfrm>
            <a:off x="611560" y="1201178"/>
            <a:ext cx="8208590" cy="1800547"/>
          </a:xfrm>
        </p:spPr>
        <p:txBody>
          <a:bodyPr/>
          <a:lstStyle/>
          <a:p>
            <a:pPr marL="0" indent="0" eaLnBrk="1" hangingPunct="1">
              <a:spcBef>
                <a:spcPct val="20000"/>
              </a:spcBef>
              <a:buClr>
                <a:srgbClr val="315263"/>
              </a:buClr>
              <a:buSzPct val="75000"/>
              <a:buNone/>
            </a:pPr>
            <a:r>
              <a:rPr lang="en-US" dirty="0">
                <a:solidFill>
                  <a:srgbClr val="F8F8F8"/>
                </a:solidFill>
              </a:rPr>
              <a:t>In 19</a:t>
            </a:r>
            <a:r>
              <a:rPr lang="en-US" baseline="30000" dirty="0">
                <a:solidFill>
                  <a:srgbClr val="F8F8F8"/>
                </a:solidFill>
              </a:rPr>
              <a:t>th</a:t>
            </a:r>
            <a:r>
              <a:rPr lang="en-US" dirty="0">
                <a:solidFill>
                  <a:srgbClr val="F8F8F8"/>
                </a:solidFill>
              </a:rPr>
              <a:t> century mental life was considered to be a function of conscious mind, controlled by immaterial soul seated in the brain. </a:t>
            </a:r>
          </a:p>
          <a:p>
            <a:pPr marL="0" indent="0" eaLnBrk="1" hangingPunct="1">
              <a:spcBef>
                <a:spcPct val="20000"/>
              </a:spcBef>
              <a:buClr>
                <a:srgbClr val="315263"/>
              </a:buClr>
              <a:buSzPct val="75000"/>
              <a:buNone/>
            </a:pPr>
            <a:r>
              <a:rPr lang="en-US" dirty="0">
                <a:solidFill>
                  <a:srgbClr val="F8F8F8"/>
                </a:solidFill>
              </a:rPr>
              <a:t>In 1860 neurologist </a:t>
            </a:r>
            <a:r>
              <a:rPr lang="en-US" dirty="0">
                <a:solidFill>
                  <a:srgbClr val="FFC000"/>
                </a:solidFill>
              </a:rPr>
              <a:t>Thomas </a:t>
            </a:r>
            <a:r>
              <a:rPr lang="en-US" dirty="0" err="1">
                <a:solidFill>
                  <a:srgbClr val="FFC000"/>
                </a:solidFill>
              </a:rPr>
              <a:t>Laycock</a:t>
            </a:r>
            <a:r>
              <a:rPr lang="en-US" dirty="0">
                <a:solidFill>
                  <a:srgbClr val="F8F8F8"/>
                </a:solidFill>
              </a:rPr>
              <a:t> in </a:t>
            </a:r>
            <a:r>
              <a:rPr lang="en-US" i="1" dirty="0">
                <a:solidFill>
                  <a:srgbClr val="F8F8F8"/>
                </a:solidFill>
              </a:rPr>
              <a:t>Mind and Brain, or, the Correlations of Consciousness and </a:t>
            </a:r>
            <a:r>
              <a:rPr lang="en-US" i="1" dirty="0" err="1">
                <a:solidFill>
                  <a:srgbClr val="F8F8F8"/>
                </a:solidFill>
              </a:rPr>
              <a:t>Organisation</a:t>
            </a:r>
            <a:r>
              <a:rPr lang="en-US" dirty="0">
                <a:solidFill>
                  <a:srgbClr val="F8F8F8"/>
                </a:solidFill>
              </a:rPr>
              <a:t> had to admit that brains also show reflex action, unconscious reaction to stimuli, like other ganglia </a:t>
            </a:r>
            <a:r>
              <a:rPr lang="en-US" dirty="0" smtClean="0">
                <a:solidFill>
                  <a:srgbClr val="F8F8F8"/>
                </a:solidFill>
              </a:rPr>
              <a:t>in nervous </a:t>
            </a:r>
            <a:r>
              <a:rPr lang="en-US" dirty="0">
                <a:solidFill>
                  <a:srgbClr val="F8F8F8"/>
                </a:solidFill>
              </a:rPr>
              <a:t>system. </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6027" y="3068960"/>
            <a:ext cx="18097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ymbol zastępczy zawartości 4"/>
          <p:cNvSpPr txBox="1">
            <a:spLocks/>
          </p:cNvSpPr>
          <p:nvPr/>
        </p:nvSpPr>
        <p:spPr bwMode="auto">
          <a:xfrm>
            <a:off x="611560" y="3016044"/>
            <a:ext cx="6734467" cy="298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FontTx/>
              <a:buNone/>
            </a:pPr>
            <a:r>
              <a:rPr lang="en-US" dirty="0" smtClean="0">
                <a:solidFill>
                  <a:srgbClr val="FFC000"/>
                </a:solidFill>
              </a:rPr>
              <a:t>Ivan </a:t>
            </a:r>
            <a:r>
              <a:rPr lang="en-US" dirty="0" err="1" smtClean="0">
                <a:solidFill>
                  <a:srgbClr val="FFC000"/>
                </a:solidFill>
              </a:rPr>
              <a:t>Mikhaylovich</a:t>
            </a:r>
            <a:r>
              <a:rPr lang="en-US" dirty="0" smtClean="0">
                <a:solidFill>
                  <a:srgbClr val="FFC000"/>
                </a:solidFill>
              </a:rPr>
              <a:t> </a:t>
            </a:r>
            <a:r>
              <a:rPr lang="en-US" dirty="0" err="1" smtClean="0">
                <a:solidFill>
                  <a:srgbClr val="FFC000"/>
                </a:solidFill>
              </a:rPr>
              <a:t>Sechenov</a:t>
            </a:r>
            <a:r>
              <a:rPr lang="en-US" dirty="0" smtClean="0"/>
              <a:t> published in 1863  </a:t>
            </a:r>
            <a:r>
              <a:rPr lang="en-US" i="1" dirty="0" smtClean="0"/>
              <a:t>Reflexes of the brain</a:t>
            </a:r>
            <a:r>
              <a:rPr lang="en-US" dirty="0" smtClean="0"/>
              <a:t> (in Russian) and in 1866 </a:t>
            </a:r>
            <a:r>
              <a:rPr lang="en-US" i="1" dirty="0" smtClean="0"/>
              <a:t>Physiology of the nervous system</a:t>
            </a:r>
            <a:r>
              <a:rPr lang="en-US" dirty="0" smtClean="0"/>
              <a:t> (in Russian</a:t>
            </a:r>
            <a:r>
              <a:rPr lang="en-US" dirty="0"/>
              <a:t>), </a:t>
            </a:r>
            <a:r>
              <a:rPr lang="en-US" dirty="0" smtClean="0"/>
              <a:t>showing link between brain </a:t>
            </a:r>
            <a:r>
              <a:rPr lang="en-US" dirty="0"/>
              <a:t>activity </a:t>
            </a:r>
            <a:r>
              <a:rPr lang="en-US" dirty="0" smtClean="0"/>
              <a:t>and electric currents, introducing electrophysiology, investigating automatic brain reflexes and claiming that mental life comes from sensory stimulation. </a:t>
            </a:r>
            <a:r>
              <a:rPr lang="en-US" dirty="0"/>
              <a:t>He was on trial in 1866 </a:t>
            </a:r>
            <a:r>
              <a:rPr lang="en-US" dirty="0" smtClean="0"/>
              <a:t>for “spreading </a:t>
            </a:r>
            <a:r>
              <a:rPr lang="en-US" dirty="0"/>
              <a:t>materialism and </a:t>
            </a:r>
            <a:r>
              <a:rPr lang="en-US" dirty="0" smtClean="0"/>
              <a:t>debasing </a:t>
            </a:r>
            <a:r>
              <a:rPr lang="en-US" dirty="0"/>
              <a:t>of Christian </a:t>
            </a:r>
            <a:r>
              <a:rPr lang="en-US" dirty="0" smtClean="0"/>
              <a:t>morality”, but not persecuted. </a:t>
            </a:r>
            <a:endParaRPr lang="en-US" dirty="0">
              <a:solidFill>
                <a:srgbClr val="F8F8F8"/>
              </a:solidFill>
            </a:endParaRPr>
          </a:p>
          <a:p>
            <a:pPr marL="0" indent="0" eaLnBrk="1" hangingPunct="1">
              <a:spcBef>
                <a:spcPct val="20000"/>
              </a:spcBef>
              <a:buClr>
                <a:srgbClr val="315263"/>
              </a:buClr>
              <a:buSzPct val="75000"/>
              <a:buFontTx/>
              <a:buNone/>
            </a:pPr>
            <a:r>
              <a:rPr lang="en-US" dirty="0" smtClean="0"/>
              <a:t>Many British and German scientists came to the same conclusion observing results of brain damage. </a:t>
            </a:r>
          </a:p>
        </p:txBody>
      </p:sp>
      <p:sp>
        <p:nvSpPr>
          <p:cNvPr id="14" name="Symbol zastępczy zawartości 4"/>
          <p:cNvSpPr txBox="1">
            <a:spLocks/>
          </p:cNvSpPr>
          <p:nvPr/>
        </p:nvSpPr>
        <p:spPr bwMode="auto">
          <a:xfrm>
            <a:off x="597623" y="6019218"/>
            <a:ext cx="8150841" cy="8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FontTx/>
              <a:buNone/>
            </a:pPr>
            <a:r>
              <a:rPr lang="en-US" dirty="0" smtClean="0">
                <a:solidFill>
                  <a:srgbClr val="FFC000"/>
                </a:solidFill>
              </a:rPr>
              <a:t>Sigmund </a:t>
            </a:r>
            <a:r>
              <a:rPr lang="en-US" dirty="0">
                <a:solidFill>
                  <a:srgbClr val="FFC000"/>
                </a:solidFill>
              </a:rPr>
              <a:t>Freud</a:t>
            </a:r>
            <a:r>
              <a:rPr lang="en-US" dirty="0"/>
              <a:t> </a:t>
            </a:r>
            <a:r>
              <a:rPr lang="en-US" dirty="0" smtClean="0"/>
              <a:t>(1899) created psychoanalysis to understand  psychology of unconscious mind, but his theory has never been verified in scientific way. </a:t>
            </a:r>
            <a:endParaRPr lang="en-US" dirty="0"/>
          </a:p>
        </p:txBody>
      </p:sp>
    </p:spTree>
    <p:extLst>
      <p:ext uri="{BB962C8B-B14F-4D97-AF65-F5344CB8AC3E}">
        <p14:creationId xmlns:p14="http://schemas.microsoft.com/office/powerpoint/2010/main" val="3391262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Localization of language</a:t>
            </a:r>
            <a:endParaRPr lang="en-US" dirty="0"/>
          </a:p>
        </p:txBody>
      </p:sp>
      <p:sp>
        <p:nvSpPr>
          <p:cNvPr id="5" name="Symbol zastępczy zawartości 4"/>
          <p:cNvSpPr>
            <a:spLocks noGrp="1"/>
          </p:cNvSpPr>
          <p:nvPr>
            <p:ph idx="1"/>
          </p:nvPr>
        </p:nvSpPr>
        <p:spPr>
          <a:xfrm>
            <a:off x="611560" y="1237094"/>
            <a:ext cx="4752528" cy="2016224"/>
          </a:xfrm>
        </p:spPr>
        <p:txBody>
          <a:bodyPr/>
          <a:lstStyle/>
          <a:p>
            <a:pPr marL="0" indent="0" eaLnBrk="1" hangingPunct="1">
              <a:spcBef>
                <a:spcPct val="20000"/>
              </a:spcBef>
              <a:buClr>
                <a:srgbClr val="FFC000"/>
              </a:buClr>
              <a:buSzPct val="100000"/>
              <a:buNone/>
            </a:pPr>
            <a:r>
              <a:rPr lang="en-US" dirty="0" smtClean="0">
                <a:solidFill>
                  <a:srgbClr val="FFC000"/>
                </a:solidFill>
                <a:hlinkClick r:id="rId3"/>
              </a:rPr>
              <a:t>Paul </a:t>
            </a:r>
            <a:r>
              <a:rPr lang="en-US" dirty="0" err="1">
                <a:solidFill>
                  <a:srgbClr val="FFC000"/>
                </a:solidFill>
                <a:hlinkClick r:id="rId3"/>
              </a:rPr>
              <a:t>Broca</a:t>
            </a:r>
            <a:r>
              <a:rPr lang="en-US" dirty="0">
                <a:solidFill>
                  <a:srgbClr val="F8F8F8"/>
                </a:solidFill>
              </a:rPr>
              <a:t> (1824-1880) studying the brains of aphasic </a:t>
            </a:r>
            <a:r>
              <a:rPr lang="en-US" dirty="0" smtClean="0">
                <a:solidFill>
                  <a:srgbClr val="F8F8F8"/>
                </a:solidFill>
              </a:rPr>
              <a:t>patients in 1861 discovered that the damage to left </a:t>
            </a:r>
            <a:r>
              <a:rPr lang="en-US" dirty="0">
                <a:solidFill>
                  <a:srgbClr val="F8F8F8"/>
                </a:solidFill>
              </a:rPr>
              <a:t>posterior inferior frontal </a:t>
            </a:r>
            <a:r>
              <a:rPr lang="en-US" dirty="0" err="1">
                <a:solidFill>
                  <a:srgbClr val="F8F8F8"/>
                </a:solidFill>
              </a:rPr>
              <a:t>gyrus</a:t>
            </a:r>
            <a:r>
              <a:rPr lang="en-US" dirty="0">
                <a:solidFill>
                  <a:srgbClr val="F8F8F8"/>
                </a:solidFill>
              </a:rPr>
              <a:t> </a:t>
            </a:r>
            <a:r>
              <a:rPr lang="en-US" dirty="0" smtClean="0">
                <a:solidFill>
                  <a:srgbClr val="F8F8F8"/>
                </a:solidFill>
              </a:rPr>
              <a:t>(called now </a:t>
            </a:r>
            <a:r>
              <a:rPr lang="en-US" dirty="0" err="1" smtClean="0">
                <a:solidFill>
                  <a:srgbClr val="F8F8F8"/>
                </a:solidFill>
              </a:rPr>
              <a:t>Broca's</a:t>
            </a:r>
            <a:r>
              <a:rPr lang="en-US" dirty="0" smtClean="0">
                <a:solidFill>
                  <a:srgbClr val="F8F8F8"/>
                </a:solidFill>
              </a:rPr>
              <a:t> area) leads to speech </a:t>
            </a:r>
            <a:r>
              <a:rPr lang="en-US" dirty="0">
                <a:solidFill>
                  <a:srgbClr val="F8F8F8"/>
                </a:solidFill>
              </a:rPr>
              <a:t>production problems </a:t>
            </a:r>
            <a:r>
              <a:rPr lang="en-US" dirty="0" smtClean="0">
                <a:solidFill>
                  <a:srgbClr val="F8F8F8"/>
                </a:solidFill>
              </a:rPr>
              <a:t>(</a:t>
            </a:r>
            <a:r>
              <a:rPr lang="en-US" dirty="0" smtClean="0">
                <a:solidFill>
                  <a:srgbClr val="F8F8F8"/>
                </a:solidFill>
                <a:hlinkClick r:id="rId4"/>
              </a:rPr>
              <a:t>expressive aphasia</a:t>
            </a:r>
            <a:r>
              <a:rPr lang="en-US" dirty="0" smtClean="0">
                <a:solidFill>
                  <a:srgbClr val="F8F8F8"/>
                </a:solidFill>
              </a:rPr>
              <a:t>, </a:t>
            </a:r>
            <a:r>
              <a:rPr lang="en-US" dirty="0" err="1" smtClean="0">
                <a:solidFill>
                  <a:srgbClr val="F8F8F8"/>
                </a:solidFill>
              </a:rPr>
              <a:t>Broca's</a:t>
            </a:r>
            <a:r>
              <a:rPr lang="en-US" dirty="0" smtClean="0">
                <a:solidFill>
                  <a:srgbClr val="F8F8F8"/>
                </a:solidFill>
              </a:rPr>
              <a:t> aphasia).</a:t>
            </a:r>
            <a:endParaRPr lang="en-US" dirty="0">
              <a:solidFill>
                <a:srgbClr val="F8F8F8"/>
              </a:solidFill>
            </a:endParaRPr>
          </a:p>
        </p:txBody>
      </p:sp>
      <p:sp>
        <p:nvSpPr>
          <p:cNvPr id="12" name="Symbol zastępczy zawartości 4"/>
          <p:cNvSpPr txBox="1">
            <a:spLocks/>
          </p:cNvSpPr>
          <p:nvPr/>
        </p:nvSpPr>
        <p:spPr bwMode="auto">
          <a:xfrm>
            <a:off x="611560" y="3307978"/>
            <a:ext cx="8352928" cy="105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None/>
            </a:pPr>
            <a:r>
              <a:rPr lang="en-US" dirty="0">
                <a:solidFill>
                  <a:srgbClr val="F8F8F8"/>
                </a:solidFill>
              </a:rPr>
              <a:t>Localization of </a:t>
            </a:r>
            <a:r>
              <a:rPr lang="en-US" dirty="0" smtClean="0">
                <a:solidFill>
                  <a:srgbClr val="F8F8F8"/>
                </a:solidFill>
              </a:rPr>
              <a:t>complex function in the brain was </a:t>
            </a:r>
            <a:r>
              <a:rPr lang="en-US" dirty="0" smtClean="0"/>
              <a:t>quite surprising, most people had a holistic view of mental functions, although the pseudoscience of </a:t>
            </a:r>
            <a:r>
              <a:rPr lang="en-US" dirty="0" smtClean="0">
                <a:hlinkClick r:id="rId5"/>
              </a:rPr>
              <a:t>phrenology</a:t>
            </a:r>
            <a:r>
              <a:rPr lang="en-US" dirty="0" smtClean="0"/>
              <a:t> claimed localization of all functions since 1810. </a:t>
            </a:r>
          </a:p>
        </p:txBody>
      </p:sp>
      <p:sp>
        <p:nvSpPr>
          <p:cNvPr id="14" name="Symbol zastępczy zawartości 4"/>
          <p:cNvSpPr txBox="1">
            <a:spLocks/>
          </p:cNvSpPr>
          <p:nvPr/>
        </p:nvSpPr>
        <p:spPr bwMode="auto">
          <a:xfrm>
            <a:off x="597624" y="4455332"/>
            <a:ext cx="5001634" cy="2326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dirty="0" smtClean="0">
                <a:hlinkClick r:id="rId6"/>
              </a:rPr>
              <a:t>Carl Wernicke</a:t>
            </a:r>
            <a:r>
              <a:rPr lang="en-US" dirty="0" smtClean="0"/>
              <a:t> (1848-1905) in 1873 noticed that lesion to the </a:t>
            </a:r>
            <a:r>
              <a:rPr lang="en-US" dirty="0"/>
              <a:t>left </a:t>
            </a:r>
            <a:r>
              <a:rPr lang="en-US" dirty="0" smtClean="0"/>
              <a:t>posterior superior temporal </a:t>
            </a:r>
            <a:r>
              <a:rPr lang="en-US" dirty="0" err="1" smtClean="0"/>
              <a:t>gyrus</a:t>
            </a:r>
            <a:r>
              <a:rPr lang="en-US" dirty="0" smtClean="0"/>
              <a:t> (Wernicke’s area) leads to problems with understanding  and producing </a:t>
            </a:r>
            <a:r>
              <a:rPr lang="en-US" dirty="0"/>
              <a:t>meaningful speech</a:t>
            </a:r>
            <a:r>
              <a:rPr lang="en-US" dirty="0" smtClean="0"/>
              <a:t>, known as Wernicke’s or </a:t>
            </a:r>
            <a:r>
              <a:rPr lang="en-US" dirty="0" smtClean="0">
                <a:hlinkClick r:id="rId7"/>
              </a:rPr>
              <a:t>receptive aphasia</a:t>
            </a:r>
            <a:r>
              <a:rPr lang="en-US" dirty="0" smtClean="0"/>
              <a:t>. </a:t>
            </a:r>
            <a:endParaRPr lang="en-US" dirty="0"/>
          </a:p>
          <a:p>
            <a:pPr marL="0" indent="0">
              <a:buNone/>
            </a:pPr>
            <a:r>
              <a:rPr lang="en-US" dirty="0" smtClean="0"/>
              <a:t>B </a:t>
            </a:r>
            <a:r>
              <a:rPr lang="en-US" dirty="0"/>
              <a:t>&amp; </a:t>
            </a:r>
            <a:r>
              <a:rPr lang="en-US" dirty="0" smtClean="0"/>
              <a:t>W disconnection =&gt; </a:t>
            </a:r>
            <a:r>
              <a:rPr lang="en-US" dirty="0" smtClean="0">
                <a:hlinkClick r:id="rId8"/>
              </a:rPr>
              <a:t>conduction aphasia</a:t>
            </a:r>
            <a:r>
              <a:rPr lang="en-US" dirty="0"/>
              <a:t>.</a:t>
            </a:r>
          </a:p>
        </p:txBody>
      </p:sp>
      <p:pic>
        <p:nvPicPr>
          <p:cNvPr id="194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8133" y="1196752"/>
            <a:ext cx="36195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795" y="4482226"/>
            <a:ext cx="34861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2646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Mind-brain</a:t>
            </a:r>
            <a:endParaRPr lang="en-US" dirty="0"/>
          </a:p>
        </p:txBody>
      </p:sp>
      <p:sp>
        <p:nvSpPr>
          <p:cNvPr id="5" name="Symbol zastępczy zawartości 4"/>
          <p:cNvSpPr>
            <a:spLocks noGrp="1"/>
          </p:cNvSpPr>
          <p:nvPr>
            <p:ph idx="1"/>
          </p:nvPr>
        </p:nvSpPr>
        <p:spPr>
          <a:xfrm>
            <a:off x="611560" y="1237094"/>
            <a:ext cx="6048672" cy="2407930"/>
          </a:xfrm>
        </p:spPr>
        <p:txBody>
          <a:bodyPr/>
          <a:lstStyle/>
          <a:p>
            <a:pPr marL="0" indent="0">
              <a:buNone/>
            </a:pPr>
            <a:r>
              <a:rPr lang="en-US" dirty="0" smtClean="0"/>
              <a:t>Psychology was initially understood as the science of mental life, consciousness, </a:t>
            </a:r>
            <a:r>
              <a:rPr lang="en-US" dirty="0" err="1" smtClean="0"/>
              <a:t>psyche+logic</a:t>
            </a:r>
            <a:r>
              <a:rPr lang="en-US" dirty="0" smtClean="0"/>
              <a:t>.</a:t>
            </a:r>
          </a:p>
          <a:p>
            <a:pPr marL="0" indent="0">
              <a:buNone/>
            </a:pPr>
            <a:r>
              <a:rPr lang="en-US" dirty="0" smtClean="0"/>
              <a:t>Introspection, trying to analyze thoughts and mental states in terms of </a:t>
            </a:r>
            <a:r>
              <a:rPr lang="en-US" dirty="0"/>
              <a:t>sensations, </a:t>
            </a:r>
            <a:r>
              <a:rPr lang="en-US" dirty="0" smtClean="0"/>
              <a:t>feelings </a:t>
            </a:r>
            <a:r>
              <a:rPr lang="en-US" dirty="0"/>
              <a:t>and </a:t>
            </a:r>
            <a:r>
              <a:rPr lang="en-US" dirty="0" smtClean="0"/>
              <a:t>images, brought a lot of confusion. </a:t>
            </a:r>
            <a:endParaRPr lang="en-US" dirty="0"/>
          </a:p>
          <a:p>
            <a:pPr marL="0" indent="0">
              <a:buNone/>
            </a:pPr>
            <a:r>
              <a:rPr lang="en-US" dirty="0" smtClean="0"/>
              <a:t>Many </a:t>
            </a:r>
            <a:r>
              <a:rPr lang="en-US" dirty="0"/>
              <a:t>scientists </a:t>
            </a:r>
            <a:r>
              <a:rPr lang="en-US" dirty="0" smtClean="0"/>
              <a:t>(Wundt, Fechner, Helmholtz) developed </a:t>
            </a:r>
            <a:r>
              <a:rPr lang="en-US" dirty="0" smtClean="0">
                <a:hlinkClick r:id="rId3"/>
              </a:rPr>
              <a:t>psychophysics</a:t>
            </a:r>
            <a:r>
              <a:rPr lang="en-US" dirty="0" smtClean="0"/>
              <a:t>, linking sensory data with percepts.</a:t>
            </a:r>
          </a:p>
        </p:txBody>
      </p:sp>
      <p:sp>
        <p:nvSpPr>
          <p:cNvPr id="12" name="Symbol zastępczy zawartości 4"/>
          <p:cNvSpPr txBox="1">
            <a:spLocks/>
          </p:cNvSpPr>
          <p:nvPr/>
        </p:nvSpPr>
        <p:spPr bwMode="auto">
          <a:xfrm>
            <a:off x="614591" y="3645024"/>
            <a:ext cx="8352928"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dirty="0"/>
              <a:t>The </a:t>
            </a:r>
            <a:r>
              <a:rPr lang="en-US" b="1" dirty="0">
                <a:solidFill>
                  <a:srgbClr val="FFC000"/>
                </a:solidFill>
              </a:rPr>
              <a:t>Weber–Fechner law</a:t>
            </a:r>
            <a:r>
              <a:rPr lang="en-US" dirty="0"/>
              <a:t> describes logarithmic relationship between the physical characteristics of stimuli and its perceived intensity.</a:t>
            </a:r>
          </a:p>
          <a:p>
            <a:pPr marL="0" indent="0">
              <a:buNone/>
            </a:pPr>
            <a:r>
              <a:rPr lang="en-US" dirty="0" smtClean="0"/>
              <a:t>Experimental psychology labs started to investigate memory, animal reflexes.</a:t>
            </a:r>
          </a:p>
          <a:p>
            <a:pPr marL="0" indent="0">
              <a:spcBef>
                <a:spcPct val="20000"/>
              </a:spcBef>
              <a:buClr>
                <a:srgbClr val="315263"/>
              </a:buClr>
              <a:buSzPct val="75000"/>
              <a:buNone/>
            </a:pPr>
            <a:r>
              <a:rPr lang="en-US" dirty="0" smtClean="0">
                <a:solidFill>
                  <a:srgbClr val="F8F8F8"/>
                </a:solidFill>
              </a:rPr>
              <a:t>Pavlov </a:t>
            </a:r>
            <a:r>
              <a:rPr lang="en-US" dirty="0">
                <a:solidFill>
                  <a:srgbClr val="F8F8F8"/>
                </a:solidFill>
              </a:rPr>
              <a:t>experiments with dogs (1900) on classical conditioning convinced psychologists that all behavior can be derived from simple reflexes</a:t>
            </a:r>
            <a:r>
              <a:rPr lang="en-US" dirty="0" smtClean="0">
                <a:solidFill>
                  <a:srgbClr val="F8F8F8"/>
                </a:solidFill>
              </a:rPr>
              <a:t>.</a:t>
            </a:r>
          </a:p>
          <a:p>
            <a:pPr marL="0" indent="0">
              <a:buNone/>
            </a:pPr>
            <a:r>
              <a:rPr lang="en-US" dirty="0" smtClean="0"/>
              <a:t>Behaviorists wanted to change psychology into “objective </a:t>
            </a:r>
            <a:r>
              <a:rPr lang="en-US" dirty="0"/>
              <a:t>experimental branch of natural science", </a:t>
            </a:r>
            <a:r>
              <a:rPr lang="en-US" dirty="0" smtClean="0"/>
              <a:t>removing introspection, leaving only measurable data.</a:t>
            </a:r>
          </a:p>
          <a:p>
            <a:pPr marL="0" indent="0">
              <a:buNone/>
            </a:pPr>
            <a:r>
              <a:rPr lang="en-US" dirty="0" smtClean="0"/>
              <a:t>For decades research on consciousness and mind became a taboo. </a:t>
            </a:r>
            <a:endParaRPr lang="en-US" dirty="0"/>
          </a:p>
        </p:txBody>
      </p:sp>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71163"/>
            <a:ext cx="23812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645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dirty="0" smtClean="0"/>
              <a:t>A </a:t>
            </a:r>
            <a:r>
              <a:rPr lang="en-US" dirty="0"/>
              <a:t>bit of history of brain </a:t>
            </a:r>
            <a:r>
              <a:rPr lang="en-US" dirty="0" smtClean="0"/>
              <a:t>research. </a:t>
            </a:r>
          </a:p>
          <a:p>
            <a:pPr marL="457200" lvl="0" indent="-457200">
              <a:buFont typeface="+mj-lt"/>
              <a:buAutoNum type="arabicPeriod"/>
            </a:pPr>
            <a:r>
              <a:rPr lang="en-US" sz="2400" dirty="0" smtClean="0">
                <a:solidFill>
                  <a:schemeClr val="tx2"/>
                </a:solidFill>
              </a:rPr>
              <a:t>Brain-related research fields and their methods.</a:t>
            </a:r>
            <a:r>
              <a:rPr lang="en-US" sz="2400" dirty="0" smtClean="0"/>
              <a:t> </a:t>
            </a:r>
          </a:p>
          <a:p>
            <a:pPr marL="0" lvl="0" indent="0">
              <a:buNone/>
            </a:pPr>
            <a:endParaRPr lang="en-US" dirty="0" smtClean="0"/>
          </a:p>
          <a:p>
            <a:pPr marL="0" lvl="0" indent="0">
              <a:buNone/>
            </a:pPr>
            <a:r>
              <a:rPr lang="en-US" dirty="0" smtClean="0"/>
              <a:t>How people try to understand brain functions now?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798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Electrophysiology</a:t>
            </a:r>
            <a:endParaRPr lang="en-US" dirty="0"/>
          </a:p>
        </p:txBody>
      </p:sp>
      <p:sp>
        <p:nvSpPr>
          <p:cNvPr id="5" name="Symbol zastępczy zawartości 4"/>
          <p:cNvSpPr>
            <a:spLocks noGrp="1"/>
          </p:cNvSpPr>
          <p:nvPr>
            <p:ph idx="1"/>
          </p:nvPr>
        </p:nvSpPr>
        <p:spPr>
          <a:xfrm>
            <a:off x="611560" y="1237094"/>
            <a:ext cx="5688632" cy="2335922"/>
          </a:xfrm>
        </p:spPr>
        <p:txBody>
          <a:bodyPr/>
          <a:lstStyle/>
          <a:p>
            <a:pPr marL="0" indent="0">
              <a:buNone/>
            </a:pPr>
            <a:r>
              <a:rPr lang="en-US" dirty="0" smtClean="0"/>
              <a:t>1890</a:t>
            </a:r>
            <a:r>
              <a:rPr lang="en-US" dirty="0"/>
              <a:t>, Polish physiologist </a:t>
            </a:r>
            <a:r>
              <a:rPr lang="en-US" dirty="0">
                <a:hlinkClick r:id="rId3" tooltip="Adolf Beck (physiologist)"/>
              </a:rPr>
              <a:t>Adolf Beck</a:t>
            </a:r>
            <a:r>
              <a:rPr lang="en-US" dirty="0"/>
              <a:t> published an investigation of spontaneous electrical activity of the brain of rabbits and dogs that included rhythmic oscillations altered by light.</a:t>
            </a:r>
          </a:p>
          <a:p>
            <a:pPr marL="0" indent="0">
              <a:buNone/>
            </a:pPr>
            <a:r>
              <a:rPr lang="en-US" dirty="0" smtClean="0"/>
              <a:t>1924, German </a:t>
            </a:r>
            <a:r>
              <a:rPr lang="en-US" dirty="0"/>
              <a:t>physiologist and psychiatrist </a:t>
            </a:r>
            <a:r>
              <a:rPr lang="en-US" dirty="0">
                <a:hlinkClick r:id="rId4" tooltip="Hans Berger"/>
              </a:rPr>
              <a:t>Hans Berger</a:t>
            </a:r>
            <a:r>
              <a:rPr lang="en-US" dirty="0"/>
              <a:t> </a:t>
            </a:r>
            <a:r>
              <a:rPr lang="en-US" dirty="0" smtClean="0"/>
              <a:t>recorded </a:t>
            </a:r>
            <a:r>
              <a:rPr lang="en-US" dirty="0"/>
              <a:t>the first human </a:t>
            </a:r>
            <a:r>
              <a:rPr lang="en-US" dirty="0" smtClean="0"/>
              <a:t>EEG and invented </a:t>
            </a:r>
            <a:r>
              <a:rPr lang="en-US" dirty="0"/>
              <a:t>the </a:t>
            </a:r>
            <a:r>
              <a:rPr lang="en-US" dirty="0" smtClean="0"/>
              <a:t>electroencephalogram. </a:t>
            </a:r>
            <a:endParaRPr lang="en-US" dirty="0"/>
          </a:p>
        </p:txBody>
      </p:sp>
      <p:sp>
        <p:nvSpPr>
          <p:cNvPr id="12" name="Symbol zastępczy zawartości 4"/>
          <p:cNvSpPr txBox="1">
            <a:spLocks/>
          </p:cNvSpPr>
          <p:nvPr/>
        </p:nvSpPr>
        <p:spPr bwMode="auto">
          <a:xfrm>
            <a:off x="611560" y="3573016"/>
            <a:ext cx="5688632" cy="130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None/>
            </a:pPr>
            <a:r>
              <a:rPr lang="en-US" dirty="0"/>
              <a:t>In </a:t>
            </a:r>
            <a:r>
              <a:rPr lang="en-US" dirty="0" smtClean="0"/>
              <a:t>1963 </a:t>
            </a:r>
            <a:r>
              <a:rPr lang="en-US" dirty="0">
                <a:hlinkClick r:id="rId5" tooltip="Alan Lloyd Hodgkin"/>
              </a:rPr>
              <a:t>Alan </a:t>
            </a:r>
            <a:r>
              <a:rPr lang="en-US" dirty="0" smtClean="0">
                <a:hlinkClick r:id="rId5" tooltip="Alan Lloyd Hodgkin"/>
              </a:rPr>
              <a:t>Hodgkin</a:t>
            </a:r>
            <a:r>
              <a:rPr lang="en-US" dirty="0" smtClean="0"/>
              <a:t> </a:t>
            </a:r>
            <a:r>
              <a:rPr lang="en-US" dirty="0"/>
              <a:t>and </a:t>
            </a:r>
            <a:r>
              <a:rPr lang="en-US" dirty="0">
                <a:hlinkClick r:id="rId6" tooltip="Andrew Fielding Huxley"/>
              </a:rPr>
              <a:t>Andrew </a:t>
            </a:r>
            <a:r>
              <a:rPr lang="en-US" dirty="0" smtClean="0">
                <a:hlinkClick r:id="rId6" tooltip="Andrew Fielding Huxley"/>
              </a:rPr>
              <a:t>Huxley</a:t>
            </a:r>
            <a:r>
              <a:rPr lang="en-US" dirty="0" smtClean="0"/>
              <a:t> </a:t>
            </a:r>
            <a:r>
              <a:rPr lang="en-US" dirty="0"/>
              <a:t>won the Nobel Prize in Physiology or Medicine for </a:t>
            </a:r>
            <a:r>
              <a:rPr lang="en-US" dirty="0" smtClean="0"/>
              <a:t>model of the </a:t>
            </a:r>
            <a:r>
              <a:rPr lang="en-US" dirty="0"/>
              <a:t>mechanisms underlying the generation of action potentials in neurons. </a:t>
            </a:r>
            <a:endParaRPr lang="en-US" dirty="0" smtClean="0"/>
          </a:p>
        </p:txBody>
      </p:sp>
      <p:pic>
        <p:nvPicPr>
          <p:cNvPr id="204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4227" y="980728"/>
            <a:ext cx="25241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227" y="2896619"/>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ymbol zastępczy zawartości 4"/>
          <p:cNvSpPr txBox="1">
            <a:spLocks/>
          </p:cNvSpPr>
          <p:nvPr/>
        </p:nvSpPr>
        <p:spPr bwMode="auto">
          <a:xfrm>
            <a:off x="611560" y="4905600"/>
            <a:ext cx="8376792" cy="176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None/>
            </a:pPr>
            <a:r>
              <a:rPr lang="en-US" dirty="0" smtClean="0"/>
              <a:t>Single and multi-unit direct recordings brings important information about neurons and their </a:t>
            </a:r>
            <a:r>
              <a:rPr lang="en-US" dirty="0" err="1" smtClean="0"/>
              <a:t>microcurcuits</a:t>
            </a:r>
            <a:r>
              <a:rPr lang="en-US" dirty="0" smtClean="0"/>
              <a:t>. </a:t>
            </a:r>
            <a:r>
              <a:rPr lang="en-US" dirty="0" smtClean="0">
                <a:hlinkClick r:id="rId9"/>
              </a:rPr>
              <a:t>Event-related potentials</a:t>
            </a:r>
            <a:r>
              <a:rPr lang="en-US" dirty="0" smtClean="0"/>
              <a:t> </a:t>
            </a:r>
            <a:r>
              <a:rPr lang="en-US" dirty="0"/>
              <a:t>(</a:t>
            </a:r>
            <a:r>
              <a:rPr lang="en-US" dirty="0" smtClean="0"/>
              <a:t>ERPs) are averaged responses to stimuli revealing brain reactions. </a:t>
            </a:r>
          </a:p>
          <a:p>
            <a:pPr marL="0" indent="0" eaLnBrk="1" hangingPunct="1">
              <a:spcBef>
                <a:spcPct val="20000"/>
              </a:spcBef>
              <a:buClr>
                <a:srgbClr val="315263"/>
              </a:buClr>
              <a:buSzPct val="75000"/>
              <a:buNone/>
            </a:pPr>
            <a:r>
              <a:rPr lang="en-US" dirty="0" err="1">
                <a:hlinkClick r:id="rId10"/>
              </a:rPr>
              <a:t>Magnetoencephalography</a:t>
            </a:r>
            <a:r>
              <a:rPr lang="en-US" dirty="0"/>
              <a:t> (MEG) </a:t>
            </a:r>
            <a:r>
              <a:rPr lang="en-US" dirty="0" smtClean="0"/>
              <a:t>records magnetic </a:t>
            </a:r>
            <a:r>
              <a:rPr lang="en-US" dirty="0"/>
              <a:t>fields produced by electrical </a:t>
            </a:r>
            <a:r>
              <a:rPr lang="en-US" dirty="0" smtClean="0"/>
              <a:t>currents. </a:t>
            </a:r>
          </a:p>
        </p:txBody>
      </p:sp>
    </p:spTree>
    <p:extLst>
      <p:ext uri="{BB962C8B-B14F-4D97-AF65-F5344CB8AC3E}">
        <p14:creationId xmlns:p14="http://schemas.microsoft.com/office/powerpoint/2010/main" val="343273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Functional Tomography</a:t>
            </a:r>
            <a:endParaRPr lang="en-US" dirty="0"/>
          </a:p>
        </p:txBody>
      </p:sp>
      <p:sp>
        <p:nvSpPr>
          <p:cNvPr id="5" name="Symbol zastępczy zawartości 4"/>
          <p:cNvSpPr>
            <a:spLocks noGrp="1"/>
          </p:cNvSpPr>
          <p:nvPr>
            <p:ph idx="1"/>
          </p:nvPr>
        </p:nvSpPr>
        <p:spPr>
          <a:xfrm>
            <a:off x="611560" y="1183306"/>
            <a:ext cx="5688632" cy="2335922"/>
          </a:xfrm>
        </p:spPr>
        <p:txBody>
          <a:bodyPr/>
          <a:lstStyle/>
          <a:p>
            <a:pPr marL="0" indent="0" eaLnBrk="1" hangingPunct="1">
              <a:buNone/>
            </a:pPr>
            <a:r>
              <a:rPr lang="en-US" dirty="0">
                <a:hlinkClick r:id="rId3"/>
              </a:rPr>
              <a:t>Angelo </a:t>
            </a:r>
            <a:r>
              <a:rPr lang="en-US" dirty="0" err="1">
                <a:hlinkClick r:id="rId3"/>
              </a:rPr>
              <a:t>Mosso</a:t>
            </a:r>
            <a:r>
              <a:rPr lang="en-US" dirty="0"/>
              <a:t> (1846-1910) </a:t>
            </a:r>
            <a:r>
              <a:rPr lang="en-US" dirty="0" smtClean="0"/>
              <a:t>observed that </a:t>
            </a:r>
            <a:r>
              <a:rPr lang="en-US" dirty="0"/>
              <a:t>pulsation of the human cortex </a:t>
            </a:r>
            <a:r>
              <a:rPr lang="en-US" dirty="0" smtClean="0"/>
              <a:t>changes </a:t>
            </a:r>
            <a:r>
              <a:rPr lang="en-US" dirty="0"/>
              <a:t>during mental </a:t>
            </a:r>
            <a:r>
              <a:rPr lang="en-US" dirty="0" smtClean="0"/>
              <a:t>activity due to the increase of blood flow to brain regions.</a:t>
            </a:r>
          </a:p>
          <a:p>
            <a:pPr marL="0" indent="0" eaLnBrk="1" hangingPunct="1">
              <a:buNone/>
            </a:pPr>
            <a:r>
              <a:rPr lang="en-US" dirty="0" smtClean="0"/>
              <a:t>Neuronal </a:t>
            </a:r>
            <a:r>
              <a:rPr lang="en-US" dirty="0"/>
              <a:t>activity requires </a:t>
            </a:r>
            <a:r>
              <a:rPr lang="en-US" dirty="0" smtClean="0"/>
              <a:t>glucose </a:t>
            </a:r>
            <a:r>
              <a:rPr lang="en-US" dirty="0"/>
              <a:t>and </a:t>
            </a:r>
            <a:r>
              <a:rPr lang="en-US" dirty="0" smtClean="0"/>
              <a:t>oxygen, the </a:t>
            </a:r>
            <a:r>
              <a:rPr lang="en-US" dirty="0" smtClean="0">
                <a:hlinkClick r:id="rId4" tooltip="Hemodynamic response"/>
              </a:rPr>
              <a:t>hemodynamic </a:t>
            </a:r>
            <a:r>
              <a:rPr lang="en-US" dirty="0">
                <a:hlinkClick r:id="rId4" tooltip="Hemodynamic response"/>
              </a:rPr>
              <a:t>response</a:t>
            </a:r>
            <a:r>
              <a:rPr lang="en-US" dirty="0"/>
              <a:t> </a:t>
            </a:r>
            <a:r>
              <a:rPr lang="en-US" dirty="0" smtClean="0"/>
              <a:t>indicates neural activity.  fMRI measures blood-oxygen-level dependence (BOLD) </a:t>
            </a:r>
            <a:r>
              <a:rPr lang="en-US" sz="2000" dirty="0" smtClean="0"/>
              <a:t>changes during mental activity.</a:t>
            </a:r>
            <a:endParaRPr lang="en-US" sz="2000" dirty="0"/>
          </a:p>
        </p:txBody>
      </p:sp>
      <p:sp>
        <p:nvSpPr>
          <p:cNvPr id="12" name="Symbol zastępczy zawartości 4"/>
          <p:cNvSpPr txBox="1">
            <a:spLocks/>
          </p:cNvSpPr>
          <p:nvPr/>
        </p:nvSpPr>
        <p:spPr bwMode="auto">
          <a:xfrm>
            <a:off x="611560" y="3573016"/>
            <a:ext cx="8376792" cy="80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None/>
            </a:pPr>
            <a:r>
              <a:rPr lang="en-US" dirty="0" smtClean="0"/>
              <a:t>Magnetic </a:t>
            </a:r>
            <a:r>
              <a:rPr lang="en-US" dirty="0"/>
              <a:t>properties of oxygenated </a:t>
            </a:r>
            <a:r>
              <a:rPr lang="en-US" dirty="0" smtClean="0"/>
              <a:t>and deoxygenated blood are different and Medicine </a:t>
            </a:r>
            <a:r>
              <a:rPr lang="en-US" dirty="0"/>
              <a:t>for </a:t>
            </a:r>
            <a:r>
              <a:rPr lang="en-US" dirty="0" smtClean="0"/>
              <a:t>model of the </a:t>
            </a:r>
            <a:r>
              <a:rPr lang="en-US" dirty="0"/>
              <a:t>mechanisms underlying the generation of action potentials in neurons. </a:t>
            </a:r>
            <a:endParaRPr lang="en-US" dirty="0" smtClean="0"/>
          </a:p>
        </p:txBody>
      </p:sp>
      <p:sp>
        <p:nvSpPr>
          <p:cNvPr id="10" name="Symbol zastępczy zawartości 4"/>
          <p:cNvSpPr txBox="1">
            <a:spLocks/>
          </p:cNvSpPr>
          <p:nvPr/>
        </p:nvSpPr>
        <p:spPr bwMode="auto">
          <a:xfrm>
            <a:off x="611560" y="4653136"/>
            <a:ext cx="8376792" cy="20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eaLnBrk="1" hangingPunct="1">
              <a:spcBef>
                <a:spcPct val="20000"/>
              </a:spcBef>
              <a:buClr>
                <a:srgbClr val="315263"/>
              </a:buClr>
              <a:buSzPct val="75000"/>
              <a:buNone/>
            </a:pPr>
            <a:r>
              <a:rPr lang="en-US" dirty="0" smtClean="0">
                <a:hlinkClick r:id="rId5"/>
              </a:rPr>
              <a:t>Optical tomography</a:t>
            </a:r>
            <a:r>
              <a:rPr lang="en-US" dirty="0" smtClean="0"/>
              <a:t> based on near-infrared spectroscopy (NIRS-OT) uses infrared lasers to measure BOLD signal. </a:t>
            </a:r>
          </a:p>
          <a:p>
            <a:pPr marL="0" indent="0" eaLnBrk="1" hangingPunct="1">
              <a:spcBef>
                <a:spcPct val="20000"/>
              </a:spcBef>
              <a:buClr>
                <a:srgbClr val="315263"/>
              </a:buClr>
              <a:buSzPct val="75000"/>
              <a:buNone/>
            </a:pPr>
            <a:r>
              <a:rPr lang="en-US" dirty="0">
                <a:hlinkClick r:id="rId6"/>
              </a:rPr>
              <a:t>Positron emission </a:t>
            </a:r>
            <a:r>
              <a:rPr lang="en-US" dirty="0" smtClean="0">
                <a:hlinkClick r:id="rId6"/>
              </a:rPr>
              <a:t>tomography</a:t>
            </a:r>
            <a:r>
              <a:rPr lang="en-US" dirty="0" smtClean="0"/>
              <a:t> </a:t>
            </a:r>
            <a:r>
              <a:rPr lang="en-US" b="1" dirty="0" smtClean="0"/>
              <a:t>(</a:t>
            </a:r>
            <a:r>
              <a:rPr lang="en-US" dirty="0" smtClean="0"/>
              <a:t>PET) measures glucose uptake by neurons, using radioactive isotopes with short half-life, such as </a:t>
            </a:r>
            <a:r>
              <a:rPr lang="en-US" dirty="0" err="1" smtClean="0">
                <a:hlinkClick r:id="rId7" tooltip="Fludeoxyglucose"/>
              </a:rPr>
              <a:t>fludeoxyglucose</a:t>
            </a:r>
            <a:r>
              <a:rPr lang="en-US" dirty="0"/>
              <a:t>, </a:t>
            </a:r>
            <a:r>
              <a:rPr lang="en-US" dirty="0" smtClean="0"/>
              <a:t>glucose labeled </a:t>
            </a:r>
            <a:r>
              <a:rPr lang="en-US" dirty="0"/>
              <a:t>with </a:t>
            </a:r>
            <a:r>
              <a:rPr lang="en-US" dirty="0" smtClean="0"/>
              <a:t>fluorine-18 isotope. PET may measure activity of specific receptors in the brain, for ex. </a:t>
            </a:r>
            <a:r>
              <a:rPr lang="en-US" dirty="0" smtClean="0">
                <a:hlinkClick r:id="rId8" tooltip="Dopamine receptor"/>
              </a:rPr>
              <a:t>dopamine</a:t>
            </a:r>
            <a:r>
              <a:rPr lang="en-US" dirty="0" smtClean="0"/>
              <a:t>, </a:t>
            </a:r>
            <a:r>
              <a:rPr lang="en-US" dirty="0" smtClean="0">
                <a:hlinkClick r:id="rId9" tooltip="Serotonin receptor"/>
              </a:rPr>
              <a:t>serotonin</a:t>
            </a:r>
            <a:r>
              <a:rPr lang="en-US" dirty="0" smtClean="0"/>
              <a:t>, or </a:t>
            </a:r>
            <a:r>
              <a:rPr lang="en-US" dirty="0">
                <a:hlinkClick r:id="rId10" tooltip="Opioid receptor"/>
              </a:rPr>
              <a:t>opioid </a:t>
            </a:r>
            <a:r>
              <a:rPr lang="en-US" dirty="0" smtClean="0">
                <a:hlinkClick r:id="rId10" tooltip="Opioid receptor"/>
              </a:rPr>
              <a:t>receptors</a:t>
            </a:r>
            <a:r>
              <a:rPr lang="en-US" dirty="0" smtClean="0"/>
              <a:t>.</a:t>
            </a:r>
          </a:p>
        </p:txBody>
      </p:sp>
      <p:pic>
        <p:nvPicPr>
          <p:cNvPr id="2150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70059" y="1412776"/>
            <a:ext cx="28575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378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Science branches</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0768"/>
            <a:ext cx="8399463"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8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786544" y="314436"/>
            <a:ext cx="7772400" cy="701675"/>
          </a:xfrm>
        </p:spPr>
        <p:txBody>
          <a:bodyPr/>
          <a:lstStyle/>
          <a:p>
            <a:r>
              <a:rPr lang="en-US" dirty="0" smtClean="0">
                <a:solidFill>
                  <a:srgbClr val="FFC000"/>
                </a:solidFill>
                <a:effectLst>
                  <a:outerShdw blurRad="38100" dist="38100" dir="2700000" algn="tl">
                    <a:srgbClr val="000000">
                      <a:alpha val="43137"/>
                    </a:srgbClr>
                  </a:outerShdw>
                </a:effectLst>
              </a:rPr>
              <a:t>Science branches</a:t>
            </a:r>
            <a:endParaRPr lang="en-US"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91" y="1484784"/>
            <a:ext cx="8809037"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447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p:txBody>
      </p:sp>
    </p:spTree>
    <p:extLst>
      <p:ext uri="{BB962C8B-B14F-4D97-AF65-F5344CB8AC3E}">
        <p14:creationId xmlns:p14="http://schemas.microsoft.com/office/powerpoint/2010/main" val="1880893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Overwhelming … </a:t>
            </a:r>
            <a:endParaRPr lang="en-US" dirty="0"/>
          </a:p>
        </p:txBody>
      </p:sp>
      <p:sp>
        <p:nvSpPr>
          <p:cNvPr id="3" name="Symbol zastępczy zawartości 2"/>
          <p:cNvSpPr>
            <a:spLocks noGrp="1"/>
          </p:cNvSpPr>
          <p:nvPr>
            <p:ph idx="1"/>
          </p:nvPr>
        </p:nvSpPr>
        <p:spPr>
          <a:xfrm>
            <a:off x="698500" y="1228072"/>
            <a:ext cx="8121650" cy="1008459"/>
          </a:xfrm>
        </p:spPr>
        <p:txBody>
          <a:bodyPr/>
          <a:lstStyle/>
          <a:p>
            <a:pPr marL="0" indent="0">
              <a:buNone/>
            </a:pPr>
            <a:r>
              <a:rPr lang="en-US" dirty="0" smtClean="0"/>
              <a:t>Annual Meeting of the </a:t>
            </a:r>
            <a:r>
              <a:rPr lang="en-US" dirty="0" smtClean="0">
                <a:hlinkClick r:id="rId2"/>
              </a:rPr>
              <a:t>Society of Neuroscience</a:t>
            </a:r>
            <a:r>
              <a:rPr lang="en-US" dirty="0"/>
              <a:t>, 25-30.000 people, more than half presenting papers … </a:t>
            </a:r>
            <a:r>
              <a:rPr lang="en-US" i="1" dirty="0">
                <a:hlinkClick r:id="rId3"/>
              </a:rPr>
              <a:t>Principles of Neural Science</a:t>
            </a:r>
            <a:r>
              <a:rPr lang="en-US" dirty="0"/>
              <a:t> </a:t>
            </a:r>
            <a:r>
              <a:rPr lang="en-US" dirty="0" smtClean="0"/>
              <a:t>textbook (</a:t>
            </a:r>
            <a:r>
              <a:rPr lang="en-US" dirty="0" err="1" smtClean="0"/>
              <a:t>Kandel</a:t>
            </a:r>
            <a:r>
              <a:rPr lang="en-US" dirty="0" smtClean="0"/>
              <a:t>, Schwartz, </a:t>
            </a:r>
            <a:r>
              <a:rPr lang="en-US" dirty="0" err="1" smtClean="0"/>
              <a:t>Jessell</a:t>
            </a:r>
            <a:r>
              <a:rPr lang="en-US" dirty="0" smtClean="0"/>
              <a:t>) had over 1400 pages in 2000 …. </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892" y="5373215"/>
            <a:ext cx="7334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705" y="3789040"/>
            <a:ext cx="7334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9893" y="2443163"/>
            <a:ext cx="7334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ymbol zastępczy zawartości 2"/>
          <p:cNvSpPr txBox="1">
            <a:spLocks/>
          </p:cNvSpPr>
          <p:nvPr/>
        </p:nvSpPr>
        <p:spPr bwMode="auto">
          <a:xfrm>
            <a:off x="755577" y="2334817"/>
            <a:ext cx="7488832" cy="432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a:spcAft>
                <a:spcPts val="1200"/>
              </a:spcAft>
            </a:pPr>
            <a:r>
              <a:rPr lang="en-US" b="1" dirty="0" smtClean="0">
                <a:hlinkClick r:id="rId7" tooltip="Category:Molecular neuroscience"/>
              </a:rPr>
              <a:t>Molecular Neuroscience</a:t>
            </a:r>
            <a:r>
              <a:rPr lang="en-US" b="1" dirty="0" smtClean="0"/>
              <a:t>: </a:t>
            </a:r>
            <a:r>
              <a:rPr lang="en-US" dirty="0">
                <a:solidFill>
                  <a:srgbClr val="FFFFFF"/>
                </a:solidFill>
              </a:rPr>
              <a:t>molecular biology</a:t>
            </a:r>
            <a:r>
              <a:rPr lang="en-US" dirty="0"/>
              <a:t>, </a:t>
            </a:r>
            <a:r>
              <a:rPr lang="en-US" dirty="0">
                <a:hlinkClick r:id="rId8"/>
              </a:rPr>
              <a:t>molecular genetics</a:t>
            </a:r>
            <a:r>
              <a:rPr lang="en-US" dirty="0"/>
              <a:t>, </a:t>
            </a:r>
            <a:r>
              <a:rPr lang="en-US" dirty="0" smtClean="0">
                <a:hlinkClick r:id="rId9"/>
              </a:rPr>
              <a:t>neurochemistry</a:t>
            </a:r>
            <a:r>
              <a:rPr lang="en-US" dirty="0" smtClean="0"/>
              <a:t>, </a:t>
            </a:r>
            <a:r>
              <a:rPr lang="en-US" dirty="0" smtClean="0">
                <a:hlinkClick r:id="rId10"/>
              </a:rPr>
              <a:t>proteomics</a:t>
            </a:r>
            <a:r>
              <a:rPr lang="en-US" dirty="0" smtClean="0"/>
              <a:t>, </a:t>
            </a:r>
            <a:r>
              <a:rPr lang="en-US" dirty="0">
                <a:hlinkClick r:id="rId11"/>
              </a:rPr>
              <a:t>signaling pathways</a:t>
            </a:r>
            <a:r>
              <a:rPr lang="en-US" dirty="0"/>
              <a:t>, </a:t>
            </a:r>
            <a:r>
              <a:rPr lang="en-US" dirty="0">
                <a:hlinkClick r:id="rId12" tooltip="Metabolomics"/>
              </a:rPr>
              <a:t>metabolomics</a:t>
            </a:r>
            <a:r>
              <a:rPr lang="en-US" dirty="0"/>
              <a:t>, </a:t>
            </a:r>
            <a:r>
              <a:rPr lang="en-US" dirty="0">
                <a:hlinkClick r:id="rId13" tooltip="Phenomics"/>
              </a:rPr>
              <a:t>phenomics</a:t>
            </a:r>
            <a:r>
              <a:rPr lang="en-US" dirty="0"/>
              <a:t> </a:t>
            </a:r>
            <a:r>
              <a:rPr lang="en-US" dirty="0">
                <a:solidFill>
                  <a:srgbClr val="FFFFFF"/>
                </a:solidFill>
              </a:rPr>
              <a:t>and other </a:t>
            </a:r>
            <a:r>
              <a:rPr lang="en-US" dirty="0"/>
              <a:t>“</a:t>
            </a:r>
            <a:r>
              <a:rPr lang="en-US" dirty="0" err="1">
                <a:hlinkClick r:id="rId14"/>
              </a:rPr>
              <a:t>omics</a:t>
            </a:r>
            <a:r>
              <a:rPr lang="en-US" dirty="0" smtClean="0"/>
              <a:t>”,</a:t>
            </a:r>
            <a:r>
              <a:rPr lang="en-US" dirty="0" smtClean="0">
                <a:hlinkClick r:id="rId15"/>
              </a:rPr>
              <a:t>neuroendocrinology</a:t>
            </a:r>
            <a:r>
              <a:rPr lang="en-US" dirty="0" smtClean="0"/>
              <a:t>, </a:t>
            </a:r>
            <a:r>
              <a:rPr lang="en-US" dirty="0" err="1" smtClean="0">
                <a:hlinkClick r:id="rId16"/>
              </a:rPr>
              <a:t>neuro</a:t>
            </a:r>
            <a:r>
              <a:rPr lang="en-US" dirty="0" smtClean="0">
                <a:hlinkClick r:id="rId16"/>
              </a:rPr>
              <a:t>(psycho)pharmacology</a:t>
            </a:r>
            <a:r>
              <a:rPr lang="en-US" dirty="0" smtClean="0"/>
              <a:t>, </a:t>
            </a:r>
            <a:r>
              <a:rPr lang="en-US" dirty="0" err="1" smtClean="0">
                <a:hlinkClick r:id="rId17"/>
              </a:rPr>
              <a:t>neuroimmunology</a:t>
            </a:r>
            <a:r>
              <a:rPr lang="en-US" dirty="0" smtClean="0"/>
              <a:t> ...</a:t>
            </a:r>
            <a:endParaRPr lang="en-US" b="1" dirty="0" smtClean="0"/>
          </a:p>
          <a:p>
            <a:pPr>
              <a:spcAft>
                <a:spcPts val="1200"/>
              </a:spcAft>
            </a:pPr>
            <a:r>
              <a:rPr lang="en-US" b="1" dirty="0" smtClean="0">
                <a:hlinkClick r:id="rId18" tooltip="Category:Cellular neuroscience"/>
              </a:rPr>
              <a:t>Cellular Neuroscience</a:t>
            </a:r>
            <a:r>
              <a:rPr lang="en-US" b="1" dirty="0" smtClean="0"/>
              <a:t>: </a:t>
            </a:r>
            <a:r>
              <a:rPr lang="en-US" dirty="0" smtClean="0">
                <a:solidFill>
                  <a:srgbClr val="FFFFFF"/>
                </a:solidFill>
              </a:rPr>
              <a:t>morphology and physiological properties of neurons and glia cells at a cellular level, neuron receptors, </a:t>
            </a:r>
            <a:r>
              <a:rPr lang="en-US" dirty="0" smtClean="0">
                <a:solidFill>
                  <a:srgbClr val="FFFFFF"/>
                </a:solidFill>
                <a:hlinkClick r:id="rId19"/>
              </a:rPr>
              <a:t>ion channels</a:t>
            </a:r>
            <a:r>
              <a:rPr lang="en-US" dirty="0" smtClean="0">
                <a:solidFill>
                  <a:srgbClr val="FFFFFF"/>
                </a:solidFill>
              </a:rPr>
              <a:t>, neuron membranes, axon structures, generation of </a:t>
            </a:r>
            <a:r>
              <a:rPr lang="en-US" dirty="0" smtClean="0">
                <a:solidFill>
                  <a:srgbClr val="FFFFFF"/>
                </a:solidFill>
                <a:hlinkClick r:id="rId20"/>
              </a:rPr>
              <a:t>action potentials</a:t>
            </a:r>
            <a:r>
              <a:rPr lang="en-US" dirty="0" smtClean="0">
                <a:solidFill>
                  <a:srgbClr val="FFFFFF"/>
                </a:solidFill>
              </a:rPr>
              <a:t>, </a:t>
            </a:r>
            <a:r>
              <a:rPr lang="en-US" dirty="0" smtClean="0">
                <a:solidFill>
                  <a:srgbClr val="FFFFFF"/>
                </a:solidFill>
                <a:hlinkClick r:id="rId21"/>
              </a:rPr>
              <a:t>brain plasticity</a:t>
            </a:r>
            <a:r>
              <a:rPr lang="en-US" dirty="0" smtClean="0">
                <a:solidFill>
                  <a:srgbClr val="FFFFFF"/>
                </a:solidFill>
              </a:rPr>
              <a:t> (learning) … </a:t>
            </a:r>
            <a:endParaRPr lang="en-US" b="1" dirty="0" smtClean="0">
              <a:solidFill>
                <a:srgbClr val="FFFFFF"/>
              </a:solidFill>
            </a:endParaRPr>
          </a:p>
          <a:p>
            <a:pPr>
              <a:spcAft>
                <a:spcPts val="1200"/>
              </a:spcAft>
            </a:pPr>
            <a:r>
              <a:rPr lang="en-US" b="1" dirty="0" smtClean="0">
                <a:hlinkClick r:id="rId22" tooltip="Category:Developmental neuroscience"/>
              </a:rPr>
              <a:t>Developmental Neuroscience</a:t>
            </a:r>
            <a:r>
              <a:rPr lang="en-US" b="1" dirty="0" smtClean="0"/>
              <a:t>: </a:t>
            </a:r>
            <a:r>
              <a:rPr lang="en-US" dirty="0">
                <a:solidFill>
                  <a:srgbClr val="FFFFFF"/>
                </a:solidFill>
              </a:rPr>
              <a:t>stem cells and neural differentiation, </a:t>
            </a:r>
            <a:r>
              <a:rPr lang="en-US" dirty="0" smtClean="0">
                <a:solidFill>
                  <a:srgbClr val="FFFFFF"/>
                </a:solidFill>
              </a:rPr>
              <a:t>neural growth and migration, synapse formation, </a:t>
            </a:r>
            <a:r>
              <a:rPr lang="en-US" dirty="0" smtClean="0">
                <a:hlinkClick r:id="rId23"/>
              </a:rPr>
              <a:t>apoptosis</a:t>
            </a:r>
            <a:r>
              <a:rPr lang="en-US" dirty="0" smtClean="0"/>
              <a:t>, </a:t>
            </a:r>
            <a:r>
              <a:rPr lang="en-US" dirty="0" smtClean="0">
                <a:solidFill>
                  <a:srgbClr val="FFFFFF"/>
                </a:solidFill>
              </a:rPr>
              <a:t>embryonic </a:t>
            </a:r>
            <a:r>
              <a:rPr lang="en-US" dirty="0">
                <a:solidFill>
                  <a:srgbClr val="FFFFFF"/>
                </a:solidFill>
              </a:rPr>
              <a:t>brain development, </a:t>
            </a:r>
            <a:r>
              <a:rPr lang="en-US" dirty="0" smtClean="0">
                <a:hlinkClick r:id="rId24"/>
              </a:rPr>
              <a:t>neurodevelopmental disorders</a:t>
            </a:r>
            <a:r>
              <a:rPr lang="en-US" dirty="0"/>
              <a:t>, </a:t>
            </a:r>
            <a:r>
              <a:rPr lang="en-US" dirty="0" smtClean="0">
                <a:hlinkClick r:id="rId25"/>
              </a:rPr>
              <a:t>evolutionary </a:t>
            </a:r>
            <a:r>
              <a:rPr lang="en-US" dirty="0">
                <a:hlinkClick r:id="rId25"/>
              </a:rPr>
              <a:t>developmental </a:t>
            </a:r>
            <a:r>
              <a:rPr lang="en-US" dirty="0" smtClean="0">
                <a:hlinkClick r:id="rId25"/>
              </a:rPr>
              <a:t>biology</a:t>
            </a:r>
            <a:r>
              <a:rPr lang="en-US" dirty="0" smtClean="0"/>
              <a:t> </a:t>
            </a:r>
            <a:r>
              <a:rPr lang="en-US" dirty="0" smtClean="0">
                <a:solidFill>
                  <a:srgbClr val="FFFFFF"/>
                </a:solidFill>
              </a:rPr>
              <a:t>(</a:t>
            </a:r>
            <a:r>
              <a:rPr lang="en-US" dirty="0" err="1" smtClean="0">
                <a:solidFill>
                  <a:srgbClr val="FFFFFF"/>
                </a:solidFill>
              </a:rPr>
              <a:t>evo-devo</a:t>
            </a:r>
            <a:r>
              <a:rPr lang="en-US" dirty="0" smtClean="0">
                <a:solidFill>
                  <a:srgbClr val="FFFFFF"/>
                </a:solidFill>
              </a:rPr>
              <a:t>), </a:t>
            </a:r>
            <a:r>
              <a:rPr lang="en-US" dirty="0" smtClean="0">
                <a:hlinkClick r:id="rId26"/>
              </a:rPr>
              <a:t>Baldwin effect</a:t>
            </a:r>
            <a:r>
              <a:rPr lang="en-US" dirty="0" smtClean="0"/>
              <a:t>, </a:t>
            </a:r>
            <a:r>
              <a:rPr lang="en-US" dirty="0" smtClean="0">
                <a:solidFill>
                  <a:srgbClr val="FFFFFF"/>
                </a:solidFill>
              </a:rPr>
              <a:t>animal models … </a:t>
            </a:r>
          </a:p>
        </p:txBody>
      </p:sp>
    </p:spTree>
    <p:extLst>
      <p:ext uri="{BB962C8B-B14F-4D97-AF65-F5344CB8AC3E}">
        <p14:creationId xmlns:p14="http://schemas.microsoft.com/office/powerpoint/2010/main" val="2665280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More overwhelming … </a:t>
            </a:r>
            <a:endParaRPr lang="en-US" dirty="0"/>
          </a:p>
        </p:txBody>
      </p:sp>
      <p:sp>
        <p:nvSpPr>
          <p:cNvPr id="3" name="Symbol zastępczy zawartości 2"/>
          <p:cNvSpPr>
            <a:spLocks noGrp="1"/>
          </p:cNvSpPr>
          <p:nvPr>
            <p:ph idx="1"/>
          </p:nvPr>
        </p:nvSpPr>
        <p:spPr>
          <a:xfrm>
            <a:off x="698500" y="1268413"/>
            <a:ext cx="8121650" cy="1008459"/>
          </a:xfrm>
        </p:spPr>
        <p:txBody>
          <a:bodyPr/>
          <a:lstStyle/>
          <a:p>
            <a:r>
              <a:rPr lang="en-US" dirty="0" smtClean="0">
                <a:hlinkClick r:id="rId2"/>
              </a:rPr>
              <a:t>Systems </a:t>
            </a:r>
            <a:r>
              <a:rPr lang="en-US" dirty="0">
                <a:hlinkClick r:id="rId2"/>
              </a:rPr>
              <a:t>neuroscience</a:t>
            </a:r>
            <a:r>
              <a:rPr lang="en-US" dirty="0" smtClean="0"/>
              <a:t>: </a:t>
            </a:r>
            <a:r>
              <a:rPr lang="en-US" dirty="0" smtClean="0">
                <a:hlinkClick r:id="rId3"/>
              </a:rPr>
              <a:t>motor system</a:t>
            </a:r>
            <a:r>
              <a:rPr lang="en-US" dirty="0" smtClean="0"/>
              <a:t> and  </a:t>
            </a:r>
            <a:r>
              <a:rPr lang="fr-FR" dirty="0" smtClean="0">
                <a:hlinkClick r:id="rId4" tooltip="Category:Sensory neuroscience"/>
              </a:rPr>
              <a:t>sensory systems neuroscience</a:t>
            </a:r>
            <a:r>
              <a:rPr lang="fr-FR" dirty="0" smtClean="0"/>
              <a:t>, early </a:t>
            </a:r>
            <a:r>
              <a:rPr lang="fr-FR" dirty="0" smtClean="0">
                <a:solidFill>
                  <a:srgbClr val="FFFFFF"/>
                </a:solidFill>
              </a:rPr>
              <a:t> </a:t>
            </a:r>
            <a:r>
              <a:rPr lang="fr-FR" dirty="0" smtClean="0">
                <a:hlinkClick r:id="rId5" tooltip="Category:Perception"/>
              </a:rPr>
              <a:t>perception</a:t>
            </a:r>
            <a:r>
              <a:rPr lang="fr-FR" b="1" dirty="0" smtClean="0"/>
              <a:t>, </a:t>
            </a:r>
            <a:r>
              <a:rPr lang="fr-FR" dirty="0" smtClean="0">
                <a:solidFill>
                  <a:srgbClr val="FFFFFF"/>
                </a:solidFill>
              </a:rPr>
              <a:t>types of sensory receptors (chemo, electro, mechano, visual), </a:t>
            </a:r>
            <a:r>
              <a:rPr lang="fr-FR" dirty="0" smtClean="0">
                <a:solidFill>
                  <a:srgbClr val="FFFFFF"/>
                </a:solidFill>
                <a:hlinkClick r:id="rId6"/>
              </a:rPr>
              <a:t>sensory fibers/nerves</a:t>
            </a:r>
            <a:r>
              <a:rPr lang="fr-FR" dirty="0" smtClean="0">
                <a:solidFill>
                  <a:srgbClr val="FFFFFF"/>
                </a:solidFill>
              </a:rPr>
              <a:t>, specific functions, </a:t>
            </a:r>
            <a:r>
              <a:rPr lang="en-US" dirty="0">
                <a:hlinkClick r:id="rId7"/>
              </a:rPr>
              <a:t>affective </a:t>
            </a:r>
            <a:r>
              <a:rPr lang="en-US" dirty="0" smtClean="0">
                <a:hlinkClick r:id="rId7"/>
              </a:rPr>
              <a:t>neuroscience</a:t>
            </a:r>
            <a:r>
              <a:rPr lang="fr-FR" dirty="0" smtClean="0">
                <a:solidFill>
                  <a:srgbClr val="FFFFFF"/>
                </a:solidFill>
              </a:rPr>
              <a:t> ..</a:t>
            </a:r>
            <a:endParaRPr lang="fr-FR" dirty="0">
              <a:solidFill>
                <a:srgbClr val="FFFFFF"/>
              </a:solidFill>
            </a:endParaRPr>
          </a:p>
        </p:txBody>
      </p:sp>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42775" y="2636912"/>
            <a:ext cx="7334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6588" y="534326"/>
            <a:ext cx="68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ymbol zastępczy zawartości 2"/>
          <p:cNvSpPr txBox="1">
            <a:spLocks/>
          </p:cNvSpPr>
          <p:nvPr/>
        </p:nvSpPr>
        <p:spPr bwMode="auto">
          <a:xfrm>
            <a:off x="755576" y="2415499"/>
            <a:ext cx="7621940" cy="425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r>
              <a:rPr lang="en-US" b="1" dirty="0" err="1" smtClean="0">
                <a:hlinkClick r:id="rId10" tooltip="Category:Neuroanatomy"/>
              </a:rPr>
              <a:t>Neuroanatomy</a:t>
            </a:r>
            <a:r>
              <a:rPr lang="en-US" b="1" dirty="0" smtClean="0"/>
              <a:t>: </a:t>
            </a:r>
            <a:r>
              <a:rPr lang="en-US" dirty="0" smtClean="0">
                <a:solidFill>
                  <a:srgbClr val="FFFFFF"/>
                </a:solidFill>
                <a:hlinkClick r:id="rId11"/>
              </a:rPr>
              <a:t>comparative </a:t>
            </a:r>
            <a:r>
              <a:rPr lang="en-US" dirty="0" err="1" smtClean="0">
                <a:solidFill>
                  <a:srgbClr val="FFFFFF"/>
                </a:solidFill>
                <a:hlinkClick r:id="rId11"/>
              </a:rPr>
              <a:t>neuroanatomy</a:t>
            </a:r>
            <a:r>
              <a:rPr lang="en-US" dirty="0" smtClean="0">
                <a:solidFill>
                  <a:srgbClr val="FFFFFF"/>
                </a:solidFill>
              </a:rPr>
              <a:t>, brain regions, microcircuits, </a:t>
            </a:r>
            <a:r>
              <a:rPr lang="en-US" dirty="0" err="1" smtClean="0">
                <a:solidFill>
                  <a:srgbClr val="FFFFFF"/>
                </a:solidFill>
                <a:hlinkClick r:id="rId12"/>
              </a:rPr>
              <a:t>connectomics</a:t>
            </a:r>
            <a:r>
              <a:rPr lang="en-US" dirty="0" smtClean="0"/>
              <a:t> </a:t>
            </a:r>
            <a:r>
              <a:rPr lang="en-US" dirty="0" smtClean="0">
                <a:solidFill>
                  <a:srgbClr val="FFFFFF"/>
                </a:solidFill>
              </a:rPr>
              <a:t>at different levels</a:t>
            </a:r>
            <a:r>
              <a:rPr lang="en-US" dirty="0" smtClean="0"/>
              <a:t>… </a:t>
            </a:r>
            <a:endParaRPr lang="en-US" dirty="0"/>
          </a:p>
          <a:p>
            <a:r>
              <a:rPr lang="en-US" b="1" dirty="0">
                <a:solidFill>
                  <a:srgbClr val="FFFFFF"/>
                </a:solidFill>
                <a:hlinkClick r:id="rId13"/>
              </a:rPr>
              <a:t>Clinical neuroscience</a:t>
            </a:r>
            <a:r>
              <a:rPr lang="en-US" dirty="0" smtClean="0">
                <a:solidFill>
                  <a:srgbClr val="FFFFFF"/>
                </a:solidFill>
              </a:rPr>
              <a:t>: disease and disorders, </a:t>
            </a:r>
            <a:r>
              <a:rPr lang="en-US" dirty="0" smtClean="0">
                <a:hlinkClick r:id="rId14" tooltip="Category:Neurology"/>
              </a:rPr>
              <a:t>neurology</a:t>
            </a:r>
            <a:r>
              <a:rPr lang="en-US" b="1" dirty="0" smtClean="0"/>
              <a:t>, </a:t>
            </a:r>
            <a:r>
              <a:rPr lang="en-US" dirty="0" smtClean="0">
                <a:solidFill>
                  <a:srgbClr val="FFFFFF"/>
                </a:solidFill>
                <a:hlinkClick r:id="rId15"/>
              </a:rPr>
              <a:t>neuropsychiatry</a:t>
            </a:r>
            <a:r>
              <a:rPr lang="en-US" dirty="0" smtClean="0">
                <a:solidFill>
                  <a:srgbClr val="FFFFFF"/>
                </a:solidFill>
              </a:rPr>
              <a:t>, </a:t>
            </a:r>
            <a:r>
              <a:rPr lang="en-US" dirty="0" err="1" smtClean="0">
                <a:solidFill>
                  <a:srgbClr val="FFFFFF"/>
                </a:solidFill>
              </a:rPr>
              <a:t>neurodegeneration</a:t>
            </a:r>
            <a:r>
              <a:rPr lang="en-US" dirty="0">
                <a:solidFill>
                  <a:srgbClr val="FFFFFF"/>
                </a:solidFill>
              </a:rPr>
              <a:t>, </a:t>
            </a:r>
            <a:r>
              <a:rPr lang="en-US" dirty="0" smtClean="0">
                <a:solidFill>
                  <a:srgbClr val="FFFFFF"/>
                </a:solidFill>
              </a:rPr>
              <a:t>movement disorders, </a:t>
            </a:r>
            <a:r>
              <a:rPr lang="en-US" dirty="0">
                <a:solidFill>
                  <a:srgbClr val="FFFFFF"/>
                </a:solidFill>
              </a:rPr>
              <a:t>neurodevelopmental disorders, </a:t>
            </a:r>
            <a:r>
              <a:rPr lang="en-US" dirty="0" smtClean="0">
                <a:solidFill>
                  <a:srgbClr val="FFFFFF"/>
                </a:solidFill>
                <a:hlinkClick r:id="rId16"/>
              </a:rPr>
              <a:t>addictions</a:t>
            </a:r>
            <a:r>
              <a:rPr lang="en-US" dirty="0" smtClean="0">
                <a:solidFill>
                  <a:srgbClr val="FFFFFF"/>
                </a:solidFill>
              </a:rPr>
              <a:t>, clinical </a:t>
            </a:r>
            <a:r>
              <a:rPr lang="en-US" dirty="0">
                <a:solidFill>
                  <a:srgbClr val="FFFFFF"/>
                </a:solidFill>
              </a:rPr>
              <a:t>neurophysiology, </a:t>
            </a:r>
            <a:r>
              <a:rPr lang="en-US" dirty="0" smtClean="0">
                <a:solidFill>
                  <a:srgbClr val="FFFFFF"/>
                </a:solidFill>
              </a:rPr>
              <a:t> </a:t>
            </a:r>
            <a:r>
              <a:rPr lang="en-US" dirty="0" err="1" smtClean="0">
                <a:solidFill>
                  <a:srgbClr val="FFFFFF"/>
                </a:solidFill>
                <a:hlinkClick r:id="rId17"/>
              </a:rPr>
              <a:t>neurovirology</a:t>
            </a:r>
            <a:r>
              <a:rPr lang="en-US" dirty="0" smtClean="0">
                <a:solidFill>
                  <a:srgbClr val="FFFFFF"/>
                </a:solidFill>
              </a:rPr>
              <a:t>, psychiatric genetics,  </a:t>
            </a:r>
            <a:r>
              <a:rPr lang="en-US" dirty="0" err="1" smtClean="0">
                <a:solidFill>
                  <a:srgbClr val="FFFFFF"/>
                </a:solidFill>
              </a:rPr>
              <a:t>neurocardiology</a:t>
            </a:r>
            <a:r>
              <a:rPr lang="en-US" dirty="0" smtClean="0">
                <a:solidFill>
                  <a:srgbClr val="FFFFFF"/>
                </a:solidFill>
              </a:rPr>
              <a:t>, </a:t>
            </a:r>
            <a:r>
              <a:rPr lang="en-US" dirty="0" err="1" smtClean="0">
                <a:solidFill>
                  <a:srgbClr val="FFFFFF"/>
                </a:solidFill>
              </a:rPr>
              <a:t>neurooncology</a:t>
            </a:r>
            <a:r>
              <a:rPr lang="en-US" dirty="0" smtClean="0">
                <a:solidFill>
                  <a:srgbClr val="FFFFFF"/>
                </a:solidFill>
              </a:rPr>
              <a:t>, neuroradiology, </a:t>
            </a:r>
            <a:r>
              <a:rPr lang="en-US" dirty="0" err="1">
                <a:solidFill>
                  <a:srgbClr val="FFFFFF"/>
                </a:solidFill>
                <a:hlinkClick r:id="rId18"/>
              </a:rPr>
              <a:t>neurogastroenterology</a:t>
            </a:r>
            <a:r>
              <a:rPr lang="en-US" dirty="0">
                <a:solidFill>
                  <a:srgbClr val="FFFFFF"/>
                </a:solidFill>
              </a:rPr>
              <a:t>, neuroendocrinology, </a:t>
            </a:r>
            <a:r>
              <a:rPr lang="en-US" dirty="0" err="1" smtClean="0">
                <a:solidFill>
                  <a:srgbClr val="FFFFFF"/>
                </a:solidFill>
              </a:rPr>
              <a:t>neuro</a:t>
            </a:r>
            <a:r>
              <a:rPr lang="en-US" dirty="0" smtClean="0">
                <a:solidFill>
                  <a:srgbClr val="FFFFFF"/>
                </a:solidFill>
              </a:rPr>
              <a:t>-ophthalmology, neuropathology, pain</a:t>
            </a:r>
            <a:r>
              <a:rPr lang="en-US" dirty="0">
                <a:solidFill>
                  <a:srgbClr val="FFFFFF"/>
                </a:solidFill>
              </a:rPr>
              <a:t>, </a:t>
            </a:r>
            <a:r>
              <a:rPr lang="en-US" dirty="0" err="1" smtClean="0">
                <a:solidFill>
                  <a:srgbClr val="FFFFFF"/>
                </a:solidFill>
                <a:hlinkClick r:id="rId19"/>
              </a:rPr>
              <a:t>neuroepidemiology</a:t>
            </a:r>
            <a:r>
              <a:rPr lang="en-US" dirty="0" smtClean="0">
                <a:solidFill>
                  <a:srgbClr val="FFFFFF"/>
                </a:solidFill>
              </a:rPr>
              <a:t>, </a:t>
            </a:r>
            <a:r>
              <a:rPr lang="en-US" dirty="0" smtClean="0">
                <a:solidFill>
                  <a:srgbClr val="FFFFFF"/>
                </a:solidFill>
                <a:hlinkClick r:id="rId20"/>
              </a:rPr>
              <a:t>neurosurgery</a:t>
            </a:r>
            <a:r>
              <a:rPr lang="en-US" dirty="0" smtClean="0">
                <a:solidFill>
                  <a:srgbClr val="FFFFFF"/>
                </a:solidFill>
              </a:rPr>
              <a:t>, </a:t>
            </a:r>
            <a:r>
              <a:rPr lang="en-US" dirty="0" err="1" smtClean="0">
                <a:solidFill>
                  <a:srgbClr val="FFFFFF"/>
                </a:solidFill>
              </a:rPr>
              <a:t>neurointensive</a:t>
            </a:r>
            <a:r>
              <a:rPr lang="en-US" dirty="0" smtClean="0">
                <a:solidFill>
                  <a:srgbClr val="FFFFFF"/>
                </a:solidFill>
              </a:rPr>
              <a:t> care …  </a:t>
            </a:r>
          </a:p>
          <a:p>
            <a:r>
              <a:rPr lang="en-US" b="1" dirty="0" smtClean="0">
                <a:hlinkClick r:id="rId21" tooltip="Category:Behavioral neuroscience"/>
              </a:rPr>
              <a:t>Behavioral Neuroscience</a:t>
            </a:r>
            <a:r>
              <a:rPr lang="en-US" dirty="0" smtClean="0"/>
              <a:t>: o</a:t>
            </a:r>
            <a:r>
              <a:rPr lang="en-US" dirty="0" smtClean="0">
                <a:solidFill>
                  <a:srgbClr val="FFFFFF"/>
                </a:solidFill>
              </a:rPr>
              <a:t>r </a:t>
            </a:r>
            <a:r>
              <a:rPr lang="en-US" dirty="0">
                <a:solidFill>
                  <a:srgbClr val="FFFFFF"/>
                </a:solidFill>
              </a:rPr>
              <a:t>biological psychology, biopsychology, or psychobiology: </a:t>
            </a:r>
            <a:r>
              <a:rPr lang="en-US" dirty="0" smtClean="0">
                <a:solidFill>
                  <a:srgbClr val="FFFFFF"/>
                </a:solidFill>
              </a:rPr>
              <a:t>behavior as a function of genetic</a:t>
            </a:r>
            <a:r>
              <a:rPr lang="en-US" dirty="0">
                <a:solidFill>
                  <a:srgbClr val="FFFFFF"/>
                </a:solidFill>
              </a:rPr>
              <a:t>, physiological, and developmental </a:t>
            </a:r>
            <a:r>
              <a:rPr lang="en-US" dirty="0" smtClean="0">
                <a:solidFill>
                  <a:srgbClr val="FFFFFF"/>
                </a:solidFill>
              </a:rPr>
              <a:t>processes</a:t>
            </a:r>
            <a:r>
              <a:rPr lang="fr-FR" dirty="0" smtClean="0">
                <a:solidFill>
                  <a:srgbClr val="FFFFFF"/>
                </a:solidFill>
              </a:rPr>
              <a:t>, </a:t>
            </a:r>
            <a:r>
              <a:rPr lang="fr-FR" dirty="0" smtClean="0">
                <a:solidFill>
                  <a:srgbClr val="FFFFFF"/>
                </a:solidFill>
                <a:hlinkClick r:id="rId22"/>
              </a:rPr>
              <a:t>chronobiology</a:t>
            </a:r>
            <a:r>
              <a:rPr lang="fr-FR" dirty="0" smtClean="0">
                <a:solidFill>
                  <a:srgbClr val="FFFFFF"/>
                </a:solidFill>
              </a:rPr>
              <a:t>, motivations, drives, emotions, language, volition, </a:t>
            </a:r>
            <a:r>
              <a:rPr lang="fr-FR" dirty="0" smtClean="0">
                <a:solidFill>
                  <a:srgbClr val="FFFFFF"/>
                </a:solidFill>
                <a:hlinkClick r:id="rId23"/>
              </a:rPr>
              <a:t>decisions</a:t>
            </a:r>
            <a:r>
              <a:rPr lang="fr-FR" dirty="0" smtClean="0">
                <a:solidFill>
                  <a:srgbClr val="FFFFFF"/>
                </a:solidFill>
              </a:rPr>
              <a:t>, reasoning, consciousness</a:t>
            </a:r>
            <a:r>
              <a:rPr lang="en-US" dirty="0" smtClean="0">
                <a:solidFill>
                  <a:srgbClr val="FFFFFF"/>
                </a:solidFill>
              </a:rPr>
              <a:t>. </a:t>
            </a:r>
          </a:p>
        </p:txBody>
      </p:sp>
      <p:pic>
        <p:nvPicPr>
          <p:cNvPr id="18435"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7359" y="5636906"/>
            <a:ext cx="876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77516" y="4113804"/>
            <a:ext cx="5905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144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and more overwhelming … </a:t>
            </a:r>
            <a:endParaRPr lang="en-US" dirty="0"/>
          </a:p>
        </p:txBody>
      </p:sp>
      <p:sp>
        <p:nvSpPr>
          <p:cNvPr id="3" name="Symbol zastępczy zawartości 2"/>
          <p:cNvSpPr>
            <a:spLocks noGrp="1"/>
          </p:cNvSpPr>
          <p:nvPr>
            <p:ph idx="1"/>
          </p:nvPr>
        </p:nvSpPr>
        <p:spPr>
          <a:xfrm>
            <a:off x="698500" y="1268413"/>
            <a:ext cx="7679016" cy="1008459"/>
          </a:xfrm>
        </p:spPr>
        <p:txBody>
          <a:bodyPr/>
          <a:lstStyle/>
          <a:p>
            <a:r>
              <a:rPr lang="en-US" b="1" dirty="0">
                <a:hlinkClick r:id="rId2"/>
              </a:rPr>
              <a:t>Neuropsychology</a:t>
            </a:r>
            <a:r>
              <a:rPr lang="en-US" dirty="0"/>
              <a:t>: psychological effects of neural activity, </a:t>
            </a:r>
            <a:r>
              <a:rPr lang="en-US" dirty="0" smtClean="0"/>
              <a:t>close to experimental and behavioral psychology, clinical psychology, </a:t>
            </a:r>
            <a:r>
              <a:rPr lang="en-US" dirty="0" err="1" smtClean="0"/>
              <a:t>psychoterapy</a:t>
            </a:r>
            <a:r>
              <a:rPr lang="en-US" dirty="0" smtClean="0"/>
              <a:t>, </a:t>
            </a:r>
            <a:r>
              <a:rPr lang="en-US" dirty="0" err="1" smtClean="0">
                <a:hlinkClick r:id="rId3"/>
              </a:rPr>
              <a:t>neuro</a:t>
            </a:r>
            <a:r>
              <a:rPr lang="en-US" dirty="0" smtClean="0">
                <a:hlinkClick r:id="rId3"/>
              </a:rPr>
              <a:t>-psychoanalysis</a:t>
            </a:r>
            <a:r>
              <a:rPr lang="en-US" dirty="0" smtClean="0"/>
              <a:t>, </a:t>
            </a:r>
            <a:r>
              <a:rPr lang="en-US" dirty="0" smtClean="0">
                <a:hlinkClick r:id="rId4"/>
              </a:rPr>
              <a:t>neurophenomenology</a:t>
            </a:r>
            <a:r>
              <a:rPr lang="en-US" dirty="0" smtClean="0"/>
              <a:t>.  </a:t>
            </a:r>
            <a:endParaRPr lang="en-US" dirty="0"/>
          </a:p>
        </p:txBody>
      </p:sp>
      <p:sp>
        <p:nvSpPr>
          <p:cNvPr id="10" name="Symbol zastępczy zawartości 2"/>
          <p:cNvSpPr txBox="1">
            <a:spLocks/>
          </p:cNvSpPr>
          <p:nvPr/>
        </p:nvSpPr>
        <p:spPr bwMode="auto">
          <a:xfrm>
            <a:off x="755576" y="2415499"/>
            <a:ext cx="7574315" cy="403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chemeClr val="tx1"/>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chemeClr val="tx1"/>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chemeClr val="tx1"/>
                </a:solidFill>
                <a:latin typeface="+mn-lt"/>
              </a:defRPr>
            </a:lvl3pPr>
            <a:lvl4pPr marL="1600200" indent="-228600" algn="l" rtl="0" eaLnBrk="0" fontAlgn="base" hangingPunct="0">
              <a:spcBef>
                <a:spcPct val="0"/>
              </a:spcBef>
              <a:spcAft>
                <a:spcPts val="300"/>
              </a:spcAft>
              <a:buChar char="–"/>
              <a:defRPr sz="14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chemeClr val="tx1"/>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a:spcAft>
                <a:spcPts val="1200"/>
              </a:spcAft>
            </a:pPr>
            <a:r>
              <a:rPr lang="en-US" b="1" dirty="0" smtClean="0">
                <a:solidFill>
                  <a:srgbClr val="FFFFFF"/>
                </a:solidFill>
                <a:hlinkClick r:id="rId5"/>
              </a:rPr>
              <a:t>Social </a:t>
            </a:r>
            <a:r>
              <a:rPr lang="en-US" b="1" dirty="0">
                <a:solidFill>
                  <a:srgbClr val="FFFFFF"/>
                </a:solidFill>
                <a:hlinkClick r:id="rId5"/>
              </a:rPr>
              <a:t>neuroscience</a:t>
            </a:r>
            <a:r>
              <a:rPr lang="en-US" dirty="0">
                <a:solidFill>
                  <a:srgbClr val="FFFFFF"/>
                </a:solidFill>
              </a:rPr>
              <a:t>: </a:t>
            </a:r>
            <a:r>
              <a:rPr lang="en-US" dirty="0" err="1" smtClean="0">
                <a:solidFill>
                  <a:srgbClr val="FFFFFF"/>
                </a:solidFill>
                <a:hlinkClick r:id="rId6"/>
              </a:rPr>
              <a:t>neurosociology</a:t>
            </a:r>
            <a:r>
              <a:rPr lang="en-US" dirty="0" smtClean="0">
                <a:solidFill>
                  <a:srgbClr val="FFFFFF"/>
                </a:solidFill>
              </a:rPr>
              <a:t>,  </a:t>
            </a:r>
            <a:r>
              <a:rPr lang="en-US" dirty="0" err="1" smtClean="0">
                <a:solidFill>
                  <a:srgbClr val="FFFFFF"/>
                </a:solidFill>
                <a:hlinkClick r:id="rId7"/>
              </a:rPr>
              <a:t>neuroeconomics</a:t>
            </a:r>
            <a:r>
              <a:rPr lang="en-US" dirty="0" smtClean="0">
                <a:solidFill>
                  <a:srgbClr val="FFFFFF"/>
                </a:solidFill>
              </a:rPr>
              <a:t>, </a:t>
            </a:r>
            <a:r>
              <a:rPr lang="en-US" dirty="0" err="1">
                <a:solidFill>
                  <a:srgbClr val="FFFFFF"/>
                </a:solidFill>
              </a:rPr>
              <a:t>neuropolitics</a:t>
            </a:r>
            <a:r>
              <a:rPr lang="en-US" dirty="0">
                <a:solidFill>
                  <a:srgbClr val="FFFFFF"/>
                </a:solidFill>
              </a:rPr>
              <a:t>, </a:t>
            </a:r>
            <a:r>
              <a:rPr lang="en-US" dirty="0" smtClean="0">
                <a:solidFill>
                  <a:srgbClr val="FFFFFF"/>
                </a:solidFill>
                <a:hlinkClick r:id="rId8"/>
              </a:rPr>
              <a:t>neuromarketing</a:t>
            </a:r>
            <a:r>
              <a:rPr lang="en-US" dirty="0" smtClean="0">
                <a:solidFill>
                  <a:srgbClr val="FFFFFF"/>
                </a:solidFill>
              </a:rPr>
              <a:t>, </a:t>
            </a:r>
            <a:r>
              <a:rPr lang="en-US" dirty="0" err="1" smtClean="0">
                <a:solidFill>
                  <a:srgbClr val="FFFFFF"/>
                </a:solidFill>
                <a:hlinkClick r:id="rId9"/>
              </a:rPr>
              <a:t>neuroeducation</a:t>
            </a:r>
            <a:r>
              <a:rPr lang="en-US" dirty="0" smtClean="0">
                <a:solidFill>
                  <a:srgbClr val="FFFFFF"/>
                </a:solidFill>
              </a:rPr>
              <a:t>, </a:t>
            </a:r>
            <a:r>
              <a:rPr lang="en-US" dirty="0" err="1" smtClean="0">
                <a:solidFill>
                  <a:srgbClr val="FFFFFF"/>
                </a:solidFill>
                <a:hlinkClick r:id="rId10"/>
              </a:rPr>
              <a:t>neuroergonomics</a:t>
            </a:r>
            <a:r>
              <a:rPr lang="en-US" dirty="0" smtClean="0">
                <a:solidFill>
                  <a:srgbClr val="FFFFFF"/>
                </a:solidFill>
              </a:rPr>
              <a:t>, </a:t>
            </a:r>
            <a:r>
              <a:rPr lang="en-US" dirty="0" err="1" smtClean="0">
                <a:solidFill>
                  <a:srgbClr val="FFFFFF"/>
                </a:solidFill>
                <a:hlinkClick r:id="rId11"/>
              </a:rPr>
              <a:t>neuroethics</a:t>
            </a:r>
            <a:r>
              <a:rPr lang="en-US" dirty="0" smtClean="0">
                <a:solidFill>
                  <a:srgbClr val="FFFFFF"/>
                </a:solidFill>
              </a:rPr>
              <a:t>, </a:t>
            </a:r>
            <a:r>
              <a:rPr lang="en-US" dirty="0" err="1">
                <a:solidFill>
                  <a:srgbClr val="FFFFFF"/>
                </a:solidFill>
                <a:hlinkClick r:id="rId12"/>
              </a:rPr>
              <a:t>neurolaw</a:t>
            </a:r>
            <a:r>
              <a:rPr lang="en-US" dirty="0">
                <a:solidFill>
                  <a:srgbClr val="FFFFFF"/>
                </a:solidFill>
              </a:rPr>
              <a:t>,</a:t>
            </a:r>
            <a:r>
              <a:rPr lang="en-US" dirty="0" smtClean="0">
                <a:solidFill>
                  <a:srgbClr val="FFFFFF"/>
                </a:solidFill>
              </a:rPr>
              <a:t> </a:t>
            </a:r>
            <a:r>
              <a:rPr lang="en-US" dirty="0" err="1" smtClean="0">
                <a:solidFill>
                  <a:srgbClr val="FFFFFF"/>
                </a:solidFill>
                <a:hlinkClick r:id="rId13"/>
              </a:rPr>
              <a:t>neuroanthropology</a:t>
            </a:r>
            <a:r>
              <a:rPr lang="en-US" dirty="0" smtClean="0">
                <a:solidFill>
                  <a:srgbClr val="FFFFFF"/>
                </a:solidFill>
              </a:rPr>
              <a:t> and </a:t>
            </a:r>
            <a:r>
              <a:rPr lang="en-US" dirty="0" err="1" smtClean="0">
                <a:solidFill>
                  <a:srgbClr val="FFFFFF"/>
                </a:solidFill>
                <a:hlinkClick r:id="rId14"/>
              </a:rPr>
              <a:t>neuroculture</a:t>
            </a:r>
            <a:r>
              <a:rPr lang="en-US" dirty="0" smtClean="0">
                <a:solidFill>
                  <a:srgbClr val="FFFFFF"/>
                </a:solidFill>
              </a:rPr>
              <a:t>,  </a:t>
            </a:r>
            <a:r>
              <a:rPr lang="en-US" dirty="0" err="1" smtClean="0">
                <a:solidFill>
                  <a:srgbClr val="FFFFFF"/>
                </a:solidFill>
                <a:hlinkClick r:id="rId15"/>
              </a:rPr>
              <a:t>neuroesthetics</a:t>
            </a:r>
            <a:r>
              <a:rPr lang="en-US" dirty="0" smtClean="0">
                <a:solidFill>
                  <a:srgbClr val="FFFFFF"/>
                </a:solidFill>
              </a:rPr>
              <a:t>, </a:t>
            </a:r>
            <a:r>
              <a:rPr lang="en-US" dirty="0" err="1" smtClean="0">
                <a:solidFill>
                  <a:srgbClr val="FFFFFF"/>
                </a:solidFill>
                <a:hlinkClick r:id="rId16"/>
              </a:rPr>
              <a:t>neurotheology</a:t>
            </a:r>
            <a:r>
              <a:rPr lang="en-US" dirty="0" smtClean="0">
                <a:solidFill>
                  <a:srgbClr val="FFFFFF"/>
                </a:solidFill>
              </a:rPr>
              <a:t>, </a:t>
            </a:r>
            <a:r>
              <a:rPr lang="en-US" dirty="0" err="1" smtClean="0">
                <a:solidFill>
                  <a:srgbClr val="FFFFFF"/>
                </a:solidFill>
                <a:hlinkClick r:id="rId17"/>
              </a:rPr>
              <a:t>neurophilosophy</a:t>
            </a:r>
            <a:r>
              <a:rPr lang="en-US" dirty="0" smtClean="0">
                <a:solidFill>
                  <a:srgbClr val="FFFFFF"/>
                </a:solidFill>
              </a:rPr>
              <a:t> …</a:t>
            </a:r>
          </a:p>
          <a:p>
            <a:pPr>
              <a:spcAft>
                <a:spcPts val="1200"/>
              </a:spcAft>
            </a:pPr>
            <a:r>
              <a:rPr lang="en-US" b="1" dirty="0" err="1" smtClean="0">
                <a:solidFill>
                  <a:srgbClr val="FFFFFF"/>
                </a:solidFill>
                <a:hlinkClick r:id="rId18"/>
              </a:rPr>
              <a:t>Neuroengineering</a:t>
            </a:r>
            <a:r>
              <a:rPr lang="en-US" dirty="0" smtClean="0">
                <a:solidFill>
                  <a:srgbClr val="FFFFFF"/>
                </a:solidFill>
              </a:rPr>
              <a:t>: sensory substitution,</a:t>
            </a:r>
            <a:r>
              <a:rPr lang="en-US" dirty="0">
                <a:solidFill>
                  <a:srgbClr val="FFFFFF"/>
                </a:solidFill>
              </a:rPr>
              <a:t> sensory </a:t>
            </a:r>
            <a:r>
              <a:rPr lang="en-US" dirty="0" smtClean="0">
                <a:solidFill>
                  <a:srgbClr val="FFFFFF"/>
                </a:solidFill>
              </a:rPr>
              <a:t>enhancement, </a:t>
            </a:r>
            <a:r>
              <a:rPr lang="en-US" dirty="0" err="1" smtClean="0">
                <a:hlinkClick r:id="rId19"/>
              </a:rPr>
              <a:t>neuroprosthetics</a:t>
            </a:r>
            <a:r>
              <a:rPr lang="en-US" dirty="0" smtClean="0"/>
              <a:t>,</a:t>
            </a:r>
            <a:r>
              <a:rPr lang="en-US" dirty="0" smtClean="0">
                <a:solidFill>
                  <a:srgbClr val="FFFFFF"/>
                </a:solidFill>
              </a:rPr>
              <a:t> </a:t>
            </a:r>
            <a:r>
              <a:rPr lang="en-US" dirty="0" smtClean="0">
                <a:hlinkClick r:id="rId20" tooltip="Brain–computer interface"/>
              </a:rPr>
              <a:t>brain–computer interfaces,</a:t>
            </a:r>
            <a:r>
              <a:rPr lang="en-US" dirty="0" smtClean="0"/>
              <a:t> </a:t>
            </a:r>
            <a:r>
              <a:rPr lang="en-US" dirty="0" err="1" smtClean="0">
                <a:hlinkClick r:id="rId21"/>
              </a:rPr>
              <a:t>neurorobotics</a:t>
            </a:r>
            <a:r>
              <a:rPr lang="en-US" dirty="0" smtClean="0"/>
              <a:t>, …  </a:t>
            </a:r>
            <a:endParaRPr lang="en-US" dirty="0" smtClean="0">
              <a:solidFill>
                <a:srgbClr val="FFFFFF"/>
              </a:solidFill>
            </a:endParaRPr>
          </a:p>
          <a:p>
            <a:pPr>
              <a:spcAft>
                <a:spcPts val="1200"/>
              </a:spcAft>
            </a:pPr>
            <a:r>
              <a:rPr lang="en-US" b="1" dirty="0" smtClean="0">
                <a:solidFill>
                  <a:srgbClr val="FFFFFF"/>
                </a:solidFill>
                <a:hlinkClick r:id="rId22"/>
              </a:rPr>
              <a:t>Neuroimaging</a:t>
            </a:r>
            <a:r>
              <a:rPr lang="en-US" dirty="0" smtClean="0">
                <a:solidFill>
                  <a:srgbClr val="FFFFFF"/>
                </a:solidFill>
              </a:rPr>
              <a:t> (EEG, MEG, MRI, FMRI, PET, NIRS, SPECT …) and </a:t>
            </a:r>
            <a:br>
              <a:rPr lang="en-US" dirty="0" smtClean="0">
                <a:solidFill>
                  <a:srgbClr val="FFFFFF"/>
                </a:solidFill>
              </a:rPr>
            </a:br>
            <a:r>
              <a:rPr lang="en-US" dirty="0" smtClean="0">
                <a:solidFill>
                  <a:srgbClr val="FFFFFF"/>
                </a:solidFill>
              </a:rPr>
              <a:t>brain stimulation (</a:t>
            </a:r>
            <a:r>
              <a:rPr lang="en-US" dirty="0" smtClean="0">
                <a:solidFill>
                  <a:srgbClr val="FFFFFF"/>
                </a:solidFill>
                <a:hlinkClick r:id="rId23"/>
              </a:rPr>
              <a:t>TMS</a:t>
            </a:r>
            <a:r>
              <a:rPr lang="en-US" dirty="0" smtClean="0">
                <a:solidFill>
                  <a:srgbClr val="FFFFFF"/>
                </a:solidFill>
              </a:rPr>
              <a:t>, current flows). </a:t>
            </a:r>
          </a:p>
          <a:p>
            <a:pPr>
              <a:spcAft>
                <a:spcPts val="1200"/>
              </a:spcAft>
            </a:pPr>
            <a:r>
              <a:rPr lang="en-US" b="1" dirty="0" smtClean="0">
                <a:hlinkClick r:id="rId24" tooltip="Category:Computational neuroscience"/>
              </a:rPr>
              <a:t>Computational Neuroscience</a:t>
            </a:r>
            <a:r>
              <a:rPr lang="en-US" b="1" dirty="0" smtClean="0"/>
              <a:t>: </a:t>
            </a:r>
            <a:r>
              <a:rPr lang="en-US" dirty="0" smtClean="0">
                <a:solidFill>
                  <a:srgbClr val="FFFFFF"/>
                </a:solidFill>
                <a:hlinkClick r:id="rId25"/>
              </a:rPr>
              <a:t>cognitive neurodynamics</a:t>
            </a:r>
            <a:r>
              <a:rPr lang="en-US" b="1" dirty="0" smtClean="0">
                <a:solidFill>
                  <a:srgbClr val="FFFFFF"/>
                </a:solidFill>
              </a:rPr>
              <a:t>, </a:t>
            </a:r>
            <a:r>
              <a:rPr lang="en-US" dirty="0" smtClean="0">
                <a:solidFill>
                  <a:srgbClr val="FFFFFF"/>
                </a:solidFill>
                <a:hlinkClick r:id="rId26"/>
              </a:rPr>
              <a:t>human </a:t>
            </a:r>
            <a:r>
              <a:rPr lang="en-US" dirty="0" err="1" smtClean="0">
                <a:solidFill>
                  <a:srgbClr val="FFFFFF"/>
                </a:solidFill>
                <a:hlinkClick r:id="rId26"/>
              </a:rPr>
              <a:t>cognome</a:t>
            </a:r>
            <a:r>
              <a:rPr lang="en-US" dirty="0" smtClean="0">
                <a:solidFill>
                  <a:srgbClr val="FFFFFF"/>
                </a:solidFill>
                <a:hlinkClick r:id="rId26"/>
              </a:rPr>
              <a:t> project</a:t>
            </a:r>
            <a:r>
              <a:rPr lang="en-US" dirty="0" smtClean="0">
                <a:solidFill>
                  <a:srgbClr val="FFFFFF"/>
                </a:solidFill>
              </a:rPr>
              <a:t>, </a:t>
            </a:r>
            <a:r>
              <a:rPr lang="en-US" dirty="0" err="1" smtClean="0">
                <a:solidFill>
                  <a:srgbClr val="FFFFFF"/>
                </a:solidFill>
                <a:hlinkClick r:id="rId27"/>
              </a:rPr>
              <a:t>neurophysics</a:t>
            </a:r>
            <a:r>
              <a:rPr lang="en-US" dirty="0" smtClean="0">
                <a:solidFill>
                  <a:srgbClr val="FFFFFF"/>
                </a:solidFill>
              </a:rPr>
              <a:t>, </a:t>
            </a:r>
            <a:r>
              <a:rPr lang="en-US" dirty="0" smtClean="0">
                <a:solidFill>
                  <a:srgbClr val="FFFFFF"/>
                </a:solidFill>
                <a:hlinkClick r:id="rId28"/>
              </a:rPr>
              <a:t>neurocognitive informatics</a:t>
            </a:r>
            <a:r>
              <a:rPr lang="en-US" dirty="0" smtClean="0">
                <a:solidFill>
                  <a:srgbClr val="FFFFFF"/>
                </a:solidFill>
              </a:rPr>
              <a:t>. </a:t>
            </a:r>
          </a:p>
        </p:txBody>
      </p:sp>
      <p:pic>
        <p:nvPicPr>
          <p:cNvPr id="19458"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19234" y="764704"/>
            <a:ext cx="1143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01000" y="4109233"/>
            <a:ext cx="1143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4237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dirty="0" smtClean="0"/>
              <a:t>A </a:t>
            </a:r>
            <a:r>
              <a:rPr lang="en-US" dirty="0"/>
              <a:t>bit of history of brain </a:t>
            </a:r>
            <a:r>
              <a:rPr lang="en-US" dirty="0" smtClean="0"/>
              <a:t>research. </a:t>
            </a:r>
          </a:p>
          <a:p>
            <a:pPr marL="457200" lvl="0" indent="-457200">
              <a:buFont typeface="+mj-lt"/>
              <a:buAutoNum type="arabicPeriod"/>
            </a:pPr>
            <a:r>
              <a:rPr lang="en-US" dirty="0" smtClean="0"/>
              <a:t>Brain-related research fields and their methods. </a:t>
            </a:r>
          </a:p>
          <a:p>
            <a:pPr marL="457200" indent="-457200">
              <a:buFont typeface="+mj-lt"/>
              <a:buAutoNum type="arabicPeriod"/>
            </a:pPr>
            <a:r>
              <a:rPr lang="en-US" sz="2400" dirty="0" smtClean="0">
                <a:solidFill>
                  <a:srgbClr val="FFC000"/>
                </a:solidFill>
              </a:rPr>
              <a:t>Evolutionary perspective: functions required for survival.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321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Why do animals need brains?</a:t>
            </a:r>
            <a:endParaRPr lang="en-US" dirty="0"/>
          </a:p>
        </p:txBody>
      </p:sp>
      <p:sp>
        <p:nvSpPr>
          <p:cNvPr id="3" name="Symbol zastępczy zawartości 2"/>
          <p:cNvSpPr>
            <a:spLocks noGrp="1"/>
          </p:cNvSpPr>
          <p:nvPr>
            <p:ph idx="1"/>
          </p:nvPr>
        </p:nvSpPr>
        <p:spPr>
          <a:xfrm>
            <a:off x="698500" y="1268413"/>
            <a:ext cx="8193980" cy="1152475"/>
          </a:xfrm>
        </p:spPr>
        <p:txBody>
          <a:bodyPr/>
          <a:lstStyle/>
          <a:p>
            <a:r>
              <a:rPr lang="en-US" dirty="0" smtClean="0"/>
              <a:t>Real challenge for robotics: survive in a hostile environment. </a:t>
            </a:r>
          </a:p>
          <a:p>
            <a:r>
              <a:rPr lang="en-US" dirty="0" smtClean="0"/>
              <a:t>Animals that survived are well adapted for particular </a:t>
            </a:r>
            <a:r>
              <a:rPr lang="en-US" dirty="0" smtClean="0">
                <a:hlinkClick r:id="rId2"/>
              </a:rPr>
              <a:t>ecological niche</a:t>
            </a:r>
            <a:r>
              <a:rPr lang="en-US" dirty="0" smtClean="0"/>
              <a:t>.  </a:t>
            </a:r>
          </a:p>
          <a:p>
            <a:pPr marL="0" indent="0">
              <a:buNone/>
            </a:pPr>
            <a:r>
              <a:rPr lang="en-US" dirty="0" smtClean="0"/>
              <a:t>Tunicates (Ascidians, called also sea squirts):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99" y="2204864"/>
            <a:ext cx="3048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507" y="4141218"/>
            <a:ext cx="274320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ymbol zastępczy zawartości 2"/>
          <p:cNvSpPr txBox="1">
            <a:spLocks/>
          </p:cNvSpPr>
          <p:nvPr/>
        </p:nvSpPr>
        <p:spPr bwMode="auto">
          <a:xfrm>
            <a:off x="714632" y="2527381"/>
            <a:ext cx="5561384" cy="417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r>
              <a:rPr lang="en-US" dirty="0" smtClean="0"/>
              <a:t>Larval </a:t>
            </a:r>
            <a:r>
              <a:rPr lang="en-US" dirty="0"/>
              <a:t>forms resemble small </a:t>
            </a:r>
            <a:r>
              <a:rPr lang="en-US" dirty="0">
                <a:hlinkClick r:id="rId5" tooltip="Tadpole"/>
              </a:rPr>
              <a:t>tadpoles</a:t>
            </a:r>
            <a:r>
              <a:rPr lang="en-US" dirty="0"/>
              <a:t>, </a:t>
            </a:r>
            <a:br>
              <a:rPr lang="en-US" dirty="0"/>
            </a:br>
            <a:r>
              <a:rPr lang="en-US" dirty="0"/>
              <a:t>swim moving a tail, have a simple eye </a:t>
            </a:r>
            <a:br>
              <a:rPr lang="en-US" dirty="0"/>
            </a:br>
            <a:r>
              <a:rPr lang="en-US" dirty="0"/>
              <a:t>and balancing </a:t>
            </a:r>
            <a:r>
              <a:rPr lang="en-US" dirty="0" smtClean="0"/>
              <a:t>organ, controlled by a </a:t>
            </a:r>
            <a:r>
              <a:rPr lang="en-US" dirty="0"/>
              <a:t>cerebral </a:t>
            </a:r>
            <a:r>
              <a:rPr lang="en-US" dirty="0" smtClean="0"/>
              <a:t>ganglion (primitive brain). </a:t>
            </a:r>
            <a:endParaRPr lang="en-US" dirty="0"/>
          </a:p>
          <a:p>
            <a:r>
              <a:rPr lang="en-US" dirty="0" smtClean="0"/>
              <a:t>Grown form cements itself to a rock</a:t>
            </a:r>
            <a:r>
              <a:rPr lang="en-US" dirty="0"/>
              <a:t>, </a:t>
            </a:r>
            <a:r>
              <a:rPr lang="en-US" dirty="0" smtClean="0"/>
              <a:t>frequently in a large colony. </a:t>
            </a:r>
          </a:p>
          <a:p>
            <a:r>
              <a:rPr lang="en-US" dirty="0" smtClean="0"/>
              <a:t>Brain is no longer needed and is digested! Tunicates feed by filtering water. </a:t>
            </a:r>
          </a:p>
          <a:p>
            <a:pPr marL="0" indent="0">
              <a:buNone/>
            </a:pPr>
            <a:r>
              <a:rPr lang="en-US" dirty="0" smtClean="0"/>
              <a:t>Birds also change their brain in the mating season. </a:t>
            </a:r>
          </a:p>
          <a:p>
            <a:pPr marL="0" indent="0">
              <a:buNone/>
            </a:pPr>
            <a:r>
              <a:rPr lang="en-US" dirty="0" smtClean="0"/>
              <a:t>Brain is needed to control movement of large organisms, unicellular organisms also move. </a:t>
            </a:r>
          </a:p>
          <a:p>
            <a:pPr marL="0" indent="0">
              <a:buNone/>
            </a:pPr>
            <a:r>
              <a:rPr lang="en-US" dirty="0" smtClean="0"/>
              <a:t>Movement helps to find more nutrients. </a:t>
            </a:r>
            <a:endParaRPr lang="en-US" dirty="0"/>
          </a:p>
          <a:p>
            <a:pPr marL="0" indent="0">
              <a:buNone/>
            </a:pPr>
            <a:endParaRPr lang="en-US" dirty="0" smtClean="0"/>
          </a:p>
        </p:txBody>
      </p:sp>
    </p:spTree>
    <p:extLst>
      <p:ext uri="{BB962C8B-B14F-4D97-AF65-F5344CB8AC3E}">
        <p14:creationId xmlns:p14="http://schemas.microsoft.com/office/powerpoint/2010/main" val="1970806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Orientation: receptors</a:t>
            </a:r>
            <a:endParaRPr lang="en-US" dirty="0"/>
          </a:p>
        </p:txBody>
      </p:sp>
      <p:sp>
        <p:nvSpPr>
          <p:cNvPr id="3" name="Symbol zastępczy zawartości 2"/>
          <p:cNvSpPr>
            <a:spLocks noGrp="1"/>
          </p:cNvSpPr>
          <p:nvPr>
            <p:ph idx="1"/>
          </p:nvPr>
        </p:nvSpPr>
        <p:spPr>
          <a:xfrm>
            <a:off x="698500" y="1213821"/>
            <a:ext cx="8193980" cy="2016571"/>
          </a:xfrm>
        </p:spPr>
        <p:txBody>
          <a:bodyPr/>
          <a:lstStyle/>
          <a:p>
            <a:pPr marL="0" indent="0">
              <a:buNone/>
            </a:pPr>
            <a:r>
              <a:rPr lang="en-US" dirty="0" smtClean="0"/>
              <a:t>Unicellular </a:t>
            </a:r>
            <a:r>
              <a:rPr lang="en-US" dirty="0"/>
              <a:t>organisms </a:t>
            </a:r>
            <a:r>
              <a:rPr lang="en-US" dirty="0" smtClean="0"/>
              <a:t>(like </a:t>
            </a:r>
            <a:r>
              <a:rPr lang="en-US" dirty="0" smtClean="0">
                <a:hlinkClick r:id="rId2"/>
              </a:rPr>
              <a:t>Paramecium</a:t>
            </a:r>
            <a:r>
              <a:rPr lang="en-US" dirty="0" smtClean="0"/>
              <a:t>) move towards chemical </a:t>
            </a:r>
            <a:br>
              <a:rPr lang="en-US" dirty="0" smtClean="0"/>
            </a:br>
            <a:r>
              <a:rPr lang="en-US" dirty="0" smtClean="0"/>
              <a:t>gradients of nutrients, bacteria, algae, small cells. </a:t>
            </a:r>
          </a:p>
          <a:p>
            <a:pPr marL="0" indent="0">
              <a:buNone/>
            </a:pPr>
            <a:r>
              <a:rPr lang="en-US" dirty="0" smtClean="0"/>
              <a:t>Such organisms may learn by altering biochemical cycles. </a:t>
            </a:r>
          </a:p>
          <a:p>
            <a:pPr marL="0" indent="0">
              <a:buNone/>
            </a:pPr>
            <a:r>
              <a:rPr lang="en-US" dirty="0"/>
              <a:t>Reaction to light is quite useful and photoreceptive proteins were relatively easy to create, ex. </a:t>
            </a:r>
            <a:r>
              <a:rPr lang="en-US" dirty="0">
                <a:hlinkClick r:id="rId3"/>
              </a:rPr>
              <a:t>eyespot apparatus</a:t>
            </a:r>
            <a:r>
              <a:rPr lang="en-US" dirty="0"/>
              <a:t> in green algae that can swim towards or away from light, or snails eyes. </a:t>
            </a:r>
          </a:p>
          <a:p>
            <a:pPr marL="0" indent="0">
              <a:buNone/>
            </a:pPr>
            <a:endParaRPr lang="en-US" dirty="0" smtClean="0"/>
          </a:p>
        </p:txBody>
      </p:sp>
      <p:sp>
        <p:nvSpPr>
          <p:cNvPr id="6" name="Symbol zastępczy zawartości 2"/>
          <p:cNvSpPr txBox="1">
            <a:spLocks/>
          </p:cNvSpPr>
          <p:nvPr/>
        </p:nvSpPr>
        <p:spPr bwMode="auto">
          <a:xfrm>
            <a:off x="714632" y="3284984"/>
            <a:ext cx="6595954"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r>
              <a:rPr lang="en-US" dirty="0" smtClean="0"/>
              <a:t>10 forms of </a:t>
            </a:r>
            <a:r>
              <a:rPr lang="en-US" dirty="0" smtClean="0">
                <a:hlinkClick r:id="rId4"/>
              </a:rPr>
              <a:t>eyes have evolved</a:t>
            </a:r>
            <a:r>
              <a:rPr lang="en-US" dirty="0"/>
              <a:t> from that, based on </a:t>
            </a:r>
            <a:br>
              <a:rPr lang="en-US" dirty="0"/>
            </a:br>
            <a:r>
              <a:rPr lang="en-US" dirty="0"/>
              <a:t>common genetic mechanisms, with matrices of eyespots, </a:t>
            </a:r>
            <a:br>
              <a:rPr lang="en-US" dirty="0"/>
            </a:br>
            <a:r>
              <a:rPr lang="en-US" dirty="0"/>
              <a:t>to compound eyes of flies and shrimps, to vertebrate eyes </a:t>
            </a:r>
            <a:br>
              <a:rPr lang="en-US" dirty="0"/>
            </a:br>
            <a:r>
              <a:rPr lang="en-US" dirty="0"/>
              <a:t>and </a:t>
            </a:r>
            <a:r>
              <a:rPr lang="en-US" dirty="0" smtClean="0"/>
              <a:t>more perfect </a:t>
            </a:r>
            <a:r>
              <a:rPr lang="en-US" dirty="0" smtClean="0">
                <a:hlinkClick r:id="rId5"/>
              </a:rPr>
              <a:t>cephalopod (octopus) eyes</a:t>
            </a:r>
            <a:r>
              <a:rPr lang="en-US" dirty="0" smtClean="0"/>
              <a:t>. </a:t>
            </a:r>
            <a:endParaRPr lang="en-US" dirty="0"/>
          </a:p>
          <a:p>
            <a:pPr marL="0" indent="0">
              <a:buNone/>
            </a:pPr>
            <a:r>
              <a:rPr lang="en-US" dirty="0" smtClean="0"/>
              <a:t>Other useful receptors: </a:t>
            </a:r>
          </a:p>
          <a:p>
            <a:r>
              <a:rPr lang="en-US" dirty="0" smtClean="0"/>
              <a:t>Chemical sensors, leading to taste, olfaction, thirst and hunger, craving for specific food and substances.</a:t>
            </a:r>
          </a:p>
          <a:p>
            <a:r>
              <a:rPr lang="en-US" dirty="0" smtClean="0"/>
              <a:t>Mechanical sensors, enabling body orientation and equilibrium, vibration detection, pressure, hearing. </a:t>
            </a:r>
            <a:endParaRPr lang="en-US" dirty="0"/>
          </a:p>
        </p:txBody>
      </p:sp>
      <p:pic>
        <p:nvPicPr>
          <p:cNvPr id="215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6632"/>
            <a:ext cx="14287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5361" y="3140968"/>
            <a:ext cx="16097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0586" y="4931668"/>
            <a:ext cx="1714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234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Varieties of receptors</a:t>
            </a:r>
            <a:endParaRPr lang="en-US" dirty="0"/>
          </a:p>
        </p:txBody>
      </p:sp>
      <p:pic>
        <p:nvPicPr>
          <p:cNvPr id="4" name="Picture 6" descr="C:\Users\Piotr\Students\Bioelektrycznosc\Receptor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1358" y="1268413"/>
            <a:ext cx="795593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102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295796"/>
            <a:ext cx="8193980" cy="2431203"/>
          </a:xfrm>
        </p:spPr>
        <p:txBody>
          <a:bodyPr/>
          <a:lstStyle/>
          <a:p>
            <a:r>
              <a:rPr lang="en-US" b="1" dirty="0" smtClean="0">
                <a:solidFill>
                  <a:srgbClr val="FFC000"/>
                </a:solidFill>
              </a:rPr>
              <a:t>Homeostasis</a:t>
            </a:r>
            <a:r>
              <a:rPr lang="en-US" dirty="0" smtClean="0"/>
              <a:t> to regulate basic metabolic functions and </a:t>
            </a:r>
            <a:br>
              <a:rPr lang="en-US" dirty="0" smtClean="0"/>
            </a:br>
            <a:r>
              <a:rPr lang="en-US" dirty="0" smtClean="0"/>
              <a:t>internal environment, controlling concentration of </a:t>
            </a:r>
            <a:br>
              <a:rPr lang="en-US" dirty="0" smtClean="0"/>
            </a:br>
            <a:r>
              <a:rPr lang="en-US" dirty="0" smtClean="0"/>
              <a:t>chemicals derived from nutrients, air, thermal and light energy. </a:t>
            </a:r>
            <a:br>
              <a:rPr lang="en-US" dirty="0" smtClean="0"/>
            </a:br>
            <a:r>
              <a:rPr lang="en-US" dirty="0" smtClean="0"/>
              <a:t>Complex organisms need cooperation of endocrine system and autonomous nervous system. </a:t>
            </a:r>
          </a:p>
          <a:p>
            <a:r>
              <a:rPr lang="en-US" b="1" dirty="0" smtClean="0">
                <a:solidFill>
                  <a:srgbClr val="FFC000"/>
                </a:solidFill>
              </a:rPr>
              <a:t>Drives</a:t>
            </a:r>
            <a:r>
              <a:rPr lang="en-US" dirty="0" smtClean="0">
                <a:solidFill>
                  <a:srgbClr val="FFC000"/>
                </a:solidFill>
              </a:rPr>
              <a:t>, motivations and instincts</a:t>
            </a:r>
            <a:r>
              <a:rPr lang="en-US" dirty="0" smtClean="0"/>
              <a:t> to undertake actions that lead to homeostasis, with some reward </a:t>
            </a:r>
            <a:r>
              <a:rPr lang="en-US" dirty="0"/>
              <a:t>mechanisms</a:t>
            </a:r>
            <a:r>
              <a:rPr lang="en-US" dirty="0" smtClean="0"/>
              <a:t>.</a:t>
            </a:r>
            <a:endParaRPr lang="pl-PL" dirty="0"/>
          </a:p>
        </p:txBody>
      </p:sp>
      <p:sp>
        <p:nvSpPr>
          <p:cNvPr id="6" name="Symbol zastępczy zawartości 2"/>
          <p:cNvSpPr txBox="1">
            <a:spLocks/>
          </p:cNvSpPr>
          <p:nvPr/>
        </p:nvSpPr>
        <p:spPr bwMode="auto">
          <a:xfrm>
            <a:off x="714632" y="3678931"/>
            <a:ext cx="8177848" cy="295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r>
              <a:rPr lang="en-US" b="1" dirty="0" smtClean="0">
                <a:solidFill>
                  <a:srgbClr val="FFC000"/>
                </a:solidFill>
              </a:rPr>
              <a:t>Sensors/effectors</a:t>
            </a:r>
            <a:r>
              <a:rPr lang="en-US" dirty="0" smtClean="0"/>
              <a:t> for </a:t>
            </a:r>
            <a:r>
              <a:rPr lang="en-US" dirty="0" smtClean="0">
                <a:hlinkClick r:id="rId2"/>
              </a:rPr>
              <a:t>fast affective reactions</a:t>
            </a:r>
            <a:r>
              <a:rPr lang="en-US" dirty="0" smtClean="0"/>
              <a:t>: avoiding dangerous situations, pursuing opportunities </a:t>
            </a:r>
            <a:r>
              <a:rPr lang="en-US" dirty="0"/>
              <a:t>for  </a:t>
            </a:r>
            <a:r>
              <a:rPr lang="en-US" dirty="0" smtClean="0"/>
              <a:t>feeding/mating. </a:t>
            </a:r>
            <a:br>
              <a:rPr lang="en-US" dirty="0" smtClean="0"/>
            </a:br>
            <a:r>
              <a:rPr lang="en-US" dirty="0" smtClean="0"/>
              <a:t>Requires </a:t>
            </a:r>
            <a:r>
              <a:rPr lang="en-US" dirty="0"/>
              <a:t>specialized sensors and attentional systems to discover </a:t>
            </a:r>
            <a:r>
              <a:rPr lang="en-US" dirty="0" smtClean="0"/>
              <a:t>patterns, associate them with values, and activate motor control system</a:t>
            </a:r>
            <a:r>
              <a:rPr lang="pl-PL" dirty="0" smtClean="0"/>
              <a:t>. </a:t>
            </a:r>
            <a:endParaRPr lang="en-US" dirty="0" smtClean="0"/>
          </a:p>
          <a:p>
            <a:r>
              <a:rPr lang="en-US" b="1" dirty="0" smtClean="0">
                <a:solidFill>
                  <a:srgbClr val="FFC000"/>
                </a:solidFill>
              </a:rPr>
              <a:t>Basic cognition</a:t>
            </a:r>
            <a:r>
              <a:rPr lang="en-US" dirty="0" smtClean="0"/>
              <a:t>: spatial </a:t>
            </a:r>
            <a:r>
              <a:rPr lang="en-US" dirty="0"/>
              <a:t>orientation and memory, learning </a:t>
            </a:r>
            <a:r>
              <a:rPr lang="en-US" dirty="0" smtClean="0"/>
              <a:t>through associations </a:t>
            </a:r>
            <a:r>
              <a:rPr lang="en-US" dirty="0"/>
              <a:t>and </a:t>
            </a:r>
            <a:r>
              <a:rPr lang="en-US" dirty="0" smtClean="0"/>
              <a:t>simple planning, perceptual learning.</a:t>
            </a:r>
            <a:endParaRPr lang="en-US" dirty="0"/>
          </a:p>
          <a:p>
            <a:r>
              <a:rPr lang="en-US" b="1" dirty="0">
                <a:solidFill>
                  <a:srgbClr val="FFC000"/>
                </a:solidFill>
              </a:rPr>
              <a:t>Complex </a:t>
            </a:r>
            <a:r>
              <a:rPr lang="en-US" b="1" dirty="0" smtClean="0">
                <a:solidFill>
                  <a:srgbClr val="FFC000"/>
                </a:solidFill>
              </a:rPr>
              <a:t>cognition</a:t>
            </a:r>
            <a:r>
              <a:rPr lang="en-US" dirty="0" smtClean="0"/>
              <a:t>: imagery enabling prediction of action results, long-term goals, representation </a:t>
            </a:r>
            <a:r>
              <a:rPr lang="en-US" dirty="0"/>
              <a:t>of self, understanding of causal connections</a:t>
            </a:r>
            <a:r>
              <a:rPr lang="pl-PL" dirty="0"/>
              <a:t>. </a:t>
            </a:r>
          </a:p>
        </p:txBody>
      </p:sp>
      <p:sp>
        <p:nvSpPr>
          <p:cNvPr id="4" name="Tytuł 3"/>
          <p:cNvSpPr>
            <a:spLocks noGrp="1"/>
          </p:cNvSpPr>
          <p:nvPr>
            <p:ph type="title"/>
          </p:nvPr>
        </p:nvSpPr>
        <p:spPr/>
        <p:txBody>
          <a:bodyPr/>
          <a:lstStyle/>
          <a:p>
            <a:r>
              <a:rPr lang="en-US" dirty="0" smtClean="0"/>
              <a:t>To survive requires …</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449" y="0"/>
            <a:ext cx="1828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075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213821"/>
            <a:ext cx="8193980" cy="703011"/>
          </a:xfrm>
        </p:spPr>
        <p:txBody>
          <a:bodyPr/>
          <a:lstStyle/>
          <a:p>
            <a:r>
              <a:rPr lang="en-US" dirty="0" smtClean="0"/>
              <a:t>What in this map is still missing?  And what do we need for robots? </a:t>
            </a:r>
          </a:p>
        </p:txBody>
      </p:sp>
      <p:sp>
        <p:nvSpPr>
          <p:cNvPr id="6" name="Symbol zastępczy zawartości 2"/>
          <p:cNvSpPr txBox="1">
            <a:spLocks/>
          </p:cNvSpPr>
          <p:nvPr/>
        </p:nvSpPr>
        <p:spPr bwMode="auto">
          <a:xfrm>
            <a:off x="714632" y="6254204"/>
            <a:ext cx="817784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dirty="0" smtClean="0"/>
              <a:t>From </a:t>
            </a:r>
            <a:r>
              <a:rPr lang="pl-PL" dirty="0" smtClean="0">
                <a:hlinkClick r:id="rId2"/>
              </a:rPr>
              <a:t>https</a:t>
            </a:r>
            <a:r>
              <a:rPr lang="pl-PL" dirty="0">
                <a:hlinkClick r:id="rId2"/>
              </a:rPr>
              <a:t>://worldofbiology.wikispaces.com/homeostasis+concept+map</a:t>
            </a:r>
            <a:endParaRPr lang="pl-PL" dirty="0"/>
          </a:p>
        </p:txBody>
      </p:sp>
      <p:sp>
        <p:nvSpPr>
          <p:cNvPr id="4" name="Tytuł 3"/>
          <p:cNvSpPr>
            <a:spLocks noGrp="1"/>
          </p:cNvSpPr>
          <p:nvPr>
            <p:ph type="title"/>
          </p:nvPr>
        </p:nvSpPr>
        <p:spPr/>
        <p:txBody>
          <a:bodyPr/>
          <a:lstStyle/>
          <a:p>
            <a:r>
              <a:rPr lang="en-US" dirty="0" smtClean="0"/>
              <a:t>Homeostasis</a:t>
            </a:r>
            <a:endParaRPr lang="en-US"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69504"/>
            <a:ext cx="619125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889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dirty="0" smtClean="0"/>
              <a:t>A </a:t>
            </a:r>
            <a:r>
              <a:rPr lang="en-US" dirty="0"/>
              <a:t>bit of history of brain </a:t>
            </a:r>
            <a:r>
              <a:rPr lang="en-US" dirty="0" smtClean="0"/>
              <a:t>research. </a:t>
            </a:r>
          </a:p>
          <a:p>
            <a:pPr marL="457200" lvl="0" indent="-457200">
              <a:buFont typeface="+mj-lt"/>
              <a:buAutoNum type="arabicPeriod"/>
            </a:pPr>
            <a:r>
              <a:rPr lang="en-US" dirty="0"/>
              <a:t>Brain-related research fields and their methods. </a:t>
            </a:r>
          </a:p>
          <a:p>
            <a:pPr marL="457200" indent="-457200">
              <a:buFont typeface="+mj-lt"/>
              <a:buAutoNum type="arabicPeriod"/>
            </a:pPr>
            <a:r>
              <a:rPr lang="en-US" dirty="0"/>
              <a:t>Evolutionary perspective: functions required for survival. </a:t>
            </a:r>
          </a:p>
          <a:p>
            <a:pPr marL="457200" indent="-457200">
              <a:buFont typeface="+mj-lt"/>
              <a:buAutoNum type="arabicPeriod"/>
            </a:pPr>
            <a:r>
              <a:rPr lang="en-US" sz="2400" dirty="0" smtClean="0">
                <a:solidFill>
                  <a:srgbClr val="FFC000"/>
                </a:solidFill>
              </a:rPr>
              <a:t>Building on the existing foundations.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brain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188913"/>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91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Brains</a:t>
            </a:r>
          </a:p>
        </p:txBody>
      </p:sp>
      <p:sp>
        <p:nvSpPr>
          <p:cNvPr id="3075" name="Rectangle 3"/>
          <p:cNvSpPr>
            <a:spLocks noGrp="1" noChangeArrowheads="1"/>
          </p:cNvSpPr>
          <p:nvPr>
            <p:ph type="body" sz="half" idx="1"/>
          </p:nvPr>
        </p:nvSpPr>
        <p:spPr>
          <a:xfrm>
            <a:off x="684213" y="1196974"/>
            <a:ext cx="5026025" cy="4176241"/>
          </a:xfrm>
          <a:noFill/>
        </p:spPr>
        <p:txBody>
          <a:bodyPr/>
          <a:lstStyle/>
          <a:p>
            <a:pPr marL="357188" indent="-357188" eaLnBrk="1" hangingPunct="1">
              <a:spcBef>
                <a:spcPts val="0"/>
              </a:spcBef>
              <a:spcAft>
                <a:spcPts val="600"/>
              </a:spcAft>
            </a:pPr>
            <a:r>
              <a:rPr lang="en-US" sz="2000" dirty="0" smtClean="0"/>
              <a:t>Brains are the most complex objects in the known universe, providing necessary substrate for mental processes. </a:t>
            </a:r>
          </a:p>
          <a:p>
            <a:pPr marL="357188" indent="-357188" eaLnBrk="1" hangingPunct="1">
              <a:spcBef>
                <a:spcPts val="0"/>
              </a:spcBef>
              <a:spcAft>
                <a:spcPts val="600"/>
              </a:spcAft>
            </a:pPr>
            <a:r>
              <a:rPr lang="en-US" sz="2000" dirty="0"/>
              <a:t>Riken Brain Science </a:t>
            </a:r>
            <a:r>
              <a:rPr lang="en-US" sz="2000" dirty="0" smtClean="0"/>
              <a:t>Institute: 3 areas, </a:t>
            </a:r>
            <a:br>
              <a:rPr lang="en-US" sz="2000" dirty="0" smtClean="0"/>
            </a:br>
            <a:r>
              <a:rPr lang="en-US" sz="2000" dirty="0" smtClean="0"/>
              <a:t>protect, understand, create the brain. </a:t>
            </a:r>
          </a:p>
          <a:p>
            <a:pPr marL="357188" indent="-357188" eaLnBrk="1" hangingPunct="1">
              <a:spcBef>
                <a:spcPts val="0"/>
              </a:spcBef>
              <a:spcAft>
                <a:spcPts val="600"/>
              </a:spcAft>
            </a:pPr>
            <a:r>
              <a:rPr lang="en-US" sz="2000" dirty="0" smtClean="0"/>
              <a:t>Psychiatry, medicine, pharmacology: needs molecular level to understand brain disease, addiction, influence of drugs.</a:t>
            </a:r>
          </a:p>
          <a:p>
            <a:pPr marL="357188" indent="-357188" eaLnBrk="1" hangingPunct="1">
              <a:spcBef>
                <a:spcPts val="0"/>
              </a:spcBef>
              <a:spcAft>
                <a:spcPts val="600"/>
              </a:spcAft>
            </a:pPr>
            <a:r>
              <a:rPr lang="en-US" sz="2000" dirty="0" smtClean="0"/>
              <a:t>Brain research: understand through neurophysiology, brain imaging.</a:t>
            </a:r>
          </a:p>
          <a:p>
            <a:pPr marL="357188" indent="-357188" eaLnBrk="1" hangingPunct="1">
              <a:spcBef>
                <a:spcPts val="0"/>
              </a:spcBef>
              <a:spcAft>
                <a:spcPts val="600"/>
              </a:spcAft>
            </a:pPr>
            <a:r>
              <a:rPr lang="en-US" sz="2000" dirty="0" smtClean="0"/>
              <a:t>Psychology, </a:t>
            </a:r>
            <a:r>
              <a:rPr lang="en-US" sz="2000" dirty="0" err="1" smtClean="0"/>
              <a:t>neuroeconomics</a:t>
            </a:r>
            <a:r>
              <a:rPr lang="en-US" sz="2000" dirty="0" smtClean="0"/>
              <a:t>: </a:t>
            </a:r>
            <a:r>
              <a:rPr lang="en-US" sz="2000" dirty="0"/>
              <a:t>understand </a:t>
            </a:r>
            <a:r>
              <a:rPr lang="en-US" sz="2000" dirty="0" smtClean="0"/>
              <a:t>behavioral level, decision making. </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268413"/>
            <a:ext cx="30480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2181" y="5373216"/>
            <a:ext cx="816613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1200"/>
              </a:spcAft>
              <a:buClr>
                <a:schemeClr val="tx2"/>
              </a:buClr>
              <a:buSzPct val="115000"/>
              <a:buChar char="•"/>
              <a:defRPr sz="2800">
                <a:solidFill>
                  <a:schemeClr val="tx1"/>
                </a:solidFill>
                <a:latin typeface="+mn-lt"/>
                <a:ea typeface="+mn-ea"/>
                <a:cs typeface="+mn-cs"/>
              </a:defRPr>
            </a:lvl1pPr>
            <a:lvl2pPr marL="742950" indent="-285750" algn="l" rtl="0" eaLnBrk="0" fontAlgn="base" hangingPunct="0">
              <a:spcBef>
                <a:spcPts val="12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0"/>
              </a:spcBef>
              <a:spcAft>
                <a:spcPts val="300"/>
              </a:spcAft>
              <a:buChar char="–"/>
              <a:defRPr sz="18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800">
                <a:solidFill>
                  <a:schemeClr val="tx1"/>
                </a:solidFill>
                <a:latin typeface="+mn-lt"/>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357188" indent="-357188" eaLnBrk="1" hangingPunct="1"/>
            <a:r>
              <a:rPr lang="en-US" sz="2000" dirty="0" smtClean="0">
                <a:solidFill>
                  <a:schemeClr val="tx2"/>
                </a:solidFill>
              </a:rPr>
              <a:t>Engineering perspective</a:t>
            </a:r>
            <a:r>
              <a:rPr lang="en-US" sz="2000" dirty="0" smtClean="0"/>
              <a:t>: rough </a:t>
            </a:r>
            <a:r>
              <a:rPr lang="en-US" sz="2000" dirty="0"/>
              <a:t>understanding of general </a:t>
            </a:r>
            <a:r>
              <a:rPr lang="en-US" sz="2000" dirty="0" smtClean="0"/>
              <a:t>functions, principles behind perception, memory, control of actions, planning, reasoning based on common-sense knowledge, use of language ... </a:t>
            </a:r>
          </a:p>
        </p:txBody>
      </p:sp>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736600"/>
            <a:ext cx="30480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41013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500"/>
                                        <p:tgtEl>
                                          <p:spTgt spid="450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213821"/>
            <a:ext cx="8193980" cy="5527547"/>
          </a:xfrm>
        </p:spPr>
        <p:txBody>
          <a:bodyPr/>
          <a:lstStyle/>
          <a:p>
            <a:r>
              <a:rPr lang="en-US" b="1" dirty="0" smtClean="0">
                <a:solidFill>
                  <a:srgbClr val="FFC000"/>
                </a:solidFill>
              </a:rPr>
              <a:t>Genetic inventions</a:t>
            </a:r>
            <a:r>
              <a:rPr lang="en-US" dirty="0" smtClean="0"/>
              <a:t> are preserved in more complex organisms. </a:t>
            </a:r>
          </a:p>
          <a:p>
            <a:r>
              <a:rPr lang="en-US" dirty="0" smtClean="0"/>
              <a:t>A part </a:t>
            </a:r>
            <a:r>
              <a:rPr lang="en-US" dirty="0"/>
              <a:t>of </a:t>
            </a:r>
            <a:r>
              <a:rPr lang="en-US" dirty="0" smtClean="0"/>
              <a:t>human genome useful in the past, evolved in quite different circumstances, may not be useful or even  harmful today: it is called  </a:t>
            </a:r>
            <a:r>
              <a:rPr lang="en-US" dirty="0" smtClean="0">
                <a:hlinkClick r:id="rId2"/>
              </a:rPr>
              <a:t>evolutionary baggage</a:t>
            </a:r>
            <a:r>
              <a:rPr lang="en-US" dirty="0" smtClean="0"/>
              <a:t>.</a:t>
            </a:r>
          </a:p>
          <a:p>
            <a:r>
              <a:rPr lang="en-US" dirty="0" smtClean="0"/>
              <a:t>During </a:t>
            </a:r>
            <a:r>
              <a:rPr lang="en-US" dirty="0"/>
              <a:t>the Ice </a:t>
            </a:r>
            <a:r>
              <a:rPr lang="en-US" dirty="0" smtClean="0"/>
              <a:t>Age </a:t>
            </a:r>
            <a:r>
              <a:rPr lang="en-US" dirty="0"/>
              <a:t>variation in the </a:t>
            </a:r>
            <a:r>
              <a:rPr lang="en-US" dirty="0">
                <a:hlinkClick r:id="rId3"/>
              </a:rPr>
              <a:t>human leukocyte </a:t>
            </a:r>
            <a:r>
              <a:rPr lang="en-US" dirty="0" smtClean="0">
                <a:hlinkClick r:id="rId3"/>
              </a:rPr>
              <a:t>antigen</a:t>
            </a:r>
            <a:r>
              <a:rPr lang="en-US" dirty="0" smtClean="0"/>
              <a:t> (HLA) </a:t>
            </a:r>
            <a:r>
              <a:rPr lang="en-US" dirty="0"/>
              <a:t>genes lowered the freezing point of the blood </a:t>
            </a:r>
            <a:r>
              <a:rPr lang="en-US" dirty="0" smtClean="0"/>
              <a:t>by reducing production </a:t>
            </a:r>
            <a:r>
              <a:rPr lang="en-US" dirty="0"/>
              <a:t>of </a:t>
            </a:r>
            <a:r>
              <a:rPr lang="en-US" dirty="0">
                <a:solidFill>
                  <a:srgbClr val="FFC000"/>
                </a:solidFill>
              </a:rPr>
              <a:t>insulin</a:t>
            </a:r>
            <a:r>
              <a:rPr lang="en-US" dirty="0"/>
              <a:t>, keeping blood sugar levels </a:t>
            </a:r>
            <a:r>
              <a:rPr lang="en-US" dirty="0" smtClean="0"/>
              <a:t>high: now many Scandinavians  who descend from these northern populations suffer from </a:t>
            </a:r>
            <a:r>
              <a:rPr lang="en-US" dirty="0">
                <a:hlinkClick r:id="rId4" tooltip="Diabetes mellitus type 1"/>
              </a:rPr>
              <a:t>type I </a:t>
            </a:r>
            <a:r>
              <a:rPr lang="en-US" dirty="0" smtClean="0">
                <a:hlinkClick r:id="rId4" tooltip="Diabetes mellitus type 1"/>
              </a:rPr>
              <a:t>diabetes</a:t>
            </a:r>
            <a:r>
              <a:rPr lang="en-US" dirty="0" smtClean="0"/>
              <a:t>. </a:t>
            </a:r>
          </a:p>
          <a:p>
            <a:r>
              <a:rPr lang="en-US" dirty="0" smtClean="0">
                <a:hlinkClick r:id="rId5"/>
              </a:rPr>
              <a:t>Evolutionary medicine</a:t>
            </a:r>
            <a:r>
              <a:rPr lang="en-US" dirty="0"/>
              <a:t> </a:t>
            </a:r>
            <a:r>
              <a:rPr lang="en-US" dirty="0" smtClean="0"/>
              <a:t>explains how and why bacteria</a:t>
            </a:r>
            <a:r>
              <a:rPr lang="en-US" dirty="0"/>
              <a:t>, viruses, </a:t>
            </a:r>
            <a:r>
              <a:rPr lang="en-US" dirty="0" smtClean="0"/>
              <a:t>microbes, parasites adapt to resist</a:t>
            </a:r>
            <a:r>
              <a:rPr lang="en-US" dirty="0"/>
              <a:t> </a:t>
            </a:r>
            <a:r>
              <a:rPr lang="en-US" dirty="0" smtClean="0"/>
              <a:t>antibiotics, how pathogens learn to cheat the </a:t>
            </a:r>
            <a:r>
              <a:rPr lang="en-US" dirty="0"/>
              <a:t>immune </a:t>
            </a:r>
            <a:r>
              <a:rPr lang="en-US" dirty="0" smtClean="0"/>
              <a:t>system, how organisms evolved to escape from these attacks by inventing sex and evolving faster (see the </a:t>
            </a:r>
            <a:r>
              <a:rPr lang="en-US" dirty="0" smtClean="0">
                <a:hlinkClick r:id="rId6"/>
              </a:rPr>
              <a:t>Red Queen hypothesis</a:t>
            </a:r>
            <a:r>
              <a:rPr lang="en-US" dirty="0" smtClean="0"/>
              <a:t>). </a:t>
            </a:r>
          </a:p>
          <a:p>
            <a:r>
              <a:rPr lang="en-US" dirty="0" smtClean="0">
                <a:hlinkClick r:id="rId7"/>
              </a:rPr>
              <a:t>Hiccoughs</a:t>
            </a:r>
            <a:r>
              <a:rPr lang="en-US" dirty="0" smtClean="0"/>
              <a:t> have been connected to the </a:t>
            </a:r>
            <a:r>
              <a:rPr lang="en-US" dirty="0"/>
              <a:t>expression of </a:t>
            </a:r>
            <a:r>
              <a:rPr lang="en-US" dirty="0" smtClean="0"/>
              <a:t>gill </a:t>
            </a:r>
            <a:r>
              <a:rPr lang="en-US" dirty="0"/>
              <a:t>ventilation in </a:t>
            </a:r>
            <a:r>
              <a:rPr lang="en-US" dirty="0" smtClean="0"/>
              <a:t>frogs, originating pattern </a:t>
            </a:r>
            <a:r>
              <a:rPr lang="en-US" dirty="0"/>
              <a:t>generators for </a:t>
            </a:r>
            <a:r>
              <a:rPr lang="en-US" dirty="0" smtClean="0"/>
              <a:t>suckling </a:t>
            </a:r>
            <a:r>
              <a:rPr lang="en-US" dirty="0"/>
              <a:t>or </a:t>
            </a:r>
            <a:r>
              <a:rPr lang="en-US" dirty="0" smtClean="0"/>
              <a:t>regular breathing</a:t>
            </a:r>
            <a:r>
              <a:rPr lang="en-US" dirty="0"/>
              <a:t>.</a:t>
            </a:r>
            <a:endParaRPr lang="en-US" dirty="0" smtClean="0"/>
          </a:p>
          <a:p>
            <a:r>
              <a:rPr lang="en-US" dirty="0" smtClean="0">
                <a:hlinkClick r:id="rId8"/>
              </a:rPr>
              <a:t>Freezing behavior</a:t>
            </a:r>
            <a:r>
              <a:rPr lang="en-US" dirty="0" smtClean="0"/>
              <a:t>: common to many animals (insects) when frightened. </a:t>
            </a:r>
          </a:p>
          <a:p>
            <a:r>
              <a:rPr lang="en-US" dirty="0" smtClean="0"/>
              <a:t>Left-right crossed connections in the brain: coiling in worms. </a:t>
            </a:r>
          </a:p>
        </p:txBody>
      </p:sp>
      <p:sp>
        <p:nvSpPr>
          <p:cNvPr id="4" name="Tytuł 3"/>
          <p:cNvSpPr>
            <a:spLocks noGrp="1"/>
          </p:cNvSpPr>
          <p:nvPr>
            <p:ph type="title"/>
          </p:nvPr>
        </p:nvSpPr>
        <p:spPr/>
        <p:txBody>
          <a:bodyPr/>
          <a:lstStyle/>
          <a:p>
            <a:r>
              <a:rPr lang="en-US" dirty="0" smtClean="0"/>
              <a:t>Evolution rarely looks back</a:t>
            </a:r>
            <a:endParaRPr lang="en-US" dirty="0"/>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5250" y="116632"/>
            <a:ext cx="14287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676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175720"/>
            <a:ext cx="4017516" cy="3511323"/>
          </a:xfrm>
        </p:spPr>
        <p:txBody>
          <a:bodyPr/>
          <a:lstStyle/>
          <a:p>
            <a:pPr marL="0" indent="0">
              <a:buNone/>
            </a:pPr>
            <a:r>
              <a:rPr lang="en-US" dirty="0" smtClean="0">
                <a:hlinkClick r:id="rId2" tooltip="Paul D. MacLean"/>
              </a:rPr>
              <a:t>Paul </a:t>
            </a:r>
            <a:r>
              <a:rPr lang="en-US" dirty="0">
                <a:hlinkClick r:id="rId2" tooltip="Paul D. MacLean"/>
              </a:rPr>
              <a:t>D. </a:t>
            </a:r>
            <a:r>
              <a:rPr lang="en-US" dirty="0" smtClean="0">
                <a:hlinkClick r:id="rId2" tooltip="Paul D. MacLean"/>
              </a:rPr>
              <a:t>MacLean</a:t>
            </a:r>
            <a:r>
              <a:rPr lang="en-US" dirty="0"/>
              <a:t> </a:t>
            </a:r>
            <a:r>
              <a:rPr lang="en-US" dirty="0" smtClean="0"/>
              <a:t>(Neurophysiology lab director, NIMH</a:t>
            </a:r>
            <a:r>
              <a:rPr lang="en-US" dirty="0"/>
              <a:t>) </a:t>
            </a:r>
            <a:r>
              <a:rPr lang="en-US" dirty="0" smtClean="0"/>
              <a:t>formulated this very simplified model of the brain in 1960s, and popularized in </a:t>
            </a:r>
            <a:r>
              <a:rPr lang="en-US" i="1" dirty="0" smtClean="0"/>
              <a:t>The </a:t>
            </a:r>
            <a:r>
              <a:rPr lang="en-US" i="1" dirty="0"/>
              <a:t>Triune Brain in </a:t>
            </a:r>
            <a:r>
              <a:rPr lang="en-US" i="1" dirty="0" smtClean="0"/>
              <a:t>Evolution </a:t>
            </a:r>
            <a:r>
              <a:rPr lang="en-US" dirty="0"/>
              <a:t>1990 </a:t>
            </a:r>
            <a:r>
              <a:rPr lang="en-US" dirty="0" smtClean="0"/>
              <a:t>book.</a:t>
            </a:r>
            <a:r>
              <a:rPr lang="en-US" baseline="30000" dirty="0" smtClean="0"/>
              <a:t> </a:t>
            </a:r>
            <a:r>
              <a:rPr lang="en-US" dirty="0" smtClean="0"/>
              <a:t> </a:t>
            </a:r>
          </a:p>
          <a:p>
            <a:pPr marL="0" indent="0">
              <a:buNone/>
            </a:pPr>
            <a:r>
              <a:rPr lang="en-US" dirty="0" smtClean="0">
                <a:hlinkClick r:id="rId3" tooltip="Basal ganglia"/>
              </a:rPr>
              <a:t>Reptilian </a:t>
            </a:r>
            <a:r>
              <a:rPr lang="en-US" dirty="0">
                <a:hlinkClick r:id="rId3" tooltip="Basal ganglia"/>
              </a:rPr>
              <a:t>complex</a:t>
            </a:r>
            <a:r>
              <a:rPr lang="en-US" dirty="0"/>
              <a:t>, </a:t>
            </a:r>
            <a:r>
              <a:rPr lang="en-US" dirty="0" smtClean="0"/>
              <a:t>brain stem, midbrain, basal </a:t>
            </a:r>
            <a:r>
              <a:rPr lang="en-US" dirty="0"/>
              <a:t>ganglia responsible for instinctual behaviors involved in aggression, dominance, territoriality, and ritual displays.</a:t>
            </a:r>
            <a:r>
              <a:rPr lang="en-US" dirty="0" smtClean="0"/>
              <a:t/>
            </a:r>
            <a:br>
              <a:rPr lang="en-US" dirty="0" smtClean="0"/>
            </a:br>
            <a:r>
              <a:rPr lang="en-US" dirty="0" smtClean="0"/>
              <a:t>The </a:t>
            </a:r>
            <a:r>
              <a:rPr lang="en-US" dirty="0" err="1"/>
              <a:t>paleomammalian</a:t>
            </a:r>
            <a:r>
              <a:rPr lang="en-US" dirty="0"/>
              <a:t> </a:t>
            </a:r>
            <a:r>
              <a:rPr lang="en-US" dirty="0" smtClean="0"/>
              <a:t>complex</a:t>
            </a:r>
            <a:endParaRPr lang="en-US" dirty="0"/>
          </a:p>
        </p:txBody>
      </p:sp>
      <p:sp>
        <p:nvSpPr>
          <p:cNvPr id="4" name="Tytuł 3"/>
          <p:cNvSpPr>
            <a:spLocks noGrp="1"/>
          </p:cNvSpPr>
          <p:nvPr>
            <p:ph type="title"/>
          </p:nvPr>
        </p:nvSpPr>
        <p:spPr/>
        <p:txBody>
          <a:bodyPr/>
          <a:lstStyle/>
          <a:p>
            <a:r>
              <a:rPr lang="en-US" dirty="0" smtClean="0"/>
              <a:t>Triune brain</a:t>
            </a:r>
            <a:endParaRPr lang="en-US" dirty="0"/>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124743"/>
            <a:ext cx="428625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ymbol zastępczy zawartości 2"/>
          <p:cNvSpPr txBox="1">
            <a:spLocks/>
          </p:cNvSpPr>
          <p:nvPr/>
        </p:nvSpPr>
        <p:spPr bwMode="auto">
          <a:xfrm>
            <a:off x="695015" y="4687044"/>
            <a:ext cx="8169002" cy="351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None/>
            </a:pPr>
            <a:r>
              <a:rPr lang="en-US" dirty="0"/>
              <a:t>(</a:t>
            </a:r>
            <a:r>
              <a:rPr lang="en-US" dirty="0">
                <a:hlinkClick r:id="rId5" tooltip="Limbic system"/>
              </a:rPr>
              <a:t>limbic system</a:t>
            </a:r>
            <a:r>
              <a:rPr lang="en-US" dirty="0"/>
              <a:t>), </a:t>
            </a:r>
            <a:r>
              <a:rPr lang="en-US" dirty="0" smtClean="0"/>
              <a:t>including the </a:t>
            </a:r>
            <a:r>
              <a:rPr lang="en-US" dirty="0" smtClean="0">
                <a:hlinkClick r:id="rId6" tooltip="Amygdala"/>
              </a:rPr>
              <a:t>amygdala</a:t>
            </a:r>
            <a:r>
              <a:rPr lang="en-US" dirty="0"/>
              <a:t>, </a:t>
            </a:r>
            <a:r>
              <a:rPr lang="en-US" dirty="0">
                <a:hlinkClick r:id="rId7" tooltip="Hypothalamus"/>
              </a:rPr>
              <a:t>hypothalamus</a:t>
            </a:r>
            <a:r>
              <a:rPr lang="en-US" dirty="0"/>
              <a:t>, </a:t>
            </a:r>
            <a:r>
              <a:rPr lang="en-US" dirty="0">
                <a:hlinkClick r:id="rId8" tooltip="Hippocampus"/>
              </a:rPr>
              <a:t>hippocampal complex</a:t>
            </a:r>
            <a:r>
              <a:rPr lang="en-US" dirty="0"/>
              <a:t>, and </a:t>
            </a:r>
            <a:r>
              <a:rPr lang="en-US" dirty="0">
                <a:hlinkClick r:id="rId9" tooltip="Cingulate cortex"/>
              </a:rPr>
              <a:t>cingulate </a:t>
            </a:r>
            <a:r>
              <a:rPr lang="en-US" dirty="0" smtClean="0">
                <a:hlinkClick r:id="rId9" tooltip="Cingulate cortex"/>
              </a:rPr>
              <a:t>cortex</a:t>
            </a:r>
            <a:r>
              <a:rPr lang="en-US" dirty="0" smtClean="0"/>
              <a:t> </a:t>
            </a:r>
            <a:r>
              <a:rPr lang="en-US" dirty="0"/>
              <a:t>responsible for </a:t>
            </a:r>
            <a:r>
              <a:rPr lang="en-US" dirty="0" smtClean="0"/>
              <a:t>motivation, emotions, </a:t>
            </a:r>
            <a:r>
              <a:rPr lang="en-US" dirty="0"/>
              <a:t>reproductive behavior, </a:t>
            </a:r>
            <a:r>
              <a:rPr lang="en-US" dirty="0" smtClean="0"/>
              <a:t>parental </a:t>
            </a:r>
            <a:r>
              <a:rPr lang="en-US" dirty="0"/>
              <a:t>behavior.</a:t>
            </a:r>
          </a:p>
          <a:p>
            <a:pPr marL="0" indent="0">
              <a:buNone/>
            </a:pPr>
            <a:r>
              <a:rPr lang="en-US" dirty="0" err="1" smtClean="0"/>
              <a:t>Neomammalian</a:t>
            </a:r>
            <a:r>
              <a:rPr lang="en-US" dirty="0" smtClean="0"/>
              <a:t> </a:t>
            </a:r>
            <a:r>
              <a:rPr lang="en-US" dirty="0"/>
              <a:t>complex (</a:t>
            </a:r>
            <a:r>
              <a:rPr lang="en-US" dirty="0" err="1">
                <a:hlinkClick r:id="rId10" tooltip="Neocortex"/>
              </a:rPr>
              <a:t>neocortex</a:t>
            </a:r>
            <a:r>
              <a:rPr lang="en-US" dirty="0"/>
              <a:t>), </a:t>
            </a:r>
            <a:r>
              <a:rPr lang="en-US" dirty="0" smtClean="0"/>
              <a:t>for complex cognition abilities. </a:t>
            </a:r>
            <a:endParaRPr lang="en-US" dirty="0"/>
          </a:p>
          <a:p>
            <a:pPr marL="0" indent="0">
              <a:buNone/>
            </a:pPr>
            <a:r>
              <a:rPr lang="en-US" dirty="0" smtClean="0"/>
              <a:t>These structures were sequentially </a:t>
            </a:r>
            <a:r>
              <a:rPr lang="en-US" dirty="0"/>
              <a:t>added to the forebrain in the course of </a:t>
            </a:r>
            <a:r>
              <a:rPr lang="en-US" dirty="0" smtClean="0"/>
              <a:t>evolution – but got integrated and changed, so it is very rough description.</a:t>
            </a:r>
            <a:endParaRPr lang="en-US" dirty="0"/>
          </a:p>
        </p:txBody>
      </p:sp>
    </p:spTree>
    <p:extLst>
      <p:ext uri="{BB962C8B-B14F-4D97-AF65-F5344CB8AC3E}">
        <p14:creationId xmlns:p14="http://schemas.microsoft.com/office/powerpoint/2010/main" val="19023497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175720"/>
            <a:ext cx="2937396" cy="5349624"/>
          </a:xfrm>
        </p:spPr>
        <p:txBody>
          <a:bodyPr/>
          <a:lstStyle/>
          <a:p>
            <a:pPr marL="0" indent="0">
              <a:buNone/>
            </a:pPr>
            <a:r>
              <a:rPr lang="en-US" dirty="0" smtClean="0"/>
              <a:t>All brain structures have to collaborate and are rather tightly integrated.</a:t>
            </a:r>
          </a:p>
          <a:p>
            <a:pPr marL="0" indent="0">
              <a:buNone/>
            </a:pPr>
            <a:r>
              <a:rPr lang="en-US" dirty="0" smtClean="0"/>
              <a:t>Brain stem is responsible for homeostasis, </a:t>
            </a:r>
          </a:p>
          <a:p>
            <a:pPr marL="0" indent="0">
              <a:buNone/>
            </a:pPr>
            <a:r>
              <a:rPr lang="en-US" dirty="0" smtClean="0"/>
              <a:t>limbic structures for emotions, values, motivations, drives and instincts, and the </a:t>
            </a:r>
            <a:r>
              <a:rPr lang="en-US" dirty="0" err="1" smtClean="0"/>
              <a:t>neocortex</a:t>
            </a:r>
            <a:r>
              <a:rPr lang="en-US" dirty="0" smtClean="0"/>
              <a:t> for complex cognition. </a:t>
            </a:r>
          </a:p>
          <a:p>
            <a:pPr marL="0" indent="0">
              <a:buNone/>
            </a:pPr>
            <a:r>
              <a:rPr lang="en-US" dirty="0" smtClean="0"/>
              <a:t>The structure is strange, shared with primitive animals, showing its  evolutionary roots .</a:t>
            </a:r>
            <a:endParaRPr lang="en-US" dirty="0"/>
          </a:p>
        </p:txBody>
      </p:sp>
      <p:sp>
        <p:nvSpPr>
          <p:cNvPr id="4" name="Tytuł 3"/>
          <p:cNvSpPr>
            <a:spLocks noGrp="1"/>
          </p:cNvSpPr>
          <p:nvPr>
            <p:ph type="title"/>
          </p:nvPr>
        </p:nvSpPr>
        <p:spPr>
          <a:xfrm>
            <a:off x="685800" y="350838"/>
            <a:ext cx="2878088" cy="701675"/>
          </a:xfrm>
        </p:spPr>
        <p:txBody>
          <a:bodyPr/>
          <a:lstStyle/>
          <a:p>
            <a:r>
              <a:rPr lang="en-US" dirty="0" smtClean="0"/>
              <a:t>3 brains</a:t>
            </a:r>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73174"/>
            <a:ext cx="5400675" cy="6362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05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r>
              <a:rPr lang="en-US" dirty="0" smtClean="0"/>
              <a:t>What it will be about</a:t>
            </a:r>
            <a:endParaRPr lang="en-US" dirty="0"/>
          </a:p>
        </p:txBody>
      </p:sp>
      <p:sp>
        <p:nvSpPr>
          <p:cNvPr id="9" name="Symbol zastępczy zawartości 8"/>
          <p:cNvSpPr>
            <a:spLocks noGrp="1"/>
          </p:cNvSpPr>
          <p:nvPr>
            <p:ph idx="1"/>
          </p:nvPr>
        </p:nvSpPr>
        <p:spPr>
          <a:xfrm>
            <a:off x="698500" y="1241519"/>
            <a:ext cx="8121650" cy="5400675"/>
          </a:xfrm>
        </p:spPr>
        <p:txBody>
          <a:bodyPr/>
          <a:lstStyle/>
          <a:p>
            <a:pPr marL="457200" lvl="0" indent="-457200">
              <a:buFont typeface="+mj-lt"/>
              <a:buAutoNum type="arabicPeriod"/>
            </a:pPr>
            <a:r>
              <a:rPr lang="en-US" dirty="0" smtClean="0"/>
              <a:t>Questions/answers about </a:t>
            </a:r>
            <a:r>
              <a:rPr lang="en-US" dirty="0"/>
              <a:t>the brain depends on our </a:t>
            </a:r>
            <a:r>
              <a:rPr lang="en-US" dirty="0" smtClean="0"/>
              <a:t>purpose.</a:t>
            </a:r>
          </a:p>
          <a:p>
            <a:pPr marL="457200" lvl="0" indent="-457200">
              <a:buFont typeface="+mj-lt"/>
              <a:buAutoNum type="arabicPeriod"/>
            </a:pPr>
            <a:r>
              <a:rPr lang="en-US" dirty="0" smtClean="0"/>
              <a:t>Why, what and how questions. </a:t>
            </a:r>
          </a:p>
          <a:p>
            <a:pPr marL="457200" indent="-457200">
              <a:buFont typeface="+mj-lt"/>
              <a:buAutoNum type="arabicPeriod"/>
            </a:pPr>
            <a:r>
              <a:rPr lang="en-US" dirty="0" smtClean="0"/>
              <a:t>A </a:t>
            </a:r>
            <a:r>
              <a:rPr lang="en-US" dirty="0"/>
              <a:t>bit of history of brain </a:t>
            </a:r>
            <a:r>
              <a:rPr lang="en-US" dirty="0" smtClean="0"/>
              <a:t>research. </a:t>
            </a:r>
          </a:p>
          <a:p>
            <a:pPr marL="457200" lvl="0" indent="-457200">
              <a:buFont typeface="+mj-lt"/>
              <a:buAutoNum type="arabicPeriod"/>
            </a:pPr>
            <a:r>
              <a:rPr lang="en-US" dirty="0"/>
              <a:t>Brain-related research fields and their methods. </a:t>
            </a:r>
          </a:p>
          <a:p>
            <a:pPr marL="457200" indent="-457200">
              <a:buFont typeface="+mj-lt"/>
              <a:buAutoNum type="arabicPeriod"/>
            </a:pPr>
            <a:r>
              <a:rPr lang="en-US" dirty="0"/>
              <a:t>Evolutionary perspective: functions required for survival. </a:t>
            </a:r>
          </a:p>
          <a:p>
            <a:pPr marL="457200" indent="-457200">
              <a:buFont typeface="+mj-lt"/>
              <a:buAutoNum type="arabicPeriod"/>
            </a:pPr>
            <a:r>
              <a:rPr lang="en-US" dirty="0"/>
              <a:t>Building on the existing foundations. </a:t>
            </a:r>
          </a:p>
          <a:p>
            <a:pPr marL="457200" indent="-457200">
              <a:buFont typeface="+mj-lt"/>
              <a:buAutoNum type="arabicPeriod"/>
            </a:pPr>
            <a:r>
              <a:rPr lang="en-US" sz="2400" dirty="0">
                <a:solidFill>
                  <a:srgbClr val="FFC000"/>
                </a:solidFill>
              </a:rPr>
              <a:t>Multi-objective optimization requires compromise. </a:t>
            </a: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5293679"/>
            <a:ext cx="238125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420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175720"/>
            <a:ext cx="8049964" cy="5565648"/>
          </a:xfrm>
        </p:spPr>
        <p:txBody>
          <a:bodyPr/>
          <a:lstStyle/>
          <a:p>
            <a:pPr marL="0" indent="0">
              <a:buNone/>
            </a:pPr>
            <a:r>
              <a:rPr lang="en-US" dirty="0" smtClean="0"/>
              <a:t>Evolution is not perfect but can find almost optimal </a:t>
            </a:r>
            <a:br>
              <a:rPr lang="en-US" dirty="0" smtClean="0"/>
            </a:br>
            <a:r>
              <a:rPr lang="en-US" dirty="0" smtClean="0"/>
              <a:t>comprises.</a:t>
            </a:r>
            <a:r>
              <a:rPr lang="en-US" baseline="30000" dirty="0" smtClean="0"/>
              <a:t> </a:t>
            </a:r>
            <a:r>
              <a:rPr lang="en-US" dirty="0" smtClean="0"/>
              <a:t> </a:t>
            </a:r>
            <a:r>
              <a:rPr lang="en-US" dirty="0" smtClean="0">
                <a:hlinkClick r:id="rId2"/>
              </a:rPr>
              <a:t>Vision should allow</a:t>
            </a:r>
            <a:r>
              <a:rPr lang="en-US" dirty="0" smtClean="0"/>
              <a:t>: </a:t>
            </a:r>
          </a:p>
          <a:p>
            <a:pPr marL="0" indent="0">
              <a:buNone/>
            </a:pPr>
            <a:r>
              <a:rPr lang="en-US" dirty="0" smtClean="0">
                <a:solidFill>
                  <a:srgbClr val="FFC000"/>
                </a:solidFill>
              </a:rPr>
              <a:t>1) To see in the dark and to see in a bright light.</a:t>
            </a:r>
          </a:p>
          <a:p>
            <a:pPr marL="0" indent="0">
              <a:buNone/>
            </a:pPr>
            <a:r>
              <a:rPr lang="en-US" dirty="0" smtClean="0"/>
              <a:t>In camera aperture is changed, in the eye iris controls the size of the pupils. It can change quickly when eyes focuses on objects with different brightness, reaching dynamic contrast 1:10</a:t>
            </a:r>
            <a:r>
              <a:rPr lang="en-US" baseline="30000" dirty="0" smtClean="0"/>
              <a:t>6</a:t>
            </a:r>
            <a:r>
              <a:rPr lang="en-US" dirty="0" smtClean="0"/>
              <a:t> (20f-stops) with static only 1:100; in camera HDR is a poor approximation to this mechanism combining globally under and overexposed images into one image. </a:t>
            </a:r>
          </a:p>
          <a:p>
            <a:pPr marL="0" indent="0">
              <a:buNone/>
            </a:pPr>
            <a:r>
              <a:rPr lang="en-US" dirty="0" smtClean="0"/>
              <a:t>Two kinds of light-sensitive photoreceptor are used: 6 </a:t>
            </a:r>
            <a:r>
              <a:rPr lang="en-US" dirty="0" err="1" smtClean="0"/>
              <a:t>mln</a:t>
            </a:r>
            <a:r>
              <a:rPr lang="en-US" dirty="0" smtClean="0"/>
              <a:t> cones for bright light and 120 </a:t>
            </a:r>
            <a:r>
              <a:rPr lang="en-US" dirty="0" err="1" smtClean="0"/>
              <a:t>mln</a:t>
            </a:r>
            <a:r>
              <a:rPr lang="en-US" dirty="0" smtClean="0"/>
              <a:t> rods for weak light, and a molecular switch between. </a:t>
            </a:r>
          </a:p>
          <a:p>
            <a:pPr marL="0" indent="0">
              <a:buNone/>
            </a:pPr>
            <a:r>
              <a:rPr lang="en-US" dirty="0" smtClean="0">
                <a:solidFill>
                  <a:srgbClr val="FFC000"/>
                </a:solidFill>
              </a:rPr>
              <a:t>2) To see in broad angle and to maintain sharpness.</a:t>
            </a:r>
          </a:p>
          <a:p>
            <a:pPr marL="0" indent="0">
              <a:buNone/>
            </a:pPr>
            <a:r>
              <a:rPr lang="en-US" dirty="0" smtClean="0"/>
              <a:t>Acuity differs in different retina region, complex control system focuses the image on the fovea region of retina, seeing 2</a:t>
            </a:r>
            <a:r>
              <a:rPr lang="en-US" baseline="30000" dirty="0" smtClean="0"/>
              <a:t>o</a:t>
            </a:r>
            <a:r>
              <a:rPr lang="en-US" dirty="0" smtClean="0"/>
              <a:t> with very high acuity. </a:t>
            </a:r>
          </a:p>
          <a:p>
            <a:pPr marL="0" indent="0">
              <a:buNone/>
            </a:pPr>
            <a:r>
              <a:rPr lang="en-US" dirty="0" smtClean="0"/>
              <a:t>Lower computational demands for peripheral vision processing </a:t>
            </a:r>
            <a:r>
              <a:rPr lang="en-US" dirty="0"/>
              <a:t>saves </a:t>
            </a:r>
            <a:r>
              <a:rPr lang="en-US" dirty="0" smtClean="0"/>
              <a:t>energy; attention mechanism have to orient saccades towards salient areas, integrating information from all senses, need head position invariance. </a:t>
            </a:r>
          </a:p>
        </p:txBody>
      </p:sp>
      <p:sp>
        <p:nvSpPr>
          <p:cNvPr id="4" name="Tytuł 3"/>
          <p:cNvSpPr>
            <a:spLocks noGrp="1"/>
          </p:cNvSpPr>
          <p:nvPr>
            <p:ph type="title"/>
          </p:nvPr>
        </p:nvSpPr>
        <p:spPr>
          <a:xfrm>
            <a:off x="685800" y="350838"/>
            <a:ext cx="6478488" cy="701675"/>
          </a:xfrm>
        </p:spPr>
        <p:txBody>
          <a:bodyPr/>
          <a:lstStyle/>
          <a:p>
            <a:r>
              <a:rPr lang="en-US" dirty="0" smtClean="0"/>
              <a:t>Compromises &amp; Solutions</a:t>
            </a:r>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88640"/>
            <a:ext cx="23812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7364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772816"/>
            <a:ext cx="2232248" cy="4104456"/>
          </a:xfrm>
        </p:spPr>
        <p:txBody>
          <a:bodyPr/>
          <a:lstStyle/>
          <a:p>
            <a:pPr marL="0" indent="0">
              <a:buNone/>
            </a:pPr>
            <a:r>
              <a:rPr lang="en-US" dirty="0" smtClean="0"/>
              <a:t>Each solution has some imperfections.</a:t>
            </a:r>
          </a:p>
          <a:p>
            <a:pPr marL="0" indent="0">
              <a:buNone/>
            </a:pPr>
            <a:endParaRPr lang="en-US" dirty="0" smtClean="0"/>
          </a:p>
          <a:p>
            <a:pPr marL="0" indent="0">
              <a:buNone/>
            </a:pPr>
            <a:r>
              <a:rPr lang="en-US" dirty="0" err="1" smtClean="0">
                <a:hlinkClick r:id="rId2"/>
              </a:rPr>
              <a:t>Akiyoshi</a:t>
            </a:r>
            <a:r>
              <a:rPr lang="en-US" dirty="0" smtClean="0">
                <a:hlinkClick r:id="rId2"/>
              </a:rPr>
              <a:t> </a:t>
            </a:r>
            <a:r>
              <a:rPr lang="en-US" dirty="0" err="1" smtClean="0">
                <a:hlinkClick r:id="rId2"/>
              </a:rPr>
              <a:t>Kitaoka</a:t>
            </a:r>
            <a:r>
              <a:rPr lang="en-US" dirty="0" smtClean="0"/>
              <a:t> moving circles … </a:t>
            </a:r>
          </a:p>
          <a:p>
            <a:pPr marL="0" indent="0">
              <a:buNone/>
            </a:pPr>
            <a:endParaRPr lang="en-US" dirty="0" smtClean="0"/>
          </a:p>
          <a:p>
            <a:pPr marL="0" indent="0">
              <a:buNone/>
            </a:pPr>
            <a:r>
              <a:rPr lang="en-US" dirty="0" smtClean="0"/>
              <a:t>Look with one eye, squint, the movement should stop. </a:t>
            </a:r>
          </a:p>
        </p:txBody>
      </p:sp>
      <p:sp>
        <p:nvSpPr>
          <p:cNvPr id="4" name="Tytuł 3"/>
          <p:cNvSpPr>
            <a:spLocks noGrp="1"/>
          </p:cNvSpPr>
          <p:nvPr>
            <p:ph type="title"/>
          </p:nvPr>
        </p:nvSpPr>
        <p:spPr>
          <a:xfrm>
            <a:off x="685800" y="350838"/>
            <a:ext cx="7990656" cy="701675"/>
          </a:xfrm>
        </p:spPr>
        <p:txBody>
          <a:bodyPr/>
          <a:lstStyle/>
          <a:p>
            <a:r>
              <a:rPr lang="en-US" dirty="0" smtClean="0"/>
              <a:t>Illusions due to saccades</a:t>
            </a:r>
            <a:endParaRPr lang="en-US"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980728"/>
            <a:ext cx="64293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8502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175720"/>
            <a:ext cx="8049964" cy="5565648"/>
          </a:xfrm>
        </p:spPr>
        <p:txBody>
          <a:bodyPr/>
          <a:lstStyle/>
          <a:p>
            <a:pPr marL="0" indent="0">
              <a:buNone/>
            </a:pPr>
            <a:r>
              <a:rPr lang="en-US" dirty="0" smtClean="0">
                <a:solidFill>
                  <a:srgbClr val="FFC000"/>
                </a:solidFill>
              </a:rPr>
              <a:t>3) See all around and see depth to estimate distance.</a:t>
            </a:r>
          </a:p>
          <a:p>
            <a:pPr marL="0" indent="0">
              <a:buNone/>
            </a:pPr>
            <a:r>
              <a:rPr lang="en-US" dirty="0" smtClean="0"/>
              <a:t>This is difficult and requires more than a pair of eyes.</a:t>
            </a:r>
          </a:p>
          <a:p>
            <a:pPr marL="0" indent="0">
              <a:buNone/>
            </a:pPr>
            <a:r>
              <a:rPr lang="en-US" dirty="0" smtClean="0"/>
              <a:t>Many eyes are found in arthropods</a:t>
            </a:r>
            <a:r>
              <a:rPr lang="en-US" dirty="0"/>
              <a:t>, insects, </a:t>
            </a:r>
            <a:r>
              <a:rPr lang="en-US" dirty="0" smtClean="0"/>
              <a:t>crustaceans,</a:t>
            </a:r>
            <a:br>
              <a:rPr lang="en-US" dirty="0" smtClean="0"/>
            </a:br>
            <a:r>
              <a:rPr lang="en-US" dirty="0" smtClean="0"/>
              <a:t>but only one pair of these eyes is compound, other are simple, maybe due to the limited brain processing power. </a:t>
            </a:r>
          </a:p>
          <a:p>
            <a:pPr marL="0" indent="0">
              <a:buNone/>
            </a:pPr>
            <a:r>
              <a:rPr lang="en-US" dirty="0" smtClean="0"/>
              <a:t>Predators have eyes in front to estimate depth/distance, </a:t>
            </a:r>
            <a:br>
              <a:rPr lang="en-US" dirty="0" smtClean="0"/>
            </a:br>
            <a:r>
              <a:rPr lang="en-US" dirty="0" smtClean="0"/>
              <a:t>their victims have eyes on the sides to see around. </a:t>
            </a:r>
          </a:p>
          <a:p>
            <a:pPr marL="0" indent="0">
              <a:buNone/>
            </a:pPr>
            <a:r>
              <a:rPr lang="en-US" dirty="0" smtClean="0"/>
              <a:t>Head turning is rather slow, owls turn 180</a:t>
            </a:r>
            <a:r>
              <a:rPr lang="en-US" baseline="30000" dirty="0" smtClean="0"/>
              <a:t>o</a:t>
            </a:r>
            <a:r>
              <a:rPr lang="en-US" dirty="0" smtClean="0"/>
              <a:t>. </a:t>
            </a:r>
          </a:p>
          <a:p>
            <a:pPr marL="0" indent="0">
              <a:buNone/>
            </a:pPr>
            <a:endParaRPr lang="en-US" dirty="0" smtClean="0"/>
          </a:p>
          <a:p>
            <a:pPr marL="0" indent="0">
              <a:buNone/>
            </a:pPr>
            <a:r>
              <a:rPr lang="en-US" dirty="0" smtClean="0">
                <a:solidFill>
                  <a:srgbClr val="FFC000"/>
                </a:solidFill>
              </a:rPr>
              <a:t>4) See the same color in all light conditions.</a:t>
            </a:r>
          </a:p>
          <a:p>
            <a:pPr marL="0" indent="0">
              <a:buNone/>
            </a:pPr>
            <a:r>
              <a:rPr lang="en-US" dirty="0" smtClean="0">
                <a:hlinkClick r:id="rId2"/>
              </a:rPr>
              <a:t>Color constancy</a:t>
            </a:r>
            <a:r>
              <a:rPr lang="en-US" dirty="0" smtClean="0"/>
              <a:t> allows to see at sunset and in the middle of the day the same colors, ex. a red or yellow fruit, although the light </a:t>
            </a:r>
            <a:br>
              <a:rPr lang="en-US" dirty="0" smtClean="0"/>
            </a:br>
            <a:r>
              <a:rPr lang="en-US" dirty="0" smtClean="0"/>
              <a:t>reaching the eye is quite different.  </a:t>
            </a:r>
          </a:p>
          <a:p>
            <a:pPr marL="0" indent="0">
              <a:buNone/>
            </a:pPr>
            <a:r>
              <a:rPr lang="en-US" dirty="0" smtClean="0"/>
              <a:t>Although a lot of local processing in the retina is done </a:t>
            </a:r>
            <a:br>
              <a:rPr lang="en-US" dirty="0" smtClean="0"/>
            </a:br>
            <a:r>
              <a:rPr lang="en-US" dirty="0" smtClean="0"/>
              <a:t>color constancy requires primary visual cortex to compute </a:t>
            </a:r>
            <a:br>
              <a:rPr lang="en-US" dirty="0" smtClean="0"/>
            </a:br>
            <a:r>
              <a:rPr lang="en-US" dirty="0" err="1" smtClean="0"/>
              <a:t>transformaitons</a:t>
            </a:r>
            <a:r>
              <a:rPr lang="en-US" dirty="0" smtClean="0"/>
              <a:t>.</a:t>
            </a:r>
          </a:p>
        </p:txBody>
      </p:sp>
      <p:sp>
        <p:nvSpPr>
          <p:cNvPr id="4" name="Tytuł 3"/>
          <p:cNvSpPr>
            <a:spLocks noGrp="1"/>
          </p:cNvSpPr>
          <p:nvPr>
            <p:ph type="title"/>
          </p:nvPr>
        </p:nvSpPr>
        <p:spPr>
          <a:xfrm>
            <a:off x="685800" y="350838"/>
            <a:ext cx="6478488" cy="701675"/>
          </a:xfrm>
        </p:spPr>
        <p:txBody>
          <a:bodyPr/>
          <a:lstStyle/>
          <a:p>
            <a:r>
              <a:rPr lang="en-US" dirty="0" smtClean="0"/>
              <a:t>More compromises</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116632"/>
            <a:ext cx="1714500"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675" y="2636912"/>
            <a:ext cx="183832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5157192"/>
            <a:ext cx="2095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93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8500" y="1175720"/>
            <a:ext cx="8049964" cy="525088"/>
          </a:xfrm>
        </p:spPr>
        <p:txBody>
          <a:bodyPr/>
          <a:lstStyle/>
          <a:p>
            <a:pPr marL="0" indent="0">
              <a:buNone/>
            </a:pPr>
            <a:r>
              <a:rPr lang="en-US" dirty="0" smtClean="0"/>
              <a:t>It is good to have color constancy but it is not perfect … </a:t>
            </a:r>
          </a:p>
        </p:txBody>
      </p:sp>
      <p:sp>
        <p:nvSpPr>
          <p:cNvPr id="4" name="Tytuł 3"/>
          <p:cNvSpPr>
            <a:spLocks noGrp="1"/>
          </p:cNvSpPr>
          <p:nvPr>
            <p:ph type="title"/>
          </p:nvPr>
        </p:nvSpPr>
        <p:spPr>
          <a:xfrm>
            <a:off x="685800" y="350838"/>
            <a:ext cx="7486600" cy="701675"/>
          </a:xfrm>
        </p:spPr>
        <p:txBody>
          <a:bodyPr/>
          <a:lstStyle/>
          <a:p>
            <a:r>
              <a:rPr lang="en-US" dirty="0" smtClean="0"/>
              <a:t>&amp; more illusions</a:t>
            </a:r>
            <a:endParaRPr lang="en-US"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570913"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ymbol zastępczy zawartości 2"/>
          <p:cNvSpPr txBox="1">
            <a:spLocks/>
          </p:cNvSpPr>
          <p:nvPr/>
        </p:nvSpPr>
        <p:spPr bwMode="auto">
          <a:xfrm>
            <a:off x="395536" y="5805264"/>
            <a:ext cx="842493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600"/>
              </a:spcAft>
              <a:buClr>
                <a:schemeClr val="tx2"/>
              </a:buClr>
              <a:buSzPct val="115000"/>
              <a:buChar char="•"/>
              <a:defRPr sz="2000">
                <a:solidFill>
                  <a:srgbClr val="FFFFFF"/>
                </a:solidFill>
                <a:latin typeface="Calibri" pitchFamily="34" charset="0"/>
                <a:ea typeface="+mn-ea"/>
                <a:cs typeface="+mn-cs"/>
              </a:defRPr>
            </a:lvl1pPr>
            <a:lvl2pPr marL="742950" indent="-285750" algn="l" rtl="0" eaLnBrk="0" fontAlgn="base" hangingPunct="0">
              <a:spcBef>
                <a:spcPts val="600"/>
              </a:spcBef>
              <a:spcAft>
                <a:spcPct val="0"/>
              </a:spcAft>
              <a:buChar char="–"/>
              <a:defRPr sz="1800" baseline="0">
                <a:solidFill>
                  <a:srgbClr val="FFFFFF"/>
                </a:solidFill>
                <a:latin typeface="Calibri" pitchFamily="34" charset="0"/>
              </a:defRPr>
            </a:lvl2pPr>
            <a:lvl3pPr marL="1143000" indent="-228600" algn="l" rtl="0" eaLnBrk="0" fontAlgn="base" hangingPunct="0">
              <a:spcBef>
                <a:spcPts val="600"/>
              </a:spcBef>
              <a:spcAft>
                <a:spcPct val="0"/>
              </a:spcAft>
              <a:buClr>
                <a:schemeClr val="tx2"/>
              </a:buClr>
              <a:buSzPct val="115000"/>
              <a:buChar char="•"/>
              <a:defRPr sz="1600">
                <a:solidFill>
                  <a:srgbClr val="FFFFFF"/>
                </a:solidFill>
                <a:latin typeface="+mn-lt"/>
              </a:defRPr>
            </a:lvl3pPr>
            <a:lvl4pPr marL="1600200" indent="-228600" algn="l" rtl="0" eaLnBrk="0" fontAlgn="base" hangingPunct="0">
              <a:spcBef>
                <a:spcPct val="0"/>
              </a:spcBef>
              <a:spcAft>
                <a:spcPts val="300"/>
              </a:spcAft>
              <a:buChar char="–"/>
              <a:defRPr sz="1400">
                <a:solidFill>
                  <a:srgbClr val="FFFFFF"/>
                </a:solidFill>
                <a:latin typeface="+mn-lt"/>
              </a:defRPr>
            </a:lvl4pPr>
            <a:lvl5pPr marL="2057400" indent="-228600" algn="l" rtl="0" eaLnBrk="0" fontAlgn="base" hangingPunct="0">
              <a:spcBef>
                <a:spcPct val="0"/>
              </a:spcBef>
              <a:spcAft>
                <a:spcPts val="300"/>
              </a:spcAft>
              <a:buClr>
                <a:schemeClr val="tx2"/>
              </a:buClr>
              <a:buSzPct val="110000"/>
              <a:buChar char="•"/>
              <a:defRPr sz="1400">
                <a:solidFill>
                  <a:srgbClr val="FFFFFF"/>
                </a:solidFill>
                <a:latin typeface="+mn-lt"/>
              </a:defRPr>
            </a:lvl5pPr>
            <a:lvl6pPr marL="2514600" indent="-228600" algn="l" rtl="0" fontAlgn="base">
              <a:spcBef>
                <a:spcPct val="20000"/>
              </a:spcBef>
              <a:spcAft>
                <a:spcPct val="0"/>
              </a:spcAft>
              <a:buClr>
                <a:schemeClr val="tx2"/>
              </a:buClr>
              <a:buSzPct val="110000"/>
              <a:buChar char="•"/>
              <a:defRPr sz="1600">
                <a:solidFill>
                  <a:schemeClr val="tx1"/>
                </a:solidFill>
                <a:latin typeface="+mn-lt"/>
              </a:defRPr>
            </a:lvl6pPr>
            <a:lvl7pPr marL="2971800" indent="-228600" algn="l" rtl="0" fontAlgn="base">
              <a:spcBef>
                <a:spcPct val="20000"/>
              </a:spcBef>
              <a:spcAft>
                <a:spcPct val="0"/>
              </a:spcAft>
              <a:buClr>
                <a:schemeClr val="tx2"/>
              </a:buClr>
              <a:buSzPct val="110000"/>
              <a:buChar char="•"/>
              <a:defRPr sz="1600">
                <a:solidFill>
                  <a:schemeClr val="tx1"/>
                </a:solidFill>
                <a:latin typeface="+mn-lt"/>
              </a:defRPr>
            </a:lvl7pPr>
            <a:lvl8pPr marL="3429000" indent="-228600" algn="l" rtl="0" fontAlgn="base">
              <a:spcBef>
                <a:spcPct val="20000"/>
              </a:spcBef>
              <a:spcAft>
                <a:spcPct val="0"/>
              </a:spcAft>
              <a:buClr>
                <a:schemeClr val="tx2"/>
              </a:buClr>
              <a:buSzPct val="110000"/>
              <a:buChar char="•"/>
              <a:defRPr sz="1600">
                <a:solidFill>
                  <a:schemeClr val="tx1"/>
                </a:solidFill>
                <a:latin typeface="+mn-lt"/>
              </a:defRPr>
            </a:lvl8pPr>
            <a:lvl9pPr marL="3886200" indent="-228600" algn="l" rtl="0" fontAlgn="base">
              <a:spcBef>
                <a:spcPct val="20000"/>
              </a:spcBef>
              <a:spcAft>
                <a:spcPct val="0"/>
              </a:spcAft>
              <a:buClr>
                <a:schemeClr val="tx2"/>
              </a:buClr>
              <a:buSzPct val="110000"/>
              <a:buChar char="•"/>
              <a:defRPr sz="1600">
                <a:solidFill>
                  <a:schemeClr val="tx1"/>
                </a:solidFill>
                <a:latin typeface="+mn-lt"/>
              </a:defRPr>
            </a:lvl9pPr>
          </a:lstStyle>
          <a:p>
            <a:pPr marL="0" indent="0">
              <a:buFontTx/>
              <a:buNone/>
            </a:pPr>
            <a:r>
              <a:rPr lang="en-US" dirty="0" smtClean="0"/>
              <a:t>Compromises are always needed if optimization has many contradictory objectives. Evolution tries to stay at the </a:t>
            </a:r>
            <a:r>
              <a:rPr lang="en-US" dirty="0" smtClean="0">
                <a:hlinkClick r:id="rId3"/>
              </a:rPr>
              <a:t>Pareto front</a:t>
            </a:r>
            <a:r>
              <a:rPr lang="en-US" dirty="0" smtClean="0"/>
              <a:t>. </a:t>
            </a:r>
          </a:p>
        </p:txBody>
      </p:sp>
    </p:spTree>
    <p:extLst>
      <p:ext uri="{BB962C8B-B14F-4D97-AF65-F5344CB8AC3E}">
        <p14:creationId xmlns:p14="http://schemas.microsoft.com/office/powerpoint/2010/main" val="1234758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Great introductory resource</a:t>
            </a:r>
            <a:endParaRPr lang="en-US" dirty="0"/>
          </a:p>
        </p:txBody>
      </p:sp>
      <p:sp>
        <p:nvSpPr>
          <p:cNvPr id="3" name="Symbol zastępczy zawartości 2"/>
          <p:cNvSpPr>
            <a:spLocks noGrp="1"/>
          </p:cNvSpPr>
          <p:nvPr>
            <p:ph idx="1"/>
          </p:nvPr>
        </p:nvSpPr>
        <p:spPr>
          <a:xfrm>
            <a:off x="698500" y="1268413"/>
            <a:ext cx="8121650" cy="504403"/>
          </a:xfrm>
        </p:spPr>
        <p:txBody>
          <a:bodyPr/>
          <a:lstStyle/>
          <a:p>
            <a:r>
              <a:rPr lang="en-US" dirty="0"/>
              <a:t>http://thebrain.mcgill.ca/flash/index_a.html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720883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577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Creating brains</a:t>
            </a:r>
          </a:p>
        </p:txBody>
      </p:sp>
      <p:sp>
        <p:nvSpPr>
          <p:cNvPr id="3075" name="Rectangle 3"/>
          <p:cNvSpPr>
            <a:spLocks noGrp="1" noChangeArrowheads="1"/>
          </p:cNvSpPr>
          <p:nvPr>
            <p:ph type="body" sz="half" idx="1"/>
          </p:nvPr>
        </p:nvSpPr>
        <p:spPr>
          <a:xfrm>
            <a:off x="684213" y="1363760"/>
            <a:ext cx="5026025" cy="3096741"/>
          </a:xfrm>
          <a:noFill/>
        </p:spPr>
        <p:txBody>
          <a:bodyPr/>
          <a:lstStyle/>
          <a:p>
            <a:pPr marL="357188" indent="-357188" eaLnBrk="1" hangingPunct="1">
              <a:spcBef>
                <a:spcPts val="0"/>
              </a:spcBef>
              <a:spcAft>
                <a:spcPts val="600"/>
              </a:spcAft>
            </a:pPr>
            <a:r>
              <a:rPr lang="en-US" sz="2000" dirty="0" smtClean="0"/>
              <a:t>“Here</a:t>
            </a:r>
            <a:r>
              <a:rPr lang="en-US" sz="2000" dirty="0"/>
              <a:t>, we aim to understand the brain to the extent that we can make humanoid robots solve tasks typically solved by the human brain by essentially the same principles. I postulate that this ‘Understanding the Brain by Creating the Brain’ approach is the only way to fully understand neural mechanisms in a rigorous sense</a:t>
            </a:r>
            <a:r>
              <a:rPr lang="en-US" sz="2000" dirty="0" smtClean="0"/>
              <a:t>.”</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268413"/>
            <a:ext cx="30480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682181" y="4498975"/>
            <a:ext cx="8166130" cy="217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1200"/>
              </a:spcAft>
              <a:buClr>
                <a:schemeClr val="tx2"/>
              </a:buClr>
              <a:buSzPct val="115000"/>
              <a:buChar char="•"/>
              <a:defRPr sz="2800">
                <a:solidFill>
                  <a:schemeClr val="tx1"/>
                </a:solidFill>
                <a:latin typeface="+mn-lt"/>
                <a:ea typeface="+mn-ea"/>
                <a:cs typeface="+mn-cs"/>
              </a:defRPr>
            </a:lvl1pPr>
            <a:lvl2pPr marL="742950" indent="-285750" algn="l" rtl="0" eaLnBrk="0" fontAlgn="base" hangingPunct="0">
              <a:spcBef>
                <a:spcPts val="12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0"/>
              </a:spcBef>
              <a:spcAft>
                <a:spcPts val="300"/>
              </a:spcAft>
              <a:buChar char="–"/>
              <a:defRPr sz="18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800">
                <a:solidFill>
                  <a:schemeClr val="tx1"/>
                </a:solidFill>
                <a:latin typeface="+mn-lt"/>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357188" indent="-357188" eaLnBrk="1" hangingPunct="1">
              <a:spcBef>
                <a:spcPts val="0"/>
              </a:spcBef>
              <a:spcAft>
                <a:spcPts val="600"/>
              </a:spcAft>
            </a:pPr>
            <a:r>
              <a:rPr lang="en-US" sz="2000" dirty="0"/>
              <a:t>M. </a:t>
            </a:r>
            <a:r>
              <a:rPr lang="en-US" sz="2000" dirty="0" err="1" smtClean="0"/>
              <a:t>Kawato</a:t>
            </a:r>
            <a:r>
              <a:rPr lang="en-US" sz="2000" dirty="0"/>
              <a:t>, From ‘Understanding the Brain by Creating the Brain’ towards manipulative </a:t>
            </a:r>
            <a:r>
              <a:rPr lang="en-US" sz="2000" dirty="0" smtClean="0"/>
              <a:t>neuroscience. </a:t>
            </a:r>
            <a:br>
              <a:rPr lang="en-US" sz="2000" dirty="0" smtClean="0"/>
            </a:br>
            <a:r>
              <a:rPr lang="fr-FR" sz="2000" i="1" dirty="0" smtClean="0"/>
              <a:t>Phil</a:t>
            </a:r>
            <a:r>
              <a:rPr lang="fr-FR" sz="2000" i="1" dirty="0"/>
              <a:t>. Trans. R. Soc. B 27 June 2008 vol. 363 no. </a:t>
            </a:r>
            <a:r>
              <a:rPr lang="fr-FR" sz="2000" i="1" dirty="0" smtClean="0"/>
              <a:t>1500, pp. </a:t>
            </a:r>
            <a:r>
              <a:rPr lang="fr-FR" sz="2000" i="1" dirty="0"/>
              <a:t>2201-2214 </a:t>
            </a:r>
            <a:endParaRPr lang="fr-FR" sz="2000" i="1" dirty="0" smtClean="0"/>
          </a:p>
          <a:p>
            <a:pPr marL="357188" indent="-357188" eaLnBrk="1" hangingPunct="1">
              <a:spcBef>
                <a:spcPts val="0"/>
              </a:spcBef>
              <a:spcAft>
                <a:spcPts val="600"/>
              </a:spcAft>
            </a:pPr>
            <a:r>
              <a:rPr lang="en-US" sz="2000" dirty="0" smtClean="0"/>
              <a:t>Humanoid </a:t>
            </a:r>
            <a:r>
              <a:rPr lang="en-US" sz="2000" dirty="0"/>
              <a:t>robot </a:t>
            </a:r>
            <a:r>
              <a:rPr lang="en-US" sz="2000" dirty="0" smtClean="0"/>
              <a:t>may be used </a:t>
            </a:r>
            <a:r>
              <a:rPr lang="en-US" sz="2000" dirty="0"/>
              <a:t>for exploring and examining neuroscience </a:t>
            </a:r>
            <a:r>
              <a:rPr lang="en-US" sz="2000" dirty="0" smtClean="0"/>
              <a:t>theories about human brain. </a:t>
            </a:r>
            <a:endParaRPr lang="en-US" sz="2000" dirty="0"/>
          </a:p>
          <a:p>
            <a:pPr marL="357188" indent="-357188" eaLnBrk="1" hangingPunct="1">
              <a:spcBef>
                <a:spcPts val="0"/>
              </a:spcBef>
              <a:spcAft>
                <a:spcPts val="600"/>
              </a:spcAft>
            </a:pPr>
            <a:r>
              <a:rPr lang="en-US" sz="2000" dirty="0" smtClean="0"/>
              <a:t>Engineering goal</a:t>
            </a:r>
            <a:r>
              <a:rPr lang="en-US" sz="2000" dirty="0"/>
              <a:t>: build artificial devices at the brain level of competence. </a:t>
            </a:r>
          </a:p>
        </p:txBody>
      </p:sp>
    </p:spTree>
    <p:extLst>
      <p:ext uri="{BB962C8B-B14F-4D97-AF65-F5344CB8AC3E}">
        <p14:creationId xmlns:p14="http://schemas.microsoft.com/office/powerpoint/2010/main" val="3239758205"/>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85800" y="350838"/>
            <a:ext cx="7772400" cy="563562"/>
          </a:xfrm>
        </p:spPr>
        <p:txBody>
          <a:bodyPr/>
          <a:lstStyle/>
          <a:p>
            <a:pPr eaLnBrk="1" hangingPunct="1">
              <a:defRPr/>
            </a:pPr>
            <a:r>
              <a:rPr lang="en-US" dirty="0" smtClean="0"/>
              <a:t>How complex are brains?</a:t>
            </a:r>
          </a:p>
        </p:txBody>
      </p:sp>
      <p:sp>
        <p:nvSpPr>
          <p:cNvPr id="3075" name="Rectangle 3"/>
          <p:cNvSpPr>
            <a:spLocks noGrp="1" noChangeArrowheads="1"/>
          </p:cNvSpPr>
          <p:nvPr>
            <p:ph type="body" sz="half" idx="1"/>
          </p:nvPr>
        </p:nvSpPr>
        <p:spPr>
          <a:xfrm>
            <a:off x="684212" y="4482226"/>
            <a:ext cx="8280275" cy="2232422"/>
          </a:xfrm>
          <a:noFill/>
        </p:spPr>
        <p:txBody>
          <a:bodyPr/>
          <a:lstStyle/>
          <a:p>
            <a:pPr marL="357188" indent="-357188" eaLnBrk="1" hangingPunct="1">
              <a:spcBef>
                <a:spcPts val="0"/>
              </a:spcBef>
              <a:spcAft>
                <a:spcPts val="600"/>
              </a:spcAft>
            </a:pPr>
            <a:r>
              <a:rPr lang="en-US" sz="2000" dirty="0" smtClean="0"/>
              <a:t>Human: mass ~1.4 kg, protein is 130 g, fats 100 g, the rest is water. </a:t>
            </a:r>
          </a:p>
          <a:p>
            <a:pPr marL="357188" indent="-357188" eaLnBrk="1" hangingPunct="1">
              <a:spcBef>
                <a:spcPts val="0"/>
              </a:spcBef>
              <a:spcAft>
                <a:spcPts val="600"/>
              </a:spcAft>
            </a:pPr>
            <a:r>
              <a:rPr lang="en-US" sz="2000" dirty="0" smtClean="0"/>
              <a:t>2% of body mass, using 20% of oxygen, 25% glucose, about 20-25 Watt. </a:t>
            </a:r>
          </a:p>
          <a:p>
            <a:pPr marL="357188" indent="-357188" eaLnBrk="1" hangingPunct="1">
              <a:spcBef>
                <a:spcPts val="0"/>
              </a:spcBef>
              <a:spcAft>
                <a:spcPts val="600"/>
              </a:spcAft>
            </a:pPr>
            <a:r>
              <a:rPr lang="en-US" sz="2000" dirty="0" smtClean="0"/>
              <a:t>About 40G neurons (30G in cerebellum), with ~10</a:t>
            </a:r>
            <a:r>
              <a:rPr lang="en-US" sz="2000" baseline="30000" dirty="0" smtClean="0"/>
              <a:t>14</a:t>
            </a:r>
            <a:r>
              <a:rPr lang="en-US" sz="2000" dirty="0" smtClean="0"/>
              <a:t> (100 T) connections.</a:t>
            </a:r>
          </a:p>
          <a:p>
            <a:pPr marL="357188" indent="-357188" eaLnBrk="1" hangingPunct="1">
              <a:spcBef>
                <a:spcPts val="0"/>
              </a:spcBef>
              <a:spcAft>
                <a:spcPts val="600"/>
              </a:spcAft>
            </a:pPr>
            <a:r>
              <a:rPr lang="en-US" sz="2000" dirty="0" smtClean="0"/>
              <a:t>Naïve estimation: memory 100 T*10 bit/synapse = 1 </a:t>
            </a:r>
            <a:r>
              <a:rPr lang="en-US" sz="2000" dirty="0" err="1" smtClean="0"/>
              <a:t>Petabit</a:t>
            </a:r>
            <a:r>
              <a:rPr lang="en-US" sz="2000" dirty="0" smtClean="0"/>
              <a:t>.</a:t>
            </a:r>
          </a:p>
          <a:p>
            <a:pPr marL="357188" indent="-357188" eaLnBrk="1" hangingPunct="1">
              <a:spcBef>
                <a:spcPts val="0"/>
              </a:spcBef>
              <a:spcAft>
                <a:spcPts val="600"/>
              </a:spcAft>
            </a:pPr>
            <a:r>
              <a:rPr lang="en-US" sz="2000" dirty="0" smtClean="0"/>
              <a:t>Speed: &lt; 100 Hz * 100T = 10 </a:t>
            </a:r>
            <a:r>
              <a:rPr lang="en-US" sz="2000" dirty="0" err="1" smtClean="0"/>
              <a:t>Pflops</a:t>
            </a:r>
            <a:r>
              <a:rPr lang="en-US" sz="2000" dirty="0" smtClean="0"/>
              <a:t>; usually only 1% of neurons </a:t>
            </a:r>
            <a:r>
              <a:rPr lang="en-US" sz="2000" b="1" dirty="0" smtClean="0">
                <a:latin typeface="Symbol" pitchFamily="18" charset="2"/>
              </a:rPr>
              <a:t>g</a:t>
            </a:r>
            <a:r>
              <a:rPr lang="en-US" sz="2000" dirty="0" smtClean="0"/>
              <a:t>-active.</a:t>
            </a:r>
          </a:p>
          <a:p>
            <a:pPr marL="357188" indent="-357188" eaLnBrk="1" hangingPunct="1">
              <a:spcBef>
                <a:spcPts val="0"/>
              </a:spcBef>
              <a:spcAft>
                <a:spcPts val="600"/>
              </a:spcAft>
            </a:pPr>
            <a:r>
              <a:rPr lang="en-US" sz="2000" dirty="0" smtClean="0"/>
              <a:t>Cockroach, bee: 1 M neurons, over 1G connections, highly specialized. </a:t>
            </a:r>
          </a:p>
        </p:txBody>
      </p: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879" y="980728"/>
            <a:ext cx="571500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767420"/>
      </p:ext>
    </p:extLst>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685800" y="350838"/>
            <a:ext cx="7772400" cy="474662"/>
          </a:xfrm>
        </p:spPr>
        <p:txBody>
          <a:bodyPr/>
          <a:lstStyle/>
          <a:p>
            <a:pPr eaLnBrk="1" hangingPunct="1">
              <a:defRPr/>
            </a:pPr>
            <a:r>
              <a:rPr lang="en-US" dirty="0" smtClean="0"/>
              <a:t>Brains and computers</a:t>
            </a:r>
          </a:p>
        </p:txBody>
      </p:sp>
      <p:sp>
        <p:nvSpPr>
          <p:cNvPr id="4099" name="Rectangle 3"/>
          <p:cNvSpPr>
            <a:spLocks noGrp="1" noChangeArrowheads="1"/>
          </p:cNvSpPr>
          <p:nvPr>
            <p:ph type="body" sz="half" idx="1"/>
          </p:nvPr>
        </p:nvSpPr>
        <p:spPr>
          <a:xfrm>
            <a:off x="698500" y="1124744"/>
            <a:ext cx="8194675" cy="2016224"/>
          </a:xfrm>
          <a:noFill/>
        </p:spPr>
        <p:txBody>
          <a:bodyPr/>
          <a:lstStyle/>
          <a:p>
            <a:pPr marL="357188" indent="-357188" eaLnBrk="1" hangingPunct="1">
              <a:spcBef>
                <a:spcPts val="0"/>
              </a:spcBef>
              <a:buFontTx/>
              <a:buNone/>
            </a:pPr>
            <a:r>
              <a:rPr lang="en-US" sz="2000" dirty="0" smtClean="0"/>
              <a:t>Can we handle such complexity? </a:t>
            </a:r>
          </a:p>
          <a:p>
            <a:pPr eaLnBrk="1" hangingPunct="1">
              <a:spcBef>
                <a:spcPts val="0"/>
              </a:spcBef>
            </a:pPr>
            <a:r>
              <a:rPr lang="en-US" sz="2000" dirty="0" smtClean="0"/>
              <a:t>IBM Blue Gene, 2048 processors, needs 80 min. to simulate 1 sec. of activity of V1 cortex covering 9º field, 5000 x slower than real time.  </a:t>
            </a:r>
          </a:p>
          <a:p>
            <a:pPr marL="357188" indent="-357188" eaLnBrk="1" hangingPunct="1">
              <a:spcBef>
                <a:spcPts val="0"/>
              </a:spcBef>
            </a:pPr>
            <a:r>
              <a:rPr lang="en-US" sz="2000" dirty="0" smtClean="0"/>
              <a:t>Intel: 80 cores, 1 Teraflop in a PC; CUDA and GPUs with similar speed, but classical computer architectures are not well suited.</a:t>
            </a:r>
          </a:p>
        </p:txBody>
      </p:sp>
      <p:pic>
        <p:nvPicPr>
          <p:cNvPr id="17410" name="Picture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44332"/>
            <a:ext cx="88868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348880"/>
            <a:ext cx="8570913"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3"/>
                                        </p:tgtEl>
                                      </p:cBhvr>
                                    </p:animEffect>
                                    <p:set>
                                      <p:cBhvr>
                                        <p:cTn id="7" dur="1" fill="hold">
                                          <p:stCondLst>
                                            <p:cond delay="499"/>
                                          </p:stCondLst>
                                        </p:cTn>
                                        <p:tgtEl>
                                          <p:spTgt spid="174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685800" y="350838"/>
            <a:ext cx="7772400" cy="474662"/>
          </a:xfrm>
        </p:spPr>
        <p:txBody>
          <a:bodyPr/>
          <a:lstStyle/>
          <a:p>
            <a:pPr eaLnBrk="1" hangingPunct="1">
              <a:defRPr/>
            </a:pPr>
            <a:r>
              <a:rPr lang="en-US" dirty="0" smtClean="0"/>
              <a:t>Brains and computers</a:t>
            </a:r>
          </a:p>
        </p:txBody>
      </p:sp>
      <p:pic>
        <p:nvPicPr>
          <p:cNvPr id="17410" name="Picture 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44332"/>
            <a:ext cx="88868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348880"/>
            <a:ext cx="8570913"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052736"/>
            <a:ext cx="8570913"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8229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3"/>
                                        </p:tgtEl>
                                      </p:cBhvr>
                                    </p:animEffect>
                                    <p:set>
                                      <p:cBhvr>
                                        <p:cTn id="7" dur="1" fill="hold">
                                          <p:stCondLst>
                                            <p:cond delay="499"/>
                                          </p:stCondLst>
                                        </p:cTn>
                                        <p:tgtEl>
                                          <p:spTgt spid="174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par>
                                <p:cTn id="13" presetID="1" presetClass="entr" presetSubtype="0" fill="hold" nodeType="with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685800" y="350838"/>
            <a:ext cx="7772400" cy="474662"/>
          </a:xfrm>
        </p:spPr>
        <p:txBody>
          <a:bodyPr/>
          <a:lstStyle/>
          <a:p>
            <a:pPr eaLnBrk="1" hangingPunct="1">
              <a:defRPr/>
            </a:pPr>
            <a:r>
              <a:rPr lang="en-US" dirty="0" smtClean="0"/>
              <a:t>Brains and computers</a:t>
            </a:r>
          </a:p>
        </p:txBody>
      </p:sp>
      <p:sp>
        <p:nvSpPr>
          <p:cNvPr id="4099" name="Rectangle 3"/>
          <p:cNvSpPr>
            <a:spLocks noGrp="1" noChangeArrowheads="1"/>
          </p:cNvSpPr>
          <p:nvPr>
            <p:ph type="body" sz="half" idx="1"/>
          </p:nvPr>
        </p:nvSpPr>
        <p:spPr>
          <a:xfrm>
            <a:off x="698500" y="1124744"/>
            <a:ext cx="8194675" cy="2016224"/>
          </a:xfrm>
          <a:noFill/>
        </p:spPr>
        <p:txBody>
          <a:bodyPr/>
          <a:lstStyle/>
          <a:p>
            <a:pPr marL="357188" indent="-357188" eaLnBrk="1" hangingPunct="1">
              <a:spcBef>
                <a:spcPts val="0"/>
              </a:spcBef>
              <a:buFontTx/>
              <a:buNone/>
            </a:pPr>
            <a:r>
              <a:rPr lang="en-US" sz="2000" dirty="0" smtClean="0"/>
              <a:t>Can we handle such complexity? </a:t>
            </a:r>
          </a:p>
          <a:p>
            <a:pPr eaLnBrk="1" hangingPunct="1">
              <a:spcBef>
                <a:spcPts val="0"/>
              </a:spcBef>
            </a:pPr>
            <a:r>
              <a:rPr lang="en-US" sz="2000" dirty="0" smtClean="0"/>
              <a:t>IBM Blue Gene, 2048 processors, needs 80 min. to simulate 1 sec. of activity of V1 cortex covering 9º field, 5000 x slower than real time.  </a:t>
            </a:r>
          </a:p>
          <a:p>
            <a:pPr marL="357188" indent="-357188" eaLnBrk="1" hangingPunct="1">
              <a:spcBef>
                <a:spcPts val="0"/>
              </a:spcBef>
            </a:pPr>
            <a:r>
              <a:rPr lang="en-US" sz="2000" dirty="0" smtClean="0"/>
              <a:t>Intel: 80 cores, 1 Teraflop in a PC; CUDA and GPUs with similar speed, but classical computer architectures are not well suited.</a:t>
            </a:r>
          </a:p>
        </p:txBody>
      </p:sp>
      <p:sp>
        <p:nvSpPr>
          <p:cNvPr id="4" name="Rectangle 3"/>
          <p:cNvSpPr txBox="1">
            <a:spLocks noChangeArrowheads="1"/>
          </p:cNvSpPr>
          <p:nvPr/>
        </p:nvSpPr>
        <p:spPr bwMode="auto">
          <a:xfrm>
            <a:off x="755576" y="3212976"/>
            <a:ext cx="8194675"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1200"/>
              </a:spcBef>
              <a:spcAft>
                <a:spcPts val="1200"/>
              </a:spcAft>
              <a:buClr>
                <a:schemeClr val="tx2"/>
              </a:buClr>
              <a:buSzPct val="115000"/>
              <a:buChar char="•"/>
              <a:defRPr sz="2800">
                <a:solidFill>
                  <a:schemeClr val="tx1"/>
                </a:solidFill>
                <a:latin typeface="+mn-lt"/>
                <a:ea typeface="+mn-ea"/>
                <a:cs typeface="+mn-cs"/>
              </a:defRPr>
            </a:lvl1pPr>
            <a:lvl2pPr marL="742950" indent="-285750" algn="l" rtl="0" eaLnBrk="0" fontAlgn="base" hangingPunct="0">
              <a:spcBef>
                <a:spcPts val="1200"/>
              </a:spcBef>
              <a:spcAft>
                <a:spcPct val="0"/>
              </a:spcAft>
              <a:buChar char="–"/>
              <a:defRPr sz="2400">
                <a:solidFill>
                  <a:schemeClr val="tx1"/>
                </a:solidFill>
                <a:latin typeface="+mn-lt"/>
              </a:defRPr>
            </a:lvl2pPr>
            <a:lvl3pPr marL="1143000" indent="-228600" algn="l" rtl="0" eaLnBrk="0" fontAlgn="base" hangingPunct="0">
              <a:spcBef>
                <a:spcPts val="600"/>
              </a:spcBef>
              <a:spcAft>
                <a:spcPct val="0"/>
              </a:spcAft>
              <a:buClr>
                <a:schemeClr val="tx2"/>
              </a:buClr>
              <a:buSzPct val="115000"/>
              <a:buChar char="•"/>
              <a:defRPr sz="2000">
                <a:solidFill>
                  <a:schemeClr val="tx1"/>
                </a:solidFill>
                <a:latin typeface="+mn-lt"/>
              </a:defRPr>
            </a:lvl3pPr>
            <a:lvl4pPr marL="1600200" indent="-228600" algn="l" rtl="0" eaLnBrk="0" fontAlgn="base" hangingPunct="0">
              <a:spcBef>
                <a:spcPct val="0"/>
              </a:spcBef>
              <a:spcAft>
                <a:spcPts val="300"/>
              </a:spcAft>
              <a:buChar char="–"/>
              <a:defRPr sz="1800">
                <a:solidFill>
                  <a:schemeClr val="tx1"/>
                </a:solidFill>
                <a:latin typeface="+mn-lt"/>
              </a:defRPr>
            </a:lvl4pPr>
            <a:lvl5pPr marL="2057400" indent="-228600" algn="l" rtl="0" eaLnBrk="0" fontAlgn="base" hangingPunct="0">
              <a:spcBef>
                <a:spcPct val="0"/>
              </a:spcBef>
              <a:spcAft>
                <a:spcPts val="300"/>
              </a:spcAft>
              <a:buClr>
                <a:schemeClr val="tx2"/>
              </a:buClr>
              <a:buSzPct val="110000"/>
              <a:buChar char="•"/>
              <a:defRPr sz="1800">
                <a:solidFill>
                  <a:schemeClr val="tx1"/>
                </a:solidFill>
                <a:latin typeface="+mn-lt"/>
              </a:defRPr>
            </a:lvl5pPr>
            <a:lvl6pPr marL="2514600" indent="-228600" algn="l" rtl="0" fontAlgn="base">
              <a:spcBef>
                <a:spcPct val="20000"/>
              </a:spcBef>
              <a:spcAft>
                <a:spcPct val="0"/>
              </a:spcAft>
              <a:buClr>
                <a:schemeClr val="tx2"/>
              </a:buClr>
              <a:buSzPct val="110000"/>
              <a:buChar char="•"/>
              <a:defRPr sz="1800">
                <a:solidFill>
                  <a:schemeClr val="tx1"/>
                </a:solidFill>
                <a:latin typeface="+mn-lt"/>
              </a:defRPr>
            </a:lvl6pPr>
            <a:lvl7pPr marL="2971800" indent="-228600" algn="l" rtl="0" fontAlgn="base">
              <a:spcBef>
                <a:spcPct val="20000"/>
              </a:spcBef>
              <a:spcAft>
                <a:spcPct val="0"/>
              </a:spcAft>
              <a:buClr>
                <a:schemeClr val="tx2"/>
              </a:buClr>
              <a:buSzPct val="110000"/>
              <a:buChar char="•"/>
              <a:defRPr sz="1800">
                <a:solidFill>
                  <a:schemeClr val="tx1"/>
                </a:solidFill>
                <a:latin typeface="+mn-lt"/>
              </a:defRPr>
            </a:lvl7pPr>
            <a:lvl8pPr marL="3429000" indent="-228600" algn="l" rtl="0" fontAlgn="base">
              <a:spcBef>
                <a:spcPct val="20000"/>
              </a:spcBef>
              <a:spcAft>
                <a:spcPct val="0"/>
              </a:spcAft>
              <a:buClr>
                <a:schemeClr val="tx2"/>
              </a:buClr>
              <a:buSzPct val="110000"/>
              <a:buChar char="•"/>
              <a:defRPr sz="1800">
                <a:solidFill>
                  <a:schemeClr val="tx1"/>
                </a:solidFill>
                <a:latin typeface="+mn-lt"/>
              </a:defRPr>
            </a:lvl8pPr>
            <a:lvl9pPr marL="3886200" indent="-228600" algn="l" rtl="0" fontAlgn="base">
              <a:spcBef>
                <a:spcPct val="20000"/>
              </a:spcBef>
              <a:spcAft>
                <a:spcPct val="0"/>
              </a:spcAft>
              <a:buClr>
                <a:schemeClr val="tx2"/>
              </a:buClr>
              <a:buSzPct val="110000"/>
              <a:buChar char="•"/>
              <a:defRPr sz="1800">
                <a:solidFill>
                  <a:schemeClr val="tx1"/>
                </a:solidFill>
                <a:latin typeface="+mn-lt"/>
              </a:defRPr>
            </a:lvl9pPr>
          </a:lstStyle>
          <a:p>
            <a:pPr marL="0" indent="0" eaLnBrk="1" hangingPunct="1">
              <a:buNone/>
            </a:pPr>
            <a:r>
              <a:rPr lang="en-US" sz="2000" dirty="0" smtClean="0"/>
              <a:t>Neuromorphic approach: analog hardware neurons.</a:t>
            </a:r>
            <a:endParaRPr lang="en-US" sz="2000" dirty="0" smtClean="0">
              <a:hlinkClick r:id="rId3"/>
            </a:endParaRPr>
          </a:p>
          <a:p>
            <a:pPr marL="357188" indent="-357188" eaLnBrk="1" hangingPunct="1"/>
            <a:r>
              <a:rPr lang="en-US" sz="2000" dirty="0" err="1" smtClean="0">
                <a:hlinkClick r:id="rId3"/>
              </a:rPr>
              <a:t>Neurogrid</a:t>
            </a:r>
            <a:r>
              <a:rPr lang="en-US" sz="2000" dirty="0" smtClean="0"/>
              <a:t> (</a:t>
            </a:r>
            <a:r>
              <a:rPr lang="en-US" sz="2000" dirty="0" err="1" smtClean="0"/>
              <a:t>Kwabena</a:t>
            </a:r>
            <a:r>
              <a:rPr lang="en-US" sz="2000" dirty="0" smtClean="0"/>
              <a:t> </a:t>
            </a:r>
            <a:r>
              <a:rPr lang="en-US" sz="2000" dirty="0" err="1" smtClean="0"/>
              <a:t>Boahen</a:t>
            </a:r>
            <a:r>
              <a:rPr lang="en-US" sz="2000" dirty="0" smtClean="0"/>
              <a:t>, Bioengineering, Stanford 2007): analogue neuromorphic supercomputer on our desktop? Low power, spiking. </a:t>
            </a:r>
          </a:p>
          <a:p>
            <a:pPr marL="0" indent="0" eaLnBrk="1" hangingPunct="1">
              <a:spcBef>
                <a:spcPts val="0"/>
              </a:spcBef>
              <a:buNone/>
            </a:pPr>
            <a:r>
              <a:rPr lang="en-US" sz="2000" dirty="0" smtClean="0"/>
              <a:t>A human brain emulation race is starting? </a:t>
            </a:r>
          </a:p>
          <a:p>
            <a:pPr marL="357188" indent="-357188" eaLnBrk="1" hangingPunct="1">
              <a:spcBef>
                <a:spcPts val="0"/>
              </a:spcBef>
            </a:pPr>
            <a:r>
              <a:rPr lang="en-US" sz="2000" dirty="0" smtClean="0"/>
              <a:t>DARPA Systems </a:t>
            </a:r>
            <a:r>
              <a:rPr lang="en-US" sz="2000" dirty="0"/>
              <a:t>of Neuromorphic Adaptive Plastic Scalable Electronics (</a:t>
            </a:r>
            <a:r>
              <a:rPr lang="en-US" sz="2000" dirty="0" err="1"/>
              <a:t>SyNAPSE</a:t>
            </a:r>
            <a:r>
              <a:rPr lang="en-US" sz="2000" dirty="0"/>
              <a:t>) </a:t>
            </a:r>
            <a:r>
              <a:rPr lang="en-US" sz="2000" dirty="0" smtClean="0"/>
              <a:t>program: develop biological-scale </a:t>
            </a:r>
            <a:r>
              <a:rPr lang="en-US" sz="2000" dirty="0"/>
              <a:t>neuromorphic electronic systems for </a:t>
            </a:r>
            <a:r>
              <a:rPr lang="en-US" sz="2000" dirty="0" smtClean="0"/>
              <a:t>human </a:t>
            </a:r>
            <a:r>
              <a:rPr lang="en-US" sz="2000" dirty="0"/>
              <a:t>scale brain emulation by 2019. </a:t>
            </a:r>
            <a:endParaRPr lang="en-US" sz="2000" dirty="0" smtClean="0"/>
          </a:p>
          <a:p>
            <a:pPr marL="357188" indent="-357188" eaLnBrk="1" hangingPunct="1">
              <a:spcBef>
                <a:spcPts val="0"/>
              </a:spcBef>
            </a:pPr>
            <a:r>
              <a:rPr lang="en-US" sz="2000" dirty="0" smtClean="0"/>
              <a:t>Europe 1GE human </a:t>
            </a:r>
            <a:r>
              <a:rPr lang="en-US" sz="2000" dirty="0"/>
              <a:t>brain emulation project with a target for 2024. </a:t>
            </a:r>
            <a:endParaRPr lang="en-US" sz="2000" dirty="0" smtClean="0"/>
          </a:p>
        </p:txBody>
      </p:sp>
      <p:pic>
        <p:nvPicPr>
          <p:cNvPr id="17410" name="Picture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1444332"/>
            <a:ext cx="88868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348880"/>
            <a:ext cx="8570913"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8" y="980728"/>
            <a:ext cx="88868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53303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7413"/>
                                        </p:tgtEl>
                                      </p:cBhvr>
                                    </p:animEffect>
                                    <p:set>
                                      <p:cBhvr>
                                        <p:cTn id="7" dur="1" fill="hold">
                                          <p:stCondLst>
                                            <p:cond delay="499"/>
                                          </p:stCondLst>
                                        </p:cTn>
                                        <p:tgtEl>
                                          <p:spTgt spid="174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rk Green">
  <a:themeElements>
    <a:clrScheme name="Dark Green">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FF00"/>
      </a:hlink>
      <a:folHlink>
        <a:srgbClr val="FFCC66"/>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armur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armur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armur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D:\Microsoft Office\Templates\Presentation Designs\Marmur.pot</Template>
  <TotalTime>17050</TotalTime>
  <Words>3765</Words>
  <Application>Microsoft Office PowerPoint</Application>
  <PresentationFormat>Pokaz na ekranie (4:3)</PresentationFormat>
  <Paragraphs>341</Paragraphs>
  <Slides>48</Slides>
  <Notes>24</Notes>
  <HiddenSlides>0</HiddenSlides>
  <MMClips>0</MMClips>
  <ScaleCrop>false</ScaleCrop>
  <HeadingPairs>
    <vt:vector size="4" baseType="variant">
      <vt:variant>
        <vt:lpstr>Motyw</vt:lpstr>
      </vt:variant>
      <vt:variant>
        <vt:i4>1</vt:i4>
      </vt:variant>
      <vt:variant>
        <vt:lpstr>Tytuły slajdów</vt:lpstr>
      </vt:variant>
      <vt:variant>
        <vt:i4>48</vt:i4>
      </vt:variant>
    </vt:vector>
  </HeadingPairs>
  <TitlesOfParts>
    <vt:vector size="49" baseType="lpstr">
      <vt:lpstr>Dark Green</vt:lpstr>
      <vt:lpstr>Advanced Topic in Cognitive  Neuroscience and Embodied Intelligence</vt:lpstr>
      <vt:lpstr>What it will be about</vt:lpstr>
      <vt:lpstr>What it will be about</vt:lpstr>
      <vt:lpstr>Brains</vt:lpstr>
      <vt:lpstr>Creating brains</vt:lpstr>
      <vt:lpstr>How complex are brains?</vt:lpstr>
      <vt:lpstr>Brains and computers</vt:lpstr>
      <vt:lpstr>Brains and computers</vt:lpstr>
      <vt:lpstr>Brains and computers</vt:lpstr>
      <vt:lpstr>What it will be about</vt:lpstr>
      <vt:lpstr>“Why” questions</vt:lpstr>
      <vt:lpstr>Why do zebras have stripes?</vt:lpstr>
      <vt:lpstr>Why taboos?</vt:lpstr>
      <vt:lpstr>“What” questions</vt:lpstr>
      <vt:lpstr>“How” questions</vt:lpstr>
      <vt:lpstr>What it will be about</vt:lpstr>
      <vt:lpstr>Ancient History</vt:lpstr>
      <vt:lpstr>Prezentacja programu PowerPoint</vt:lpstr>
      <vt:lpstr>Prezentacja programu PowerPoint</vt:lpstr>
      <vt:lpstr>Prezentacja programu PowerPoint</vt:lpstr>
      <vt:lpstr>Prezentacja programu PowerPoint</vt:lpstr>
      <vt:lpstr>Mind?</vt:lpstr>
      <vt:lpstr>Localization of language</vt:lpstr>
      <vt:lpstr>Mind-brain</vt:lpstr>
      <vt:lpstr>What it will be about</vt:lpstr>
      <vt:lpstr>Electrophysiology</vt:lpstr>
      <vt:lpstr>Functional Tomography</vt:lpstr>
      <vt:lpstr>Science branches</vt:lpstr>
      <vt:lpstr>Science branches</vt:lpstr>
      <vt:lpstr>Overwhelming … </vt:lpstr>
      <vt:lpstr>More overwhelming … </vt:lpstr>
      <vt:lpstr>and more overwhelming … </vt:lpstr>
      <vt:lpstr>What it will be about</vt:lpstr>
      <vt:lpstr>Why do animals need brains?</vt:lpstr>
      <vt:lpstr>Orientation: receptors</vt:lpstr>
      <vt:lpstr>Varieties of receptors</vt:lpstr>
      <vt:lpstr>To survive requires …</vt:lpstr>
      <vt:lpstr>Homeostasis</vt:lpstr>
      <vt:lpstr>What it will be about</vt:lpstr>
      <vt:lpstr>Evolution rarely looks back</vt:lpstr>
      <vt:lpstr>Triune brain</vt:lpstr>
      <vt:lpstr>3 brains</vt:lpstr>
      <vt:lpstr>What it will be about</vt:lpstr>
      <vt:lpstr>Compromises &amp; Solutions</vt:lpstr>
      <vt:lpstr>Illusions due to saccades</vt:lpstr>
      <vt:lpstr>More compromises</vt:lpstr>
      <vt:lpstr>&amp; more illusions</vt:lpstr>
      <vt:lpstr>Great introductory resource</vt:lpstr>
    </vt:vector>
  </TitlesOfParts>
  <Company>Google: Duch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CE7427: Cognitive Neuroscience and Embedded Intelligence</dc:title>
  <dc:subject>Brains, Minds, Cognition &amp; Neurocognitive Informatics </dc:subject>
  <dc:creator>Włodzisław Duch</dc:creator>
  <cp:lastModifiedBy>W Duch</cp:lastModifiedBy>
  <cp:revision>495</cp:revision>
  <cp:lastPrinted>1999-08-21T07:27:07Z</cp:lastPrinted>
  <dcterms:created xsi:type="dcterms:W3CDTF">1998-04-11T13:46:18Z</dcterms:created>
  <dcterms:modified xsi:type="dcterms:W3CDTF">2011-09-08T02:32:05Z</dcterms:modified>
</cp:coreProperties>
</file>