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4021" r:id="rId2"/>
    <p:sldMasterId id="2147484042" r:id="rId3"/>
  </p:sldMasterIdLst>
  <p:notesMasterIdLst>
    <p:notesMasterId r:id="rId60"/>
  </p:notesMasterIdLst>
  <p:handoutMasterIdLst>
    <p:handoutMasterId r:id="rId61"/>
  </p:handoutMasterIdLst>
  <p:sldIdLst>
    <p:sldId id="256" r:id="rId4"/>
    <p:sldId id="653" r:id="rId5"/>
    <p:sldId id="710" r:id="rId6"/>
    <p:sldId id="699" r:id="rId7"/>
    <p:sldId id="745" r:id="rId8"/>
    <p:sldId id="746" r:id="rId9"/>
    <p:sldId id="717" r:id="rId10"/>
    <p:sldId id="718" r:id="rId11"/>
    <p:sldId id="720" r:id="rId12"/>
    <p:sldId id="744" r:id="rId13"/>
    <p:sldId id="707" r:id="rId14"/>
    <p:sldId id="711" r:id="rId15"/>
    <p:sldId id="748" r:id="rId16"/>
    <p:sldId id="721" r:id="rId17"/>
    <p:sldId id="722" r:id="rId18"/>
    <p:sldId id="716" r:id="rId19"/>
    <p:sldId id="703" r:id="rId20"/>
    <p:sldId id="706" r:id="rId21"/>
    <p:sldId id="702" r:id="rId22"/>
    <p:sldId id="709" r:id="rId23"/>
    <p:sldId id="662" r:id="rId24"/>
    <p:sldId id="708" r:id="rId25"/>
    <p:sldId id="606" r:id="rId26"/>
    <p:sldId id="747" r:id="rId27"/>
    <p:sldId id="541" r:id="rId28"/>
    <p:sldId id="712" r:id="rId29"/>
    <p:sldId id="713" r:id="rId30"/>
    <p:sldId id="714" r:id="rId31"/>
    <p:sldId id="672" r:id="rId32"/>
    <p:sldId id="657" r:id="rId33"/>
    <p:sldId id="696" r:id="rId34"/>
    <p:sldId id="701" r:id="rId35"/>
    <p:sldId id="663" r:id="rId36"/>
    <p:sldId id="654" r:id="rId37"/>
    <p:sldId id="604" r:id="rId38"/>
    <p:sldId id="605" r:id="rId39"/>
    <p:sldId id="673" r:id="rId40"/>
    <p:sldId id="724" r:id="rId41"/>
    <p:sldId id="725" r:id="rId42"/>
    <p:sldId id="678" r:id="rId43"/>
    <p:sldId id="646" r:id="rId44"/>
    <p:sldId id="667" r:id="rId45"/>
    <p:sldId id="668" r:id="rId46"/>
    <p:sldId id="742" r:id="rId47"/>
    <p:sldId id="734" r:id="rId48"/>
    <p:sldId id="730" r:id="rId49"/>
    <p:sldId id="731" r:id="rId50"/>
    <p:sldId id="739" r:id="rId51"/>
    <p:sldId id="741" r:id="rId52"/>
    <p:sldId id="736" r:id="rId53"/>
    <p:sldId id="738" r:id="rId54"/>
    <p:sldId id="737" r:id="rId55"/>
    <p:sldId id="692" r:id="rId56"/>
    <p:sldId id="719" r:id="rId57"/>
    <p:sldId id="729" r:id="rId58"/>
    <p:sldId id="687" r:id="rId59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3300"/>
    <a:srgbClr val="339966"/>
    <a:srgbClr val="008000"/>
    <a:srgbClr val="009900"/>
    <a:srgbClr val="080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7" autoAdjust="0"/>
    <p:restoredTop sz="94692" autoAdjust="0"/>
  </p:normalViewPr>
  <p:slideViewPr>
    <p:cSldViewPr>
      <p:cViewPr varScale="1">
        <p:scale>
          <a:sx n="80" d="100"/>
          <a:sy n="80" d="100"/>
        </p:scale>
        <p:origin x="-7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257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9"/>
    </p:cViewPr>
  </p:sorterViewPr>
  <p:notesViewPr>
    <p:cSldViewPr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1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0AB747-BFF5-45CF-8915-BE968E1B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A76EC1E-BF08-4C0C-8B88-87B19009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17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D8AF4F9C-5FAD-4A85-961A-A96A29C1042D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4D28D-C41D-476C-B2D7-B3E69A1CF31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C7C2E1E2-156E-41D3-B8FB-5B685E60139E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B5A4FE1-C4CD-4039-BC71-40CE8522D881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11/22/2012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B195063-B802-4129-93C6-7D2A8570C4D9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buSzPct val="115000"/>
              <a:defRPr/>
            </a:pPr>
            <a:fld id="{6EF6462E-91E6-48E3-80BE-AB0CB28BA5B6}" type="slidenum">
              <a:rPr lang="en-US" sz="1200">
                <a:solidFill>
                  <a:srgbClr val="000000"/>
                </a:solidFill>
                <a:latin typeface="    Times New Roman CE"/>
              </a:rPr>
              <a:pPr>
                <a:buClr>
                  <a:srgbClr val="1F497D"/>
                </a:buClr>
                <a:buSzPct val="115000"/>
                <a:defRPr/>
              </a:pPr>
              <a:t>23</a:t>
            </a:fld>
            <a:endParaRPr lang="en-US" sz="1200">
              <a:solidFill>
                <a:srgbClr val="000000"/>
              </a:solidFill>
              <a:latin typeface="    Times New Roman C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E8096284-D23B-45EE-9939-7E097674B343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3D72C0C5-7EE2-468C-A20D-61112AC4B26C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CA40F-C89E-4C1A-9A4F-BA0B209F8181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26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64AD3-C85F-4B6B-A7EC-2356E485BFAE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27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5423EF6-43E5-4493-A995-EA3E3D26A66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1339AAE3-CC64-4FDD-AB85-D7C7D81A4072}" type="slidenum">
              <a:rPr lang="en-US" sz="120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2D088113-DD66-4ABF-859E-57752F6D9CC5}" type="slidenum">
              <a:rPr lang="en-US">
                <a:solidFill>
                  <a:prstClr val="white"/>
                </a:solidFill>
              </a:rPr>
              <a:pPr>
                <a:buClr>
                  <a:srgbClr val="1F497D"/>
                </a:buClr>
                <a:defRPr/>
              </a:pPr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defRPr/>
            </a:pPr>
            <a:fld id="{20FE4398-8C06-4F51-9D33-C41AE78A8D7B}" type="slidenum">
              <a:rPr lang="en-US" sz="1200">
                <a:solidFill>
                  <a:srgbClr val="FFFFFF"/>
                </a:solidFill>
              </a:rPr>
              <a:pPr>
                <a:buClr>
                  <a:srgbClr val="1F497D"/>
                </a:buClr>
                <a:defRPr/>
              </a:pPr>
              <a:t>33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50FE4B77-3A4E-4F6D-9C5A-4D8299025CB0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FBB14B25-16F3-4B60-B414-EC988A6B72ED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A147A9E6-2673-4BFA-8233-7476FD6B2F71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0655AF7-32C3-454E-AD6B-D97E9C045A21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BD77D3-38BA-435F-965A-AEC598C3330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4F256-EF4E-4C1C-8B72-F28A31989A5E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BD77D3-38BA-435F-965A-AEC598C3330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6633841-6E77-4797-8A60-99E776D9E3C3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800D7535-99FB-432B-9A6C-C836E2009AD5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800083A-331C-45E8-ABED-A8201A2B859B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 sz="2000"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fld id="{2EC8FD57-6368-4A03-A7A1-D32DE149959E}" type="datetimeFigureOut">
              <a:rPr lang="pl-PL"/>
              <a:pPr>
                <a:defRPr/>
              </a:pPr>
              <a:t>2012-11-22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 sz="2000"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775F55"/>
              </a:buClr>
              <a:buSzPct val="115000"/>
              <a:defRPr sz="2000">
                <a:solidFill>
                  <a:prstClr val="black"/>
                </a:solidFill>
                <a:latin typeface="    Times New Roman CE" charset="0"/>
                <a:cs typeface="+mn-cs"/>
              </a:defRPr>
            </a:lvl1pPr>
          </a:lstStyle>
          <a:p>
            <a:pPr>
              <a:defRPr/>
            </a:pPr>
            <a:fld id="{A789EC15-B777-4081-994B-306550D39E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3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14327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6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04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2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20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6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CB86E"/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Symbol zastępczy tekstu 2"/>
          <p:cNvSpPr txBox="1">
            <a:spLocks/>
          </p:cNvSpPr>
          <p:nvPr/>
        </p:nvSpPr>
        <p:spPr bwMode="auto">
          <a:xfrm>
            <a:off x="428625" y="3857625"/>
            <a:ext cx="822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pl-PL" sz="180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nsciouslab.com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thebrain.com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ind%20Maps.lnk" TargetMode="External"/><Relationship Id="rId5" Type="http://schemas.openxmlformats.org/officeDocument/2006/relationships/image" Target="../media/image31.png"/><Relationship Id="rId4" Type="http://schemas.openxmlformats.org/officeDocument/2006/relationships/hyperlink" Target="../../../../Archive-papers/Rysunki/Varia/Mind%20Map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dico.isc.cnrs.fr/en/index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ceptual_blend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sjDnYxJ0bo&amp;feature=player_embedded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kognitywistyka.umk.pl/" TargetMode="Externa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5888"/>
            <a:ext cx="8569325" cy="24495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l-PL" sz="4000" dirty="0">
                <a:effectLst/>
              </a:rPr>
              <a:t>Stan obecny i perspektywy </a:t>
            </a:r>
            <a:r>
              <a:rPr lang="pl-PL" sz="4000" dirty="0" err="1" smtClean="0">
                <a:effectLst/>
              </a:rPr>
              <a:t>neuroedukacji</a:t>
            </a:r>
            <a:endParaRPr lang="pl-PL" sz="4000" dirty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293096"/>
            <a:ext cx="8064500" cy="24488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Włodzisław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Katedra Informatyki Stosowanej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UMK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Google: </a:t>
            </a: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W.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pl-PL" dirty="0" err="1" smtClean="0"/>
              <a:t>Neuroedukacja</a:t>
            </a:r>
            <a:r>
              <a:rPr lang="pl-PL" dirty="0" smtClean="0"/>
              <a:t>, Toruń, 28.11.2012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17412" name="Picture 1030" descr="duch-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13860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31" descr="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9311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28838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325438"/>
            <a:ext cx="7065962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Zabawki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363663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46405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841375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Mózg jako substrat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8326759" cy="33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Filozofia i psychologia opisuje naiwne wyobrażenia oparte na pojęciach nie przystających do rzeczywistości.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W mózgu są tylko elektryczne impulsy, a nie obrazy czy dźwięki.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Musimy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się wszystkiego nauczyć, nawet tego, jak unikać synestezji, jak odróżniać od siebie modalności zmysłowe.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Mózg jest substratem, w którym może powstać świat umysłu,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labirynt wzajemnych aktywacji. Świadome wrażenia to cień neurodynamiki. </a:t>
            </a:r>
            <a:endParaRPr lang="pl-PL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Czy da się opisać werbalnie stany mózgu z subiektywnego punktu widzenia? Gdybyśmy mieli doskonały model mózgu, czy dałoby się przewidzieć jego działanie w każdym kontekście?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1" y="4552950"/>
            <a:ext cx="4524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2021"/>
            <a:ext cx="3467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324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Przestrzeń neuronalna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 smtClean="0">
                <a:latin typeface="+mj-lt"/>
              </a:rPr>
              <a:t>Aktywność kory zmysłowej =&gt; wrażeń, w tym myśli.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Strumienie wstępujące i zstępujące łączą się, tworząc stany rezonansowe. </a:t>
            </a:r>
          </a:p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Co dzieje się gdy przepływ 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informacji 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w jedną ze stron jest słaby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?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pl-PL" sz="2000" dirty="0">
                <a:solidFill>
                  <a:schemeClr val="accent3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C. Gilbert, M.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Sigman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Brain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States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: Top-Down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Influences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 in Sensory Processing.</a:t>
            </a:r>
          </a:p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Neuron 54(5), 677-696, 2007</a:t>
            </a:r>
          </a:p>
          <a:p>
            <a:pPr>
              <a:buClr>
                <a:srgbClr val="FFCC66"/>
              </a:buClr>
            </a:pPr>
            <a:endParaRPr lang="pl-PL" sz="2000" dirty="0">
              <a:solidFill>
                <a:schemeClr val="accent3"/>
              </a:solidFill>
              <a:latin typeface="Calibri" pitchFamily="34" charset="0"/>
            </a:endParaRPr>
          </a:p>
          <a:p>
            <a:pPr algn="l"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Przetwarzanie informacji ze zmysłów w korze i wzgórzu podlega silnym wpływom "odgórnym", w których złożone hipotezy zmieniają procesy na niskim poziomie. Kora funkcjonuje jako system adaptacyjny, zmieniając aktywność pod wpływem uwagi, oczekiwań, zadań związanych z percepcją. Stany mózgu tworzą się przez interakcję pomiędzy wieloma obszarami, w tym modulację lokalnych mikro-obwodów przez sprzężenia zwrotne. Zakłócenia tego przepływu informacji mogą prowadzić do zaburzeń behawioralnych.</a:t>
            </a:r>
            <a:br>
              <a:rPr lang="pl-PL" sz="2000" dirty="0">
                <a:solidFill>
                  <a:schemeClr val="accent3"/>
                </a:solidFill>
                <a:latin typeface="Calibri" pitchFamily="34" charset="0"/>
              </a:rPr>
            </a:br>
            <a:endParaRPr lang="pl-PL" sz="2000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Dehaene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 i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inn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Conscious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preconscious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and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subliminal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processing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. TCS 2006</a:t>
            </a:r>
          </a:p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Siła wpływu informacji wstępującej i uwaga (informacja zstępująca), dają 4 sytuacje, w których bodźce i uwaga są konieczne do świadomej percepcji. </a:t>
            </a:r>
          </a:p>
        </p:txBody>
      </p:sp>
    </p:spTree>
    <p:extLst>
      <p:ext uri="{BB962C8B-B14F-4D97-AF65-F5344CB8AC3E}">
        <p14:creationId xmlns:p14="http://schemas.microsoft.com/office/powerpoint/2010/main" val="3062903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60648"/>
            <a:ext cx="5695950" cy="62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03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Kiedy powstają świadome wrażenia?</a:t>
            </a:r>
            <a:endParaRPr lang="pl-PL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 smtClean="0">
                <a:latin typeface="+mj-lt"/>
              </a:rPr>
              <a:t>Konieczna aktywność kory zmysłowej, np. V4=kolor, MT/V5=ruch.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Strumienie wstępujące i zstępujące łączą się, tworząc stany rezonansowe. 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Co dzieje się gdy przepływ infromacji w jedną ze stron jest słaby?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/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C. Gilbert, M. Sigman, Brain States: Top-Down Influences in Sensory Processing.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Neuron 54(5), 677-696, 2007</a:t>
            </a:r>
          </a:p>
          <a:p>
            <a:pPr>
              <a:buClr>
                <a:srgbClr val="FFCC66"/>
              </a:buClr>
              <a:buSzPct val="115000"/>
            </a:pP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Przetwarzanie informacji ze zmysłów w korze i wzgórzu podlega silnym wpływom "odgórnym", w których złożone hipotezy zmieniają procesy na niskim poziomie. Kora funkcjonuje jako system adaptacyjny, zmieniając aktywność pod wpływem uwagi, oczekiwań, zadań związanych z percepcją. Stany mózgu tworzą się przez interakcję pomiędzy wieloma obszarami, w tym modulację lokalnych mikro-obwodów przez sprzężenia zwrotne. Zakłócenia tego przepływu informacji mogą prowadzić do zaburzeń behawioralnych.</a:t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Dehaene i inn, Conscious, preconscious, and subliminal processing. TCS 2006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Siła wpływu informacji wstępującej i uwaga (informacja zstępująca), dają 4 sytuacje, w których bodźce i uwaga są konieczne do świadomej percepcji. 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875"/>
            <a:ext cx="5943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Kiedy powstają świadome wrażenia?</a:t>
            </a:r>
            <a:endParaRPr lang="pl-PL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 smtClean="0">
                <a:latin typeface="+mj-lt"/>
              </a:rPr>
              <a:t>Konieczna aktywność kory zmysłowej, np. V4=kolor, MT/V5=ruch.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Strumienie wstępujące i zstępujące łączą się, tworząc stany rezonansowe. 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Co dzieje się gdy przepływ infromacji w jedną ze stron jest słaby?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/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C. Gilbert, M. Sigman, Brain States: Top-Down Influences in Sensory Processing.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Neuron 54(5), 677-696, 2007</a:t>
            </a:r>
          </a:p>
          <a:p>
            <a:pPr>
              <a:buClr>
                <a:srgbClr val="FFCC66"/>
              </a:buClr>
              <a:buSzPct val="115000"/>
            </a:pP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Przetwarzanie informacji ze zmysłów w korze i wzgórzu podlega silnym wpływom "odgórnym", w których złożone hipotezy zmieniają procesy na niskim poziomie. Kora funkcjonuje jako system adaptacyjny, zmieniając aktywność pod wpływem uwagi, oczekiwań, zadań związanych z percepcją. Stany mózgu tworzą się przez interakcję pomiędzy wieloma obszarami, w tym modulację lokalnych mikro-obwodów przez sprzężenia zwrotne. Zakłócenia tego przepływu informacji mogą prowadzić do zaburzeń behawioralnych.</a:t>
            </a:r>
            <a:br>
              <a:rPr lang="pl-PL" sz="2000">
                <a:solidFill>
                  <a:srgbClr val="EAEAEA"/>
                </a:solidFill>
                <a:latin typeface="Calibri" pitchFamily="34" charset="0"/>
              </a:rPr>
            </a:br>
            <a:endParaRPr lang="pl-PL" sz="100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Dehaene i inn, Conscious, preconscious, and subliminal processing. TCS 2006</a:t>
            </a:r>
          </a:p>
          <a:p>
            <a:pPr>
              <a:buClr>
                <a:srgbClr val="FFCC66"/>
              </a:buClr>
              <a:buSzPct val="115000"/>
            </a:pPr>
            <a:r>
              <a:rPr lang="pl-PL" sz="2000">
                <a:solidFill>
                  <a:srgbClr val="EAEAEA"/>
                </a:solidFill>
                <a:latin typeface="Calibri" pitchFamily="34" charset="0"/>
              </a:rPr>
              <a:t>Siła wpływu informacji wstępującej i uwaga (informacja zstępująca), dają 4 sytuacje, w których bodźce i uwaga są konieczne do świadomej percepcji. 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97" y="908720"/>
            <a:ext cx="5924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11028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Nieświadome wybory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188" y="1355725"/>
            <a:ext cx="805973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Nijmegen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Unconscious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 Lab, </a:t>
            </a:r>
            <a:b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</a:br>
            <a:r>
              <a:rPr lang="pl-PL" sz="2000" dirty="0">
                <a:latin typeface="+mn-lt"/>
                <a:hlinkClick r:id="rId3"/>
              </a:rPr>
              <a:t>http://</a:t>
            </a:r>
            <a:r>
              <a:rPr lang="pl-PL" sz="2000" dirty="0" smtClean="0">
                <a:latin typeface="+mn-lt"/>
                <a:hlinkClick r:id="rId3"/>
              </a:rPr>
              <a:t>www.unconsciouslab.com</a:t>
            </a:r>
            <a:endParaRPr lang="pl-PL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Unconscious Thought Theory (UTT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2006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).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</a:br>
            <a:r>
              <a:rPr lang="en-US" sz="20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Dijksterhuis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Calibri" pitchFamily="34" charset="0"/>
              </a:rPr>
              <a:t>Nordgren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, Perspectives on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Psych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Science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endParaRPr lang="pl-PL" sz="1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Czy racjonalnie podejmowane decyzje są najlepsze?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Większość myślenia odbywa się nieświadomie;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kreatywność wymaga nieświadomego myślenia;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podejmowane decyzje są często bardziej zadawalające, szczególnie w skomplikowanych przypadkach.</a:t>
            </a: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endParaRPr lang="pl-PL" sz="1000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latin typeface="+mn-lt"/>
                <a:cs typeface="Calibri" pitchFamily="34" charset="0"/>
              </a:rPr>
              <a:t>M</a:t>
            </a:r>
            <a:r>
              <a:rPr lang="pl-PL" sz="2000" dirty="0" smtClean="0">
                <a:latin typeface="+mn-lt"/>
                <a:cs typeface="Calibri" pitchFamily="34" charset="0"/>
              </a:rPr>
              <a:t>.</a:t>
            </a:r>
            <a:r>
              <a:rPr lang="en-US" sz="2000" dirty="0" smtClean="0">
                <a:latin typeface="+mn-lt"/>
                <a:cs typeface="Calibri" pitchFamily="34" charset="0"/>
              </a:rPr>
              <a:t>M. </a:t>
            </a:r>
            <a:r>
              <a:rPr lang="en-US" sz="2000" dirty="0" err="1" smtClean="0">
                <a:latin typeface="+mn-lt"/>
                <a:cs typeface="Calibri" pitchFamily="34" charset="0"/>
              </a:rPr>
              <a:t>Monti</a:t>
            </a:r>
            <a:r>
              <a:rPr lang="en-US" sz="2000" dirty="0" smtClean="0">
                <a:latin typeface="+mn-lt"/>
                <a:cs typeface="Calibri" pitchFamily="34" charset="0"/>
              </a:rPr>
              <a:t>, D</a:t>
            </a:r>
            <a:r>
              <a:rPr lang="pl-PL" sz="2000" dirty="0" smtClean="0">
                <a:latin typeface="+mn-lt"/>
                <a:cs typeface="Calibri" pitchFamily="34" charset="0"/>
              </a:rPr>
              <a:t>.</a:t>
            </a:r>
            <a:r>
              <a:rPr lang="en-US" sz="2000" dirty="0" smtClean="0">
                <a:latin typeface="+mn-lt"/>
                <a:cs typeface="Calibri" pitchFamily="34" charset="0"/>
              </a:rPr>
              <a:t>N. </a:t>
            </a:r>
            <a:r>
              <a:rPr lang="en-US" sz="2000" dirty="0" err="1" smtClean="0">
                <a:latin typeface="+mn-lt"/>
                <a:cs typeface="Calibri" pitchFamily="34" charset="0"/>
              </a:rPr>
              <a:t>Osherson</a:t>
            </a:r>
            <a:r>
              <a:rPr lang="pl-PL" sz="2000" dirty="0" smtClean="0">
                <a:latin typeface="+mn-lt"/>
                <a:cs typeface="Calibri" pitchFamily="34" charset="0"/>
              </a:rPr>
              <a:t>, </a:t>
            </a:r>
            <a:r>
              <a:rPr lang="en-US" sz="2000" dirty="0">
                <a:latin typeface="+mn-lt"/>
                <a:cs typeface="Calibri" pitchFamily="34" charset="0"/>
              </a:rPr>
              <a:t>Logic, Language and the </a:t>
            </a:r>
            <a:r>
              <a:rPr lang="en-US" sz="2000" dirty="0" smtClean="0">
                <a:latin typeface="+mn-lt"/>
                <a:cs typeface="Calibri" pitchFamily="34" charset="0"/>
              </a:rPr>
              <a:t>Brain</a:t>
            </a:r>
            <a:r>
              <a:rPr lang="pl-PL" sz="2000" dirty="0" smtClean="0">
                <a:latin typeface="+mn-lt"/>
                <a:cs typeface="Calibri" pitchFamily="34" charset="0"/>
              </a:rPr>
              <a:t>. Brain </a:t>
            </a:r>
            <a:r>
              <a:rPr lang="pl-PL" sz="2000" dirty="0" err="1" smtClean="0">
                <a:latin typeface="+mn-lt"/>
                <a:cs typeface="Calibri" pitchFamily="34" charset="0"/>
              </a:rPr>
              <a:t>Research</a:t>
            </a:r>
            <a:r>
              <a:rPr lang="pl-PL" sz="2000" dirty="0" smtClean="0">
                <a:latin typeface="+mn-lt"/>
                <a:cs typeface="Calibri" pitchFamily="34" charset="0"/>
              </a:rPr>
              <a:t> 2011 (w druku): rola języka w rozumowaniu dedukcyjnym jest ograniczona do początkowego etapu w którym werbalnie prezentowana informacja ulega zakodowaniu w postaci niewerbalnych reprezentacji</a:t>
            </a:r>
            <a:r>
              <a:rPr lang="en-US" sz="2000" dirty="0" smtClean="0">
                <a:latin typeface="+mn-lt"/>
                <a:cs typeface="Calibri" pitchFamily="34" charset="0"/>
              </a:rPr>
              <a:t>. T</a:t>
            </a:r>
            <a:r>
              <a:rPr lang="pl-PL" sz="2000" dirty="0" smtClean="0">
                <a:latin typeface="+mn-lt"/>
                <a:cs typeface="Calibri" pitchFamily="34" charset="0"/>
              </a:rPr>
              <a:t>e reprezentacje są wykorzystywane przez operacje mentalne ale nie wykorzystują neuronalnych mechanizmów związanych z językiem. </a:t>
            </a:r>
            <a:r>
              <a:rPr lang="pl-PL" sz="2000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Kontrowersyjne … </a:t>
            </a:r>
            <a:r>
              <a:rPr lang="pl-PL" sz="2000" dirty="0" smtClean="0">
                <a:latin typeface="+mn-lt"/>
                <a:cs typeface="Calibri" pitchFamily="34" charset="0"/>
              </a:rPr>
              <a:t>  </a:t>
            </a:r>
            <a:endParaRPr lang="en-US" sz="2000" dirty="0">
              <a:latin typeface="+mn-lt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6" y="0"/>
            <a:ext cx="28575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880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Co wie niemowlę?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Kontrolowanie swojego zachowania wymaga utworzenia odpowiednich skojarzeń (stan umysłu-działanie), dzieciom zajmuje to wiele lat. 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Intencjonalność jest odniesieniem do świata, ale realizowana jest poprzez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kwazi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-stabilne stany powstające w mózgu.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Metafora „umysł jako lustro”: S.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Laycock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Mind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as Mirror and the Mirroring of Mind: Buddhist Reflections on Western Phenomenology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(1994).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Żeby coś spostrzec musi powstać stan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mózgu, istniejący dostatecznie długo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by można go było odróżnić od 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przypadkowych fluktuacji. </a:t>
            </a:r>
            <a:endParaRPr lang="pl-PL" dirty="0" smtClean="0">
              <a:cs typeface="Calibri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Jesteśmy świadomi tylko swoich stanów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mózgu, reakcji na pobudzenia przez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zmysły i pobudzenia pamięci. 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nie B: formowanie się </a:t>
            </a:r>
            <a:b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umysłu.</a:t>
            </a: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427413"/>
            <a:ext cx="38100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9634" name="Picture 2" descr="D:\Archive-media\Grafika-Neurobiologia\Glowy+Mozgi\brain_ani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66" y="5922963"/>
            <a:ext cx="857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668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A-nie B</a:t>
            </a:r>
            <a:endParaRPr lang="en-US" sz="32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8496300" cy="23764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pl-PL" sz="2000" dirty="0" smtClean="0"/>
              <a:t>Zabawka (jedzenie) chowana jest w pudełku A i po krótkiej przerwie dziecko (zwierzę) może ją stamtąd wyciągnąć. Po kilku powtórzeniach w A zabawka chowana jest w miejscu B; dzieci szukają nadal w A, chociaż patrzą na B! 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pl-PL" sz="2000" dirty="0" smtClean="0"/>
              <a:t>Takie efekty obserwuje się w rozwijającym się mózgu dzieci ~ 8  miesięcznych (Piaget 1954), doświadczenia robiono też na zwierzętach.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pl-PL" sz="2000" dirty="0"/>
              <a:t>Interakcje pomiędzy pamięcią aktywną i synaptyczną - wagi już się zmieniły ale pamięć aktywna jest w innym stanie: co zwycięży? </a:t>
            </a:r>
            <a:endParaRPr lang="pl-PL" sz="2000" dirty="0" smtClean="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509257" y="3500438"/>
            <a:ext cx="46085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chemeClr val="tx2"/>
              </a:buClr>
              <a:buSzPct val="115000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Pamięć aktywna nie działa u dzieci równie sprawnie co synaptyczna,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lezje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w okolicach kory przedczołowej wywołują u dorosłych ludzi i rezusów podobne efekty. 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15000"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Dzieci robią mniej błędów patrząc w kierunku miejsca, gdzie schowano zabawkę, niż sięgając po nią.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Jest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wiele interesujących wariantów tego typu doświadczeń 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prób wyjaśnień na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różnym poziomie.</a:t>
            </a:r>
            <a:endParaRPr lang="pl-PL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03" y="3727450"/>
            <a:ext cx="39782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966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Co wie dorosły?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1" y="1196752"/>
            <a:ext cx="8326759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obrazku częstość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przyznawania przepustki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w zależności od pory dnia dla 1000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decyzji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8 sędziów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izraelskich z 20-letnim stażem pracy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(S.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Danziger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2011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).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58" y="2149982"/>
            <a:ext cx="4124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6112" y="4941168"/>
            <a:ext cx="832675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R.F.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Baumeister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Ego Depletion and Self-Regulation Failure: A Resource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Model of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Self-Control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2003.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Samoregulacja i podejmowanie decyzji wymaga energii, tlenu i glukozy.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Trudno jest myśleć po ciężkim wysiłku umysłowym, pojawiają się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stererotypy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7629" y="2852936"/>
            <a:ext cx="3992364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Kiedy szansa na przepustkę spada do zera trzeba nakarmić sędziego!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34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0350"/>
            <a:ext cx="6089873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Plan </a:t>
            </a:r>
            <a:endParaRPr lang="en-US" dirty="0" smtClean="0"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57212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err="1" smtClean="0"/>
              <a:t>Neuroedukacja</a:t>
            </a:r>
            <a:r>
              <a:rPr lang="pl-PL" dirty="0" smtClean="0"/>
              <a:t>, czyli jak zmieniać mózgi.</a:t>
            </a:r>
          </a:p>
          <a:p>
            <a:pPr eaLnBrk="1" hangingPunct="1">
              <a:defRPr/>
            </a:pPr>
            <a:r>
              <a:rPr lang="pl-PL" dirty="0" smtClean="0"/>
              <a:t>Podstawy: </a:t>
            </a:r>
            <a:r>
              <a:rPr lang="pl-PL" dirty="0" err="1" smtClean="0"/>
              <a:t>neuroplastyczność</a:t>
            </a:r>
            <a:r>
              <a:rPr lang="pl-PL" dirty="0" smtClean="0"/>
              <a:t>.</a:t>
            </a:r>
          </a:p>
          <a:p>
            <a:pPr eaLnBrk="1" hangingPunct="1">
              <a:defRPr/>
            </a:pPr>
            <a:r>
              <a:rPr lang="pl-PL" dirty="0" smtClean="0"/>
              <a:t>Jak </a:t>
            </a:r>
            <a:r>
              <a:rPr lang="pl-PL" dirty="0" smtClean="0"/>
              <a:t>to działa? </a:t>
            </a:r>
          </a:p>
          <a:p>
            <a:pPr eaLnBrk="1" hangingPunct="1">
              <a:defRPr/>
            </a:pPr>
            <a:r>
              <a:rPr lang="pl-PL" dirty="0" smtClean="0"/>
              <a:t>Pojęcia w mózgu: co możemy zobaczyć?</a:t>
            </a:r>
          </a:p>
          <a:p>
            <a:pPr eaLnBrk="1" hangingPunct="1">
              <a:defRPr/>
            </a:pPr>
            <a:r>
              <a:rPr lang="pl-PL" dirty="0" smtClean="0"/>
              <a:t>Kreatywności i wyobraźnia</a:t>
            </a:r>
          </a:p>
          <a:p>
            <a:pPr eaLnBrk="1" hangingPunct="1">
              <a:defRPr/>
            </a:pPr>
            <a:r>
              <a:rPr lang="pl-PL" dirty="0" smtClean="0"/>
              <a:t>Stymulacja mózgu i podglądanie </a:t>
            </a:r>
            <a:br>
              <a:rPr lang="pl-PL" dirty="0" smtClean="0"/>
            </a:br>
            <a:r>
              <a:rPr lang="pl-PL" dirty="0" smtClean="0"/>
              <a:t>procesów uczenia.</a:t>
            </a: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r>
              <a:rPr lang="pl-PL" dirty="0" smtClean="0"/>
              <a:t>Perspektywy</a:t>
            </a:r>
            <a:r>
              <a:rPr lang="pl-PL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810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>
                <a:latin typeface="Arial Unicode MS" pitchFamily="34" charset="-128"/>
              </a:rPr>
              <a:t>Konektom</a:t>
            </a:r>
            <a:endParaRPr lang="pl-PL" sz="4000" dirty="0">
              <a:latin typeface="Arial Unicode MS" pitchFamily="34" charset="-128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96975"/>
            <a:ext cx="8426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pole tekstowe 1"/>
          <p:cNvSpPr txBox="1">
            <a:spLocks noChangeArrowheads="1"/>
          </p:cNvSpPr>
          <p:nvPr/>
        </p:nvSpPr>
        <p:spPr bwMode="auto">
          <a:xfrm>
            <a:off x="371475" y="5661025"/>
            <a:ext cx="8304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Cel: 1000 regionów, których aktywacja pozwoli scharakteryzować stan mózgu.</a:t>
            </a:r>
          </a:p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Pojęcie = </a:t>
            </a: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kwazistabilny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stan, można częściowo opisać przez jego sąsiedztwo, relacje z innymi pojęciami, synonimami, antonimami. 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936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Ośrodki mowy</a:t>
            </a:r>
            <a:endParaRPr lang="pl-PL" sz="14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cs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323013"/>
            <a:ext cx="8424862" cy="419100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Jak reprezentować znaczenie pojęć? Symbole, wektory, prawdopodobieństwa?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027113"/>
            <a:ext cx="6848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7" descr="chsq_bg_language_landscap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0"/>
            <a:ext cx="8764587" cy="6858000"/>
          </a:xfr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334472" cy="685800"/>
          </a:xfrm>
          <a:effectLst/>
        </p:spPr>
        <p:txBody>
          <a:bodyPr/>
          <a:lstStyle/>
          <a:p>
            <a:pPr eaLnBrk="1" hangingPunct="1"/>
            <a:r>
              <a:rPr lang="pl-PL" dirty="0" smtClean="0"/>
              <a:t>Język (165 eksperymentów)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16016" y="6093296"/>
            <a:ext cx="41742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pl-PL" sz="2000" dirty="0" smtClean="0">
                <a:solidFill>
                  <a:schemeClr val="tx1"/>
                </a:solidFill>
                <a:effectLst/>
              </a:rPr>
              <a:t>Sieci funkcjonalne</a:t>
            </a:r>
          </a:p>
          <a:p>
            <a:pPr eaLnBrk="1" hangingPunct="1"/>
            <a:r>
              <a:rPr lang="pl-PL" sz="2000" dirty="0" smtClean="0">
                <a:solidFill>
                  <a:schemeClr val="tx1"/>
                </a:solidFill>
                <a:effectLst/>
              </a:rPr>
              <a:t>M. Anderson, BBS 2010</a:t>
            </a:r>
            <a:endParaRPr lang="en-US" sz="20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633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Pojęcia jako “obiekty umysłu”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5048250" cy="27098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dirty="0" smtClean="0"/>
              <a:t>W 1994 przedstawiłem taki model: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dirty="0" smtClean="0"/>
              <a:t>pierwotne obiekty umysłu powstają z danych zmysłowych (wzrok, słuch, dotyk, wrażenia kinestetyczne i inne), a obiekty wtórne tworzą się jako </a:t>
            </a:r>
            <a:r>
              <a:rPr lang="pl-PL" dirty="0" smtClean="0">
                <a:solidFill>
                  <a:srgbClr val="EAEAEA"/>
                </a:solidFill>
              </a:rPr>
              <a:t>abstrakcyjne kategorie, oparte na pierwotnych</a:t>
            </a:r>
            <a:r>
              <a:rPr lang="pl-PL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dirty="0" smtClean="0"/>
              <a:t>Peter </a:t>
            </a:r>
            <a:r>
              <a:rPr lang="pl-PL" dirty="0" err="1" smtClean="0"/>
              <a:t>Gärdenfors</a:t>
            </a:r>
            <a:r>
              <a:rPr lang="pl-PL" dirty="0" smtClean="0"/>
              <a:t> opracował podobny model geometryczny (</a:t>
            </a:r>
            <a:r>
              <a:rPr lang="pl-PL" dirty="0" err="1" smtClean="0"/>
              <a:t>Conceptual</a:t>
            </a:r>
            <a:r>
              <a:rPr lang="pl-PL" dirty="0" smtClean="0"/>
              <a:t> </a:t>
            </a:r>
            <a:r>
              <a:rPr lang="pl-PL" dirty="0" err="1" smtClean="0"/>
              <a:t>Spaces</a:t>
            </a:r>
            <a:r>
              <a:rPr lang="pl-PL" dirty="0" smtClean="0"/>
              <a:t>).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7188" y="4000500"/>
            <a:ext cx="50482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Przestrzeń pojęć definiuje wymiary, w których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opisujemy stan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umysłu związany z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wrażeniami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specyficznych jakości,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intencjami, myślami – takie wymiary nie istnieją! </a:t>
            </a: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Pozostaje tylko podobieństwo? </a:t>
            </a:r>
            <a:endParaRPr lang="pl-PL" sz="2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CC66"/>
              </a:buClr>
              <a:buSzPct val="115000"/>
            </a:pPr>
            <a:endParaRPr lang="pl-PL" sz="1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Kluczowa metafora: świadomy umysł jest cieniem neurodynamiki, więc wszystkie zdarzenia mentalne trzeba do niej sprowadzić.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01713"/>
            <a:ext cx="3810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76993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Mapy mózgu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125538"/>
            <a:ext cx="4171950" cy="5429250"/>
          </a:xfrm>
        </p:spPr>
        <p:txBody>
          <a:bodyPr/>
          <a:lstStyle/>
          <a:p>
            <a:pPr marL="26988" indent="14288">
              <a:buFontTx/>
              <a:buNone/>
            </a:pPr>
            <a:r>
              <a:rPr lang="pl-PL" dirty="0" smtClean="0">
                <a:ea typeface="Calibri" pitchFamily="34" charset="0"/>
                <a:cs typeface="Calibri" pitchFamily="34" charset="0"/>
              </a:rPr>
              <a:t>Pomysł: procesy skojarzeniowe w mózgu można przedstawić przy pomocy grafów (T. </a:t>
            </a:r>
            <a:r>
              <a:rPr lang="pl-PL" dirty="0" err="1" smtClean="0">
                <a:ea typeface="Calibri" pitchFamily="34" charset="0"/>
                <a:cs typeface="Calibri" pitchFamily="34" charset="0"/>
              </a:rPr>
              <a:t>Buzan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). </a:t>
            </a: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Wiele książek o mapach umysłu.</a:t>
            </a:r>
            <a:endParaRPr lang="pl-PL" dirty="0" smtClean="0">
              <a:ea typeface="Calibri" pitchFamily="34" charset="0"/>
              <a:cs typeface="Calibri" pitchFamily="34" charset="0"/>
            </a:endParaRP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Wiele programów komputerowych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. 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ea typeface="Calibri" pitchFamily="34" charset="0"/>
                <a:cs typeface="Calibri" pitchFamily="34" charset="0"/>
              </a:rPr>
            </a:br>
            <a:endParaRPr lang="pl-PL" dirty="0" smtClean="0">
              <a:ea typeface="Calibri" pitchFamily="34" charset="0"/>
              <a:cs typeface="Calibri" pitchFamily="34" charset="0"/>
            </a:endParaRP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pl-PL" dirty="0" err="1" smtClean="0">
                <a:ea typeface="Calibri" pitchFamily="34" charset="0"/>
                <a:cs typeface="Calibri" pitchFamily="34" charset="0"/>
              </a:rPr>
              <a:t>TheBrain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(</a:t>
            </a:r>
            <a:r>
              <a:rPr lang="pl-PL" dirty="0" smtClean="0">
                <a:ea typeface="Calibri" pitchFamily="34" charset="0"/>
                <a:cs typeface="Calibri" pitchFamily="34" charset="0"/>
                <a:hlinkClick r:id="rId3"/>
              </a:rPr>
              <a:t>www.thebrain.com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) interfejs do tworzenia mapy dynamicznych połączeń, eksploracji  Internetu.</a:t>
            </a:r>
          </a:p>
          <a:p>
            <a:pPr marL="26988" indent="14288">
              <a:buFontTx/>
              <a:buNone/>
            </a:pPr>
            <a:endParaRPr lang="pl-PL" sz="1000" dirty="0" smtClean="0">
              <a:ea typeface="Calibri" pitchFamily="34" charset="0"/>
              <a:cs typeface="Calibri" pitchFamily="34" charset="0"/>
            </a:endParaRP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Nasza 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implementacja (</a:t>
            </a:r>
            <a:r>
              <a:rPr lang="pl-PL" dirty="0" err="1" smtClean="0">
                <a:ea typeface="Calibri" pitchFamily="34" charset="0"/>
                <a:cs typeface="Calibri" pitchFamily="34" charset="0"/>
              </a:rPr>
              <a:t>Szymanski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): </a:t>
            </a:r>
            <a:br>
              <a:rPr lang="pl-PL" dirty="0" smtClean="0">
                <a:ea typeface="Calibri" pitchFamily="34" charset="0"/>
                <a:cs typeface="Calibri" pitchFamily="34" charset="0"/>
              </a:rPr>
            </a:br>
            <a:r>
              <a:rPr lang="pl-PL" dirty="0" err="1" smtClean="0">
                <a:ea typeface="Calibri" pitchFamily="34" charset="0"/>
                <a:cs typeface="Calibri" pitchFamily="34" charset="0"/>
              </a:rPr>
              <a:t>Wordnet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, Wikipedia, ULMS w postaci grafów wykorzystujących linki i podobieństwo.</a:t>
            </a:r>
          </a:p>
          <a:p>
            <a:pPr marL="26988" indent="14288"/>
            <a:r>
              <a:rPr lang="pl-PL" dirty="0" smtClean="0">
                <a:ea typeface="Calibri" pitchFamily="34" charset="0"/>
                <a:cs typeface="Calibri" pitchFamily="34" charset="0"/>
              </a:rPr>
              <a:t> Pojęcie=węzeł</a:t>
            </a:r>
            <a:r>
              <a:rPr lang="pl-PL" dirty="0" smtClean="0">
                <a:ea typeface="Calibri" pitchFamily="34" charset="0"/>
                <a:cs typeface="Calibri" pitchFamily="34" charset="0"/>
              </a:rPr>
              <a:t>, niezbyt elastyczne.</a:t>
            </a:r>
          </a:p>
        </p:txBody>
      </p:sp>
      <p:pic>
        <p:nvPicPr>
          <p:cNvPr id="26628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3"/>
            <a:ext cx="42672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973138"/>
            <a:ext cx="43211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21"/>
            <a:ext cx="71945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57188"/>
            <a:ext cx="5889625" cy="48101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Słowa w mózgu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07450" cy="2146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dirty="0" smtClean="0"/>
              <a:t>Eksperymenty psycholingwistyczne dotyczące mowy pokazują, że w mózgu mamy dyskretne reprezentacje fonologiczne</a:t>
            </a:r>
            <a:r>
              <a:rPr lang="en-US" dirty="0" smtClean="0"/>
              <a:t>, </a:t>
            </a:r>
            <a:r>
              <a:rPr lang="pl-PL" dirty="0" smtClean="0"/>
              <a:t>a nie akustyczne</a:t>
            </a:r>
            <a:r>
              <a:rPr lang="en-US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pl-PL" dirty="0" smtClean="0"/>
              <a:t>Sygnał akustyczny </a:t>
            </a:r>
            <a:r>
              <a:rPr lang="en-US" dirty="0" smtClean="0"/>
              <a:t>=&gt; </a:t>
            </a:r>
            <a:r>
              <a:rPr lang="pl-PL" dirty="0" smtClean="0"/>
              <a:t>fonemy </a:t>
            </a:r>
            <a:r>
              <a:rPr lang="en-US" dirty="0" smtClean="0"/>
              <a:t>=&gt; </a:t>
            </a:r>
            <a:r>
              <a:rPr lang="pl-PL" dirty="0" smtClean="0"/>
              <a:t>słowa </a:t>
            </a:r>
            <a:r>
              <a:rPr lang="en-US" dirty="0" smtClean="0"/>
              <a:t>=&gt; </a:t>
            </a:r>
            <a:r>
              <a:rPr lang="pl-PL" dirty="0" smtClean="0"/>
              <a:t>koncepcje semantyczne</a:t>
            </a:r>
            <a:r>
              <a:rPr lang="en-US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pl-PL" dirty="0" smtClean="0"/>
              <a:t>Aktywacje semantyczne następują </a:t>
            </a:r>
            <a:r>
              <a:rPr lang="en-US" dirty="0" smtClean="0"/>
              <a:t>90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pl-PL" dirty="0" smtClean="0"/>
              <a:t>po fonologicznych </a:t>
            </a:r>
            <a:r>
              <a:rPr lang="en-US" dirty="0" smtClean="0"/>
              <a:t>(N200 ERPs).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F. </a:t>
            </a:r>
            <a:r>
              <a:rPr lang="en-US" dirty="0" err="1" smtClean="0"/>
              <a:t>Pulvermuller</a:t>
            </a:r>
            <a:r>
              <a:rPr lang="en-US" dirty="0" smtClean="0"/>
              <a:t> (2003) The Neuroscience of Language. On Brain Circuits of Words and Serial Order. Cambridge University Press.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5229225"/>
            <a:ext cx="87360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Fonologiczna gęstość otoczenia słowa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liczba słów brzmiących podobnie jak dane słowo, czyli dająca podobne pobudzenia mózgu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Semantyczna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gęstość otoczenia słowa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liczba słów o podobnym znaczeniu (rozszerzona podsieć aktywacji)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50825" y="3357563"/>
            <a:ext cx="2449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Sieci działania – postrzegania, wnioski z badań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ERP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fMRI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58372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66553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Neuroobrazowanie słów?</a:t>
            </a:r>
            <a:endParaRPr lang="pl-PL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8350250" cy="41036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Predicting Human Brain Activity Associated with the Meanings </a:t>
            </a:r>
            <a:br>
              <a:rPr lang="en-US" dirty="0" smtClean="0"/>
            </a:br>
            <a:r>
              <a:rPr lang="en-US" dirty="0" smtClean="0"/>
              <a:t>of Nouns," T. M. Mitchell et al, Science, 320, 1191, 2008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Czy możemy zobaczyć reprezentacje pojęć w mózgu? </a:t>
            </a:r>
            <a:br>
              <a:rPr lang="pl-PL" dirty="0" smtClean="0"/>
            </a:br>
            <a:r>
              <a:rPr lang="pl-PL" dirty="0" smtClean="0"/>
              <a:t>Po raz pierwszy udało się zobaczyć w miarę stabilne obrazy </a:t>
            </a:r>
            <a:r>
              <a:rPr lang="pl-PL" dirty="0" err="1" smtClean="0"/>
              <a:t>fMRI</a:t>
            </a:r>
            <a:r>
              <a:rPr lang="pl-PL" dirty="0" smtClean="0"/>
              <a:t> ludzi, którzy widzą, słyszą lub myślą o jakimś pojęciu.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Czytanie słów, jak i oglądanie obrazków, które przywodzą na myśl dany obiekt, wywołuje podobne aktywacje.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Indywidualne różnice są spore, ale aktywacje pomiędzy różnymi ludźmi są na tyle podobne, że klasyfikator może się tego nauczyć.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229225"/>
            <a:ext cx="85296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>
                <a:solidFill>
                  <a:srgbClr val="FFFFFF"/>
                </a:solidFill>
                <a:latin typeface="+mn-lt"/>
              </a:rPr>
              <a:t>25 cech semantycznych, które odnoszą się do postrzegania/działania.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+mn-lt"/>
              </a:rPr>
              <a:t>Sensory: fear, hear, listen, see, smell, taste, touch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/>
            </a:r>
            <a:br>
              <a:rPr lang="pl-PL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Motor: eat, lift, manipulate, move, push, rub, run, say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/>
            </a:r>
            <a:br>
              <a:rPr lang="pl-PL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Abstract: approach, break, clean, drive, enter,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fill, near, open, ride, wear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988840"/>
            <a:ext cx="4838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12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Semantyka </a:t>
            </a:r>
            <a:r>
              <a:rPr lang="pl-PL" dirty="0" err="1" smtClean="0"/>
              <a:t>fMRI</a:t>
            </a:r>
            <a:endParaRPr lang="pl-PL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1235075"/>
            <a:ext cx="8423963" cy="1785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dirty="0" smtClean="0"/>
              <a:t>Wektory semantyczne V(S) wyznaczono obliczając korelacje z dużego korpusu słów (10</a:t>
            </a:r>
            <a:r>
              <a:rPr lang="pl-PL" baseline="30000" dirty="0" smtClean="0"/>
              <a:t>12</a:t>
            </a:r>
            <a:r>
              <a:rPr lang="pl-PL" dirty="0" smtClean="0"/>
              <a:t>), z 25 wybranymi cechami. </a:t>
            </a:r>
          </a:p>
          <a:p>
            <a:pPr marL="0" indent="0">
              <a:buFontTx/>
              <a:buNone/>
            </a:pPr>
            <a:r>
              <a:rPr lang="pl-PL" dirty="0" smtClean="0"/>
              <a:t>Model </a:t>
            </a:r>
            <a:r>
              <a:rPr lang="pl-PL" dirty="0"/>
              <a:t>uczono </a:t>
            </a:r>
            <a:r>
              <a:rPr lang="pl-PL" dirty="0" smtClean="0"/>
              <a:t>korelacji V(S) ze </a:t>
            </a:r>
            <a:r>
              <a:rPr lang="pl-PL" dirty="0" err="1" smtClean="0"/>
              <a:t>skanami</a:t>
            </a:r>
            <a:r>
              <a:rPr lang="pl-PL" dirty="0" smtClean="0"/>
              <a:t> </a:t>
            </a:r>
            <a:r>
              <a:rPr lang="pl-PL" dirty="0" err="1" smtClean="0"/>
              <a:t>fMRI</a:t>
            </a:r>
            <a:r>
              <a:rPr lang="pl-PL" dirty="0" smtClean="0"/>
              <a:t>, biorąc 58 do uczenia i przewidując </a:t>
            </a:r>
            <a:r>
              <a:rPr lang="pl-PL" dirty="0"/>
              <a:t>dwa pozostałe. </a:t>
            </a:r>
            <a:r>
              <a:rPr lang="pl-PL" dirty="0" smtClean="0"/>
              <a:t>Osiągana dokładność była poziomie 77%.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17525" y="2708920"/>
            <a:ext cx="49759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Aktywacja mózgu obserwowana w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fMRI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dla danego pojęcia jest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prototypem stanu mózgu związanego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sensem tego słowa. </a:t>
            </a:r>
            <a:endParaRPr lang="pl-PL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Pozwala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 za pomocą korelacji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pomiędzy słowami przewidzieć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aktywacje dla nowych pojęć. 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Pobudzenia mózgu to naturalna baza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reprezentacji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semantycznych.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2010 First Workshop on Computational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Neurolinguistics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45" y="2853908"/>
            <a:ext cx="3448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197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Czym są pojęcia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8424863" cy="115093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smtClean="0">
                <a:solidFill>
                  <a:srgbClr val="FFFFFF"/>
                </a:solidFill>
              </a:rPr>
              <a:t>Aktywność i synchronizacja pobudzeń przebiega różnymi drogami, w modelach możemy badać dynamikę tego procesu w czasie rozpatrywania pojęcia: za każdym razem kontekst + historia prowadzą do nieco innych aktywacji.</a:t>
            </a:r>
          </a:p>
        </p:txBody>
      </p:sp>
      <p:sp>
        <p:nvSpPr>
          <p:cNvPr id="33796" name="pole tekstowe 1"/>
          <p:cNvSpPr txBox="1">
            <a:spLocks noChangeArrowheads="1"/>
          </p:cNvSpPr>
          <p:nvPr/>
        </p:nvSpPr>
        <p:spPr bwMode="auto">
          <a:xfrm>
            <a:off x="539750" y="2420938"/>
            <a:ext cx="352742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Pojęcie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</a:rPr>
              <a:t>symbol mentalny  niosący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</a:rPr>
              <a:t>pewne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</a:rPr>
              <a:t>znaczenie? </a:t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FFFFFF"/>
                </a:solidFill>
                <a:latin typeface="Calibri" pitchFamily="34" charset="0"/>
              </a:rPr>
              <a:t>=&gt; Relacyjna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kategoria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stanu mózgu,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sam stan nie jest dokładnie powtarzalny.</a:t>
            </a:r>
            <a:endParaRPr lang="pl-P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l" eaLnBrk="1" hangingPunct="1">
              <a:spcAft>
                <a:spcPts val="600"/>
              </a:spcAft>
              <a:buClrTx/>
              <a:buSzTx/>
            </a:pPr>
            <a:r>
              <a:rPr lang="pl-PL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Symbol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etykieta dla w miarę podobnych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relacyjnie stanów.</a:t>
            </a:r>
            <a:endParaRPr lang="pl-P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l" eaLnBrk="1" hangingPunct="1">
              <a:spcAft>
                <a:spcPts val="600"/>
              </a:spcAft>
              <a:buClrTx/>
              <a:buSzTx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Punkt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reprezentuje tu rozkład aktywacji w 140 obszarach mózgu,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wizualizacja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zachowuje relacje podobieństwa, widać baseny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atrakcji stanów mózgu.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394811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4762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031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Trajektorie umysłu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8424863" cy="2374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 err="1" smtClean="0">
                <a:cs typeface="Calibri" pitchFamily="34" charset="0"/>
              </a:rPr>
              <a:t>P.McLeod</a:t>
            </a:r>
            <a:r>
              <a:rPr lang="en-US" sz="2000" dirty="0" smtClean="0">
                <a:cs typeface="Calibri" pitchFamily="34" charset="0"/>
              </a:rPr>
              <a:t>, T. </a:t>
            </a:r>
            <a:r>
              <a:rPr lang="en-US" sz="2000" dirty="0" err="1" smtClean="0">
                <a:cs typeface="Calibri" pitchFamily="34" charset="0"/>
              </a:rPr>
              <a:t>Shallice</a:t>
            </a:r>
            <a:r>
              <a:rPr lang="en-US" sz="2000" dirty="0" smtClean="0">
                <a:cs typeface="Calibri" pitchFamily="34" charset="0"/>
              </a:rPr>
              <a:t>, D.C. </a:t>
            </a:r>
            <a:r>
              <a:rPr lang="en-US" sz="2000" dirty="0" err="1" smtClean="0">
                <a:cs typeface="Calibri" pitchFamily="34" charset="0"/>
              </a:rPr>
              <a:t>Plaut</a:t>
            </a:r>
            <a:r>
              <a:rPr lang="en-US" sz="2000" dirty="0" smtClean="0">
                <a:cs typeface="Calibri" pitchFamily="34" charset="0"/>
              </a:rPr>
              <a:t>, Attractor dynamics in word recognition: converging evidence from errors by normal subjects, dyslexic patients and a </a:t>
            </a:r>
            <a:r>
              <a:rPr lang="pl-PL" sz="2000" dirty="0" err="1" smtClean="0">
                <a:cs typeface="Calibri" pitchFamily="34" charset="0"/>
              </a:rPr>
              <a:t>connectionist</a:t>
            </a:r>
            <a:r>
              <a:rPr lang="pl-PL" sz="2000" dirty="0" smtClean="0">
                <a:cs typeface="Calibri" pitchFamily="34" charset="0"/>
              </a:rPr>
              <a:t> model. </a:t>
            </a:r>
            <a:r>
              <a:rPr lang="pl-PL" sz="2000" dirty="0" err="1" smtClean="0">
                <a:cs typeface="Calibri" pitchFamily="34" charset="0"/>
              </a:rPr>
              <a:t>Cognition</a:t>
            </a:r>
            <a:r>
              <a:rPr lang="pl-PL" sz="2000" dirty="0" smtClean="0">
                <a:cs typeface="Calibri" pitchFamily="34" charset="0"/>
              </a:rPr>
              <a:t> 74 (2000) 91-113.</a:t>
            </a:r>
          </a:p>
          <a:p>
            <a:pPr marL="0" indent="0">
              <a:buFontTx/>
              <a:buNone/>
            </a:pPr>
            <a:endParaRPr lang="pl-PL" sz="1000" dirty="0" smtClean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cs typeface="Calibri" pitchFamily="34" charset="0"/>
              </a:rPr>
              <a:t>Dynamiczne aspekty poznania to nowy obszar psycholingwistyki, eksperymenty często używają technik maskowania badając błędy semantyczne i fonologiczne.</a:t>
            </a:r>
          </a:p>
          <a:p>
            <a:pPr marL="0" indent="0">
              <a:buFontTx/>
              <a:buNone/>
            </a:pPr>
            <a:r>
              <a:rPr lang="pl-PL" sz="2000" dirty="0" smtClean="0">
                <a:solidFill>
                  <a:srgbClr val="FFC000"/>
                </a:solidFill>
                <a:cs typeface="Calibri" pitchFamily="34" charset="0"/>
              </a:rPr>
              <a:t>Obecność pojęć modyfikuje trajektorie myśli.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467100"/>
            <a:ext cx="42529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9495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Neuronalny determinizm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4257675"/>
            <a:ext cx="8213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pl-P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Neuronalny determinizm: </a:t>
            </a:r>
          </a:p>
          <a:p>
            <a:pPr algn="l">
              <a:spcAft>
                <a:spcPts val="1200"/>
              </a:spcAft>
            </a:pPr>
            <a:r>
              <a:rPr lang="pl-PL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wynik doświadczeń życiowych, wychowania, prania mózgu; </a:t>
            </a:r>
            <a:br>
              <a:rPr lang="pl-PL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 możemy myśleć inaczej, niż pozwala na to aktywność neuronalna – chociaż często konfabulujemy. </a:t>
            </a:r>
          </a:p>
          <a:p>
            <a:pPr algn="l">
              <a:spcAft>
                <a:spcPts val="1200"/>
              </a:spcAft>
            </a:pPr>
            <a:r>
              <a:rPr lang="pl-PL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Genetyczny determinizm częściowo ma wpływ na neuronalny.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49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09663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994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Atlas Semantyczny</a:t>
            </a:r>
            <a:endParaRPr lang="en-US" dirty="0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9363"/>
            <a:ext cx="8529638" cy="547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>
                <a:hlinkClick r:id="rId2"/>
              </a:rPr>
              <a:t>http://dico.isc.cnrs.fr/en/index.html</a:t>
            </a:r>
            <a:r>
              <a:rPr lang="en-US" sz="2400" dirty="0" smtClean="0"/>
              <a:t>    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865313"/>
            <a:ext cx="6999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ymbol zastępczy zawartości 2"/>
          <p:cNvSpPr txBox="1">
            <a:spLocks/>
          </p:cNvSpPr>
          <p:nvPr/>
        </p:nvSpPr>
        <p:spPr bwMode="auto">
          <a:xfrm>
            <a:off x="477838" y="1774825"/>
            <a:ext cx="1651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spirit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79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słów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69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klik = minimalnych jednostek mających znaczenie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9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Synset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zbiór synonimów w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Wordnecie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611188" y="723900"/>
            <a:ext cx="31686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Nicole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Speer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et al.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Reading Stories Activates Neural Representations of Visual and Motor Experiences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Psychological Science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nl-N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20(8): 989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nl-N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2009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Znaczenie: pomimo różnic szczegółów wynikających z kontekstu daje się wyróżnić prototypowe aktywacje, które reprezentują różny sens pojęć i ich role w zdaniu.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0350"/>
            <a:ext cx="5143500" cy="643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Segmentacja doświadczenia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Świat naszych przeżyć jest sekwencją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scen,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stany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przejściowe nie są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postrzegane (J.M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Zacks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N.K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Speer et al.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The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brain’s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cutting-room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floor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segmentation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of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narrative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cinema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Frontiers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neuroscience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2010).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52" y="2492896"/>
            <a:ext cx="53625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712" y="2492896"/>
            <a:ext cx="314218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Automatyczna segmentacja doświadczenia to podstawa percepcji, ułatwiająca planowanie,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zapamię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tywanie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, łączenie informacji.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Przejścia pomiędzy segmentami wynikają z obserwacji istotnych zmian sytuacji, pojawienia się postaci, ich interakcji, miejsca, celów, jak na filmie.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261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774700" y="5705475"/>
            <a:ext cx="80692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M.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Monti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M. Parsons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N.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Osherson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The boundaries of language and thought: neural basis of inference making. PNAS  2009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58863"/>
            <a:ext cx="6096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193675"/>
            <a:ext cx="6773863" cy="73501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Logika i język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244475" y="1244600"/>
            <a:ext cx="284003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Rozumienie argumentów językowych i logicznych to różne funkcje mózgu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Argumenty logiczne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jeśli zarówno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to nie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lub jeśli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 ani nie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ani nie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r>
              <a:rPr lang="pl-PL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Arg</a:t>
            </a:r>
            <a: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lingwistyczne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rzecz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którą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widział jak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brał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lub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był widziany przez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biorąc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775F55"/>
              </a:buClr>
              <a:buSzPct val="115000"/>
            </a:pPr>
            <a:endParaRPr lang="pl-PL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14325"/>
            <a:ext cx="7240587" cy="7747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Język i obrazy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37942"/>
            <a:ext cx="6286500" cy="93345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pl-PL" dirty="0" smtClean="0">
                <a:cs typeface="Calibri" pitchFamily="34" charset="0"/>
              </a:rPr>
              <a:t>Jak mózgi, używając masowo równoległych procesów mogą przechować i używać wiedzę o złożonej strukturze</a:t>
            </a:r>
            <a:r>
              <a:rPr lang="en-US" dirty="0" smtClean="0">
                <a:cs typeface="Calibri" pitchFamily="34" charset="0"/>
              </a:rPr>
              <a:t>?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34975" y="2009775"/>
            <a:ext cx="86582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L.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Boltzmann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(1899): “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Wszystkie nasze idee i pojęcia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to tylko wewnętrzne obrazy, a w formie mówionej kombinacje dźwięków.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”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„Zadaniem teorii jest skonstruować obraz zewnętrznego świata, który istnieje jedynie wewnątrz umysłu”.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L.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Wittgenstein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Tractatus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1922):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Język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przesłania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myśl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Myśli wskazują na obrazy tego jak wyglądają rzeczy w świecie, myśleć to mówić do siebie samego, zdania wskazują na obrazy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Kenneth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Craik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(1943):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umysł konstruuje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„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modele rzeczywistości w małej skali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"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by antycypować zdarzenia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wyjaśniać i wnioskować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P.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Johnson-Laird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(1983):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modele mentalne to psychologiczne reprezentacje rzeczywistych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hipotetycznych lub wyobrażonych sytuacji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J.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Piaget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ludzie rozwijają bezkontekstowe schematy dedukcyjnego myślenia.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Obrazy? Logika FOL? Czy też inne reprezentacje?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Czy to dobry opis działania mózgów? Jak to zrobić za pomocą programu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?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Język i ucieleśnienie</a:t>
            </a:r>
            <a:endParaRPr lang="pl-PL" sz="1400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14438"/>
            <a:ext cx="7858125" cy="2786062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/>
              <a:t>Ucieleśnienie jest modne ale nie takie nowe, </a:t>
            </a:r>
            <a:r>
              <a:rPr lang="pl-PL" dirty="0" err="1" smtClean="0"/>
              <a:t>eg</a:t>
            </a:r>
            <a:r>
              <a:rPr lang="pl-PL" dirty="0" smtClean="0"/>
              <a:t>: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smtClean="0"/>
              <a:t>R. Brooks, </a:t>
            </a:r>
            <a:r>
              <a:rPr lang="pl-PL" dirty="0" err="1" smtClean="0"/>
              <a:t>Elephants</a:t>
            </a:r>
            <a:r>
              <a:rPr lang="pl-PL" dirty="0" smtClean="0"/>
              <a:t> </a:t>
            </a:r>
            <a:r>
              <a:rPr lang="pl-PL" dirty="0" err="1" smtClean="0"/>
              <a:t>Don’t</a:t>
            </a:r>
            <a:r>
              <a:rPr lang="pl-PL" dirty="0" smtClean="0"/>
              <a:t> Play </a:t>
            </a:r>
            <a:r>
              <a:rPr lang="pl-PL" dirty="0" err="1" smtClean="0"/>
              <a:t>Chess</a:t>
            </a:r>
            <a:r>
              <a:rPr lang="pl-PL" dirty="0" smtClean="0"/>
              <a:t> (1990), </a:t>
            </a:r>
            <a:br>
              <a:rPr lang="pl-PL" dirty="0" smtClean="0"/>
            </a:br>
            <a:r>
              <a:rPr lang="pl-PL" dirty="0" smtClean="0"/>
              <a:t>R. Brooks, L.A. Stein,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Brains</a:t>
            </a:r>
            <a:r>
              <a:rPr lang="pl-PL" dirty="0" smtClean="0"/>
              <a:t> for </a:t>
            </a:r>
            <a:r>
              <a:rPr lang="pl-PL" dirty="0" err="1" smtClean="0"/>
              <a:t>Bodies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(1993), </a:t>
            </a:r>
            <a:r>
              <a:rPr lang="pl-PL" dirty="0" err="1" smtClean="0"/>
              <a:t>Cog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manifesto</a:t>
            </a:r>
            <a:r>
              <a:rPr lang="pl-PL" dirty="0" smtClean="0"/>
              <a:t> (1993-2003).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err="1" smtClean="0"/>
              <a:t>Varela</a:t>
            </a:r>
            <a:r>
              <a:rPr lang="pl-PL" dirty="0" smtClean="0"/>
              <a:t>, Thompson, </a:t>
            </a:r>
            <a:r>
              <a:rPr lang="pl-PL" dirty="0" err="1" smtClean="0"/>
              <a:t>Rosch</a:t>
            </a:r>
            <a:r>
              <a:rPr lang="pl-PL" dirty="0" smtClean="0"/>
              <a:t>, The </a:t>
            </a:r>
            <a:r>
              <a:rPr lang="pl-PL" dirty="0" err="1" smtClean="0"/>
              <a:t>embodied</a:t>
            </a:r>
            <a:r>
              <a:rPr lang="pl-PL" dirty="0" smtClean="0"/>
              <a:t> </a:t>
            </a:r>
            <a:r>
              <a:rPr lang="pl-PL" dirty="0" err="1" smtClean="0"/>
              <a:t>mind</a:t>
            </a:r>
            <a:r>
              <a:rPr lang="pl-PL" dirty="0" smtClean="0"/>
              <a:t> 1991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/>
              <a:t>W lingwistyce: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err="1" smtClean="0"/>
              <a:t>Lakoff</a:t>
            </a:r>
            <a:r>
              <a:rPr lang="pl-PL" dirty="0" smtClean="0"/>
              <a:t> &amp; Johnson, </a:t>
            </a:r>
            <a:r>
              <a:rPr lang="pl-PL" dirty="0" err="1" smtClean="0"/>
              <a:t>Philosophy</a:t>
            </a:r>
            <a:r>
              <a:rPr lang="pl-PL" dirty="0" smtClean="0"/>
              <a:t> In The </a:t>
            </a:r>
            <a:r>
              <a:rPr lang="pl-PL" dirty="0" err="1" smtClean="0"/>
              <a:t>Flesh</a:t>
            </a:r>
            <a:r>
              <a:rPr lang="pl-PL" dirty="0" smtClean="0"/>
              <a:t> (1999).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err="1" smtClean="0"/>
              <a:t>Lakoff</a:t>
            </a:r>
            <a:r>
              <a:rPr lang="pl-PL" dirty="0" smtClean="0"/>
              <a:t> &amp; </a:t>
            </a:r>
            <a:r>
              <a:rPr lang="pl-PL" dirty="0" err="1" smtClean="0"/>
              <a:t>Nunez</a:t>
            </a:r>
            <a:r>
              <a:rPr lang="pl-PL" dirty="0" smtClean="0"/>
              <a:t>,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Mathematics</a:t>
            </a:r>
            <a:r>
              <a:rPr lang="pl-PL" dirty="0" smtClean="0"/>
              <a:t> </a:t>
            </a:r>
            <a:r>
              <a:rPr lang="pl-PL" dirty="0" err="1" smtClean="0"/>
              <a:t>Comes</a:t>
            </a:r>
            <a:r>
              <a:rPr lang="pl-PL" dirty="0" smtClean="0"/>
              <a:t> From? How the </a:t>
            </a:r>
            <a:r>
              <a:rPr lang="pl-PL" dirty="0" err="1" smtClean="0"/>
              <a:t>Embodied</a:t>
            </a:r>
            <a:r>
              <a:rPr lang="pl-PL" dirty="0" smtClean="0"/>
              <a:t> </a:t>
            </a:r>
            <a:r>
              <a:rPr lang="pl-PL" dirty="0" err="1" smtClean="0"/>
              <a:t>Mind</a:t>
            </a:r>
            <a:r>
              <a:rPr lang="pl-PL" dirty="0" smtClean="0"/>
              <a:t> </a:t>
            </a:r>
            <a:r>
              <a:rPr lang="pl-PL" dirty="0" err="1" smtClean="0"/>
              <a:t>Brings</a:t>
            </a:r>
            <a:r>
              <a:rPr lang="pl-PL" dirty="0" smtClean="0"/>
              <a:t> </a:t>
            </a:r>
            <a:r>
              <a:rPr lang="pl-PL" dirty="0" err="1" smtClean="0"/>
              <a:t>Mathematics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(2000).</a:t>
            </a:r>
            <a:br>
              <a:rPr lang="pl-PL" dirty="0" smtClean="0"/>
            </a:br>
            <a:endParaRPr lang="pl-PL" sz="1000" dirty="0" smtClean="0"/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endParaRPr lang="pl-PL" dirty="0" smtClean="0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00063" y="4214813"/>
            <a:ext cx="8351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FFCC66"/>
              </a:buClr>
              <a:buSzPct val="115000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Postępy lingwistyki komputerowej są powolne,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pojawiły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się metody statystyczne korzystające z ogromnych korpusów, oraz idee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enaktywizmu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58775" indent="-358775">
              <a:spcBef>
                <a:spcPts val="600"/>
              </a:spcBef>
              <a:buClr>
                <a:srgbClr val="FFCC66"/>
              </a:buClr>
              <a:buSzPct val="115000"/>
              <a:buFontTx/>
              <a:buChar char="•"/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Protojęzyki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 komunikacji robotów (Kismet,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Aibo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).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Bef>
                <a:spcPts val="600"/>
              </a:spcBef>
              <a:buClr>
                <a:srgbClr val="FFCC66"/>
              </a:buClr>
              <a:buSzPct val="115000"/>
              <a:buFontTx/>
              <a:buChar char="•"/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  <a:hlinkClick r:id="rId3"/>
              </a:rPr>
              <a:t>Conceptual</a:t>
            </a:r>
            <a:r>
              <a:rPr lang="pl-PL" sz="2000" dirty="0" smtClean="0"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  <a:hlinkClick r:id="rId3"/>
              </a:rPr>
              <a:t>blending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Gilles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Fauconnier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Mark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Turner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1993). </a:t>
            </a:r>
          </a:p>
          <a:p>
            <a:pPr marL="358775" indent="-358775">
              <a:spcBef>
                <a:spcPts val="600"/>
              </a:spcBef>
              <a:buClr>
                <a:srgbClr val="FFCC66"/>
              </a:buClr>
              <a:buSzPct val="115000"/>
              <a:buFontTx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Matematyka kognitywna (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Lakoff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) tłumaczy metafory leżące u podstaw rozumienia abstrakcyjnych pojęć.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0012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Jakie ucieleśnienie?</a:t>
            </a:r>
            <a:endParaRPr lang="pl-PL" sz="1400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14438"/>
            <a:ext cx="8358187" cy="1071562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Jak mogą wyglądać "ucieleśnione" reprezentacje?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</a:rPr>
              <a:t>Brak reprezentacji, jedynie reakcje sensomotoryczne?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</a:rPr>
              <a:t>Wszystkie pojęcia </a:t>
            </a:r>
            <a:r>
              <a:rPr lang="pl-PL" smtClean="0">
                <a:solidFill>
                  <a:srgbClr val="EAEAEA"/>
                </a:solidFill>
              </a:rPr>
              <a:t>są ucieleśnione</a:t>
            </a:r>
            <a:r>
              <a:rPr lang="pl-PL" dirty="0" smtClean="0">
                <a:solidFill>
                  <a:srgbClr val="EAEAEA"/>
                </a:solidFill>
              </a:rPr>
              <a:t>, czy tylko pojęcia pierwotne? </a:t>
            </a:r>
          </a:p>
        </p:txBody>
      </p:sp>
      <p:grpSp>
        <p:nvGrpSpPr>
          <p:cNvPr id="2" name="Grupa 6"/>
          <p:cNvGrpSpPr>
            <a:grpSpLocks/>
          </p:cNvGrpSpPr>
          <p:nvPr/>
        </p:nvGrpSpPr>
        <p:grpSpPr bwMode="auto">
          <a:xfrm>
            <a:off x="500063" y="2357438"/>
            <a:ext cx="8353425" cy="4214812"/>
            <a:chOff x="500063" y="2357438"/>
            <a:chExt cx="8353425" cy="4214812"/>
          </a:xfrm>
        </p:grpSpPr>
        <p:sp>
          <p:nvSpPr>
            <p:cNvPr id="23558" name="Rectangle 11"/>
            <p:cNvSpPr>
              <a:spLocks noChangeArrowheads="1"/>
            </p:cNvSpPr>
            <p:nvPr/>
          </p:nvSpPr>
          <p:spPr bwMode="auto">
            <a:xfrm>
              <a:off x="500063" y="5357813"/>
              <a:ext cx="8353425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CC66"/>
                </a:buClr>
                <a:buSzPct val="115000"/>
              </a:pP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Aaron </a:t>
              </a:r>
              <a:r>
                <a:rPr lang="pl-PL" sz="2000" dirty="0" err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Sloman</a:t>
              </a: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 (2007): wszystkie proste pojęcia wywodzą się z cielesnych doświadczeń, inne są wymyślane, złożone, abstrakcyjne.</a:t>
              </a:r>
              <a:b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David Hume  podał przykład pojęcia złożonego: “złota góra”.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CC66"/>
                </a:buClr>
                <a:buSzPct val="115000"/>
              </a:pP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Zamiast ugruntowania symboli </a:t>
              </a:r>
              <a:r>
                <a:rPr lang="pl-PL" sz="2000" dirty="0" err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Sloman</a:t>
              </a: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 proponuje jedynie ich zaczepienie. </a:t>
              </a:r>
            </a:p>
          </p:txBody>
        </p:sp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2357438"/>
              <a:ext cx="5508625" cy="286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98513"/>
            <a:ext cx="46101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388" y="692150"/>
            <a:ext cx="396081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Zamiast skomplikowanej neurodynamiki spróbujmy przedstawić stan mózgu jako trajektorię w przestrzeni określonej przez cechy, które dają się zidentyfikować dzięki introspekcji stanów mentalnych.</a:t>
            </a:r>
          </a:p>
          <a:p>
            <a:pP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Stan mózgu =&gt; stan umysłu,</a:t>
            </a: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Zdefiniowany w przestrzeni psychologicznej. </a:t>
            </a:r>
          </a:p>
          <a:p>
            <a:pP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Tu stan mózgu = warstwa semantyczna i pozostałe.</a:t>
            </a:r>
          </a:p>
          <a:p>
            <a:pP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Stan umysłu = wizualizacja trajektorii w przestrzeniach psychologicznych.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Wyobraźnia i zmysły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524875" cy="45878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400" smtClean="0"/>
              <a:t>Jak i gdzie powstają obrazy mentalne?</a:t>
            </a:r>
            <a:endParaRPr lang="en-US" sz="2400" smtClean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00063" y="1571625"/>
            <a:ext cx="8429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58775" indent="-358775">
              <a:buClr>
                <a:srgbClr val="FFCC66"/>
              </a:buClr>
              <a:buSzPct val="115000"/>
              <a:buFont typeface="Arial" pitchFamily="34" charset="0"/>
              <a:buChar char="•"/>
              <a:tabLst>
                <a:tab pos="358775" algn="l"/>
              </a:tabLst>
            </a:pPr>
            <a:r>
              <a:rPr lang="en-US" sz="2000" dirty="0" err="1">
                <a:solidFill>
                  <a:srgbClr val="EAEAEA"/>
                </a:solidFill>
                <a:latin typeface="Calibri" pitchFamily="34" charset="0"/>
              </a:rPr>
              <a:t>Borst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, G., </a:t>
            </a:r>
            <a:r>
              <a:rPr lang="en-US" sz="2000" dirty="0" err="1">
                <a:solidFill>
                  <a:srgbClr val="EAEAEA"/>
                </a:solidFill>
                <a:latin typeface="Calibri" pitchFamily="34" charset="0"/>
              </a:rPr>
              <a:t>Kosslyn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, S. M, Visual mental imagery and visual perception: structural equivalence revealed by scanning processes. </a:t>
            </a:r>
            <a:br>
              <a:rPr lang="en-US" sz="2000" dirty="0">
                <a:solidFill>
                  <a:srgbClr val="EAEAEA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Memory &amp; Cognition, 36, 849-862, 2008.  </a:t>
            </a:r>
            <a:br>
              <a:rPr lang="en-US" sz="2000" dirty="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Nasze badania wspierają twierdzenie, że reprezentacja wyobrażeń oparta jest na tych samych mechanizmach co reprezentacja percepcji wzrokowej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.  </a:t>
            </a: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buFont typeface="Arial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Cui, X et al. (2007) Vividness of mental imagery: Individual variability can be measured objectively. Vision Research, 47, 474-478.</a:t>
            </a: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188913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Wyobraźnia i zmysły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524875" cy="45878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400" smtClean="0"/>
              <a:t>Jak i gdzie powstają obrazy mentalne?</a:t>
            </a:r>
            <a:endParaRPr lang="en-US" sz="2400" smtClean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00063" y="4367957"/>
            <a:ext cx="8429625" cy="23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  <a:tabLst>
                <a:tab pos="0" algn="l"/>
              </a:tabLst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Rezultaty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kwestionariuszy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Vividness of Visual Imagination (VVIQ)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korelują się dobrze z aktywnością pierwotnej kory wzrokowej mierzonej za pomocą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fMRI </a:t>
            </a:r>
            <a:br>
              <a:rPr lang="en-US" sz="2000" dirty="0">
                <a:solidFill>
                  <a:srgbClr val="EAEAEA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(r=-0.73),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i z wynikami dla nowych zadań psychofizycznych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. </a:t>
            </a:r>
            <a:endParaRPr lang="pl-PL" sz="2000" dirty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Indywidualne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różnice są znaczne, uśrednianie daje mylny obraz. </a:t>
            </a: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Niektórzy ludzi mają słabą wyobraźnię wzrokową, być może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pobudzenia zstępujące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są u nich zbyt słabe by pobudzić wyobrażenia mentalne.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 </a:t>
            </a:r>
            <a:endParaRPr lang="pl-PL" sz="2000" dirty="0" smtClean="0">
              <a:solidFill>
                <a:srgbClr val="EAEAEA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hlinkClick r:id="rId3"/>
              </a:rPr>
              <a:t>Rekonstrukcja aktywności kory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 wzrokowej z obrazowania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</a:rPr>
              <a:t>fMRI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. </a:t>
            </a: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1707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latin typeface="+mj-lt"/>
              </a:rPr>
              <a:t>Neuroedukacja</a:t>
            </a:r>
            <a:endParaRPr lang="pl-PL" dirty="0" smtClean="0">
              <a:latin typeface="+mj-lt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52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Edukacja to rzeźbienie w mózgu!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1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Procesy w mózgu przebiegają drogami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wyżłobionymi przez doświadczenie i nauczyciela.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Pedagogika: metoda prób i błędów, obserwacje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prowadzące do różnych teorii.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Neuroedukacja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 interdyscyplinarna dziedzina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łącząca wyniki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neuronauk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psychologii i pedagogiki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celu opracowania bardziej efektywnych metod nauczania.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12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Neurolog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Henry Herbert Donaldson (1857–1938),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napisał „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Growth of the Brain: A Study of the Nervous System in Relation 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Education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w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1895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roku!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Pedagog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Reuben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Post Halleck (1859–1936),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napisał „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Education of the Central Nervous System: A Study of Foundations, Especially of Sensory and Motor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w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1896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!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3147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331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761"/>
            <a:ext cx="7129463" cy="669925"/>
          </a:xfrm>
          <a:effectLst/>
        </p:spPr>
        <p:txBody>
          <a:bodyPr/>
          <a:lstStyle/>
          <a:p>
            <a:pPr>
              <a:defRPr/>
            </a:pPr>
            <a:r>
              <a:rPr lang="pl-PL" dirty="0" smtClean="0">
                <a:latin typeface="+mj-lt"/>
              </a:rPr>
              <a:t>Pojęcia i symulacje komputerowe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36550" y="1484784"/>
            <a:ext cx="8807450" cy="49684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/>
              <a:t>Słowa</a:t>
            </a:r>
            <a:r>
              <a:rPr lang="pl-PL" dirty="0" smtClean="0"/>
              <a:t>, podobnie jak inne pojęcia przydatne w procesach poznawczych </a:t>
            </a:r>
            <a:r>
              <a:rPr lang="en-US" dirty="0" smtClean="0"/>
              <a:t>(</a:t>
            </a:r>
            <a:r>
              <a:rPr lang="pl-PL" dirty="0" smtClean="0"/>
              <a:t>twarze, obiekty</a:t>
            </a:r>
            <a:r>
              <a:rPr lang="en-US" dirty="0" smtClean="0"/>
              <a:t>), </a:t>
            </a:r>
            <a:r>
              <a:rPr lang="pl-PL" dirty="0" smtClean="0"/>
              <a:t>reprezentowane są w anatomicznie rozproszonych pętlach łączących obszary zmysłowe i ruchowe (</a:t>
            </a:r>
            <a:r>
              <a:rPr lang="pl-PL" dirty="0" err="1" smtClean="0"/>
              <a:t>action-perception</a:t>
            </a:r>
            <a:r>
              <a:rPr lang="pl-PL" dirty="0" smtClean="0"/>
              <a:t> </a:t>
            </a:r>
            <a:r>
              <a:rPr lang="pl-PL" dirty="0" err="1" smtClean="0"/>
              <a:t>circuits</a:t>
            </a:r>
            <a:r>
              <a:rPr lang="pl-PL" dirty="0" smtClean="0"/>
              <a:t>).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/>
              <a:t>Takie funkcjonalne obszary pojawiają się w mózgu spontanicznie w rezultacie plastyczności neuronów (procesów uczenia się). Model wyjaśnia i przewiduje powstawania leksykalnych reprezentacji składających się z silnie sprzężonych, anatomicznie rozróżnialnych pętli korowych w licznych obszarach mózgu, pozwalając na niezależną aktywację kilku pojęć jednocześnie.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/>
              <a:t>Symulacje pozwalają zrozumieć dlaczego i gdzie takie reprezentacje powstają, przewidując sposób rozchodzenia się aktywacji w dużych </a:t>
            </a:r>
            <a:br>
              <a:rPr lang="pl-PL" dirty="0" smtClean="0"/>
            </a:br>
            <a:r>
              <a:rPr lang="pl-PL" dirty="0" smtClean="0"/>
              <a:t>rozproszonych obszarach mózgu, pozwalając na </a:t>
            </a:r>
            <a:br>
              <a:rPr lang="pl-PL" dirty="0" smtClean="0"/>
            </a:br>
            <a:r>
              <a:rPr lang="pl-PL" dirty="0" smtClean="0"/>
              <a:t>zrozumienie rezultatów obserwacji, otwierając </a:t>
            </a:r>
            <a:br>
              <a:rPr lang="pl-PL" dirty="0" smtClean="0"/>
            </a:br>
            <a:r>
              <a:rPr lang="pl-PL" dirty="0" smtClean="0"/>
              <a:t>drogę do badań nad neurofizjologią pojęć i pamięci.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dirty="0" smtClean="0"/>
              <a:t>Model wektorowy NLP = transformacja aktywacji ROI. 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724400"/>
            <a:ext cx="2381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0350"/>
            <a:ext cx="5572125" cy="7699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Unicode MS" pitchFamily="34" charset="-128"/>
              </a:rPr>
              <a:t>BICA </a:t>
            </a:r>
            <a:r>
              <a:rPr lang="pl-PL" smtClean="0">
                <a:latin typeface="Arial Unicode MS" pitchFamily="34" charset="-128"/>
              </a:rPr>
              <a:t>jako aproksymacja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8" cy="5572125"/>
          </a:xfrm>
        </p:spPr>
        <p:txBody>
          <a:bodyPr/>
          <a:lstStyle/>
          <a:p>
            <a:pPr eaLnBrk="1" hangingPunct="1"/>
            <a:r>
              <a:rPr lang="pl-PL" dirty="0" smtClean="0"/>
              <a:t>Znaczne postępy poczyniono wykorzystując </a:t>
            </a:r>
            <a:br>
              <a:rPr lang="pl-PL" dirty="0" smtClean="0"/>
            </a:br>
            <a:r>
              <a:rPr lang="pl-PL" dirty="0" smtClean="0"/>
              <a:t>inspiracje z badań nad mózgiem do analizy percepcji</a:t>
            </a:r>
            <a:r>
              <a:rPr lang="en-US" dirty="0" smtClean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mniejsze dla wyższych czynności poznawczych</a:t>
            </a:r>
            <a:r>
              <a:rPr lang="en-US" dirty="0" smtClean="0"/>
              <a:t>.</a:t>
            </a:r>
          </a:p>
          <a:p>
            <a:pPr eaLnBrk="1" hangingPunct="1"/>
            <a:r>
              <a:rPr lang="pl-PL" dirty="0" smtClean="0"/>
              <a:t>Neurokognitywne podejście do lingwistyki stosowano do analizy zjawisk lingwistycznych, ale ma to niewielki wpływ na </a:t>
            </a:r>
            <a:r>
              <a:rPr lang="en-US" dirty="0" smtClean="0"/>
              <a:t>NLP. </a:t>
            </a:r>
          </a:p>
          <a:p>
            <a:pPr eaLnBrk="1" hangingPunct="1"/>
            <a:r>
              <a:rPr lang="pl-PL" dirty="0" smtClean="0"/>
              <a:t>Potrzebne są nowe matematyczne techniki by opisać procesy obliczeniowe w terminach </a:t>
            </a:r>
            <a:r>
              <a:rPr lang="en-US" dirty="0" smtClean="0"/>
              <a:t>“</a:t>
            </a:r>
            <a:r>
              <a:rPr lang="pl-PL" dirty="0" smtClean="0">
                <a:solidFill>
                  <a:srgbClr val="FFCC00"/>
                </a:solidFill>
              </a:rPr>
              <a:t>wzorców stanów mózgu</a:t>
            </a:r>
            <a:r>
              <a:rPr lang="en-US" dirty="0" smtClean="0"/>
              <a:t>” </a:t>
            </a:r>
            <a:r>
              <a:rPr lang="pl-PL" dirty="0" smtClean="0"/>
              <a:t>i rozchodzenia się aktywacji</a:t>
            </a:r>
            <a:r>
              <a:rPr lang="en-US" dirty="0" smtClean="0"/>
              <a:t> </a:t>
            </a:r>
            <a:r>
              <a:rPr lang="pl-PL" dirty="0" smtClean="0"/>
              <a:t>między takimi wzorcami. Jak to zrobić? </a:t>
            </a:r>
          </a:p>
          <a:p>
            <a:pPr eaLnBrk="1" hangingPunct="1"/>
            <a:r>
              <a:rPr lang="pl-PL" dirty="0" smtClean="0"/>
              <a:t>Prototypy dla stanów neuronowych? Możliwe, dobre rezultaty </a:t>
            </a:r>
            <a:br>
              <a:rPr lang="pl-PL" dirty="0" smtClean="0"/>
            </a:br>
            <a:r>
              <a:rPr lang="pl-PL" dirty="0" smtClean="0"/>
              <a:t>z analizy EEG =&gt; ruchy ręki lub ruchy oczu. </a:t>
            </a:r>
          </a:p>
          <a:p>
            <a:pPr eaLnBrk="1" hangingPunct="1"/>
            <a:r>
              <a:rPr lang="pl-PL" dirty="0" smtClean="0"/>
              <a:t>Quasi-stacjonarne fale pobudzeń opisujące globalne </a:t>
            </a:r>
            <a:br>
              <a:rPr lang="pl-PL" dirty="0" smtClean="0"/>
            </a:br>
            <a:r>
              <a:rPr lang="pl-PL" dirty="0" smtClean="0"/>
              <a:t>stany mózgu w określonym kontekście </a:t>
            </a:r>
            <a:r>
              <a:rPr lang="en-US" dirty="0" smtClean="0">
                <a:solidFill>
                  <a:srgbClr val="FFC000"/>
                </a:solidFill>
                <a:sym typeface="Symbol" pitchFamily="18" charset="2"/>
              </a:rPr>
              <a:t>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i="1" dirty="0" err="1" smtClean="0">
                <a:solidFill>
                  <a:srgbClr val="FFC000"/>
                </a:solidFill>
              </a:rPr>
              <a:t>w</a:t>
            </a:r>
            <a:r>
              <a:rPr lang="en-US" dirty="0" err="1" smtClean="0">
                <a:solidFill>
                  <a:srgbClr val="FFC000"/>
                </a:solidFill>
              </a:rPr>
              <a:t>,</a:t>
            </a:r>
            <a:r>
              <a:rPr lang="en-US" i="1" dirty="0" err="1" smtClean="0">
                <a:solidFill>
                  <a:srgbClr val="FFC000"/>
                </a:solidFill>
              </a:rPr>
              <a:t>Cont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r>
              <a:rPr lang="en-US" dirty="0" smtClean="0"/>
              <a:t>? </a:t>
            </a:r>
          </a:p>
          <a:p>
            <a:pPr eaLnBrk="1" hangingPunct="1"/>
            <a:r>
              <a:rPr lang="pl-PL" dirty="0" smtClean="0"/>
              <a:t>Jak wyglądają ścieżki rozchodzenia się aktywacji w mózgu? </a:t>
            </a:r>
            <a:br>
              <a:rPr lang="pl-PL" dirty="0" smtClean="0"/>
            </a:br>
            <a:r>
              <a:rPr lang="pl-PL" dirty="0" smtClean="0"/>
              <a:t>Praktyczny algorytm rozszerza rep. pojęcia o te kategorie skojarzeń, które są pomocne w klasteryzacji i klasyfikacji </a:t>
            </a:r>
            <a:r>
              <a:rPr lang="en-US" dirty="0" smtClean="0"/>
              <a:t>(Duch</a:t>
            </a:r>
            <a:r>
              <a:rPr lang="pl-PL" dirty="0" smtClean="0"/>
              <a:t> i </a:t>
            </a:r>
            <a:r>
              <a:rPr lang="pl-PL" dirty="0" err="1" smtClean="0"/>
              <a:t>inn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 smtClean="0"/>
              <a:t>Neural Networks 2008</a:t>
            </a:r>
            <a:r>
              <a:rPr lang="en-US" dirty="0" smtClean="0"/>
              <a:t>)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 smtClean="0"/>
              <a:t>usuwając słabe skojarzenia przez filtrowanie cech</a:t>
            </a:r>
            <a:r>
              <a:rPr lang="en-US" dirty="0" smtClean="0"/>
              <a:t>.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786188"/>
            <a:ext cx="95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Prosta sieć zdaje egzamin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4446588" cy="33750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1920 słów wybranych z 500 stron książki (</a:t>
            </a:r>
            <a:r>
              <a:rPr lang="en-US" sz="2000" dirty="0" smtClean="0">
                <a:solidFill>
                  <a:srgbClr val="FFFFFF"/>
                </a:solidFill>
              </a:rPr>
              <a:t>O'Reilly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Munakata</a:t>
            </a:r>
            <a:r>
              <a:rPr lang="en-US" sz="2000" dirty="0" smtClean="0">
                <a:solidFill>
                  <a:srgbClr val="FFFFFF"/>
                </a:solidFill>
              </a:rPr>
              <a:t>, Explorations </a:t>
            </a:r>
            <a:r>
              <a:rPr lang="pl-PL" sz="2000" dirty="0" smtClean="0">
                <a:solidFill>
                  <a:srgbClr val="FFFFFF"/>
                </a:solidFill>
              </a:rPr>
              <a:t>in </a:t>
            </a:r>
            <a:r>
              <a:rPr lang="pl-PL" sz="2000" dirty="0" err="1" smtClean="0">
                <a:solidFill>
                  <a:srgbClr val="FFFFFF"/>
                </a:solidFill>
              </a:rPr>
              <a:t>computational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neuroscience</a:t>
            </a:r>
            <a:r>
              <a:rPr lang="pl-PL" sz="2000" dirty="0" smtClean="0">
                <a:solidFill>
                  <a:srgbClr val="FFFFFF"/>
                </a:solidFill>
              </a:rPr>
              <a:t>) – zdanie pobudza słowa warstwy wejściowej.  20x20=400 elementów ukrytych,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uczą się zgodnie z regułą </a:t>
            </a:r>
            <a:r>
              <a:rPr lang="pl-PL" sz="2000" dirty="0" err="1" smtClean="0">
                <a:solidFill>
                  <a:srgbClr val="FFFFFF"/>
                </a:solidFill>
              </a:rPr>
              <a:t>Hebba</a:t>
            </a:r>
            <a:r>
              <a:rPr lang="pl-PL" sz="2000" dirty="0" smtClean="0">
                <a:solidFill>
                  <a:srgbClr val="FFFFFF"/>
                </a:solidFill>
              </a:rPr>
              <a:t> wykrywać korelacje pomiędzy słowami, np. element może reagować na synonimy: </a:t>
            </a:r>
            <a:r>
              <a:rPr lang="pl-PL" sz="2000" dirty="0" err="1" smtClean="0"/>
              <a:t>act</a:t>
            </a:r>
            <a:r>
              <a:rPr lang="pl-PL" sz="2000" dirty="0" smtClean="0"/>
              <a:t>, </a:t>
            </a:r>
            <a:r>
              <a:rPr lang="pl-PL" sz="2000" dirty="0" err="1" smtClean="0"/>
              <a:t>activation</a:t>
            </a:r>
            <a:r>
              <a:rPr lang="pl-PL" sz="2000" dirty="0" smtClean="0"/>
              <a:t>, </a:t>
            </a:r>
            <a:r>
              <a:rPr lang="pl-PL" sz="2000" dirty="0" err="1" smtClean="0"/>
              <a:t>activations</a:t>
            </a:r>
            <a:r>
              <a:rPr lang="pl-PL" sz="2000" dirty="0" smtClean="0"/>
              <a:t>. </a:t>
            </a:r>
            <a:endParaRPr lang="pl-PL" sz="2000" dirty="0" smtClean="0">
              <a:solidFill>
                <a:srgbClr val="FFFFFF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39750" y="4572000"/>
            <a:ext cx="86042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Wybierzmy sobie dwa słowa reprezentowane przez wektor pobudzeń  A, B, w warstwie ukrytej, porównajmy rozkład aktywności cos(A,B) = A*B/|A||B|.</a:t>
            </a:r>
          </a:p>
          <a:p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Np. aktywacja dla słów: A=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“attention”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, B=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“competition”,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daje </a:t>
            </a:r>
            <a:r>
              <a:rPr lang="en-US" sz="2000" dirty="0" err="1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cos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(A,B)=0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.37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aktywacja dla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“binding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” oraz 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l-PL" sz="2000" dirty="0" err="1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attention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” daje cos(A+C,B)=0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.49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, bo te słowa pojawiały się częściej w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swoim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kontekście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l-PL" sz="2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Siec dokonuje kompresji informacji 1920 el =&gt; 400 el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l-PL" sz="2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136650"/>
            <a:ext cx="40544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Test wielokrotnego wyboru</a:t>
            </a:r>
            <a:endParaRPr lang="en-US" sz="32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4538663"/>
            <a:ext cx="8353425" cy="18224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Możliwe są 3 odpowiedzi, A, B, C, przypadkowy wybór daje 33% szans.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Sieć daje intuicyjne odpowiedzi, oparte czysto na powierzchownych skojarzeniach , np.: jaki jest cel “transformacji”?  A, B czy C.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Sieć odpowiada prawidłowo na 60-80% takich pytań, lepsze wyniki wymagają głębszego zrozumienia … czasami sami „ledwo” rozumiemy. </a:t>
            </a: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73755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608"/>
            <a:ext cx="8280919" cy="6699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Neurofeedback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kreatywność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123221"/>
            <a:ext cx="6539706" cy="94932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dirty="0" smtClean="0">
                <a:latin typeface="+mn-lt"/>
              </a:rPr>
              <a:t>Złożone zadania wymagają współpracy wszystkich </a:t>
            </a:r>
            <a:r>
              <a:rPr lang="pl-PL" dirty="0"/>
              <a:t>obszarów</a:t>
            </a:r>
            <a:r>
              <a:rPr lang="pl-PL" dirty="0" smtClean="0">
                <a:latin typeface="+mn-lt"/>
              </a:rPr>
              <a:t> mózg, jak można wzmocnić ich synchronizację?  </a:t>
            </a:r>
            <a:endParaRPr lang="en-US" dirty="0" smtClean="0">
              <a:latin typeface="+mn-lt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1953769"/>
            <a:ext cx="873601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John H. </a:t>
            </a: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Gruzelier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(Imperial College), SAN President</a:t>
            </a: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a-q </a:t>
            </a: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neurofeedback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dało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“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znaczącą poprawę poziomu wykonania”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F8F8F8"/>
                </a:solidFill>
                <a:latin typeface="+mn-lt"/>
              </a:rPr>
            </a:b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przez studentów akademii muzycznej i akademii tańca w Londynie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. </a:t>
            </a:r>
            <a:br>
              <a:rPr lang="en-US" sz="2000" dirty="0" smtClean="0">
                <a:solidFill>
                  <a:srgbClr val="F8F8F8"/>
                </a:solidFill>
                <a:latin typeface="+mn-lt"/>
              </a:rPr>
            </a:b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Neurofeedback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i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biofeedback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oparty na zmienności rytmu serca</a:t>
            </a:r>
            <a:r>
              <a:rPr lang="pl-PL" sz="2000" dirty="0">
                <a:solidFill>
                  <a:srgbClr val="F8F8F8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 </a:t>
            </a:r>
            <a:br>
              <a:rPr lang="en-US" sz="2000" dirty="0" smtClean="0">
                <a:solidFill>
                  <a:srgbClr val="F8F8F8"/>
                </a:solidFill>
                <a:latin typeface="+mn-lt"/>
              </a:rPr>
            </a:b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wpływa na poprawę wyników na różne sposoby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. </a:t>
            </a:r>
            <a:endParaRPr lang="pl-PL" sz="2000" dirty="0" smtClean="0">
              <a:solidFill>
                <a:srgbClr val="F8F8F8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Neurofeedback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pomaga synchronizować rytmy i ruchy, HRV ma wpływ na ogólny poziom techniczny wykonania. Zwiększyła się muzykalność śpiewaków i </a:t>
            </a: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instumentalistów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już po 10 sesjach treningu </a:t>
            </a:r>
            <a:r>
              <a:rPr lang="en-US" sz="2000" dirty="0" smtClean="0">
                <a:latin typeface="+mn-lt"/>
              </a:rPr>
              <a:t>q/a </a:t>
            </a:r>
            <a:r>
              <a:rPr lang="pl-PL" sz="2000" dirty="0">
                <a:solidFill>
                  <a:srgbClr val="F8F8F8"/>
                </a:solidFill>
                <a:latin typeface="+mn-lt"/>
              </a:rPr>
              <a:t>w ciągu 2 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miesięcy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The pre-post assessment involved creativity measures in improvisation,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 divergent production task, and the adaptation innovation inventory.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endParaRPr lang="en-US" sz="1000" dirty="0" smtClean="0">
              <a:solidFill>
                <a:srgbClr val="F8F8F8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John </a:t>
            </a:r>
            <a:r>
              <a:rPr lang="en-US" sz="2000" dirty="0" err="1" smtClean="0">
                <a:solidFill>
                  <a:srgbClr val="F8F8F8"/>
                </a:solidFill>
                <a:latin typeface="+mn-lt"/>
              </a:rPr>
              <a:t>Gruzelier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A </a:t>
            </a:r>
            <a:r>
              <a:rPr lang="en-US" sz="2000" dirty="0">
                <a:solidFill>
                  <a:srgbClr val="F8F8F8"/>
                </a:solidFill>
                <a:latin typeface="+mn-lt"/>
              </a:rPr>
              <a:t>theory of alpha/theta </a:t>
            </a:r>
            <a:r>
              <a:rPr lang="en-US" sz="2000" dirty="0" err="1">
                <a:solidFill>
                  <a:srgbClr val="F8F8F8"/>
                </a:solidFill>
                <a:latin typeface="+mn-lt"/>
              </a:rPr>
              <a:t>neurofeedback</a:t>
            </a:r>
            <a:r>
              <a:rPr lang="en-US" sz="2000" dirty="0">
                <a:solidFill>
                  <a:srgbClr val="F8F8F8"/>
                </a:solidFill>
                <a:latin typeface="+mn-lt"/>
              </a:rPr>
              <a:t>, creative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performance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enhancement</a:t>
            </a:r>
            <a:r>
              <a:rPr lang="en-US" sz="2000" dirty="0">
                <a:solidFill>
                  <a:srgbClr val="F8F8F8"/>
                </a:solidFill>
                <a:latin typeface="+mn-lt"/>
              </a:rPr>
              <a:t>, long distance functional connectivity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and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psychological integration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. </a:t>
            </a: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Cogn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rgbClr val="F8F8F8"/>
                </a:solidFill>
                <a:latin typeface="+mn-lt"/>
              </a:rPr>
              <a:t>Process</a:t>
            </a:r>
            <a:r>
              <a:rPr lang="pl-PL" sz="2000" dirty="0" smtClean="0">
                <a:solidFill>
                  <a:srgbClr val="F8F8F8"/>
                </a:solidFill>
                <a:latin typeface="+mn-lt"/>
              </a:rPr>
              <a:t> 2008</a:t>
            </a:r>
            <a:endParaRPr lang="en-US" sz="2000" dirty="0">
              <a:latin typeface="+mn-lt"/>
            </a:endParaRPr>
          </a:p>
        </p:txBody>
      </p:sp>
      <p:pic>
        <p:nvPicPr>
          <p:cNvPr id="1228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980728"/>
            <a:ext cx="19732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orun Neuroculture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46" y="2268191"/>
            <a:ext cx="171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172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648" y="115888"/>
            <a:ext cx="6337300" cy="6699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Kreatywność i demencja?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836613"/>
            <a:ext cx="8593138" cy="10922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Bruce L. Miller, Craig E. Hou, Emergence of Visual Creativity in Dementia. Arch Neurol. 61, 842-844, 2004.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07988" y="1643063"/>
            <a:ext cx="87360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effectLst/>
              </a:rPr>
              <a:t>Miller et al (UCSF) </a:t>
            </a:r>
            <a:r>
              <a:rPr lang="pl-PL" sz="2000" dirty="0" smtClean="0">
                <a:effectLst/>
              </a:rPr>
              <a:t>opisali pacjentów z otępieniem czołowo-skroniowym którzy pomimo uszkodzeń lewego przedniego płata skroniowego rozwinęli </a:t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ciekawe zdolności artystyczne</a:t>
            </a:r>
            <a:r>
              <a:rPr lang="en-US" sz="2000" dirty="0" smtClean="0">
                <a:effectLst/>
              </a:rPr>
              <a:t>. </a:t>
            </a:r>
            <a:endParaRPr lang="en-US" sz="2000" dirty="0">
              <a:effectLst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l-PL" sz="2000" dirty="0" smtClean="0">
                <a:effectLst/>
              </a:rPr>
              <a:t>W tego typu otępieniu zachowana jest dobra </a:t>
            </a:r>
            <a:r>
              <a:rPr lang="pl-PL" sz="2000" dirty="0" err="1" smtClean="0">
                <a:effectLst/>
              </a:rPr>
              <a:t>pamięc</a:t>
            </a:r>
            <a:r>
              <a:rPr lang="pl-PL" sz="2000" dirty="0" smtClean="0">
                <a:effectLst/>
              </a:rPr>
              <a:t>, pacjenci potrafią wykonywać proste kopie rysunków, ale część z nich zaczyna malować i ich zainteresowanie sztuką wzrasta pomimo rozwoju choroby</a:t>
            </a:r>
            <a:r>
              <a:rPr lang="en-US" sz="2000" dirty="0" smtClean="0">
                <a:effectLst/>
              </a:rPr>
              <a:t>.</a:t>
            </a:r>
            <a:endParaRPr lang="en-US" sz="2000" dirty="0">
              <a:effectLst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l-PL" sz="2000" dirty="0" smtClean="0">
                <a:effectLst/>
              </a:rPr>
              <a:t>Pojawia się przymus tworzenia, cz</a:t>
            </a:r>
            <a:r>
              <a:rPr lang="pl-PL" sz="2000" dirty="0" smtClean="0"/>
              <a:t>ęsto w realistycznym lub surrealistyczny </a:t>
            </a:r>
            <a:r>
              <a:rPr lang="en-US" sz="2000" dirty="0" err="1" smtClean="0">
                <a:effectLst/>
              </a:rPr>
              <a:t>styl</a:t>
            </a:r>
            <a:r>
              <a:rPr lang="pl-PL" sz="2000" dirty="0" smtClean="0">
                <a:effectLst/>
              </a:rPr>
              <a:t>u</a:t>
            </a:r>
            <a:r>
              <a:rPr lang="en-US" sz="2000" dirty="0" smtClean="0">
                <a:effectLst/>
              </a:rPr>
              <a:t>.</a:t>
            </a:r>
            <a:r>
              <a:rPr lang="pl-PL" sz="2000" dirty="0" smtClean="0">
                <a:effectLst/>
              </a:rPr>
              <a:t> Czemu?</a:t>
            </a:r>
            <a:endParaRPr lang="en-US" sz="2000" dirty="0">
              <a:effectLst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80" y="1285875"/>
            <a:ext cx="4524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57188" y="4857750"/>
            <a:ext cx="8658225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sz="2000" dirty="0" smtClean="0">
                <a:solidFill>
                  <a:srgbClr val="FFFFFF"/>
                </a:solidFill>
                <a:effectLst/>
              </a:rPr>
              <a:t>Efekt uwolnienia zahamowanych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? </a:t>
            </a:r>
            <a:endParaRPr lang="en-US" sz="2000" dirty="0">
              <a:solidFill>
                <a:srgbClr val="FFFFFF"/>
              </a:solidFill>
              <a:effectLst/>
            </a:endParaRPr>
          </a:p>
          <a:p>
            <a:pPr algn="l">
              <a:spcBef>
                <a:spcPct val="50000"/>
              </a:spcBef>
              <a:defRPr/>
            </a:pPr>
            <a:r>
              <a:rPr lang="pl-PL" sz="2000" dirty="0" smtClean="0">
                <a:solidFill>
                  <a:srgbClr val="FFFFFF"/>
                </a:solidFill>
                <a:effectLst/>
              </a:rPr>
              <a:t>Zahamowanie pojęć werbalnych które tamują artystyczne zapędy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?</a:t>
            </a:r>
            <a:endParaRPr lang="en-US" sz="2000" dirty="0">
              <a:solidFill>
                <a:srgbClr val="FFFFFF"/>
              </a:solidFill>
              <a:effectLst/>
            </a:endParaRPr>
          </a:p>
          <a:p>
            <a:pPr algn="l">
              <a:spcBef>
                <a:spcPct val="50000"/>
              </a:spcBef>
              <a:defRPr/>
            </a:pPr>
            <a:r>
              <a:rPr lang="pl-PL" sz="2000" dirty="0" smtClean="0">
                <a:solidFill>
                  <a:srgbClr val="FFFFFF"/>
                </a:solidFill>
                <a:effectLst/>
              </a:rPr>
              <a:t>Stopniowa zmiana połączeń kory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? </a:t>
            </a:r>
            <a:r>
              <a:rPr lang="pl-PL" sz="2000" dirty="0" smtClean="0">
                <a:solidFill>
                  <a:srgbClr val="FFFFFF"/>
                </a:solidFill>
                <a:effectLst/>
              </a:rPr>
              <a:t>Dziwna kompensacja utraty funkcji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?</a:t>
            </a:r>
            <a:endParaRPr lang="en-US" sz="2000" dirty="0">
              <a:solidFill>
                <a:srgbClr val="FFFFFF"/>
              </a:solidFill>
              <a:effectLst/>
            </a:endParaRPr>
          </a:p>
          <a:p>
            <a:pPr algn="l">
              <a:spcBef>
                <a:spcPct val="50000"/>
              </a:spcBef>
              <a:defRPr/>
            </a:pPr>
            <a:r>
              <a:rPr lang="pl-PL" sz="2000" dirty="0" smtClean="0">
                <a:solidFill>
                  <a:srgbClr val="FFFFFF"/>
                </a:solidFill>
                <a:effectLst/>
              </a:rPr>
              <a:t>Związek z zespołem </a:t>
            </a:r>
            <a:r>
              <a:rPr lang="pl-PL" sz="2000" dirty="0" err="1" smtClean="0">
                <a:solidFill>
                  <a:srgbClr val="FFFFFF"/>
                </a:solidFill>
                <a:effectLst/>
              </a:rPr>
              <a:t>sawanta</a:t>
            </a:r>
            <a:r>
              <a:rPr lang="pl-PL" sz="2000" dirty="0" smtClean="0">
                <a:solidFill>
                  <a:srgbClr val="FFFFFF"/>
                </a:solidFill>
                <a:effectLst/>
              </a:rPr>
              <a:t> i 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TMS (</a:t>
            </a:r>
            <a:r>
              <a:rPr lang="en-US" sz="2000" dirty="0">
                <a:solidFill>
                  <a:srgbClr val="FFFFFF"/>
                </a:solidFill>
                <a:effectLst/>
              </a:rPr>
              <a:t>A. Snyder,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MindLab</a:t>
            </a:r>
            <a:r>
              <a:rPr lang="en-US" sz="2000" dirty="0">
                <a:solidFill>
                  <a:srgbClr val="FFFFFF"/>
                </a:solidFill>
                <a:effectLst/>
              </a:rPr>
              <a:t> Sydney).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276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608"/>
            <a:ext cx="8280919" cy="6699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Czemu to działa?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123221"/>
            <a:ext cx="8699946" cy="1297667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dirty="0" smtClean="0">
                <a:latin typeface="+mn-lt"/>
              </a:rPr>
              <a:t>Niższe częstości = mniejsze zużycie energii, lepsza specjalizacja,  mniej szumów i procesów w tle, dłuższy okres w którym może nastąpić jednoczesne pobudzenie odległych obszarów a więc precyzyjna synchronizacja. </a:t>
            </a:r>
            <a:endParaRPr lang="en-US" dirty="0" smtClean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4676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89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ERP i </a:t>
            </a:r>
            <a:r>
              <a:rPr lang="pl-PL" dirty="0" smtClean="0"/>
              <a:t>przetwarzanie</a:t>
            </a:r>
            <a:r>
              <a:rPr lang="pl-PL" sz="3200" dirty="0" smtClean="0"/>
              <a:t> fonologiczne</a:t>
            </a:r>
            <a:endParaRPr lang="en-US" sz="32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8064698" cy="33750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err="1" smtClean="0">
                <a:solidFill>
                  <a:srgbClr val="FFFFFF"/>
                </a:solidFill>
              </a:rPr>
              <a:t>Denise</a:t>
            </a:r>
            <a:r>
              <a:rPr lang="pl-PL" sz="2000" dirty="0" smtClean="0">
                <a:solidFill>
                  <a:srgbClr val="FFFFFF"/>
                </a:solidFill>
              </a:rPr>
              <a:t> L. </a:t>
            </a:r>
            <a:r>
              <a:rPr lang="pl-PL" sz="2000" dirty="0" err="1" smtClean="0">
                <a:solidFill>
                  <a:srgbClr val="FFFFFF"/>
                </a:solidFill>
              </a:rPr>
              <a:t>Molfese</a:t>
            </a:r>
            <a:r>
              <a:rPr lang="pl-PL" sz="2000" dirty="0" smtClean="0">
                <a:solidFill>
                  <a:srgbClr val="FFFFFF"/>
                </a:solidFill>
              </a:rPr>
              <a:t>  (Center for </a:t>
            </a:r>
            <a:r>
              <a:rPr lang="pl-PL" sz="2000" dirty="0" err="1" smtClean="0">
                <a:solidFill>
                  <a:srgbClr val="FFFFFF"/>
                </a:solidFill>
              </a:rPr>
              <a:t>Research</a:t>
            </a:r>
            <a:r>
              <a:rPr lang="pl-PL" sz="2000" dirty="0" smtClean="0">
                <a:solidFill>
                  <a:srgbClr val="FFFFFF"/>
                </a:solidFill>
              </a:rPr>
              <a:t> in </a:t>
            </a:r>
            <a:r>
              <a:rPr lang="pl-PL" sz="2000" dirty="0" err="1" smtClean="0">
                <a:solidFill>
                  <a:srgbClr val="FFFFFF"/>
                </a:solidFill>
              </a:rPr>
              <a:t>Early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Childhood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Education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Uni</a:t>
            </a:r>
            <a:r>
              <a:rPr lang="pl-PL" sz="2000" dirty="0" smtClean="0">
                <a:solidFill>
                  <a:srgbClr val="FFFFFF"/>
                </a:solidFill>
              </a:rPr>
              <a:t>. Louisville) od wielu lat używa EEG do obserwacji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reakcji mózgu na różne bodźce, słuchowe, wzrokowe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i dotykowe.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Widać wyraźną korelację pomiędzy: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dirty="0" smtClean="0">
                <a:solidFill>
                  <a:srgbClr val="FFFFFF"/>
                </a:solidFill>
              </a:rPr>
              <a:t>Precyzją reakcji na bodźce słuchowe a zdolnościami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językowymi – filtry fonologiczne wykształcają się wcześnie.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pl-PL" sz="2000" dirty="0" smtClean="0">
                <a:solidFill>
                  <a:srgbClr val="FFFFFF"/>
                </a:solidFill>
              </a:rPr>
              <a:t>Reakcją mózgu, który wie, a więc powstają w nim skojarzenia, „echo” w odpowiedzi na pytania.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l-PL" sz="2000" dirty="0" smtClean="0">
              <a:solidFill>
                <a:srgbClr val="FF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019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249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ERP i czytanie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8064698" cy="33750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err="1" smtClean="0">
                <a:solidFill>
                  <a:srgbClr val="FFFFFF"/>
                </a:solidFill>
              </a:rPr>
              <a:t>Denise</a:t>
            </a:r>
            <a:r>
              <a:rPr lang="pl-PL" sz="2000" dirty="0" smtClean="0">
                <a:solidFill>
                  <a:srgbClr val="FFFFFF"/>
                </a:solidFill>
              </a:rPr>
              <a:t> L. </a:t>
            </a:r>
            <a:r>
              <a:rPr lang="pl-PL" sz="2000" dirty="0" err="1" smtClean="0">
                <a:solidFill>
                  <a:srgbClr val="FFFFFF"/>
                </a:solidFill>
              </a:rPr>
              <a:t>Molfese</a:t>
            </a:r>
            <a:r>
              <a:rPr lang="pl-PL" sz="2000" dirty="0" smtClean="0">
                <a:solidFill>
                  <a:srgbClr val="FFFFFF"/>
                </a:solidFill>
              </a:rPr>
              <a:t>  (Center for </a:t>
            </a:r>
            <a:r>
              <a:rPr lang="pl-PL" sz="2000" dirty="0" err="1" smtClean="0">
                <a:solidFill>
                  <a:srgbClr val="FFFFFF"/>
                </a:solidFill>
              </a:rPr>
              <a:t>Research</a:t>
            </a:r>
            <a:r>
              <a:rPr lang="pl-PL" sz="2000" dirty="0" smtClean="0">
                <a:solidFill>
                  <a:srgbClr val="FFFFFF"/>
                </a:solidFill>
              </a:rPr>
              <a:t> in </a:t>
            </a:r>
            <a:r>
              <a:rPr lang="pl-PL" sz="2000" dirty="0" err="1" smtClean="0">
                <a:solidFill>
                  <a:srgbClr val="FFFFFF"/>
                </a:solidFill>
              </a:rPr>
              <a:t>Early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Childhood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Education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Uni</a:t>
            </a:r>
            <a:r>
              <a:rPr lang="pl-PL" sz="2000" dirty="0" smtClean="0">
                <a:solidFill>
                  <a:srgbClr val="FFFFFF"/>
                </a:solidFill>
              </a:rPr>
              <a:t>. Louisville) od wielu lat używa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słuchowych potencjałów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wywołanych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>
                <a:solidFill>
                  <a:srgbClr val="FFFFFF"/>
                </a:solidFill>
              </a:rPr>
              <a:t>ERPs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r>
              <a:rPr lang="pl-PL" sz="2000" dirty="0" smtClean="0">
                <a:solidFill>
                  <a:srgbClr val="FFFFFF"/>
                </a:solidFill>
              </a:rPr>
              <a:t> do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pl-PL" sz="2000" dirty="0" smtClean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W drugim dniu życia widać już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rozróżnienia pomiędzy reakcją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na sylaby i inne dźwięki a z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kształtu tych potencjałów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udało się przewidzieć,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czy </a:t>
            </a:r>
            <a:r>
              <a:rPr lang="en-US" sz="2000" dirty="0" smtClean="0">
                <a:solidFill>
                  <a:srgbClr val="FFFFFF"/>
                </a:solidFill>
              </a:rPr>
              <a:t>8 </a:t>
            </a:r>
            <a:r>
              <a:rPr lang="pl-PL" sz="2000" dirty="0" smtClean="0">
                <a:solidFill>
                  <a:srgbClr val="FFFFFF"/>
                </a:solidFill>
              </a:rPr>
              <a:t>lat później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dziecko będzie czytało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normalnie (</a:t>
            </a:r>
            <a:r>
              <a:rPr lang="en-US" sz="2000" dirty="0" smtClean="0">
                <a:solidFill>
                  <a:srgbClr val="FFFFFF"/>
                </a:solidFill>
              </a:rPr>
              <a:t>19</a:t>
            </a:r>
            <a:r>
              <a:rPr lang="pl-PL" sz="2000" dirty="0" smtClean="0">
                <a:solidFill>
                  <a:srgbClr val="FFFFFF"/>
                </a:solidFill>
              </a:rPr>
              <a:t>/</a:t>
            </a:r>
            <a:r>
              <a:rPr lang="en-US" sz="2000" dirty="0" smtClean="0">
                <a:solidFill>
                  <a:srgbClr val="FFFFFF"/>
                </a:solidFill>
              </a:rPr>
              <a:t>24</a:t>
            </a:r>
            <a:r>
              <a:rPr lang="pl-PL" sz="2000" dirty="0" smtClean="0">
                <a:solidFill>
                  <a:srgbClr val="FFFFFF"/>
                </a:solidFill>
              </a:rPr>
              <a:t>),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smtClean="0">
                <a:solidFill>
                  <a:srgbClr val="FFFFFF"/>
                </a:solidFill>
              </a:rPr>
              <a:t/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słabo (7/7) lub będzie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en-US" sz="2000" dirty="0" err="1" smtClean="0">
                <a:solidFill>
                  <a:srgbClr val="FFFFFF"/>
                </a:solidFill>
              </a:rPr>
              <a:t>dysle</a:t>
            </a:r>
            <a:r>
              <a:rPr lang="pl-PL" sz="2000" dirty="0" err="1" smtClean="0">
                <a:solidFill>
                  <a:srgbClr val="FFFFFF"/>
                </a:solidFill>
              </a:rPr>
              <a:t>ktyczne</a:t>
            </a:r>
            <a:r>
              <a:rPr lang="pl-PL" sz="2000" dirty="0" smtClean="0">
                <a:solidFill>
                  <a:srgbClr val="FFFFFF"/>
                </a:solidFill>
              </a:rPr>
              <a:t> (</a:t>
            </a:r>
            <a:r>
              <a:rPr lang="en-US" sz="2000" dirty="0" smtClean="0">
                <a:solidFill>
                  <a:srgbClr val="FFFFFF"/>
                </a:solidFill>
              </a:rPr>
              <a:t>13</a:t>
            </a:r>
            <a:r>
              <a:rPr lang="pl-PL" sz="2000" dirty="0" smtClean="0">
                <a:solidFill>
                  <a:srgbClr val="FFFFFF"/>
                </a:solidFill>
              </a:rPr>
              <a:t>/</a:t>
            </a:r>
            <a:r>
              <a:rPr lang="en-US" sz="2000" dirty="0" smtClean="0">
                <a:solidFill>
                  <a:srgbClr val="FFFFFF"/>
                </a:solidFill>
              </a:rPr>
              <a:t>17</a:t>
            </a:r>
            <a:r>
              <a:rPr lang="pl-PL" sz="2000" dirty="0" smtClean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06" y="1628800"/>
            <a:ext cx="5132094" cy="490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50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Wzrokowe ERP i nauka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412776"/>
            <a:ext cx="3506144" cy="496855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Uczniowie szkoły średniej uczyli się nazw krajów pokazywanych na mapie politycznej z konturami. Po 15 minutach sprawdzono na ile dobrze utworzyły się w ich mózgach skojarzenia pomiędzy nazwami a kształtami, wykorzystując wzrokowe potencjały wywołane. Wyniki 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The </a:t>
            </a:r>
            <a:r>
              <a:rPr lang="en-US" sz="2000" dirty="0">
                <a:solidFill>
                  <a:srgbClr val="FFFFFF"/>
                </a:solidFill>
              </a:rPr>
              <a:t>two VERPs on the right side of the figure, </a:t>
            </a:r>
            <a:r>
              <a:rPr lang="en-US" sz="2000" dirty="0" smtClean="0">
                <a:solidFill>
                  <a:srgbClr val="FFFFFF"/>
                </a:solidFill>
              </a:rPr>
              <a:t>however</a:t>
            </a:r>
            <a:r>
              <a:rPr lang="en-US" sz="2000" dirty="0">
                <a:solidFill>
                  <a:srgbClr val="FFFFFF"/>
                </a:solidFill>
              </a:rPr>
              <a:t>, differ markedly from each other.</a:t>
            </a:r>
            <a:endParaRPr lang="pl-PL" sz="2000" dirty="0" smtClean="0">
              <a:solidFill>
                <a:srgbClr val="FFFFFF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94" y="1419327"/>
            <a:ext cx="508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5942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Geny i mózgi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3963"/>
            <a:ext cx="8389938" cy="1049337"/>
          </a:xfrm>
          <a:noFill/>
        </p:spPr>
        <p:txBody>
          <a:bodyPr lIns="92075" tIns="46038" rIns="92075" bIns="46038"/>
          <a:lstStyle/>
          <a:p>
            <a:pPr marL="457200" indent="-457200" algn="ctr" eaLnBrk="1" hangingPunct="1">
              <a:spcBef>
                <a:spcPct val="0"/>
              </a:spcBef>
              <a:buFontTx/>
              <a:buNone/>
            </a:pPr>
            <a:r>
              <a:rPr lang="pl-PL" sz="2000" dirty="0" smtClean="0"/>
              <a:t>Genetyka jest w modzie, ale pomyślmy ...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endParaRPr lang="pl-PL" sz="2000" dirty="0" smtClean="0"/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pl-PL" sz="2000" dirty="0" smtClean="0"/>
              <a:t>			Robak 			  Człowiek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8000" y="4368800"/>
            <a:ext cx="6970464" cy="22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19.000 genów		       23.000 genów</a:t>
            </a: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302 neurony		       100 mld neuronów (10</a:t>
            </a:r>
            <a:r>
              <a:rPr lang="pl-PL" sz="2000" kern="0" baseline="30000" dirty="0">
                <a:latin typeface="+mn-lt"/>
              </a:rPr>
              <a:t>11</a:t>
            </a:r>
            <a:r>
              <a:rPr lang="pl-PL" sz="2000" kern="0" dirty="0">
                <a:latin typeface="+mn-lt"/>
              </a:rPr>
              <a:t>)</a:t>
            </a: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7800 synaps 		        ~ 10</a:t>
            </a:r>
            <a:r>
              <a:rPr lang="pl-PL" sz="2000" kern="0" baseline="30000" dirty="0">
                <a:latin typeface="+mn-lt"/>
              </a:rPr>
              <a:t>14</a:t>
            </a:r>
            <a:r>
              <a:rPr lang="pl-PL" sz="2000" kern="0" dirty="0">
                <a:latin typeface="+mn-lt"/>
              </a:rPr>
              <a:t> – 10</a:t>
            </a:r>
            <a:r>
              <a:rPr lang="pl-PL" sz="2000" kern="0" baseline="30000" dirty="0">
                <a:latin typeface="+mn-lt"/>
              </a:rPr>
              <a:t>15</a:t>
            </a:r>
            <a:r>
              <a:rPr lang="pl-PL" sz="2000" kern="0" dirty="0">
                <a:latin typeface="+mn-lt"/>
              </a:rPr>
              <a:t> synaps </a:t>
            </a:r>
          </a:p>
          <a:p>
            <a:pPr marL="457200" indent="-457200" algn="l">
              <a:defRPr/>
            </a:pPr>
            <a:endParaRPr lang="pl-PL" sz="2000" kern="0" baseline="-25000" dirty="0">
              <a:latin typeface="+mn-lt"/>
            </a:endParaRP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Wniosek:</a:t>
            </a:r>
          </a:p>
          <a:p>
            <a:pPr marL="457200" indent="-457200" algn="l">
              <a:defRPr/>
            </a:pPr>
            <a:r>
              <a:rPr lang="pl-PL" sz="2000" kern="0" dirty="0">
                <a:latin typeface="+mn-lt"/>
              </a:rPr>
              <a:t>Genetyka nie wystarczy by zrozumieć ludzki mózg. </a:t>
            </a:r>
            <a:endParaRPr lang="pl-PL" sz="2000" kern="0" dirty="0" smtClean="0">
              <a:latin typeface="+mn-lt"/>
            </a:endParaRPr>
          </a:p>
          <a:p>
            <a:pPr marL="457200" indent="-457200" algn="l">
              <a:defRPr/>
            </a:pPr>
            <a:r>
              <a:rPr lang="pl-PL" sz="2000" kern="0" dirty="0" smtClean="0">
                <a:latin typeface="+mn-lt"/>
              </a:rPr>
              <a:t>Nie będzie cudownej pigułki … </a:t>
            </a:r>
            <a:endParaRPr lang="pl-PL" sz="2000" kern="0" dirty="0">
              <a:latin typeface="+mn-lt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425700"/>
            <a:ext cx="163036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503488"/>
            <a:ext cx="1470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6577655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err="1" smtClean="0"/>
              <a:t>rTMS</a:t>
            </a:r>
            <a:r>
              <a:rPr lang="pl-PL" sz="3200" dirty="0" smtClean="0"/>
              <a:t> i zespół </a:t>
            </a:r>
            <a:r>
              <a:rPr lang="pl-PL" sz="3200" dirty="0" err="1" smtClean="0"/>
              <a:t>savanta</a:t>
            </a:r>
            <a:endParaRPr lang="en-US" sz="320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125539"/>
            <a:ext cx="5976466" cy="2591494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Allan W. </a:t>
            </a:r>
            <a:r>
              <a:rPr lang="pl-PL" sz="2000" dirty="0" err="1" smtClean="0">
                <a:solidFill>
                  <a:srgbClr val="FFFFFF"/>
                </a:solidFill>
              </a:rPr>
              <a:t>Snyder</a:t>
            </a:r>
            <a:r>
              <a:rPr lang="pl-PL" sz="2000" dirty="0" smtClean="0">
                <a:solidFill>
                  <a:srgbClr val="FFFFFF"/>
                </a:solidFill>
              </a:rPr>
              <a:t> et al. (</a:t>
            </a:r>
            <a:r>
              <a:rPr lang="pl-PL" sz="2000" dirty="0">
                <a:solidFill>
                  <a:srgbClr val="FFFFFF"/>
                </a:solidFill>
              </a:rPr>
              <a:t>Centre for the </a:t>
            </a:r>
            <a:r>
              <a:rPr lang="pl-PL" sz="2000" dirty="0" err="1">
                <a:solidFill>
                  <a:srgbClr val="FFFFFF"/>
                </a:solidFill>
              </a:rPr>
              <a:t>Mind</a:t>
            </a:r>
            <a:r>
              <a:rPr lang="pl-PL" sz="2000" dirty="0">
                <a:solidFill>
                  <a:srgbClr val="FFFFFF"/>
                </a:solidFill>
              </a:rPr>
              <a:t>, The </a:t>
            </a:r>
            <a:r>
              <a:rPr lang="pl-PL" sz="2000" dirty="0" err="1">
                <a:solidFill>
                  <a:srgbClr val="FFFFFF"/>
                </a:solidFill>
              </a:rPr>
              <a:t>University</a:t>
            </a:r>
            <a:r>
              <a:rPr lang="pl-PL" sz="2000" dirty="0">
                <a:solidFill>
                  <a:srgbClr val="FFFFFF"/>
                </a:solidFill>
              </a:rPr>
              <a:t> of </a:t>
            </a:r>
            <a:r>
              <a:rPr lang="pl-PL" sz="2000" dirty="0" smtClean="0">
                <a:solidFill>
                  <a:srgbClr val="FFFFFF"/>
                </a:solidFill>
              </a:rPr>
              <a:t>Sydney), </a:t>
            </a:r>
            <a:r>
              <a:rPr lang="en-US" sz="2000" dirty="0">
                <a:solidFill>
                  <a:srgbClr val="FFFFFF"/>
                </a:solidFill>
              </a:rPr>
              <a:t>Savant-like skills exposed in normal people by suppressing the left </a:t>
            </a:r>
            <a:r>
              <a:rPr lang="en-US" sz="2000" dirty="0" err="1">
                <a:solidFill>
                  <a:srgbClr val="FFFFFF"/>
                </a:solidFill>
              </a:rPr>
              <a:t>fronto</a:t>
            </a:r>
            <a:r>
              <a:rPr lang="en-US" sz="2000" dirty="0">
                <a:solidFill>
                  <a:srgbClr val="FFFFFF"/>
                </a:solidFill>
              </a:rPr>
              <a:t>-temporal </a:t>
            </a:r>
            <a:r>
              <a:rPr lang="en-US" sz="2000" dirty="0" smtClean="0">
                <a:solidFill>
                  <a:srgbClr val="FFFFFF"/>
                </a:solidFill>
              </a:rPr>
              <a:t>lobe</a:t>
            </a:r>
            <a:r>
              <a:rPr lang="pl-PL" sz="2000" dirty="0" smtClean="0">
                <a:solidFill>
                  <a:srgbClr val="FFFFFF"/>
                </a:solidFill>
              </a:rPr>
              <a:t>.  </a:t>
            </a:r>
            <a:r>
              <a:rPr lang="pl-PL" sz="2000" dirty="0" err="1" smtClean="0">
                <a:solidFill>
                  <a:srgbClr val="FFFFFF"/>
                </a:solidFill>
              </a:rPr>
              <a:t>Journal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>
                <a:solidFill>
                  <a:srgbClr val="FFFFFF"/>
                </a:solidFill>
              </a:rPr>
              <a:t>of </a:t>
            </a:r>
            <a:r>
              <a:rPr lang="pl-PL" sz="2000" dirty="0" err="1">
                <a:solidFill>
                  <a:srgbClr val="FFFFFF"/>
                </a:solidFill>
              </a:rPr>
              <a:t>Integrative</a:t>
            </a:r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Neuroscience</a:t>
            </a:r>
            <a:r>
              <a:rPr lang="pl-PL" sz="2000" dirty="0">
                <a:solidFill>
                  <a:srgbClr val="FFFFFF"/>
                </a:solidFill>
              </a:rPr>
              <a:t>, </a:t>
            </a:r>
            <a:r>
              <a:rPr lang="pl-PL" sz="2000" dirty="0" smtClean="0">
                <a:solidFill>
                  <a:srgbClr val="FFFFFF"/>
                </a:solidFill>
              </a:rPr>
              <a:t>2003 </a:t>
            </a:r>
            <a:endParaRPr lang="pl-PL" sz="2000" dirty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pl-PL" sz="2000" dirty="0">
                <a:solidFill>
                  <a:srgbClr val="FFFFFF"/>
                </a:solidFill>
              </a:rPr>
              <a:t>R.P. Chi, A.W. </a:t>
            </a:r>
            <a:r>
              <a:rPr lang="pl-PL" sz="2000" dirty="0" err="1" smtClean="0">
                <a:solidFill>
                  <a:srgbClr val="FFFFFF"/>
                </a:solidFill>
              </a:rPr>
              <a:t>Snyder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Facilitate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Insight</a:t>
            </a:r>
            <a:r>
              <a:rPr lang="pl-PL" sz="2000" dirty="0">
                <a:solidFill>
                  <a:srgbClr val="FFFFFF"/>
                </a:solidFill>
              </a:rPr>
              <a:t> by Non-</a:t>
            </a:r>
            <a:r>
              <a:rPr lang="pl-PL" sz="2000" dirty="0" err="1">
                <a:solidFill>
                  <a:srgbClr val="FFFFFF"/>
                </a:solidFill>
              </a:rPr>
              <a:t>Invasive</a:t>
            </a:r>
            <a:r>
              <a:rPr lang="pl-PL" sz="2000" dirty="0">
                <a:solidFill>
                  <a:srgbClr val="FFFFFF"/>
                </a:solidFill>
              </a:rPr>
              <a:t> Brain </a:t>
            </a:r>
            <a:r>
              <a:rPr lang="pl-PL" sz="2000" dirty="0" err="1" smtClean="0">
                <a:solidFill>
                  <a:srgbClr val="FFFFFF"/>
                </a:solidFill>
              </a:rPr>
              <a:t>Stimulation</a:t>
            </a:r>
            <a:r>
              <a:rPr lang="pl-PL" sz="2000" dirty="0" smtClean="0">
                <a:solidFill>
                  <a:srgbClr val="FFFFFF"/>
                </a:solidFill>
              </a:rPr>
              <a:t>, </a:t>
            </a:r>
            <a:r>
              <a:rPr lang="pl-PL" sz="2000" dirty="0" err="1" smtClean="0">
                <a:solidFill>
                  <a:srgbClr val="FFFFFF"/>
                </a:solidFill>
              </a:rPr>
              <a:t>PLoS</a:t>
            </a:r>
            <a:r>
              <a:rPr lang="pl-PL" sz="2000" dirty="0" smtClean="0">
                <a:solidFill>
                  <a:srgbClr val="FFFFFF"/>
                </a:solidFill>
              </a:rPr>
              <a:t> One 2011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407"/>
            <a:ext cx="25400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4284" y="3789040"/>
            <a:ext cx="8477974" cy="288032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Niektóre upośledzone umysłowo osoby wykazują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nadzwyczajne zdolności do zapamiętywania, liczenia,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rysowania, czy muzyki – zespół </a:t>
            </a:r>
            <a:r>
              <a:rPr lang="pl-PL" sz="2000" dirty="0" err="1" smtClean="0">
                <a:solidFill>
                  <a:srgbClr val="FFFFFF"/>
                </a:solidFill>
              </a:rPr>
              <a:t>sawanta</a:t>
            </a:r>
            <a:r>
              <a:rPr lang="pl-PL" sz="2000" dirty="0" smtClean="0">
                <a:solidFill>
                  <a:srgbClr val="FFFFFF"/>
                </a:solidFill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Czy można zamienić zdrowego człowieka w takiego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err="1" smtClean="0">
                <a:solidFill>
                  <a:srgbClr val="FFFFFF"/>
                </a:solidFill>
              </a:rPr>
              <a:t>Sawanta</a:t>
            </a:r>
            <a:r>
              <a:rPr lang="pl-PL" sz="2000" dirty="0" smtClean="0">
                <a:solidFill>
                  <a:srgbClr val="FFFFFF"/>
                </a:solidFill>
              </a:rPr>
              <a:t>? Silne pole magnetyczne (3 T) o niskiej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częstości przyłożone do lewego płata skroniowo-czołowego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Pomogło lepiej rysować 4 z </a:t>
            </a:r>
            <a:r>
              <a:rPr lang="en-US" sz="2000" dirty="0" smtClean="0">
                <a:solidFill>
                  <a:srgbClr val="FFFFFF"/>
                </a:solidFill>
              </a:rPr>
              <a:t>11 </a:t>
            </a:r>
            <a:r>
              <a:rPr lang="pl-PL" sz="2000" dirty="0" smtClean="0">
                <a:solidFill>
                  <a:srgbClr val="FFFFFF"/>
                </a:solidFill>
              </a:rPr>
              <a:t>uczestników eksperymentów.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Efekt utrzymuje się przez pewien czas po stymulacji. </a:t>
            </a:r>
            <a:br>
              <a:rPr lang="pl-PL" sz="2000" dirty="0" smtClean="0">
                <a:solidFill>
                  <a:srgbClr val="FFFFFF"/>
                </a:solidFill>
              </a:rPr>
            </a:br>
            <a:r>
              <a:rPr lang="pl-PL" sz="2000" dirty="0" smtClean="0">
                <a:solidFill>
                  <a:srgbClr val="FFFFFF"/>
                </a:solidFill>
              </a:rPr>
              <a:t>Zauważono też wpływ na uwagę wzrokową i inne funkcje. 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58" y="3501008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173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err="1" smtClean="0"/>
              <a:t>rTMS</a:t>
            </a:r>
            <a:r>
              <a:rPr lang="pl-PL" sz="3200" dirty="0" smtClean="0"/>
              <a:t> i zespół </a:t>
            </a:r>
            <a:r>
              <a:rPr lang="pl-PL" sz="3200" dirty="0" err="1" smtClean="0"/>
              <a:t>savanta</a:t>
            </a:r>
            <a:endParaRPr lang="en-US" sz="32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4284" y="5994400"/>
            <a:ext cx="8390203" cy="67496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Rysunki po sesji TMS są nieco bardziej intersujące.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63600"/>
            <a:ext cx="87249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380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err="1" smtClean="0"/>
              <a:t>rTMS</a:t>
            </a:r>
            <a:r>
              <a:rPr lang="pl-PL" dirty="0" smtClean="0"/>
              <a:t>/</a:t>
            </a:r>
            <a:r>
              <a:rPr lang="pl-PL" dirty="0" err="1" smtClean="0"/>
              <a:t>tDCS</a:t>
            </a:r>
            <a:r>
              <a:rPr lang="pl-PL" dirty="0" smtClean="0"/>
              <a:t> i zespół </a:t>
            </a:r>
            <a:r>
              <a:rPr lang="pl-PL" dirty="0" err="1" smtClean="0"/>
              <a:t>savanta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227" y="980728"/>
            <a:ext cx="8064698" cy="89376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V</a:t>
            </a:r>
            <a:r>
              <a:rPr lang="pl-PL" sz="2000" dirty="0">
                <a:solidFill>
                  <a:srgbClr val="FFFFFF"/>
                </a:solidFill>
              </a:rPr>
              <a:t>. P. </a:t>
            </a:r>
            <a:r>
              <a:rPr lang="pl-PL" sz="2000" dirty="0" smtClean="0">
                <a:solidFill>
                  <a:srgbClr val="FFFFFF"/>
                </a:solidFill>
              </a:rPr>
              <a:t>Clark et al. (</a:t>
            </a:r>
            <a:r>
              <a:rPr lang="pl-PL" sz="2000" dirty="0" err="1" smtClean="0">
                <a:solidFill>
                  <a:srgbClr val="FFFFFF"/>
                </a:solidFill>
              </a:rPr>
              <a:t>Mind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Research</a:t>
            </a:r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smtClean="0">
                <a:solidFill>
                  <a:srgbClr val="FFFFFF"/>
                </a:solidFill>
              </a:rPr>
              <a:t>Network, </a:t>
            </a:r>
            <a:r>
              <a:rPr lang="pl-PL" sz="2000" dirty="0" err="1" smtClean="0">
                <a:solidFill>
                  <a:srgbClr val="FFFFFF"/>
                </a:solidFill>
              </a:rPr>
              <a:t>University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>
                <a:solidFill>
                  <a:srgbClr val="FFFFFF"/>
                </a:solidFill>
              </a:rPr>
              <a:t>of New </a:t>
            </a:r>
            <a:r>
              <a:rPr lang="pl-PL" sz="2000" dirty="0" smtClean="0">
                <a:solidFill>
                  <a:srgbClr val="FFFFFF"/>
                </a:solidFill>
              </a:rPr>
              <a:t>Mexico) </a:t>
            </a:r>
            <a:r>
              <a:rPr lang="pl-PL" sz="2000" dirty="0" err="1" smtClean="0">
                <a:solidFill>
                  <a:srgbClr val="FFFFFF"/>
                </a:solidFill>
              </a:rPr>
              <a:t>Transcranial</a:t>
            </a:r>
            <a:r>
              <a:rPr lang="pl-PL" sz="2000" dirty="0" smtClean="0">
                <a:solidFill>
                  <a:srgbClr val="FFFFFF"/>
                </a:solidFill>
              </a:rPr>
              <a:t> Direct </a:t>
            </a:r>
            <a:r>
              <a:rPr lang="pl-PL" sz="2000" dirty="0" err="1" smtClean="0">
                <a:solidFill>
                  <a:srgbClr val="FFFFFF"/>
                </a:solidFill>
              </a:rPr>
              <a:t>Current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err="1" smtClean="0">
                <a:solidFill>
                  <a:srgbClr val="FFFFFF"/>
                </a:solidFill>
              </a:rPr>
              <a:t>Stimulation</a:t>
            </a:r>
            <a:r>
              <a:rPr lang="pl-PL" sz="2000" dirty="0" smtClean="0">
                <a:solidFill>
                  <a:srgbClr val="FFFFFF"/>
                </a:solidFill>
              </a:rPr>
              <a:t> (TDCS) </a:t>
            </a:r>
            <a:r>
              <a:rPr lang="pl-PL" sz="2000" dirty="0" err="1" smtClean="0">
                <a:solidFill>
                  <a:srgbClr val="FFFFFF"/>
                </a:solidFill>
              </a:rPr>
              <a:t>Targeted</a:t>
            </a:r>
            <a:r>
              <a:rPr lang="pl-PL" sz="2000" dirty="0" smtClean="0">
                <a:solidFill>
                  <a:srgbClr val="FFFFFF"/>
                </a:solidFill>
              </a:rPr>
              <a:t> Using Brain </a:t>
            </a:r>
            <a:r>
              <a:rPr lang="pl-PL" sz="2000" dirty="0" err="1" smtClean="0">
                <a:solidFill>
                  <a:srgbClr val="FFFFFF"/>
                </a:solidFill>
              </a:rPr>
              <a:t>Imaging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000" dirty="0" err="1" smtClean="0">
                <a:solidFill>
                  <a:srgbClr val="FFFFFF"/>
                </a:solidFill>
              </a:rPr>
              <a:t>Accelerates</a:t>
            </a:r>
            <a:r>
              <a:rPr lang="pl-PL" sz="2000" dirty="0" smtClean="0">
                <a:solidFill>
                  <a:srgbClr val="FFFFFF"/>
                </a:solidFill>
              </a:rPr>
              <a:t> </a:t>
            </a:r>
            <a:r>
              <a:rPr lang="pl-PL" sz="2000" dirty="0" smtClean="0">
                <a:solidFill>
                  <a:srgbClr val="FFFFFF"/>
                </a:solidFill>
              </a:rPr>
              <a:t>Learning – czyli pobudzanie odpowiednich struktur. </a:t>
            </a: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www.diytdcs.com/media/mindResearchNetworkVinceClar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9298"/>
            <a:ext cx="76200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88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Etapy uczenia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9" name="Symbol zastępczy zawartości 6"/>
          <p:cNvSpPr txBox="1">
            <a:spLocks/>
          </p:cNvSpPr>
          <p:nvPr/>
        </p:nvSpPr>
        <p:spPr bwMode="auto">
          <a:xfrm>
            <a:off x="611560" y="1124743"/>
            <a:ext cx="4808165" cy="545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r>
              <a:rPr lang="pl-PL" sz="2000" dirty="0" smtClean="0"/>
              <a:t>Rozwiązywanie </a:t>
            </a:r>
            <a:r>
              <a:rPr lang="pl-PL" sz="2000" dirty="0"/>
              <a:t>problemu to triada: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świadome postawienie zadania;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nieświadome wykonanie obliczeń;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/>
              <a:t>świadome przedstawienie rozwiązania. </a:t>
            </a:r>
          </a:p>
          <a:p>
            <a:pPr marL="0" indent="0"/>
            <a:r>
              <a:rPr lang="pl-PL" sz="2000" dirty="0"/>
              <a:t>Nie musimy się szczególnie wysilać </a:t>
            </a:r>
            <a:r>
              <a:rPr lang="pl-PL" sz="2000" dirty="0" smtClean="0"/>
              <a:t>przy rozwiązywaniu </a:t>
            </a:r>
            <a:r>
              <a:rPr lang="pl-PL" sz="2000" dirty="0"/>
              <a:t>problemów! </a:t>
            </a:r>
            <a:r>
              <a:rPr lang="pl-PL" sz="2000" dirty="0" smtClean="0">
                <a:solidFill>
                  <a:srgbClr val="FFFF00"/>
                </a:solidFill>
              </a:rPr>
              <a:t>Wystarczy się skupić i </a:t>
            </a:r>
            <a:r>
              <a:rPr lang="pl-PL" sz="2000" dirty="0">
                <a:solidFill>
                  <a:srgbClr val="FFFF00"/>
                </a:solidFill>
              </a:rPr>
              <a:t>oczekiwać na rozwiązanie</a:t>
            </a:r>
            <a:r>
              <a:rPr lang="pl-PL" sz="2000" dirty="0"/>
              <a:t>. </a:t>
            </a:r>
          </a:p>
          <a:p>
            <a:pPr marL="0" indent="0"/>
            <a:r>
              <a:rPr lang="pl-PL" sz="2000" dirty="0" smtClean="0"/>
              <a:t>Sposób działania mózgu można podzielić na takie 3 etapy przy</a:t>
            </a:r>
            <a:r>
              <a:rPr lang="pl-PL" sz="2000" dirty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szukaniu w pamięci;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percepcji niejednoznacznych rysunków i rozpoznawaniu obiektów;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planowaniu;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rozwiązywaniu problemów;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spontanicznym</a:t>
            </a:r>
            <a:r>
              <a:rPr lang="pl-PL" sz="2000" dirty="0"/>
              <a:t>, twórczym działaniu;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kontrolowaniu działania: intencja</a:t>
            </a:r>
            <a:r>
              <a:rPr lang="pl-PL" sz="2000" dirty="0"/>
              <a:t>, nieświadome wykonanie i wynik</a:t>
            </a:r>
            <a:r>
              <a:rPr lang="pl-PL" sz="2000" dirty="0" smtClean="0"/>
              <a:t>). 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124743"/>
            <a:ext cx="37242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60350"/>
            <a:ext cx="5472112" cy="7207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dirty="0" smtClean="0"/>
              <a:t>Perspektywy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052513"/>
            <a:ext cx="8496300" cy="5616575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dirty="0" err="1" smtClean="0"/>
              <a:t>Neuroedukacja</a:t>
            </a:r>
            <a:r>
              <a:rPr lang="pl-PL" dirty="0" smtClean="0"/>
              <a:t> jest jeszcze w powijakach, wiele jeszcze 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wiemy.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dirty="0" err="1" smtClean="0"/>
              <a:t>Neuroplastyczność</a:t>
            </a:r>
            <a:r>
              <a:rPr lang="pl-PL" dirty="0" smtClean="0"/>
              <a:t> </a:t>
            </a:r>
            <a:r>
              <a:rPr lang="pl-PL" dirty="0" smtClean="0"/>
              <a:t>można będzie regulować, przygotowując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mózgi </a:t>
            </a:r>
            <a:r>
              <a:rPr lang="pl-PL" dirty="0" smtClean="0"/>
              <a:t>do uczenia i kreatywnego myślenia.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Uczenie niemowląt: ciekawość, eksploracja, pamięć robocza …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Rola emocji i mechanizmy uwagi w </a:t>
            </a:r>
            <a:r>
              <a:rPr lang="pl-PL" dirty="0" err="1" smtClean="0"/>
              <a:t>neuroplastyczności</a:t>
            </a:r>
            <a:r>
              <a:rPr lang="pl-PL" dirty="0" smtClean="0"/>
              <a:t>.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Głębokie kodowanie, wiele </a:t>
            </a:r>
            <a:r>
              <a:rPr lang="pl-PL" dirty="0" smtClean="0"/>
              <a:t>skojarzeń, motywacja, glukoza i tlen. </a:t>
            </a:r>
            <a:endParaRPr lang="pl-PL" dirty="0" smtClean="0"/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EEG do testowania poziomu wiedzy i wczesnej diagnostyki.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err="1" smtClean="0"/>
              <a:t>Neurofeedback</a:t>
            </a:r>
            <a:r>
              <a:rPr lang="pl-PL" dirty="0" smtClean="0"/>
              <a:t> i relaksacja jako przygotowanie mózgu do uczenia: Sita. </a:t>
            </a:r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Bezpośrednia stymulacja mózgu: DCS, TMS.</a:t>
            </a:r>
            <a:endParaRPr lang="pl-PL" dirty="0"/>
          </a:p>
          <a:p>
            <a:pPr marL="342900" indent="-342900" algn="l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/>
              <a:t>Farmakologia? </a:t>
            </a:r>
            <a:r>
              <a:rPr lang="pl-PL" dirty="0" smtClean="0"/>
              <a:t>Chyba niezbyt precyzyjna. </a:t>
            </a:r>
            <a:endParaRPr lang="pl-PL" dirty="0" smtClean="0"/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dirty="0" smtClean="0"/>
              <a:t>Teorie </a:t>
            </a:r>
            <a:r>
              <a:rPr lang="pl-PL" dirty="0" smtClean="0"/>
              <a:t>pedagogiczne </a:t>
            </a:r>
            <a:r>
              <a:rPr lang="pl-PL" dirty="0" smtClean="0"/>
              <a:t>i </a:t>
            </a:r>
            <a:r>
              <a:rPr lang="pl-PL" dirty="0" smtClean="0"/>
              <a:t>socjotechnika coraz ściślej związane z neurobiologią.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Czemu rozsądni ludzie </a:t>
            </a:r>
            <a:r>
              <a:rPr lang="pl-PL" dirty="0" smtClean="0"/>
              <a:t>wierzą w dziwne rzeczy, </a:t>
            </a:r>
            <a:r>
              <a:rPr lang="pl-PL" dirty="0" smtClean="0"/>
              <a:t>np. teorie </a:t>
            </a:r>
            <a:r>
              <a:rPr lang="pl-PL" dirty="0" smtClean="0"/>
              <a:t>spiskowe? 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endParaRPr lang="pl-PL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0"/>
            <a:ext cx="18510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109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754698"/>
            <a:ext cx="6124575" cy="111442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569" y="836712"/>
            <a:ext cx="1333500" cy="18002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0" y="2052638"/>
            <a:ext cx="4667250" cy="2038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pole tekstowe 1"/>
          <p:cNvSpPr txBox="1"/>
          <p:nvPr/>
        </p:nvSpPr>
        <p:spPr>
          <a:xfrm>
            <a:off x="1043608" y="4437112"/>
            <a:ext cx="6538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 err="1" smtClean="0">
                <a:solidFill>
                  <a:prstClr val="white"/>
                </a:solidFill>
                <a:latin typeface="Calibri"/>
              </a:rPr>
              <a:t>Neuroculture</a:t>
            </a:r>
            <a:r>
              <a:rPr lang="pl-PL" sz="2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pl-PL" sz="2400" dirty="0" err="1" smtClean="0">
                <a:solidFill>
                  <a:prstClr val="white"/>
                </a:solidFill>
                <a:latin typeface="Calibri"/>
              </a:rPr>
              <a:t>meetings</a:t>
            </a:r>
            <a:r>
              <a:rPr lang="pl-PL" sz="2400" dirty="0" smtClean="0">
                <a:solidFill>
                  <a:prstClr val="white"/>
                </a:solidFill>
                <a:latin typeface="Calibri"/>
              </a:rPr>
              <a:t>: </a:t>
            </a:r>
          </a:p>
          <a:p>
            <a:pPr>
              <a:defRPr/>
            </a:pPr>
            <a:r>
              <a:rPr lang="pl-PL" sz="2400" dirty="0" smtClean="0">
                <a:solidFill>
                  <a:prstClr val="white"/>
                </a:solidFill>
                <a:latin typeface="Calibri"/>
              </a:rPr>
              <a:t>Mózg </a:t>
            </a:r>
            <a:r>
              <a:rPr lang="pl-PL" sz="2400" dirty="0">
                <a:solidFill>
                  <a:prstClr val="white"/>
                </a:solidFill>
                <a:latin typeface="Calibri"/>
              </a:rPr>
              <a:t>i </a:t>
            </a:r>
            <a:r>
              <a:rPr lang="pl-PL" sz="2400">
                <a:solidFill>
                  <a:prstClr val="white"/>
                </a:solidFill>
                <a:latin typeface="Calibri"/>
              </a:rPr>
              <a:t>muzyka </a:t>
            </a:r>
            <a:r>
              <a:rPr lang="pl-PL" sz="240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pl-PL" sz="24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pl-PL" sz="2400" dirty="0" smtClean="0">
                <a:solidFill>
                  <a:prstClr val="white"/>
                </a:solidFill>
                <a:latin typeface="Calibri"/>
              </a:rPr>
            </a:br>
            <a:r>
              <a:rPr lang="pl-PL" sz="2400" dirty="0" err="1" smtClean="0">
                <a:solidFill>
                  <a:prstClr val="white"/>
                </a:solidFill>
                <a:latin typeface="Calibri"/>
              </a:rPr>
              <a:t>LeDoux</a:t>
            </a:r>
            <a:r>
              <a:rPr lang="pl-PL" sz="2400" dirty="0">
                <a:solidFill>
                  <a:prstClr val="white"/>
                </a:solidFill>
                <a:latin typeface="Calibri"/>
              </a:rPr>
              <a:t>, Edelman, </a:t>
            </a:r>
            <a:r>
              <a:rPr lang="pl-PL" sz="2400" dirty="0" err="1">
                <a:solidFill>
                  <a:prstClr val="white"/>
                </a:solidFill>
                <a:latin typeface="Calibri"/>
              </a:rPr>
              <a:t>Baars</a:t>
            </a:r>
            <a:r>
              <a:rPr lang="pl-PL" sz="2400" dirty="0">
                <a:solidFill>
                  <a:prstClr val="white"/>
                </a:solidFill>
                <a:latin typeface="Calibri"/>
              </a:rPr>
              <a:t>  … </a:t>
            </a:r>
            <a:r>
              <a:rPr lang="pl-PL" sz="24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pl-PL" sz="2400" dirty="0" smtClean="0">
                <a:solidFill>
                  <a:prstClr val="white"/>
                </a:solidFill>
                <a:latin typeface="Calibri"/>
              </a:rPr>
            </a:br>
            <a:endParaRPr lang="pl-PL" sz="2400" dirty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pl-PL" sz="2400" dirty="0" smtClean="0">
                <a:solidFill>
                  <a:prstClr val="white"/>
                </a:solidFill>
                <a:latin typeface="Calibri"/>
              </a:rPr>
              <a:t>Mózgi i taniec, mózgi i sztuka … w kolejnych latach. </a:t>
            </a:r>
          </a:p>
          <a:p>
            <a:pPr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/>
                <a:hlinkClick r:id="rId6"/>
              </a:rPr>
              <a:t>http://www.kognitywistyka.umk.pl</a:t>
            </a:r>
            <a:r>
              <a:rPr lang="pl-PL" sz="2400" dirty="0" smtClean="0">
                <a:solidFill>
                  <a:prstClr val="white"/>
                </a:solidFill>
                <a:latin typeface="Calibri"/>
                <a:hlinkClick r:id="rId6"/>
              </a:rPr>
              <a:t>/</a:t>
            </a:r>
            <a:endParaRPr lang="pl-PL" sz="2400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71788"/>
            <a:ext cx="22558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622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8313" y="188913"/>
            <a:ext cx="2971800" cy="32400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synchronizację neuronów.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567213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775F55"/>
              </a:buClr>
              <a:buSzPct val="115000"/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Google: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Duch =&gt;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Prace, referaty …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60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13063"/>
            <a:ext cx="2592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58" y="29693"/>
            <a:ext cx="5286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Od 0 do 24 miesięcy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23963"/>
            <a:ext cx="8389938" cy="4445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pl-PL" sz="2000" smtClean="0"/>
              <a:t>Mózg po urodzeniu ma tylko ¼ końcowej masy. </a:t>
            </a:r>
          </a:p>
        </p:txBody>
      </p:sp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188" y="1940783"/>
            <a:ext cx="763905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Modele kognitywne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484784"/>
            <a:ext cx="83267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Neuronauki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głównie badania podstawowe,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molekularne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mechanizmy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uczenia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się,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neuroplastyczność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Psychologia kognitywna: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pomiędzy mózgiem a zachowaniem,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uproszczone modele przepływu informacji.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Neuroedukacja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głównie zastosowania wyników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neuronauk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i psychologii kognitywnej,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wystarczą modele kognitywne?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Lepsze będzie zrozumienie jak informacja przepływa przez mózg i jak go zmienia.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5811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Modele kognitywne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cs typeface="Calibri" pitchFamily="34" charset="0"/>
              </a:rPr>
              <a:t>Procesy w mózgu przebiegają drogami wyżłobionymi przez doświadczenie. </a:t>
            </a:r>
            <a:endParaRPr lang="en-US" dirty="0">
              <a:cs typeface="Calibri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51112"/>
              </p:ext>
            </p:extLst>
          </p:nvPr>
        </p:nvGraphicFramePr>
        <p:xfrm>
          <a:off x="1907704" y="1916832"/>
          <a:ext cx="6048672" cy="42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4" imgW="12428571" imgH="8771429" progId="MSPhotoEd.3">
                  <p:embed/>
                </p:oleObj>
              </mc:Choice>
              <mc:Fallback>
                <p:oleObj name="Photo Editor Photo" r:id="rId4" imgW="12428571" imgH="877142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16832"/>
                        <a:ext cx="6048672" cy="426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8488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Modele kognitywne</a:t>
            </a:r>
          </a:p>
        </p:txBody>
      </p:sp>
      <p:sp>
        <p:nvSpPr>
          <p:cNvPr id="2" name="Prostokąt 1"/>
          <p:cNvSpPr/>
          <p:nvPr/>
        </p:nvSpPr>
        <p:spPr bwMode="auto">
          <a:xfrm>
            <a:off x="3241926" y="6139813"/>
            <a:ext cx="136815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Mowa</a:t>
            </a:r>
          </a:p>
        </p:txBody>
      </p:sp>
      <p:sp>
        <p:nvSpPr>
          <p:cNvPr id="6" name="Prostokąt 5"/>
          <p:cNvSpPr/>
          <p:nvPr/>
        </p:nvSpPr>
        <p:spPr bwMode="auto">
          <a:xfrm>
            <a:off x="2445536" y="4595071"/>
            <a:ext cx="296093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Rep.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</a:t>
            </a:r>
            <a:r>
              <a:rPr kumimoji="0" lang="pl-PL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preleksykalna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1094708" y="5224279"/>
            <a:ext cx="2831294" cy="4846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Cechy akustyczne</a:t>
            </a:r>
          </a:p>
        </p:txBody>
      </p:sp>
      <p:sp>
        <p:nvSpPr>
          <p:cNvPr id="8" name="Prostokąt 7"/>
          <p:cNvSpPr/>
          <p:nvPr/>
        </p:nvSpPr>
        <p:spPr bwMode="auto">
          <a:xfrm>
            <a:off x="5139828" y="5224279"/>
            <a:ext cx="136815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Fonemy</a:t>
            </a:r>
          </a:p>
        </p:txBody>
      </p:sp>
      <p:sp>
        <p:nvSpPr>
          <p:cNvPr id="9" name="Prostokąt 8"/>
          <p:cNvSpPr/>
          <p:nvPr/>
        </p:nvSpPr>
        <p:spPr bwMode="auto">
          <a:xfrm>
            <a:off x="3229649" y="3861048"/>
            <a:ext cx="3611044" cy="4395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Leksykon fonologiczny</a:t>
            </a:r>
          </a:p>
        </p:txBody>
      </p:sp>
      <p:sp>
        <p:nvSpPr>
          <p:cNvPr id="10" name="Prostokąt 9"/>
          <p:cNvSpPr/>
          <p:nvPr/>
        </p:nvSpPr>
        <p:spPr bwMode="auto">
          <a:xfrm>
            <a:off x="1623015" y="2964622"/>
            <a:ext cx="2102956" cy="7699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Leksykon ortograficzny</a:t>
            </a:r>
          </a:p>
        </p:txBody>
      </p:sp>
      <p:sp>
        <p:nvSpPr>
          <p:cNvPr id="11" name="Prostokąt 10"/>
          <p:cNvSpPr/>
          <p:nvPr/>
        </p:nvSpPr>
        <p:spPr bwMode="auto">
          <a:xfrm>
            <a:off x="4809240" y="2852936"/>
            <a:ext cx="2102956" cy="7699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Leksykon semantyczny</a:t>
            </a:r>
          </a:p>
        </p:txBody>
      </p:sp>
      <p:sp>
        <p:nvSpPr>
          <p:cNvPr id="12" name="Prostokąt 11"/>
          <p:cNvSpPr/>
          <p:nvPr/>
        </p:nvSpPr>
        <p:spPr bwMode="auto">
          <a:xfrm>
            <a:off x="493712" y="2392913"/>
            <a:ext cx="2835356" cy="45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Rep. ortograficzne</a:t>
            </a:r>
          </a:p>
        </p:txBody>
      </p:sp>
      <p:sp>
        <p:nvSpPr>
          <p:cNvPr id="13" name="Prostokąt 12"/>
          <p:cNvSpPr/>
          <p:nvPr/>
        </p:nvSpPr>
        <p:spPr bwMode="auto">
          <a:xfrm>
            <a:off x="4837156" y="1672364"/>
            <a:ext cx="2102956" cy="4265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Rep. wizualne</a:t>
            </a:r>
          </a:p>
        </p:txBody>
      </p:sp>
      <p:sp>
        <p:nvSpPr>
          <p:cNvPr id="14" name="Prostokąt 13"/>
          <p:cNvSpPr/>
          <p:nvPr/>
        </p:nvSpPr>
        <p:spPr bwMode="auto">
          <a:xfrm>
            <a:off x="4837156" y="2243921"/>
            <a:ext cx="2102956" cy="4265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Rep. pojęć</a:t>
            </a:r>
          </a:p>
        </p:txBody>
      </p:sp>
      <p:sp>
        <p:nvSpPr>
          <p:cNvPr id="15" name="Prostokąt 14"/>
          <p:cNvSpPr/>
          <p:nvPr/>
        </p:nvSpPr>
        <p:spPr bwMode="auto">
          <a:xfrm>
            <a:off x="493712" y="1790621"/>
            <a:ext cx="2835356" cy="45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Rep. Ruchowe</a:t>
            </a:r>
          </a:p>
        </p:txBody>
      </p:sp>
      <p:sp>
        <p:nvSpPr>
          <p:cNvPr id="16" name="Prostokąt 15"/>
          <p:cNvSpPr/>
          <p:nvPr/>
        </p:nvSpPr>
        <p:spPr bwMode="auto">
          <a:xfrm>
            <a:off x="493712" y="1219064"/>
            <a:ext cx="2835356" cy="45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Pisanie/Rysowanie</a:t>
            </a:r>
          </a:p>
        </p:txBody>
      </p:sp>
      <p:sp>
        <p:nvSpPr>
          <p:cNvPr id="17" name="Prostokąt 16"/>
          <p:cNvSpPr/>
          <p:nvPr/>
        </p:nvSpPr>
        <p:spPr bwMode="auto">
          <a:xfrm>
            <a:off x="4405024" y="1185911"/>
            <a:ext cx="2102956" cy="4265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Obiekty</a:t>
            </a:r>
          </a:p>
        </p:txBody>
      </p:sp>
      <p:cxnSp>
        <p:nvCxnSpPr>
          <p:cNvPr id="5" name="Łącznik prosty ze strzałką 4"/>
          <p:cNvCxnSpPr>
            <a:stCxn id="7" idx="3"/>
            <a:endCxn id="8" idx="1"/>
          </p:cNvCxnSpPr>
          <p:nvPr/>
        </p:nvCxnSpPr>
        <p:spPr bwMode="auto">
          <a:xfrm flipV="1">
            <a:off x="3926002" y="5440303"/>
            <a:ext cx="1213826" cy="262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 bwMode="auto">
          <a:xfrm flipV="1">
            <a:off x="4078402" y="5656327"/>
            <a:ext cx="956769" cy="483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 bwMode="auto">
          <a:xfrm flipH="1" flipV="1">
            <a:off x="2445536" y="5708899"/>
            <a:ext cx="1190360" cy="4309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227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ielony gradient">
  <a:themeElements>
    <a:clrScheme name="Zielony gradien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25859</TotalTime>
  <Words>2551</Words>
  <Application>Microsoft Office PowerPoint</Application>
  <PresentationFormat>Pokaz na ekranie (4:3)</PresentationFormat>
  <Paragraphs>394</Paragraphs>
  <Slides>56</Slides>
  <Notes>55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0" baseType="lpstr">
      <vt:lpstr>Projekt domyślny</vt:lpstr>
      <vt:lpstr>1_Projekt domyślny</vt:lpstr>
      <vt:lpstr>Zielony gradient</vt:lpstr>
      <vt:lpstr>Photo Editor Photo</vt:lpstr>
      <vt:lpstr>Stan obecny i perspektywy neuroedukacji</vt:lpstr>
      <vt:lpstr>Plan </vt:lpstr>
      <vt:lpstr>Neuronalny determinizm</vt:lpstr>
      <vt:lpstr>Neuroedukacja</vt:lpstr>
      <vt:lpstr>Geny i mózgi</vt:lpstr>
      <vt:lpstr>Od 0 do 24 miesięcy</vt:lpstr>
      <vt:lpstr>Modele kognitywne</vt:lpstr>
      <vt:lpstr>Modele kognitywne</vt:lpstr>
      <vt:lpstr>Modele kognitywne</vt:lpstr>
      <vt:lpstr>Zabawki</vt:lpstr>
      <vt:lpstr>Mózg jako substrat</vt:lpstr>
      <vt:lpstr>Przestrzeń neuronalna</vt:lpstr>
      <vt:lpstr>Prezentacja programu PowerPoint</vt:lpstr>
      <vt:lpstr>Kiedy powstają świadome wrażenia?</vt:lpstr>
      <vt:lpstr>Kiedy powstają świadome wrażenia?</vt:lpstr>
      <vt:lpstr>Nieświadome wybory</vt:lpstr>
      <vt:lpstr>Co wie niemowlę?</vt:lpstr>
      <vt:lpstr>A-nie B</vt:lpstr>
      <vt:lpstr>Co wie dorosły?</vt:lpstr>
      <vt:lpstr>Konektom</vt:lpstr>
      <vt:lpstr>Ośrodki mowy</vt:lpstr>
      <vt:lpstr>Język (165 eksperymentów)</vt:lpstr>
      <vt:lpstr>Pojęcia jako “obiekty umysłu”</vt:lpstr>
      <vt:lpstr>Mapy mózgu</vt:lpstr>
      <vt:lpstr>Słowa w mózgu</vt:lpstr>
      <vt:lpstr>Neuroobrazowanie słów?</vt:lpstr>
      <vt:lpstr>Semantyka fMRI</vt:lpstr>
      <vt:lpstr>Czym są pojęcia</vt:lpstr>
      <vt:lpstr>Trajektorie umysłu</vt:lpstr>
      <vt:lpstr>Atlas Semantyczny</vt:lpstr>
      <vt:lpstr>Prezentacja programu PowerPoint</vt:lpstr>
      <vt:lpstr>Segmentacja doświadczenia</vt:lpstr>
      <vt:lpstr>Logika i język</vt:lpstr>
      <vt:lpstr>Język i obrazy</vt:lpstr>
      <vt:lpstr>Język i ucieleśnienie</vt:lpstr>
      <vt:lpstr>Jakie ucieleśnienie?</vt:lpstr>
      <vt:lpstr>Prezentacja programu PowerPoint</vt:lpstr>
      <vt:lpstr>Wyobraźnia i zmysły</vt:lpstr>
      <vt:lpstr>Wyobraźnia i zmysły</vt:lpstr>
      <vt:lpstr>Pojęcia i symulacje komputerowe</vt:lpstr>
      <vt:lpstr>BICA jako aproksymacja</vt:lpstr>
      <vt:lpstr>Prosta sieć zdaje egzamin</vt:lpstr>
      <vt:lpstr>Test wielokrotnego wyboru</vt:lpstr>
      <vt:lpstr>Neurofeedback i kreatywność</vt:lpstr>
      <vt:lpstr>Kreatywność i demencja?</vt:lpstr>
      <vt:lpstr>Czemu to działa?</vt:lpstr>
      <vt:lpstr>ERP i przetwarzanie fonologiczne</vt:lpstr>
      <vt:lpstr>ERP i czytanie</vt:lpstr>
      <vt:lpstr>Wzrokowe ERP i nauka</vt:lpstr>
      <vt:lpstr>rTMS i zespół savanta</vt:lpstr>
      <vt:lpstr>rTMS i zespół savanta</vt:lpstr>
      <vt:lpstr>rTMS/tDCS i zespół savanta</vt:lpstr>
      <vt:lpstr>Etapy uczenia</vt:lpstr>
      <vt:lpstr>Perspektywy</vt:lpstr>
      <vt:lpstr>Prezentacja programu PowerPoint</vt:lpstr>
      <vt:lpstr>Prezentacja programu PowerPoint</vt:lpstr>
    </vt:vector>
  </TitlesOfParts>
  <Company>Nicolaus Copernicus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reprezentowane są pojęcia w mózgu i co z tego wynika</dc:title>
  <dc:subject>Brain, language, concepts</dc:subject>
  <dc:creator>Wlodzislaw Duch</dc:creator>
  <cp:keywords>Brain, language, concepts</cp:keywords>
  <cp:lastModifiedBy>Wlodzislaw Duch</cp:lastModifiedBy>
  <cp:revision>655</cp:revision>
  <cp:lastPrinted>1999-08-21T07:27:07Z</cp:lastPrinted>
  <dcterms:created xsi:type="dcterms:W3CDTF">1998-04-11T13:46:18Z</dcterms:created>
  <dcterms:modified xsi:type="dcterms:W3CDTF">2012-11-22T09:01:54Z</dcterms:modified>
</cp:coreProperties>
</file>