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3" r:id="rId1"/>
    <p:sldMasterId id="2147483656" r:id="rId2"/>
    <p:sldMasterId id="2147483679" r:id="rId3"/>
    <p:sldMasterId id="2147483713" r:id="rId4"/>
    <p:sldMasterId id="2147483729" r:id="rId5"/>
    <p:sldMasterId id="2147483745" r:id="rId6"/>
    <p:sldMasterId id="2147483749" r:id="rId7"/>
    <p:sldMasterId id="2147483761" r:id="rId8"/>
    <p:sldMasterId id="2147483773" r:id="rId9"/>
    <p:sldMasterId id="2147483786" r:id="rId10"/>
  </p:sldMasterIdLst>
  <p:notesMasterIdLst>
    <p:notesMasterId r:id="rId52"/>
  </p:notesMasterIdLst>
  <p:handoutMasterIdLst>
    <p:handoutMasterId r:id="rId53"/>
  </p:handoutMasterIdLst>
  <p:sldIdLst>
    <p:sldId id="256" r:id="rId11"/>
    <p:sldId id="547" r:id="rId12"/>
    <p:sldId id="593" r:id="rId13"/>
    <p:sldId id="621" r:id="rId14"/>
    <p:sldId id="594" r:id="rId15"/>
    <p:sldId id="596" r:id="rId16"/>
    <p:sldId id="589" r:id="rId17"/>
    <p:sldId id="591" r:id="rId18"/>
    <p:sldId id="597" r:id="rId19"/>
    <p:sldId id="598" r:id="rId20"/>
    <p:sldId id="599" r:id="rId21"/>
    <p:sldId id="595" r:id="rId22"/>
    <p:sldId id="605" r:id="rId23"/>
    <p:sldId id="606" r:id="rId24"/>
    <p:sldId id="602" r:id="rId25"/>
    <p:sldId id="603" r:id="rId26"/>
    <p:sldId id="607" r:id="rId27"/>
    <p:sldId id="582" r:id="rId28"/>
    <p:sldId id="564" r:id="rId29"/>
    <p:sldId id="558" r:id="rId30"/>
    <p:sldId id="563" r:id="rId31"/>
    <p:sldId id="567" r:id="rId32"/>
    <p:sldId id="612" r:id="rId33"/>
    <p:sldId id="609" r:id="rId34"/>
    <p:sldId id="578" r:id="rId35"/>
    <p:sldId id="592" r:id="rId36"/>
    <p:sldId id="610" r:id="rId37"/>
    <p:sldId id="615" r:id="rId38"/>
    <p:sldId id="623" r:id="rId39"/>
    <p:sldId id="616" r:id="rId40"/>
    <p:sldId id="611" r:id="rId41"/>
    <p:sldId id="619" r:id="rId42"/>
    <p:sldId id="620" r:id="rId43"/>
    <p:sldId id="560" r:id="rId44"/>
    <p:sldId id="581" r:id="rId45"/>
    <p:sldId id="622" r:id="rId46"/>
    <p:sldId id="618" r:id="rId47"/>
    <p:sldId id="613" r:id="rId48"/>
    <p:sldId id="562" r:id="rId49"/>
    <p:sldId id="624" r:id="rId50"/>
    <p:sldId id="617" r:id="rId51"/>
  </p:sldIdLst>
  <p:sldSz cx="9144000" cy="6858000" type="screen4x3"/>
  <p:notesSz cx="6726238" cy="97139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Unicode MS" pitchFamily="34" charset="-128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Unicode MS" pitchFamily="34" charset="-128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Unicode MS" pitchFamily="34" charset="-128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Unicode MS" pitchFamily="34" charset="-128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bg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 Unicode MS" pitchFamily="34" charset="-12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9966"/>
    <a:srgbClr val="008000"/>
    <a:srgbClr val="009900"/>
    <a:srgbClr val="080400"/>
    <a:srgbClr val="CCFFFF"/>
    <a:srgbClr val="0000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0"/>
    </p:cViewPr>
  </p:sorterViewPr>
  <p:notesViewPr>
    <p:cSldViewPr>
      <p:cViewPr varScale="1">
        <p:scale>
          <a:sx n="59" d="100"/>
          <a:sy n="59" d="100"/>
        </p:scale>
        <p:origin x="-1770" y="-96"/>
      </p:cViewPr>
      <p:guideLst>
        <p:guide orient="horz" pos="3059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8.xml"/><Relationship Id="rId3" Type="http://schemas.openxmlformats.org/officeDocument/2006/relationships/slide" Target="slides/slide4.xml"/><Relationship Id="rId7" Type="http://schemas.openxmlformats.org/officeDocument/2006/relationships/slide" Target="slides/slide37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30.xml"/><Relationship Id="rId5" Type="http://schemas.openxmlformats.org/officeDocument/2006/relationships/slide" Target="slides/slide23.xml"/><Relationship Id="rId4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132056EC-C429-4561-B23B-360DE8FDA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27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28663"/>
            <a:ext cx="4856162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613275"/>
            <a:ext cx="4935538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07561C2F-7752-45BA-B4CF-B14ACA704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9533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6AB093-774B-4230-ABA9-10D89FD6E966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FFA31E-C9B0-4074-A309-3708BE2E73C9}" type="slidenum">
              <a:rPr lang="en-GB">
                <a:solidFill>
                  <a:prstClr val="black"/>
                </a:solidFill>
                <a:latin typeface="Verdana" pitchFamily="34" charset="0"/>
              </a:rPr>
              <a:pPr>
                <a:defRPr/>
              </a:pPr>
              <a:t>14</a:t>
            </a:fld>
            <a:endParaRPr lang="en-GB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AD6410-8BCA-4735-B0DB-CAA2671EF9D6}" type="slidenum">
              <a:rPr lang="en-GB" smtClean="0"/>
              <a:pPr>
                <a:defRPr/>
              </a:pPr>
              <a:t>15</a:t>
            </a:fld>
            <a:endParaRPr lang="en-GB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F442C-D4B6-42E9-84DD-A43DDEF6854C}" type="slidenum">
              <a:rPr lang="en-GB" smtClean="0"/>
              <a:pPr>
                <a:defRPr/>
              </a:pPr>
              <a:t>16</a:t>
            </a:fld>
            <a:endParaRPr lang="en-GB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88241C0-2AB6-4458-BE65-759CE5F51FF1}" type="slidenum">
              <a:rPr lang="en-GB" sz="1200">
                <a:solidFill>
                  <a:prstClr val="black"/>
                </a:solidFill>
                <a:latin typeface="Verdana" pitchFamily="34" charset="0"/>
              </a:rPr>
              <a:pPr algn="r">
                <a:defRPr/>
              </a:pPr>
              <a:t>17</a:t>
            </a:fld>
            <a:endParaRPr lang="en-GB" sz="12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C5E338-BB34-4D32-BCF4-5792575D475D}" type="slidenum">
              <a:rPr lang="pl-PL"/>
              <a:pPr>
                <a:defRPr/>
              </a:pPr>
              <a:t>18</a:t>
            </a:fld>
            <a:endParaRPr lang="pl-PL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C7C40A-78FE-4C09-B8AC-B378E00919C2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33BE8A-4D79-4D96-9C72-3F809883BA88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7D872F-2541-48EA-B885-B2AF77D3E91B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453745-A27E-4CA2-B2EE-0EEF39A9A48E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CB06A-E885-4C3B-89C5-C6AB6D2FE727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F1D49-0769-4FD1-90AA-663F71DC0BA4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994F3A-426B-4FC7-B1ED-B9CAB31A28F1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140CD3-1C03-47A7-B0F6-0E7F395F48A5}" type="slidenum">
              <a:rPr lang="pl-PL"/>
              <a:pPr>
                <a:defRPr/>
              </a:pPr>
              <a:t>25</a:t>
            </a:fld>
            <a:endParaRPr lang="pl-PL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0507AB-6847-4E11-B75F-789B1B65242C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CD4FEC-AC49-4E00-9349-F76A1ECE7D97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E376F5-7A2B-4C02-BB55-9D49BE610249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F57E3-7EA7-40DE-B294-40D5F0278759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2115E2-E35A-4D50-A97C-992E23A8A54B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E59CF9-1CC3-4398-BE2B-7ECA38F6569E}" type="slidenum">
              <a:rPr lang="en-US">
                <a:solidFill>
                  <a:prstClr val="white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3775DD-3591-4489-9DD1-0FFA9373055A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EBFE96-A794-414F-AFA1-268A94E42E0E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FF9DC5-4087-459B-9594-E5F702D630AD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ABE696-9DA3-4EDE-9F53-3014DF1C09AA}" type="slidenum">
              <a:rPr lang="pl-PL"/>
              <a:pPr>
                <a:defRPr/>
              </a:pPr>
              <a:t>35</a:t>
            </a:fld>
            <a:endParaRPr lang="pl-PL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FE42C1-2B2B-4842-A6A8-5A974BDE8053}" type="slidenum">
              <a:rPr lang="pl-PL"/>
              <a:pPr>
                <a:defRPr/>
              </a:pPr>
              <a:t>36</a:t>
            </a:fld>
            <a:endParaRPr lang="pl-PL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D7D665-9B54-46BE-9C57-933628852A9C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58F206-0287-4CB5-9B96-59ADF8474A30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421EBB-C4EB-40A4-A239-2ED53EFF1315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E7DB27-B2E5-44C9-9F28-BEED54271524}" type="slidenum">
              <a:rPr lang="pl-PL"/>
              <a:pPr>
                <a:defRPr/>
              </a:pPr>
              <a:t>40</a:t>
            </a:fld>
            <a:endParaRPr lang="pl-PL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7C3DF5-C194-424E-8676-5D8CF561D1EA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33E579-671E-4C42-932E-40B88184A5A9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C2AA89-655A-4F59-BE80-4E6C63FC5C2E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Questions: Is the distal site involved in dimerization? What are the interaction partners?</a:t>
            </a:r>
          </a:p>
          <a:p>
            <a:pPr>
              <a:spcBef>
                <a:spcPct val="0"/>
              </a:spcBef>
            </a:pPr>
            <a:r>
              <a:rPr lang="en-US" smtClean="0"/>
              <a:t>SPPIDER method was featured on the cover of Proteins, and is being successfully used to generate predictions that facilitate experimental efforts to map protein interactions. 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A389E0-96FB-4127-8FBF-7C5F4C7F963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Our Sable method has been independently validated and established as a state-of-the-art RSA predictor (which is also being used as a part of many structure prediction pipelines, such as SP4 – one of the best performing CASP methods). In addition, it exhibits biases that can be explored for the prediction of interaction sites.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0A4A73-25D0-4DFD-9363-B2640C1BAC6C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Questions: Is the distal site involved in dimerization? What are the interaction partners?</a:t>
            </a:r>
          </a:p>
          <a:p>
            <a:pPr>
              <a:spcBef>
                <a:spcPct val="0"/>
              </a:spcBef>
            </a:pPr>
            <a:r>
              <a:rPr lang="en-US" smtClean="0"/>
              <a:t>SPPIDER method was featured on the cover of Proteins, and is being successfully used to generate predictions that facilitate experimental efforts to map protein interactions. 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kumimoji="1" lang="pl-PL">
                <a:solidFill>
                  <a:prstClr val="black"/>
                </a:solidFill>
                <a:latin typeface="Arial" charset="0"/>
              </a:rPr>
              <a:t>*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kumimoji="1" lang="pl-PL">
                <a:solidFill>
                  <a:prstClr val="black"/>
                </a:solidFill>
                <a:latin typeface="Arial" charset="0"/>
              </a:rPr>
              <a:t>07/16/96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kumimoji="1" lang="pl-PL">
                <a:solidFill>
                  <a:prstClr val="black"/>
                </a:solidFill>
                <a:latin typeface="Arial" charset="0"/>
              </a:rPr>
              <a:t>*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kumimoji="1" lang="pl-PL">
                <a:solidFill>
                  <a:prstClr val="black"/>
                </a:solidFill>
                <a:latin typeface="Arial" charset="0"/>
              </a:rPr>
              <a:t>##</a:t>
            </a:r>
          </a:p>
        </p:txBody>
      </p:sp>
      <p:sp>
        <p:nvSpPr>
          <p:cNvPr id="645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smtClean="0"/>
              <a:t>Białko – ludzka neuroglobina, obecna w neuronach, prawdopodobnie zabezpiecza mozg przed mikroudarami, w razie braku tlenu podsyla 1 czaseczke ze srodka i neuron „przezywa”.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2B620C-BDEA-4CF0-A365-C884D3EAD924}" type="slidenum">
              <a:rPr lang="en-GB">
                <a:solidFill>
                  <a:prstClr val="black"/>
                </a:solidFill>
                <a:latin typeface="Verdana" pitchFamily="34" charset="0"/>
              </a:rPr>
              <a:pPr>
                <a:defRPr/>
              </a:pPr>
              <a:t>13</a:t>
            </a:fld>
            <a:endParaRPr lang="en-GB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859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34237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815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48488" y="115888"/>
            <a:ext cx="2087562" cy="66262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115888"/>
            <a:ext cx="6110288" cy="66262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097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937125" y="1125538"/>
            <a:ext cx="4098925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937125" y="4010025"/>
            <a:ext cx="4098925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89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48488" y="115888"/>
            <a:ext cx="2087562" cy="66262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115888"/>
            <a:ext cx="6110288" cy="66262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227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Tytuł i zawartość nad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8350250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5800" y="4010025"/>
            <a:ext cx="8350250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31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937125" y="1125538"/>
            <a:ext cx="4098925" cy="2732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937125" y="4010025"/>
            <a:ext cx="4098925" cy="27320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810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0592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9949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99932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98500" y="1665288"/>
            <a:ext cx="4146550" cy="5192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97450" y="1665288"/>
            <a:ext cx="4146550" cy="5192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71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2183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2482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9719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239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20993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92153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6248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029450" y="350838"/>
            <a:ext cx="2114550" cy="65071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350838"/>
            <a:ext cx="6191250" cy="65071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5434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JM - http://folding.chmcc.org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F092F-E5D5-4BC2-9F2C-FF1EF1726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28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886200" cy="2133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609600" y="3886200"/>
            <a:ext cx="3886200" cy="2133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JM - http://folding.chmcc.org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035BA-644E-40EF-8AB3-680FEFF13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46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4572000" y="5275263"/>
            <a:ext cx="4603750" cy="685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AutoShape 47"/>
          <p:cNvSpPr>
            <a:spLocks noChangeArrowheads="1"/>
          </p:cNvSpPr>
          <p:nvPr/>
        </p:nvSpPr>
        <p:spPr bwMode="auto">
          <a:xfrm>
            <a:off x="0" y="268288"/>
            <a:ext cx="8915400" cy="6589712"/>
          </a:xfrm>
          <a:prstGeom prst="rtTriangl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875" y="1524000"/>
            <a:ext cx="9128125" cy="1320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endParaRPr lang="pl-P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542925" y="3228975"/>
            <a:ext cx="0" cy="3627438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837363" y="-9525"/>
            <a:ext cx="330200" cy="6875463"/>
            <a:chOff x="4307" y="-6"/>
            <a:chExt cx="208" cy="4331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325" y="4234"/>
              <a:ext cx="48" cy="91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4307" y="1920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4499" y="2112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4307" y="2688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4307" y="3456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4499" y="2880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4499" y="3648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4307" y="-6"/>
              <a:ext cx="48" cy="6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499" y="-5"/>
              <a:ext cx="16" cy="25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4307" y="300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4307" y="1068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4499" y="492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4499" y="1260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2" name="Freeform 50"/>
          <p:cNvSpPr>
            <a:spLocks/>
          </p:cNvSpPr>
          <p:nvPr/>
        </p:nvSpPr>
        <p:spPr bwMode="auto">
          <a:xfrm>
            <a:off x="187325" y="404813"/>
            <a:ext cx="7489825" cy="5541962"/>
          </a:xfrm>
          <a:custGeom>
            <a:avLst/>
            <a:gdLst/>
            <a:ahLst/>
            <a:cxnLst>
              <a:cxn ang="0">
                <a:pos x="4718" y="3491"/>
              </a:cxn>
              <a:cxn ang="0">
                <a:pos x="4718" y="0"/>
              </a:cxn>
              <a:cxn ang="0">
                <a:pos x="0" y="0"/>
              </a:cxn>
            </a:cxnLst>
            <a:rect l="0" t="0" r="r" b="b"/>
            <a:pathLst>
              <a:path w="4718" h="3491">
                <a:moveTo>
                  <a:pt x="4718" y="3491"/>
                </a:moveTo>
                <a:lnTo>
                  <a:pt x="471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Rectangle 51"/>
          <p:cNvSpPr>
            <a:spLocks noChangeArrowheads="1"/>
          </p:cNvSpPr>
          <p:nvPr/>
        </p:nvSpPr>
        <p:spPr bwMode="auto">
          <a:xfrm>
            <a:off x="20638" y="1676400"/>
            <a:ext cx="9128125" cy="1320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Arc 42"/>
          <p:cNvSpPr>
            <a:spLocks/>
          </p:cNvSpPr>
          <p:nvPr/>
        </p:nvSpPr>
        <p:spPr bwMode="auto">
          <a:xfrm flipH="1">
            <a:off x="5867400" y="3175"/>
            <a:ext cx="3429000" cy="6851650"/>
          </a:xfrm>
          <a:custGeom>
            <a:avLst/>
            <a:gdLst>
              <a:gd name="G0" fmla="+- 0 0 0"/>
              <a:gd name="G1" fmla="+- 21577 0 0"/>
              <a:gd name="G2" fmla="+- 21600 0 0"/>
              <a:gd name="T0" fmla="*/ 1003 w 21600"/>
              <a:gd name="T1" fmla="*/ 0 h 43161"/>
              <a:gd name="T2" fmla="*/ 820 w 21600"/>
              <a:gd name="T3" fmla="*/ 43161 h 43161"/>
              <a:gd name="T4" fmla="*/ 0 w 21600"/>
              <a:gd name="T5" fmla="*/ 21577 h 4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61" fill="none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</a:path>
              <a:path w="21600" h="43161" stroke="0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  <a:lnTo>
                  <a:pt x="0" y="21577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97" name="Rectangle 25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628650" y="3171825"/>
            <a:ext cx="4970463" cy="2044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85000"/>
              </a:lnSpc>
              <a:buFont typeface="Wingdings" pitchFamily="2" charset="2"/>
              <a:buNone/>
              <a:defRPr/>
            </a:lvl1pPr>
          </a:lstStyle>
          <a:p>
            <a:r>
              <a:rPr lang="pl-PL"/>
              <a:t>Kliknij, aby edytować styl podtytułu z Wzorca</a:t>
            </a:r>
          </a:p>
        </p:txBody>
      </p:sp>
      <p:sp>
        <p:nvSpPr>
          <p:cNvPr id="3098" name="Rectangle 26"/>
          <p:cNvSpPr>
            <a:spLocks noGrp="1" noChangeArrowheads="1"/>
          </p:cNvSpPr>
          <p:nvPr>
            <p:ph type="ctrTitle" sz="quarter"/>
          </p:nvPr>
        </p:nvSpPr>
        <p:spPr>
          <a:xfrm>
            <a:off x="419100" y="1524000"/>
            <a:ext cx="8477250" cy="1371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 tytułu z Wzorca</a:t>
            </a:r>
          </a:p>
        </p:txBody>
      </p:sp>
      <p:sp>
        <p:nvSpPr>
          <p:cNvPr id="25" name="Rectangle 27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5257800"/>
            <a:ext cx="3908425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F096973-3FB5-4060-BABE-12208B6779B9}" type="datetime1">
              <a:rPr lang="pl-PL"/>
              <a:pPr>
                <a:defRPr/>
              </a:pPr>
              <a:t>2012-04-22</a:t>
            </a:fld>
            <a:endParaRPr lang="pl-PL"/>
          </a:p>
        </p:txBody>
      </p:sp>
      <p:sp>
        <p:nvSpPr>
          <p:cNvPr id="26" name="Rectangle 31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5638800"/>
            <a:ext cx="3908425" cy="3048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7" name="Rectangle 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5825" y="6356350"/>
            <a:ext cx="1908175" cy="501650"/>
          </a:xfrm>
        </p:spPr>
        <p:txBody>
          <a:bodyPr wrap="none" lIns="46038" tIns="46038" rIns="46038" bIns="46038"/>
          <a:lstStyle>
            <a:lvl2pPr lvl="1" algn="r" eaLnBrk="0" hangingPunct="0">
              <a:lnSpc>
                <a:spcPct val="110000"/>
              </a:lnSpc>
              <a:defRPr kumimoji="1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</a:lstStyle>
          <a:p>
            <a:pPr lvl="1">
              <a:defRPr/>
            </a:pPr>
            <a:fld id="{EC611D5A-953F-41E1-85E3-3A2EF759290E}" type="slidenum">
              <a:rPr lang="pl-PL"/>
              <a:pPr lvl="1"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8390812"/>
      </p:ext>
    </p:extLst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3621-0073-4819-9A85-E00035F22E2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6280557"/>
      </p:ext>
    </p:extLst>
  </p:cSld>
  <p:clrMapOvr>
    <a:masterClrMapping/>
  </p:clrMapOvr>
  <p:transition spd="med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DEE64-0EC6-4717-A7E0-84745B3912F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86081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510860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CF2A8-3D15-41BF-940A-46F638EEF80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3174964"/>
      </p:ext>
    </p:extLst>
  </p:cSld>
  <p:clrMapOvr>
    <a:masterClrMapping/>
  </p:clrMapOvr>
  <p:transition spd="med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FEDEC-DBCB-4F87-827E-6A9CF822013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9499593"/>
      </p:ext>
    </p:extLst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3672E-AB88-4875-B7D1-90D742462DA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403031"/>
      </p:ext>
    </p:extLst>
  </p:cSld>
  <p:clrMapOvr>
    <a:masterClrMapping/>
  </p:clrMapOvr>
  <p:transition spd="med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1E203-95AF-4938-81BE-08BC2CDEBF4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2204214"/>
      </p:ext>
    </p:extLst>
  </p:cSld>
  <p:clrMapOvr>
    <a:masterClrMapping/>
  </p:clrMapOvr>
  <p:transition spd="med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E2D06-A244-455E-81FD-437AD9C666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8205571"/>
      </p:ext>
    </p:extLst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5E3C7-1784-4A65-A2FA-A64D4F76B04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8293404"/>
      </p:ext>
    </p:extLst>
  </p:cSld>
  <p:clrMapOvr>
    <a:masterClrMapping/>
  </p:clrMapOvr>
  <p:transition spd="med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BB369-1990-4E98-B90C-91622BD0E3C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24042"/>
      </p:ext>
    </p:extLst>
  </p:cSld>
  <p:clrMapOvr>
    <a:masterClrMapping/>
  </p:clrMapOvr>
  <p:transition spd="med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07188" y="1081088"/>
            <a:ext cx="2105025" cy="50450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90525" y="1081088"/>
            <a:ext cx="6164263" cy="5045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4CF2A-730E-4FDB-9B0E-462741FC3B5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6596086"/>
      </p:ext>
    </p:extLst>
  </p:cSld>
  <p:clrMapOvr>
    <a:masterClrMapping/>
  </p:clrMapOvr>
  <p:transition spd="med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390525" y="1081088"/>
            <a:ext cx="8421688" cy="12414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EA531-E9B6-4D39-8E36-3CF17B5593A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112363"/>
      </p:ext>
    </p:extLst>
  </p:cSld>
  <p:clrMapOvr>
    <a:masterClrMapping/>
  </p:clrMapOvr>
  <p:transition spd="med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0525" y="1081088"/>
            <a:ext cx="8421688" cy="12414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BA4CD-7DC8-43C7-9DF7-81074CF3832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0245386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79947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0525" y="1081088"/>
            <a:ext cx="8421688" cy="12414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F269E-E0A2-4B10-8419-884E69DA195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6734672"/>
      </p:ext>
    </p:extLst>
  </p:cSld>
  <p:clrMapOvr>
    <a:masterClrMapping/>
  </p:clrMapOvr>
  <p:transition spd="med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0525" y="1081088"/>
            <a:ext cx="8421688" cy="12414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BA9BC-A11E-46BC-94C6-B612BD1CA50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4596541"/>
      </p:ext>
    </p:extLst>
  </p:cSld>
  <p:clrMapOvr>
    <a:masterClrMapping/>
  </p:clrMapOvr>
  <p:transition spd="med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4572000" y="5275263"/>
            <a:ext cx="4603750" cy="685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AutoShape 47"/>
          <p:cNvSpPr>
            <a:spLocks noChangeArrowheads="1"/>
          </p:cNvSpPr>
          <p:nvPr/>
        </p:nvSpPr>
        <p:spPr bwMode="auto">
          <a:xfrm>
            <a:off x="0" y="268288"/>
            <a:ext cx="8915400" cy="6589712"/>
          </a:xfrm>
          <a:prstGeom prst="rtTriangl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5875" y="1524000"/>
            <a:ext cx="9128125" cy="1320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endParaRPr lang="pl-P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542925" y="3228975"/>
            <a:ext cx="0" cy="3627438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837363" y="-9525"/>
            <a:ext cx="330200" cy="6875463"/>
            <a:chOff x="4307" y="-6"/>
            <a:chExt cx="208" cy="4331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325" y="4234"/>
              <a:ext cx="48" cy="91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4307" y="1920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4499" y="2112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4307" y="2688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4307" y="3456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4499" y="2880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4499" y="3648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4307" y="-6"/>
              <a:ext cx="48" cy="65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4499" y="-5"/>
              <a:ext cx="16" cy="256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4307" y="300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4307" y="1068"/>
              <a:ext cx="48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4499" y="492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4499" y="1260"/>
              <a:ext cx="16" cy="5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kumimoji="1" lang="pl-PL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2" name="Freeform 50"/>
          <p:cNvSpPr>
            <a:spLocks/>
          </p:cNvSpPr>
          <p:nvPr/>
        </p:nvSpPr>
        <p:spPr bwMode="auto">
          <a:xfrm>
            <a:off x="187325" y="404813"/>
            <a:ext cx="7489825" cy="5541962"/>
          </a:xfrm>
          <a:custGeom>
            <a:avLst/>
            <a:gdLst/>
            <a:ahLst/>
            <a:cxnLst>
              <a:cxn ang="0">
                <a:pos x="4718" y="3491"/>
              </a:cxn>
              <a:cxn ang="0">
                <a:pos x="4718" y="0"/>
              </a:cxn>
              <a:cxn ang="0">
                <a:pos x="0" y="0"/>
              </a:cxn>
            </a:cxnLst>
            <a:rect l="0" t="0" r="r" b="b"/>
            <a:pathLst>
              <a:path w="4718" h="3491">
                <a:moveTo>
                  <a:pt x="4718" y="3491"/>
                </a:moveTo>
                <a:lnTo>
                  <a:pt x="471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Rectangle 51"/>
          <p:cNvSpPr>
            <a:spLocks noChangeArrowheads="1"/>
          </p:cNvSpPr>
          <p:nvPr/>
        </p:nvSpPr>
        <p:spPr bwMode="auto">
          <a:xfrm>
            <a:off x="20638" y="1676400"/>
            <a:ext cx="9128125" cy="1320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Arc 42"/>
          <p:cNvSpPr>
            <a:spLocks/>
          </p:cNvSpPr>
          <p:nvPr/>
        </p:nvSpPr>
        <p:spPr bwMode="auto">
          <a:xfrm flipH="1">
            <a:off x="5867400" y="3175"/>
            <a:ext cx="3429000" cy="6851650"/>
          </a:xfrm>
          <a:custGeom>
            <a:avLst/>
            <a:gdLst>
              <a:gd name="G0" fmla="+- 0 0 0"/>
              <a:gd name="G1" fmla="+- 21577 0 0"/>
              <a:gd name="G2" fmla="+- 21600 0 0"/>
              <a:gd name="T0" fmla="*/ 1003 w 21600"/>
              <a:gd name="T1" fmla="*/ 0 h 43161"/>
              <a:gd name="T2" fmla="*/ 820 w 21600"/>
              <a:gd name="T3" fmla="*/ 43161 h 43161"/>
              <a:gd name="T4" fmla="*/ 0 w 21600"/>
              <a:gd name="T5" fmla="*/ 21577 h 4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61" fill="none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</a:path>
              <a:path w="21600" h="43161" stroke="0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  <a:lnTo>
                  <a:pt x="0" y="21577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97" name="Rectangle 25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628650" y="3171825"/>
            <a:ext cx="4970463" cy="2044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>
              <a:lnSpc>
                <a:spcPct val="85000"/>
              </a:lnSpc>
              <a:buFont typeface="Wingdings" pitchFamily="2" charset="2"/>
              <a:buNone/>
              <a:defRPr/>
            </a:lvl1pPr>
          </a:lstStyle>
          <a:p>
            <a:r>
              <a:rPr lang="pl-PL"/>
              <a:t>Kliknij, aby edytować styl podtytułu z Wzorca</a:t>
            </a:r>
          </a:p>
        </p:txBody>
      </p:sp>
      <p:sp>
        <p:nvSpPr>
          <p:cNvPr id="3098" name="Rectangle 26"/>
          <p:cNvSpPr>
            <a:spLocks noGrp="1" noChangeArrowheads="1"/>
          </p:cNvSpPr>
          <p:nvPr>
            <p:ph type="ctrTitle" sz="quarter"/>
          </p:nvPr>
        </p:nvSpPr>
        <p:spPr>
          <a:xfrm>
            <a:off x="419100" y="1524000"/>
            <a:ext cx="8477250" cy="1371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 tytułu z Wzorca</a:t>
            </a:r>
          </a:p>
        </p:txBody>
      </p:sp>
      <p:sp>
        <p:nvSpPr>
          <p:cNvPr id="25" name="Rectangle 27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5257800"/>
            <a:ext cx="3908425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E045D8B-EB85-476A-A51E-D25443EB1126}" type="datetime1">
              <a:rPr lang="pl-PL"/>
              <a:pPr>
                <a:defRPr/>
              </a:pPr>
              <a:t>2012-04-22</a:t>
            </a:fld>
            <a:endParaRPr lang="pl-PL"/>
          </a:p>
        </p:txBody>
      </p:sp>
      <p:sp>
        <p:nvSpPr>
          <p:cNvPr id="26" name="Rectangle 31"/>
          <p:cNvSpPr>
            <a:spLocks noGrp="1" noChangeArrowheads="1"/>
          </p:cNvSpPr>
          <p:nvPr>
            <p:ph type="ftr" sz="quarter" idx="11"/>
          </p:nvPr>
        </p:nvSpPr>
        <p:spPr>
          <a:xfrm>
            <a:off x="685800" y="5638800"/>
            <a:ext cx="3908425" cy="3048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7" name="Rectangle 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5825" y="6356350"/>
            <a:ext cx="1908175" cy="501650"/>
          </a:xfrm>
        </p:spPr>
        <p:txBody>
          <a:bodyPr wrap="none" lIns="46038" tIns="46038" rIns="46038" bIns="46038"/>
          <a:lstStyle>
            <a:lvl2pPr lvl="1" algn="r" eaLnBrk="0" hangingPunct="0">
              <a:lnSpc>
                <a:spcPct val="110000"/>
              </a:lnSpc>
              <a:defRPr kumimoji="1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</a:lstStyle>
          <a:p>
            <a:pPr lvl="1">
              <a:defRPr/>
            </a:pPr>
            <a:fld id="{FE540981-52E6-4534-8427-894D1F2BBA8D}" type="slidenum">
              <a:rPr lang="pl-PL"/>
              <a:pPr lvl="1"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320613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4704C-3BBC-44E2-BC97-F7F439E509A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16777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4A597-D86C-45D7-864E-989AA429751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511285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9EFBC-C6D6-4745-A4B4-A60DA10F556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70056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2B2BA-BF20-426E-A9D3-FE677212474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850404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3418E-8CE4-402D-8AC3-ACCE55701B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888526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C879E-B7A1-43C3-A616-552D2093FEC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278614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06758-0F7A-46B1-9262-66044DE3E29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73283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7929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83B0A-F3D2-48FB-9493-2CD9B365A0B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406783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DABEF-B287-4253-8097-081DE89D8D9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558807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07188" y="1081088"/>
            <a:ext cx="2105025" cy="50450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90525" y="1081088"/>
            <a:ext cx="6164263" cy="5045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B15C-2DEE-4176-BE88-DF8A788939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099599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0525" y="1081088"/>
            <a:ext cx="8421688" cy="12414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A9A67-9BF8-4CE4-81DB-54B1AEC04C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39531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390525" y="1081088"/>
            <a:ext cx="8421688" cy="12414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4A33A-11D2-4DAE-B148-530048CF54D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651918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0525" y="1081088"/>
            <a:ext cx="8421688" cy="12414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98993-B388-4500-8833-ABD7E14564F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129568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0525" y="1081088"/>
            <a:ext cx="8421688" cy="12414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6317B-0E7C-41DB-BE15-40EB3BE8060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40963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F6A78-4021-47EE-9452-E7AAF535228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1104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B67EC-FDEE-4141-94CB-8D8791BE14E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00341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B74A7-CCF5-4CF1-B03E-3C87D501333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940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0579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0BA3E-BBDE-46DF-91D2-E8330E2A15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30038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7438" y="1414463"/>
            <a:ext cx="3810000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9838" y="1414463"/>
            <a:ext cx="3810000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75AB2-8E38-4FF1-BF90-3710DF43548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4101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2D41F-2C15-4C6C-99BC-A3F620B8E97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4745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08B01-92A1-4F3F-A22E-DFE78D9FC3E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97897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CD210-42C4-4632-AB09-C49BFF2504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5624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40D01-4A18-47B9-8B40-AC61DCA3687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4265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531B7-D200-4C43-9860-CB969DC5BBB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87810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83CD8-8EF0-4F02-9E3C-BD7B2B1868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84751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4375" y="109538"/>
            <a:ext cx="1990725" cy="6418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7438" y="109538"/>
            <a:ext cx="5824537" cy="6418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B6B37-8FDD-4E1C-BA16-3F0064E66FD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5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A7D15-6443-4F03-8D27-5A953001B2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661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8138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E28E1-7C74-4329-8022-3BFE773E8A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29664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E94B0-FDB4-4357-927C-01E53662918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47945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7438" y="1414463"/>
            <a:ext cx="3810000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9838" y="1414463"/>
            <a:ext cx="3810000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FF39B-F908-43C4-93BA-CFACA38FB0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5171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6BD90-E357-40DA-9F6E-D724B668143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0385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AF878-EF99-4BF0-ADB8-F92EF940D6B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154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E31BA-9043-48F2-862A-C9284C57858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41051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1AD7B-8B7D-43AF-9ED1-F2D3B0BB054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72165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39898-6849-459B-A19A-F44130A45D2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4638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99B8D-75E4-41A5-8FEC-E249FEE5E05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0344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4375" y="109538"/>
            <a:ext cx="1990725" cy="6418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7438" y="109538"/>
            <a:ext cx="5824537" cy="6418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5042F-2CB9-4726-A4A8-6EEAB703362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13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254434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D5B38-F5BD-43A6-ADA2-138CD99C73C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325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6F0C9-AF34-47FB-A064-9BFDC4B6D2C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71459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48C87-03B2-4833-B5E0-D98D378A32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15030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7438" y="1414463"/>
            <a:ext cx="3810000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9838" y="1414463"/>
            <a:ext cx="3810000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0124A-228E-44F5-9339-B27AD4A67EC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4588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696BC-D6A1-45A5-99D7-062A22C9F57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7890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3396D-33F7-4AF0-88F2-470E3EA5DF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69838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8B0EF-B5C6-4B1A-8C5E-C20A28913AE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5577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15960-5B6C-47C1-90FE-37A03D9DB1E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50918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A1C0-D079-45AF-A180-587948A416B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01743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E526A-5017-43AE-9DEA-F59B2B7CE16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397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365126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4375" y="109538"/>
            <a:ext cx="1990725" cy="6418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7438" y="109538"/>
            <a:ext cx="5824537" cy="6418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9D7D1-E332-4CAE-A1DD-87954FA8452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7028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292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052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959605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041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845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180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0048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747496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3902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B36"/>
            </a:gs>
            <a:gs pos="50000">
              <a:srgbClr val="003366"/>
            </a:gs>
            <a:gs pos="100000">
              <a:srgbClr val="001B3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321" r:id="rId12"/>
    <p:sldLayoutId id="21474842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B36"/>
            </a:gs>
            <a:gs pos="50000">
              <a:srgbClr val="003366"/>
            </a:gs>
            <a:gs pos="100000">
              <a:srgbClr val="001B3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 Berlin bulle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  <p:sldLayoutId id="21474843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8445500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2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l-PL" sz="2400">
                <a:latin typeface="Times New Roman" pitchFamily="18" charset="0"/>
              </a:endParaRPr>
            </a:p>
          </p:txBody>
        </p:sp>
        <p:sp>
          <p:nvSpPr>
            <p:cNvPr id="3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2400">
                <a:latin typeface="Times New Roman" pitchFamily="18" charset="0"/>
              </a:endParaRPr>
            </a:p>
          </p:txBody>
        </p:sp>
        <p:sp>
          <p:nvSpPr>
            <p:cNvPr id="4101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307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/>
              <a:t>JM - http://folding.chmcc.org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283007AD-AB3D-49E0-8E4B-A4A775432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AutoShape 58"/>
          <p:cNvSpPr>
            <a:spLocks noChangeArrowheads="1"/>
          </p:cNvSpPr>
          <p:nvPr/>
        </p:nvSpPr>
        <p:spPr bwMode="auto">
          <a:xfrm>
            <a:off x="0" y="265113"/>
            <a:ext cx="8915400" cy="6589712"/>
          </a:xfrm>
          <a:prstGeom prst="rtTriangle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77" name="Rectangle 53"/>
          <p:cNvSpPr>
            <a:spLocks noChangeArrowheads="1"/>
          </p:cNvSpPr>
          <p:nvPr/>
        </p:nvSpPr>
        <p:spPr bwMode="auto">
          <a:xfrm>
            <a:off x="5638800" y="5275263"/>
            <a:ext cx="3389313" cy="685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80" name="Rectangle 56"/>
          <p:cNvSpPr>
            <a:spLocks noChangeArrowheads="1"/>
          </p:cNvSpPr>
          <p:nvPr/>
        </p:nvSpPr>
        <p:spPr bwMode="auto">
          <a:xfrm>
            <a:off x="15875" y="1066800"/>
            <a:ext cx="9128125" cy="1320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01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1081088"/>
            <a:ext cx="8421688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tytułu z Wzorca</a:t>
            </a: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8575" y="6119813"/>
            <a:ext cx="3908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04BC705-E4C8-4AE0-AC11-2D2A6329E6A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79" name="Arc 55"/>
          <p:cNvSpPr>
            <a:spLocks/>
          </p:cNvSpPr>
          <p:nvPr/>
        </p:nvSpPr>
        <p:spPr bwMode="auto">
          <a:xfrm flipH="1">
            <a:off x="5719763" y="3175"/>
            <a:ext cx="3429000" cy="6851650"/>
          </a:xfrm>
          <a:custGeom>
            <a:avLst/>
            <a:gdLst>
              <a:gd name="G0" fmla="+- 0 0 0"/>
              <a:gd name="G1" fmla="+- 21577 0 0"/>
              <a:gd name="G2" fmla="+- 21600 0 0"/>
              <a:gd name="T0" fmla="*/ 1003 w 21600"/>
              <a:gd name="T1" fmla="*/ 0 h 43161"/>
              <a:gd name="T2" fmla="*/ 820 w 21600"/>
              <a:gd name="T3" fmla="*/ 43161 h 43161"/>
              <a:gd name="T4" fmla="*/ 0 w 21600"/>
              <a:gd name="T5" fmla="*/ 21577 h 4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61" fill="none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</a:path>
              <a:path w="21600" h="43161" stroke="0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  <a:lnTo>
                  <a:pt x="0" y="21577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2" name="Arc 68"/>
          <p:cNvSpPr>
            <a:spLocks/>
          </p:cNvSpPr>
          <p:nvPr/>
        </p:nvSpPr>
        <p:spPr bwMode="auto">
          <a:xfrm flipV="1">
            <a:off x="6932613" y="-838200"/>
            <a:ext cx="2211387" cy="2362200"/>
          </a:xfrm>
          <a:custGeom>
            <a:avLst/>
            <a:gdLst>
              <a:gd name="G0" fmla="+- 20223 0 0"/>
              <a:gd name="G1" fmla="+- 21599 0 0"/>
              <a:gd name="G2" fmla="+- 21600 0 0"/>
              <a:gd name="T0" fmla="*/ 0 w 20223"/>
              <a:gd name="T1" fmla="*/ 14009 h 21599"/>
              <a:gd name="T2" fmla="*/ 19986 w 20223"/>
              <a:gd name="T3" fmla="*/ 0 h 21599"/>
              <a:gd name="T4" fmla="*/ 20223 w 20223"/>
              <a:gd name="T5" fmla="*/ 21599 h 21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23" h="21599" fill="none" extrusionOk="0">
                <a:moveTo>
                  <a:pt x="0" y="14009"/>
                </a:moveTo>
                <a:cubicBezTo>
                  <a:pt x="3132" y="5662"/>
                  <a:pt x="11071" y="98"/>
                  <a:pt x="19986" y="0"/>
                </a:cubicBezTo>
              </a:path>
              <a:path w="20223" h="21599" stroke="0" extrusionOk="0">
                <a:moveTo>
                  <a:pt x="0" y="14009"/>
                </a:moveTo>
                <a:cubicBezTo>
                  <a:pt x="3132" y="5662"/>
                  <a:pt x="11071" y="98"/>
                  <a:pt x="19986" y="0"/>
                </a:cubicBezTo>
                <a:lnTo>
                  <a:pt x="20223" y="21599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3" name="Line 69"/>
          <p:cNvSpPr>
            <a:spLocks noChangeShapeType="1"/>
          </p:cNvSpPr>
          <p:nvPr/>
        </p:nvSpPr>
        <p:spPr bwMode="auto">
          <a:xfrm rot="2975352" flipH="1">
            <a:off x="6092825" y="1331913"/>
            <a:ext cx="3608388" cy="301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" name="Line 70"/>
          <p:cNvSpPr>
            <a:spLocks noChangeShapeType="1"/>
          </p:cNvSpPr>
          <p:nvPr/>
        </p:nvSpPr>
        <p:spPr bwMode="auto">
          <a:xfrm>
            <a:off x="7243763" y="-12700"/>
            <a:ext cx="1587" cy="68119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5" name="Line 71"/>
          <p:cNvSpPr>
            <a:spLocks noChangeShapeType="1"/>
          </p:cNvSpPr>
          <p:nvPr/>
        </p:nvSpPr>
        <p:spPr bwMode="auto">
          <a:xfrm>
            <a:off x="0" y="5969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  <p:sldLayoutId id="2147484259" r:id="rId14"/>
    <p:sldLayoutId id="2147484260" r:id="rId15"/>
  </p:sldLayoutIdLst>
  <p:transition spd="med">
    <p:wipe dir="r"/>
  </p:transition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Monotype Sorts" pitchFamily="2" charset="2"/>
        <a:buChar char="u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AutoShape 58"/>
          <p:cNvSpPr>
            <a:spLocks noChangeArrowheads="1"/>
          </p:cNvSpPr>
          <p:nvPr/>
        </p:nvSpPr>
        <p:spPr bwMode="auto">
          <a:xfrm>
            <a:off x="0" y="265113"/>
            <a:ext cx="8915400" cy="6589712"/>
          </a:xfrm>
          <a:prstGeom prst="rtTriangle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77" name="Rectangle 53"/>
          <p:cNvSpPr>
            <a:spLocks noChangeArrowheads="1"/>
          </p:cNvSpPr>
          <p:nvPr/>
        </p:nvSpPr>
        <p:spPr bwMode="auto">
          <a:xfrm>
            <a:off x="5638800" y="5275263"/>
            <a:ext cx="3389313" cy="685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80" name="Rectangle 56"/>
          <p:cNvSpPr>
            <a:spLocks noChangeArrowheads="1"/>
          </p:cNvSpPr>
          <p:nvPr/>
        </p:nvSpPr>
        <p:spPr bwMode="auto">
          <a:xfrm>
            <a:off x="15875" y="1066800"/>
            <a:ext cx="9128125" cy="1320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5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1081088"/>
            <a:ext cx="8421688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tytułu z Wzorca</a:t>
            </a: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8575" y="6119813"/>
            <a:ext cx="3908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B71476D-197D-4300-B177-CF2128F2B24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79" name="Arc 55"/>
          <p:cNvSpPr>
            <a:spLocks/>
          </p:cNvSpPr>
          <p:nvPr/>
        </p:nvSpPr>
        <p:spPr bwMode="auto">
          <a:xfrm flipH="1">
            <a:off x="5719763" y="3175"/>
            <a:ext cx="3429000" cy="6851650"/>
          </a:xfrm>
          <a:custGeom>
            <a:avLst/>
            <a:gdLst>
              <a:gd name="G0" fmla="+- 0 0 0"/>
              <a:gd name="G1" fmla="+- 21577 0 0"/>
              <a:gd name="G2" fmla="+- 21600 0 0"/>
              <a:gd name="T0" fmla="*/ 1003 w 21600"/>
              <a:gd name="T1" fmla="*/ 0 h 43161"/>
              <a:gd name="T2" fmla="*/ 820 w 21600"/>
              <a:gd name="T3" fmla="*/ 43161 h 43161"/>
              <a:gd name="T4" fmla="*/ 0 w 21600"/>
              <a:gd name="T5" fmla="*/ 21577 h 4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161" fill="none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</a:path>
              <a:path w="21600" h="43161" stroke="0" extrusionOk="0">
                <a:moveTo>
                  <a:pt x="1002" y="0"/>
                </a:moveTo>
                <a:cubicBezTo>
                  <a:pt x="12529" y="536"/>
                  <a:pt x="21600" y="10037"/>
                  <a:pt x="21600" y="21577"/>
                </a:cubicBezTo>
                <a:cubicBezTo>
                  <a:pt x="21600" y="33187"/>
                  <a:pt x="12421" y="42720"/>
                  <a:pt x="820" y="43161"/>
                </a:cubicBezTo>
                <a:lnTo>
                  <a:pt x="0" y="21577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2" name="Arc 68"/>
          <p:cNvSpPr>
            <a:spLocks/>
          </p:cNvSpPr>
          <p:nvPr/>
        </p:nvSpPr>
        <p:spPr bwMode="auto">
          <a:xfrm flipV="1">
            <a:off x="6932613" y="-838200"/>
            <a:ext cx="2211387" cy="2362200"/>
          </a:xfrm>
          <a:custGeom>
            <a:avLst/>
            <a:gdLst>
              <a:gd name="G0" fmla="+- 20223 0 0"/>
              <a:gd name="G1" fmla="+- 21599 0 0"/>
              <a:gd name="G2" fmla="+- 21600 0 0"/>
              <a:gd name="T0" fmla="*/ 0 w 20223"/>
              <a:gd name="T1" fmla="*/ 14009 h 21599"/>
              <a:gd name="T2" fmla="*/ 19986 w 20223"/>
              <a:gd name="T3" fmla="*/ 0 h 21599"/>
              <a:gd name="T4" fmla="*/ 20223 w 20223"/>
              <a:gd name="T5" fmla="*/ 21599 h 21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223" h="21599" fill="none" extrusionOk="0">
                <a:moveTo>
                  <a:pt x="0" y="14009"/>
                </a:moveTo>
                <a:cubicBezTo>
                  <a:pt x="3132" y="5662"/>
                  <a:pt x="11071" y="98"/>
                  <a:pt x="19986" y="0"/>
                </a:cubicBezTo>
              </a:path>
              <a:path w="20223" h="21599" stroke="0" extrusionOk="0">
                <a:moveTo>
                  <a:pt x="0" y="14009"/>
                </a:moveTo>
                <a:cubicBezTo>
                  <a:pt x="3132" y="5662"/>
                  <a:pt x="11071" y="98"/>
                  <a:pt x="19986" y="0"/>
                </a:cubicBezTo>
                <a:lnTo>
                  <a:pt x="20223" y="21599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3" name="Line 69"/>
          <p:cNvSpPr>
            <a:spLocks noChangeShapeType="1"/>
          </p:cNvSpPr>
          <p:nvPr/>
        </p:nvSpPr>
        <p:spPr bwMode="auto">
          <a:xfrm rot="2975352" flipH="1">
            <a:off x="6092825" y="1331913"/>
            <a:ext cx="3608388" cy="301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" name="Line 70"/>
          <p:cNvSpPr>
            <a:spLocks noChangeShapeType="1"/>
          </p:cNvSpPr>
          <p:nvPr/>
        </p:nvSpPr>
        <p:spPr bwMode="auto">
          <a:xfrm>
            <a:off x="7243763" y="-12700"/>
            <a:ext cx="1587" cy="68119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5" name="Line 71"/>
          <p:cNvSpPr>
            <a:spLocks noChangeShapeType="1"/>
          </p:cNvSpPr>
          <p:nvPr/>
        </p:nvSpPr>
        <p:spPr bwMode="auto">
          <a:xfrm>
            <a:off x="0" y="5969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  <p:sldLayoutId id="2147484272" r:id="rId13"/>
    <p:sldLayoutId id="2147484273" r:id="rId14"/>
    <p:sldLayoutId id="2147484274" r:id="rId15"/>
  </p:sldLayoutIdLst>
  <p:transition/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kumimoji="1" sz="4000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Monotype Sorts" pitchFamily="2" charset="2"/>
        <a:buChar char="u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kumimoji="1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50000">
              <a:srgbClr val="B2B2B2"/>
            </a:gs>
            <a:gs pos="100000">
              <a:schemeClr val="tx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Freeform 14"/>
          <p:cNvSpPr>
            <a:spLocks/>
          </p:cNvSpPr>
          <p:nvPr/>
        </p:nvSpPr>
        <p:spPr bwMode="auto">
          <a:xfrm>
            <a:off x="762000" y="766763"/>
            <a:ext cx="8356600" cy="6056312"/>
          </a:xfrm>
          <a:custGeom>
            <a:avLst/>
            <a:gdLst/>
            <a:ahLst/>
            <a:cxnLst>
              <a:cxn ang="0">
                <a:pos x="0" y="3815"/>
              </a:cxn>
              <a:cxn ang="0">
                <a:pos x="5264" y="3813"/>
              </a:cxn>
              <a:cxn ang="0">
                <a:pos x="5264" y="0"/>
              </a:cxn>
              <a:cxn ang="0">
                <a:pos x="762" y="1"/>
              </a:cxn>
              <a:cxn ang="0">
                <a:pos x="1" y="767"/>
              </a:cxn>
              <a:cxn ang="0">
                <a:pos x="0" y="3815"/>
              </a:cxn>
            </a:cxnLst>
            <a:rect l="0" t="0" r="r" b="b"/>
            <a:pathLst>
              <a:path w="5264" h="3815">
                <a:moveTo>
                  <a:pt x="0" y="3815"/>
                </a:moveTo>
                <a:lnTo>
                  <a:pt x="5264" y="3813"/>
                </a:lnTo>
                <a:lnTo>
                  <a:pt x="5264" y="0"/>
                </a:lnTo>
                <a:lnTo>
                  <a:pt x="762" y="1"/>
                </a:lnTo>
                <a:cubicBezTo>
                  <a:pt x="276" y="1"/>
                  <a:pt x="1" y="253"/>
                  <a:pt x="1" y="767"/>
                </a:cubicBezTo>
                <a:lnTo>
                  <a:pt x="0" y="3815"/>
                </a:lnTo>
                <a:close/>
              </a:path>
            </a:pathLst>
          </a:custGeom>
          <a:solidFill>
            <a:srgbClr val="000000"/>
          </a:solidFill>
          <a:ln w="57150" cmpd="sng">
            <a:solidFill>
              <a:srgbClr val="FFCC00"/>
            </a:solidFill>
            <a:round/>
            <a:headEnd/>
            <a:tailEnd/>
          </a:ln>
          <a:effectLst>
            <a:outerShdw dist="25400" dir="54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68413" y="109538"/>
            <a:ext cx="77866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styl wzorca tytułu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7438" y="1414463"/>
            <a:ext cx="77724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style wzorca tekstu</a:t>
            </a:r>
          </a:p>
          <a:p>
            <a:pPr lvl="1"/>
            <a:r>
              <a:rPr lang="en-GB" smtClean="0"/>
              <a:t>Drugi poziom</a:t>
            </a:r>
          </a:p>
          <a:p>
            <a:pPr lvl="2"/>
            <a:r>
              <a:rPr lang="en-GB" smtClean="0"/>
              <a:t>Trzeci poziom</a:t>
            </a:r>
          </a:p>
          <a:p>
            <a:pPr lvl="3"/>
            <a:r>
              <a:rPr lang="en-GB" smtClean="0"/>
              <a:t>czwarty poziom</a:t>
            </a:r>
          </a:p>
          <a:p>
            <a:pPr lvl="4"/>
            <a:r>
              <a:rPr lang="en-GB" smtClean="0"/>
              <a:t>Piąty poziom</a:t>
            </a:r>
          </a:p>
        </p:txBody>
      </p:sp>
      <p:pic>
        <p:nvPicPr>
          <p:cNvPr id="6149" name="Picture 18" descr="UMK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78898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1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8850" y="6454775"/>
            <a:ext cx="53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990F388B-83FC-4936-85F8-A464FDC1981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2CB35"/>
        </a:buClr>
        <a:buFont typeface="Wingdings" pitchFamily="2" charset="2"/>
        <a:buChar char="§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50000">
              <a:srgbClr val="B2B2B2"/>
            </a:gs>
            <a:gs pos="100000">
              <a:schemeClr val="tx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Freeform 14"/>
          <p:cNvSpPr>
            <a:spLocks/>
          </p:cNvSpPr>
          <p:nvPr/>
        </p:nvSpPr>
        <p:spPr bwMode="auto">
          <a:xfrm>
            <a:off x="762000" y="766763"/>
            <a:ext cx="8356600" cy="6056312"/>
          </a:xfrm>
          <a:custGeom>
            <a:avLst/>
            <a:gdLst/>
            <a:ahLst/>
            <a:cxnLst>
              <a:cxn ang="0">
                <a:pos x="0" y="3815"/>
              </a:cxn>
              <a:cxn ang="0">
                <a:pos x="5264" y="3813"/>
              </a:cxn>
              <a:cxn ang="0">
                <a:pos x="5264" y="0"/>
              </a:cxn>
              <a:cxn ang="0">
                <a:pos x="762" y="1"/>
              </a:cxn>
              <a:cxn ang="0">
                <a:pos x="1" y="767"/>
              </a:cxn>
              <a:cxn ang="0">
                <a:pos x="0" y="3815"/>
              </a:cxn>
            </a:cxnLst>
            <a:rect l="0" t="0" r="r" b="b"/>
            <a:pathLst>
              <a:path w="5264" h="3815">
                <a:moveTo>
                  <a:pt x="0" y="3815"/>
                </a:moveTo>
                <a:lnTo>
                  <a:pt x="5264" y="3813"/>
                </a:lnTo>
                <a:lnTo>
                  <a:pt x="5264" y="0"/>
                </a:lnTo>
                <a:lnTo>
                  <a:pt x="762" y="1"/>
                </a:lnTo>
                <a:cubicBezTo>
                  <a:pt x="276" y="1"/>
                  <a:pt x="1" y="253"/>
                  <a:pt x="1" y="767"/>
                </a:cubicBezTo>
                <a:lnTo>
                  <a:pt x="0" y="3815"/>
                </a:lnTo>
                <a:close/>
              </a:path>
            </a:pathLst>
          </a:custGeom>
          <a:solidFill>
            <a:srgbClr val="000000"/>
          </a:solidFill>
          <a:ln w="57150" cmpd="sng">
            <a:solidFill>
              <a:srgbClr val="FFCC00"/>
            </a:solidFill>
            <a:round/>
            <a:headEnd/>
            <a:tailEnd/>
          </a:ln>
          <a:effectLst>
            <a:outerShdw dist="25400" dir="5400000" algn="ctr" rotWithShape="0">
              <a:schemeClr val="bg2"/>
            </a:outerShdw>
          </a:effectLst>
        </p:spPr>
        <p:txBody>
          <a:bodyPr/>
          <a:lstStyle/>
          <a:p>
            <a:pPr algn="l">
              <a:defRPr/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68413" y="109538"/>
            <a:ext cx="77866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styl wzorca tytułu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7438" y="1414463"/>
            <a:ext cx="77724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style wzorca tekstu</a:t>
            </a:r>
          </a:p>
          <a:p>
            <a:pPr lvl="1"/>
            <a:r>
              <a:rPr lang="en-GB" smtClean="0"/>
              <a:t>Drugi poziom</a:t>
            </a:r>
          </a:p>
          <a:p>
            <a:pPr lvl="2"/>
            <a:r>
              <a:rPr lang="en-GB" smtClean="0"/>
              <a:t>Trzeci poziom</a:t>
            </a:r>
          </a:p>
          <a:p>
            <a:pPr lvl="3"/>
            <a:r>
              <a:rPr lang="en-GB" smtClean="0"/>
              <a:t>czwarty poziom</a:t>
            </a:r>
          </a:p>
          <a:p>
            <a:pPr lvl="4"/>
            <a:r>
              <a:rPr lang="en-GB" smtClean="0"/>
              <a:t>Piąty poziom</a:t>
            </a:r>
          </a:p>
        </p:txBody>
      </p:sp>
      <p:pic>
        <p:nvPicPr>
          <p:cNvPr id="7173" name="Picture 18" descr="UMK logo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78898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1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8850" y="6454775"/>
            <a:ext cx="53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1AD8CB84-9BDB-4F48-B59A-8CEEA21FE97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2CB35"/>
        </a:buClr>
        <a:buFont typeface="Wingdings" pitchFamily="2" charset="2"/>
        <a:buChar char="§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50000">
              <a:srgbClr val="B2B2B2"/>
            </a:gs>
            <a:gs pos="100000">
              <a:schemeClr val="tx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Freeform 14"/>
          <p:cNvSpPr>
            <a:spLocks/>
          </p:cNvSpPr>
          <p:nvPr/>
        </p:nvSpPr>
        <p:spPr bwMode="auto">
          <a:xfrm>
            <a:off x="762000" y="766763"/>
            <a:ext cx="8356600" cy="6056312"/>
          </a:xfrm>
          <a:custGeom>
            <a:avLst/>
            <a:gdLst/>
            <a:ahLst/>
            <a:cxnLst>
              <a:cxn ang="0">
                <a:pos x="0" y="3815"/>
              </a:cxn>
              <a:cxn ang="0">
                <a:pos x="5264" y="3813"/>
              </a:cxn>
              <a:cxn ang="0">
                <a:pos x="5264" y="0"/>
              </a:cxn>
              <a:cxn ang="0">
                <a:pos x="762" y="1"/>
              </a:cxn>
              <a:cxn ang="0">
                <a:pos x="1" y="767"/>
              </a:cxn>
              <a:cxn ang="0">
                <a:pos x="0" y="3815"/>
              </a:cxn>
            </a:cxnLst>
            <a:rect l="0" t="0" r="r" b="b"/>
            <a:pathLst>
              <a:path w="5264" h="3815">
                <a:moveTo>
                  <a:pt x="0" y="3815"/>
                </a:moveTo>
                <a:lnTo>
                  <a:pt x="5264" y="3813"/>
                </a:lnTo>
                <a:lnTo>
                  <a:pt x="5264" y="0"/>
                </a:lnTo>
                <a:lnTo>
                  <a:pt x="762" y="1"/>
                </a:lnTo>
                <a:cubicBezTo>
                  <a:pt x="276" y="1"/>
                  <a:pt x="1" y="253"/>
                  <a:pt x="1" y="767"/>
                </a:cubicBezTo>
                <a:lnTo>
                  <a:pt x="0" y="3815"/>
                </a:lnTo>
                <a:close/>
              </a:path>
            </a:pathLst>
          </a:custGeom>
          <a:solidFill>
            <a:srgbClr val="000000"/>
          </a:solidFill>
          <a:ln w="57150" cmpd="sng">
            <a:solidFill>
              <a:srgbClr val="FFCC00"/>
            </a:solidFill>
            <a:round/>
            <a:headEnd/>
            <a:tailEnd/>
          </a:ln>
          <a:effectLst>
            <a:outerShdw dist="25400" dir="5400000" algn="ctr" rotWithShape="0">
              <a:schemeClr val="bg2"/>
            </a:outerShdw>
          </a:effectLst>
        </p:spPr>
        <p:txBody>
          <a:bodyPr/>
          <a:lstStyle/>
          <a:p>
            <a:pPr algn="l">
              <a:defRPr/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68413" y="109538"/>
            <a:ext cx="77866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styl wzorca tytułu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7438" y="1414463"/>
            <a:ext cx="77724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style wzorca tekstu</a:t>
            </a:r>
          </a:p>
          <a:p>
            <a:pPr lvl="1"/>
            <a:r>
              <a:rPr lang="en-GB" smtClean="0"/>
              <a:t>Drugi poziom</a:t>
            </a:r>
          </a:p>
          <a:p>
            <a:pPr lvl="2"/>
            <a:r>
              <a:rPr lang="en-GB" smtClean="0"/>
              <a:t>Trzeci poziom</a:t>
            </a:r>
          </a:p>
          <a:p>
            <a:pPr lvl="3"/>
            <a:r>
              <a:rPr lang="en-GB" smtClean="0"/>
              <a:t>czwarty poziom</a:t>
            </a:r>
          </a:p>
          <a:p>
            <a:pPr lvl="4"/>
            <a:r>
              <a:rPr lang="en-GB" smtClean="0"/>
              <a:t>Piąty poziom</a:t>
            </a:r>
          </a:p>
        </p:txBody>
      </p:sp>
      <p:pic>
        <p:nvPicPr>
          <p:cNvPr id="8197" name="Picture 18" descr="UMK logo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78898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1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8850" y="6454775"/>
            <a:ext cx="53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1B53E37B-A53E-4EF9-8AF2-344033802A4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2CB35"/>
        </a:buClr>
        <a:buFont typeface="Wingdings" pitchFamily="2" charset="2"/>
        <a:buChar char="§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50000">
              <a:srgbClr val="B2B2B2"/>
            </a:gs>
            <a:gs pos="100000">
              <a:schemeClr val="tx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Freeform 14"/>
          <p:cNvSpPr>
            <a:spLocks/>
          </p:cNvSpPr>
          <p:nvPr/>
        </p:nvSpPr>
        <p:spPr bwMode="auto">
          <a:xfrm>
            <a:off x="762000" y="766763"/>
            <a:ext cx="8356600" cy="6056312"/>
          </a:xfrm>
          <a:custGeom>
            <a:avLst/>
            <a:gdLst/>
            <a:ahLst/>
            <a:cxnLst>
              <a:cxn ang="0">
                <a:pos x="0" y="3815"/>
              </a:cxn>
              <a:cxn ang="0">
                <a:pos x="5264" y="3813"/>
              </a:cxn>
              <a:cxn ang="0">
                <a:pos x="5264" y="0"/>
              </a:cxn>
              <a:cxn ang="0">
                <a:pos x="762" y="1"/>
              </a:cxn>
              <a:cxn ang="0">
                <a:pos x="1" y="767"/>
              </a:cxn>
              <a:cxn ang="0">
                <a:pos x="0" y="3815"/>
              </a:cxn>
            </a:cxnLst>
            <a:rect l="0" t="0" r="r" b="b"/>
            <a:pathLst>
              <a:path w="5264" h="3815">
                <a:moveTo>
                  <a:pt x="0" y="3815"/>
                </a:moveTo>
                <a:lnTo>
                  <a:pt x="5264" y="3813"/>
                </a:lnTo>
                <a:lnTo>
                  <a:pt x="5264" y="0"/>
                </a:lnTo>
                <a:lnTo>
                  <a:pt x="762" y="1"/>
                </a:lnTo>
                <a:cubicBezTo>
                  <a:pt x="276" y="1"/>
                  <a:pt x="1" y="253"/>
                  <a:pt x="1" y="767"/>
                </a:cubicBezTo>
                <a:lnTo>
                  <a:pt x="0" y="3815"/>
                </a:lnTo>
                <a:close/>
              </a:path>
            </a:pathLst>
          </a:custGeom>
          <a:solidFill>
            <a:srgbClr val="000000"/>
          </a:solidFill>
          <a:ln w="57150" cmpd="sng">
            <a:solidFill>
              <a:srgbClr val="FFCC00"/>
            </a:solidFill>
            <a:round/>
            <a:headEnd/>
            <a:tailEnd/>
          </a:ln>
          <a:effectLst>
            <a:outerShdw dist="25400" dir="5400000" algn="ctr" rotWithShape="0">
              <a:schemeClr val="bg2"/>
            </a:outerShdw>
          </a:effectLst>
        </p:spPr>
        <p:txBody>
          <a:bodyPr/>
          <a:lstStyle/>
          <a:p>
            <a:pPr algn="l">
              <a:defRPr/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68413" y="109538"/>
            <a:ext cx="778668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styl wzorca tytułu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7438" y="1414463"/>
            <a:ext cx="77724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style wzorca tekstu</a:t>
            </a:r>
          </a:p>
          <a:p>
            <a:pPr lvl="1"/>
            <a:r>
              <a:rPr lang="en-GB" smtClean="0"/>
              <a:t>Drugi poziom</a:t>
            </a:r>
          </a:p>
          <a:p>
            <a:pPr lvl="2"/>
            <a:r>
              <a:rPr lang="en-GB" smtClean="0"/>
              <a:t>Trzeci poziom</a:t>
            </a:r>
          </a:p>
          <a:p>
            <a:pPr lvl="3"/>
            <a:r>
              <a:rPr lang="en-GB" smtClean="0"/>
              <a:t>czwarty poziom</a:t>
            </a:r>
          </a:p>
          <a:p>
            <a:pPr lvl="4"/>
            <a:r>
              <a:rPr lang="en-GB" smtClean="0"/>
              <a:t>Piąty poziom</a:t>
            </a:r>
          </a:p>
        </p:txBody>
      </p:sp>
      <p:pic>
        <p:nvPicPr>
          <p:cNvPr id="9221" name="Picture 18" descr="UMK logo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8"/>
            <a:ext cx="78898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1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78850" y="6454775"/>
            <a:ext cx="53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FFFF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8F5C8E6F-5BD4-4F97-B536-5217C896EE7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CC66"/>
          </a:solidFill>
          <a:effectLst>
            <a:outerShdw blurRad="38100" dist="38100" dir="2700000" algn="tl">
              <a:srgbClr val="FFFFFF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2CB35"/>
        </a:buClr>
        <a:buFont typeface="Wingdings" pitchFamily="2" charset="2"/>
        <a:buChar char="§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4.xml"/><Relationship Id="rId1" Type="http://schemas.openxmlformats.org/officeDocument/2006/relationships/video" Target="file:///C:\Users\Agnieszka\Desktop\Dziadek\Baltimore\skanowanie%20oka.avi" TargetMode="Externa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7.xml"/><Relationship Id="rId1" Type="http://schemas.openxmlformats.org/officeDocument/2006/relationships/video" Target="file:///C:\Users\Agnieszka\Desktop\Dziadek\Zyly-Gorczynska.avi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6.xml"/><Relationship Id="rId1" Type="http://schemas.openxmlformats.org/officeDocument/2006/relationships/video" Target="file:///C:\Users\Agnieszka\Desktop\Dziadek\Baltimore\razem%20z%20obrazkiem-1.wmv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qs.pl/ghostminer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hyperlink" Target="20qOnDB.lnk" TargetMode="External"/><Relationship Id="rId9" Type="http://schemas.openxmlformats.org/officeDocument/2006/relationships/hyperlink" Target="GCC-Graph-Examples.pdf" TargetMode="External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Biomimetic-robot-Hanson.mo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20Q.MP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rotsnak2.lnk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124SoloCell.lnk" TargetMode="External"/><Relationship Id="rId3" Type="http://schemas.openxmlformats.org/officeDocument/2006/relationships/image" Target="../media/image75.png"/><Relationship Id="rId7" Type="http://schemas.openxmlformats.org/officeDocument/2006/relationships/hyperlink" Target="006ClassTpt.lnk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053GetzTnr.lnk" TargetMode="External"/><Relationship Id="rId5" Type="http://schemas.openxmlformats.org/officeDocument/2006/relationships/hyperlink" Target="097ClsClrnt.lnk" TargetMode="Externa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wmf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15888"/>
            <a:ext cx="8640762" cy="1455737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FF00"/>
                </a:solidFill>
                <a:latin typeface="Arial Unicode MS" pitchFamily="34" charset="-128"/>
              </a:rPr>
              <a:t>Fizyka i Informatyka:</a:t>
            </a:r>
            <a:br>
              <a:rPr lang="pl-PL" dirty="0" smtClean="0">
                <a:solidFill>
                  <a:srgbClr val="FFFF00"/>
                </a:solidFill>
                <a:latin typeface="Arial Unicode MS" pitchFamily="34" charset="-128"/>
              </a:rPr>
            </a:br>
            <a:r>
              <a:rPr lang="pl-PL" dirty="0" smtClean="0">
                <a:solidFill>
                  <a:srgbClr val="FFFF00"/>
                </a:solidFill>
                <a:latin typeface="Arial Unicode MS" pitchFamily="34" charset="-128"/>
              </a:rPr>
              <a:t>Nowy, Wspaniały Świat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928813"/>
            <a:ext cx="8424862" cy="1500187"/>
          </a:xfrm>
        </p:spPr>
        <p:txBody>
          <a:bodyPr/>
          <a:lstStyle/>
          <a:p>
            <a:pPr eaLnBrk="1" hangingPunct="1">
              <a:defRPr/>
            </a:pPr>
            <a:r>
              <a:rPr lang="pl-PL" sz="2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Włodzisław Duch</a:t>
            </a:r>
            <a:br>
              <a:rPr lang="pl-PL" sz="2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pl-PL" sz="2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Katedra Informatyki Stosowanej UMK</a:t>
            </a:r>
            <a:br>
              <a:rPr lang="pl-PL" sz="2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Google: Duch</a:t>
            </a:r>
          </a:p>
        </p:txBody>
      </p:sp>
      <p:sp>
        <p:nvSpPr>
          <p:cNvPr id="7176" name="Rectangle 1032"/>
          <p:cNvSpPr>
            <a:spLocks noChangeArrowheads="1"/>
          </p:cNvSpPr>
          <p:nvPr/>
        </p:nvSpPr>
        <p:spPr bwMode="auto">
          <a:xfrm>
            <a:off x="468313" y="3789363"/>
            <a:ext cx="84963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Przewidywanie jest zawsze trudne, </a:t>
            </a:r>
          </a:p>
          <a:p>
            <a:pPr>
              <a:defRPr/>
            </a:pPr>
            <a: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zwłaszcza przewidywanie przyszłości.</a:t>
            </a:r>
          </a:p>
        </p:txBody>
      </p:sp>
      <p:pic>
        <p:nvPicPr>
          <p:cNvPr id="14341" name="Picture 1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084763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941888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ChangeArrowheads="1"/>
          </p:cNvSpPr>
          <p:nvPr/>
        </p:nvSpPr>
        <p:spPr bwMode="auto">
          <a:xfrm>
            <a:off x="1331913" y="260350"/>
            <a:ext cx="71262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C0C0C0"/>
            </a:outerShdw>
          </a:effectLst>
        </p:spPr>
        <p:txBody>
          <a:bodyPr anchor="ctr"/>
          <a:lstStyle/>
          <a:p>
            <a:pPr algn="l" eaLnBrk="0" hangingPunct="0">
              <a:lnSpc>
                <a:spcPct val="85000"/>
              </a:lnSpc>
              <a:defRPr/>
            </a:pPr>
            <a:r>
              <a:rPr kumimoji="1" lang="pl-PL" sz="3200" b="1">
                <a:solidFill>
                  <a:srgbClr val="0000FF"/>
                </a:solidFill>
                <a:latin typeface="Arial Narrow" pitchFamily="34" charset="0"/>
              </a:rPr>
              <a:t>Results: (hereditary) mutation R58H</a:t>
            </a:r>
            <a:endParaRPr kumimoji="1" lang="en-US" sz="3200" b="1">
              <a:solidFill>
                <a:srgbClr val="0000FF"/>
              </a:solidFill>
              <a:latin typeface="Arial Narrow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36004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596" name="Text Box 4"/>
          <p:cNvSpPr txBox="1">
            <a:spLocks noChangeArrowheads="1"/>
          </p:cNvSpPr>
          <p:nvPr/>
        </p:nvSpPr>
        <p:spPr bwMode="auto">
          <a:xfrm>
            <a:off x="468313" y="1268413"/>
            <a:ext cx="457200" cy="342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pl-PL" sz="16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(a)</a:t>
            </a:r>
            <a:endParaRPr lang="pl-PL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2597" name="Text Box 5"/>
          <p:cNvSpPr txBox="1">
            <a:spLocks noChangeArrowheads="1"/>
          </p:cNvSpPr>
          <p:nvPr/>
        </p:nvSpPr>
        <p:spPr bwMode="auto">
          <a:xfrm>
            <a:off x="4932363" y="1052513"/>
            <a:ext cx="792162" cy="43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endParaRPr lang="pl-PL" sz="12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l" eaLnBrk="0" hangingPunct="0">
              <a:defRPr/>
            </a:pPr>
            <a:r>
              <a:rPr lang="pl-PL" sz="16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(b)</a:t>
            </a:r>
            <a:endParaRPr lang="pl-PL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2598" name="Text Box 6"/>
          <p:cNvSpPr txBox="1">
            <a:spLocks noChangeArrowheads="1"/>
          </p:cNvSpPr>
          <p:nvPr/>
        </p:nvSpPr>
        <p:spPr bwMode="auto">
          <a:xfrm>
            <a:off x="468313" y="3933825"/>
            <a:ext cx="457200" cy="342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endParaRPr lang="pl-PL" sz="12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l" eaLnBrk="0" hangingPunct="0">
              <a:defRPr/>
            </a:pPr>
            <a:r>
              <a:rPr lang="pl-PL" sz="16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(c)</a:t>
            </a:r>
            <a:endParaRPr lang="pl-PL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2599" name="Rectangle 7"/>
          <p:cNvSpPr>
            <a:spLocks noChangeArrowheads="1"/>
          </p:cNvSpPr>
          <p:nvPr/>
        </p:nvSpPr>
        <p:spPr bwMode="auto">
          <a:xfrm>
            <a:off x="9525" y="-1119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2600" name="Rectangle 8"/>
          <p:cNvSpPr>
            <a:spLocks noChangeArrowheads="1"/>
          </p:cNvSpPr>
          <p:nvPr/>
        </p:nvSpPr>
        <p:spPr bwMode="auto">
          <a:xfrm>
            <a:off x="9525" y="1223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2601" name="Rectangle 9"/>
          <p:cNvSpPr>
            <a:spLocks noChangeArrowheads="1"/>
          </p:cNvSpPr>
          <p:nvPr/>
        </p:nvSpPr>
        <p:spPr bwMode="auto">
          <a:xfrm>
            <a:off x="9525" y="1223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100513"/>
            <a:ext cx="3457575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603" name="Rectangle 11"/>
          <p:cNvSpPr>
            <a:spLocks noChangeArrowheads="1"/>
          </p:cNvSpPr>
          <p:nvPr/>
        </p:nvSpPr>
        <p:spPr bwMode="auto">
          <a:xfrm>
            <a:off x="9525" y="3376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41438"/>
            <a:ext cx="3671888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605" name="Rectangle 13"/>
          <p:cNvSpPr>
            <a:spLocks noChangeArrowheads="1"/>
          </p:cNvSpPr>
          <p:nvPr/>
        </p:nvSpPr>
        <p:spPr bwMode="auto">
          <a:xfrm>
            <a:off x="9525" y="6618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0" hangingPunct="0">
              <a:defRPr/>
            </a:pPr>
            <a:endParaRPr kumimoji="1" lang="pl-PL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970338"/>
            <a:ext cx="36353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607" name="Rectangle 15"/>
          <p:cNvSpPr>
            <a:spLocks noChangeArrowheads="1"/>
          </p:cNvSpPr>
          <p:nvPr/>
        </p:nvSpPr>
        <p:spPr bwMode="auto">
          <a:xfrm>
            <a:off x="9525" y="8694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endParaRPr lang="pl-PL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2608" name="Text Box 16"/>
          <p:cNvSpPr txBox="1">
            <a:spLocks noChangeArrowheads="1"/>
          </p:cNvSpPr>
          <p:nvPr/>
        </p:nvSpPr>
        <p:spPr bwMode="auto">
          <a:xfrm>
            <a:off x="4932363" y="4094163"/>
            <a:ext cx="457200" cy="342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r>
              <a:rPr lang="pl-PL" sz="16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(d)</a:t>
            </a:r>
            <a:endParaRPr lang="pl-PL" sz="16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az 4" descr="Clipboard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4287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a 4"/>
          <p:cNvGrpSpPr>
            <a:grpSpLocks/>
          </p:cNvGrpSpPr>
          <p:nvPr/>
        </p:nvGrpSpPr>
        <p:grpSpPr bwMode="auto">
          <a:xfrm>
            <a:off x="428625" y="4429125"/>
            <a:ext cx="8715375" cy="2208213"/>
            <a:chOff x="428625" y="4429132"/>
            <a:chExt cx="8715375" cy="2208206"/>
          </a:xfrm>
        </p:grpSpPr>
        <p:sp>
          <p:nvSpPr>
            <p:cNvPr id="6" name="pole tekstowe 5"/>
            <p:cNvSpPr txBox="1"/>
            <p:nvPr/>
          </p:nvSpPr>
          <p:spPr>
            <a:xfrm>
              <a:off x="428625" y="5929315"/>
              <a:ext cx="8501063" cy="7080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pl-PL" sz="2000" dirty="0"/>
                <a:t>200 mln ludzi cierpi na cukrzycę; odpowiednie białko + fluorescencja + analiza sygnałów pozwoli zbadać poziom cukru bez upuszczania krwi.</a:t>
              </a:r>
            </a:p>
          </p:txBody>
        </p:sp>
        <p:pic>
          <p:nvPicPr>
            <p:cNvPr id="2458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4429132"/>
              <a:ext cx="2362200" cy="140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71500" y="1928813"/>
            <a:ext cx="8077200" cy="1071562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pl-PL" sz="3200" b="1" smtClean="0">
                <a:solidFill>
                  <a:srgbClr val="FFC000"/>
                </a:solidFill>
              </a:rPr>
              <a:t>BioInformatyka w Toruniu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pl-PL" sz="3200" b="1" smtClean="0">
                <a:solidFill>
                  <a:srgbClr val="FFC000"/>
                </a:solidFill>
              </a:rPr>
              <a:t>(już od 2000 roku)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pl-PL" sz="1800" smtClean="0">
              <a:solidFill>
                <a:srgbClr val="FFC000"/>
              </a:solidFill>
            </a:endParaRPr>
          </a:p>
        </p:txBody>
      </p:sp>
      <p:sp>
        <p:nvSpPr>
          <p:cNvPr id="52121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0" y="357188"/>
            <a:ext cx="4562475" cy="1241425"/>
          </a:xfrm>
        </p:spPr>
        <p:txBody>
          <a:bodyPr/>
          <a:lstStyle/>
          <a:p>
            <a:pPr>
              <a:defRPr/>
            </a:pPr>
            <a:r>
              <a:rPr lang="pl-PL" sz="8800" b="1" dirty="0" smtClean="0"/>
              <a:t>BIT</a:t>
            </a:r>
            <a:endParaRPr lang="pl-PL" dirty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3714750"/>
            <a:ext cx="733107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5150BD-E950-443A-B829-5D06FCA16F63}" type="slidenum">
              <a:rPr lang="pl-PL"/>
              <a:pPr>
                <a:defRPr/>
              </a:pPr>
              <a:t>13</a:t>
            </a:fld>
            <a:endParaRPr lang="pl-PL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28398" dir="20006097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pl-PL" sz="3200" smtClean="0">
                <a:effectLst/>
                <a:latin typeface="Arial" charset="0"/>
              </a:rPr>
              <a:t>Tomografia daje obrazy jak z atlasu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2552700" y="26336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endParaRPr lang="en-US" sz="2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5861050" y="2187575"/>
            <a:ext cx="252571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l-PL" sz="2000">
                <a:solidFill>
                  <a:srgbClr val="FFCC00"/>
                </a:solidFill>
                <a:latin typeface="Arial" charset="0"/>
              </a:rPr>
              <a:t>Tarcza nerwu wzrokowego</a:t>
            </a:r>
            <a:endParaRPr lang="en-US" sz="200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1268413" y="2157413"/>
            <a:ext cx="245427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l-PL" sz="2000">
                <a:solidFill>
                  <a:srgbClr val="FFCC00"/>
                </a:solidFill>
                <a:latin typeface="Arial" charset="0"/>
              </a:rPr>
              <a:t>Plamka żółta </a:t>
            </a:r>
            <a:endParaRPr lang="en-US" sz="200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11271" name="Text Box 10"/>
          <p:cNvSpPr txBox="1">
            <a:spLocks noChangeArrowheads="1"/>
          </p:cNvSpPr>
          <p:nvPr/>
        </p:nvSpPr>
        <p:spPr bwMode="auto">
          <a:xfrm>
            <a:off x="963613" y="6234113"/>
            <a:ext cx="9128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1600">
                <a:solidFill>
                  <a:srgbClr val="FFFFFF"/>
                </a:solidFill>
                <a:latin typeface="Arial" charset="0"/>
              </a:rPr>
              <a:t>0.2 mm</a:t>
            </a:r>
          </a:p>
        </p:txBody>
      </p:sp>
      <p:pic>
        <p:nvPicPr>
          <p:cNvPr id="26632" name="Picture 11" descr="panorama 300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4964113"/>
            <a:ext cx="7991475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12"/>
          <p:cNvSpPr txBox="1">
            <a:spLocks noChangeArrowheads="1"/>
          </p:cNvSpPr>
          <p:nvPr/>
        </p:nvSpPr>
        <p:spPr bwMode="auto">
          <a:xfrm rot="16200000">
            <a:off x="743743" y="5609432"/>
            <a:ext cx="912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1600">
                <a:solidFill>
                  <a:srgbClr val="FFFFFF"/>
                </a:solidFill>
                <a:latin typeface="Arial" charset="0"/>
              </a:rPr>
              <a:t>0.3 mm</a:t>
            </a:r>
          </a:p>
        </p:txBody>
      </p:sp>
      <p:pic>
        <p:nvPicPr>
          <p:cNvPr id="26634" name="Picture 13" descr="huretin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1922463"/>
            <a:ext cx="284797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5" descr="Model_oka-BROWN-wBok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7725" y="2814638"/>
            <a:ext cx="1565275" cy="1368425"/>
          </a:xfrm>
          <a:noFill/>
        </p:spPr>
      </p:pic>
      <p:sp>
        <p:nvSpPr>
          <p:cNvPr id="11277" name="Rectangle 16"/>
          <p:cNvSpPr>
            <a:spLocks noChangeArrowheads="1"/>
          </p:cNvSpPr>
          <p:nvPr/>
        </p:nvSpPr>
        <p:spPr bwMode="auto">
          <a:xfrm>
            <a:off x="8374063" y="3262313"/>
            <a:ext cx="247650" cy="695325"/>
          </a:xfrm>
          <a:prstGeom prst="rect">
            <a:avLst/>
          </a:prstGeom>
          <a:noFill/>
          <a:ln w="28575">
            <a:solidFill>
              <a:srgbClr val="DA070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>
              <a:defRPr/>
            </a:pPr>
            <a:endParaRPr lang="en-US" sz="20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6637" name="Picture 4" descr="dysk_ry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906463"/>
            <a:ext cx="2636838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0" name="Rectangle 8"/>
          <p:cNvSpPr>
            <a:spLocks noChangeArrowheads="1"/>
          </p:cNvSpPr>
          <p:nvPr/>
        </p:nvSpPr>
        <p:spPr bwMode="auto">
          <a:xfrm>
            <a:off x="3714750" y="4143375"/>
            <a:ext cx="247491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l-PL" sz="2000" dirty="0">
                <a:solidFill>
                  <a:srgbClr val="FFCC66"/>
                </a:solidFill>
                <a:latin typeface="Arial" charset="0"/>
              </a:rPr>
              <a:t>Klasyczne badanie kliniczne</a:t>
            </a:r>
            <a:endParaRPr lang="en-US" sz="2000" dirty="0">
              <a:solidFill>
                <a:srgbClr val="FFCC66"/>
              </a:solidFill>
              <a:latin typeface="Arial" charset="0"/>
            </a:endParaRPr>
          </a:p>
        </p:txBody>
      </p:sp>
      <p:sp>
        <p:nvSpPr>
          <p:cNvPr id="11281" name="Rectangle 9"/>
          <p:cNvSpPr>
            <a:spLocks noChangeArrowheads="1"/>
          </p:cNvSpPr>
          <p:nvPr/>
        </p:nvSpPr>
        <p:spPr bwMode="auto">
          <a:xfrm>
            <a:off x="3584575" y="4845050"/>
            <a:ext cx="24050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l-PL" sz="2000">
                <a:solidFill>
                  <a:srgbClr val="FFCC00"/>
                </a:solidFill>
                <a:latin typeface="Arial" charset="0"/>
              </a:rPr>
              <a:t>Tomogram OCT</a:t>
            </a:r>
            <a:endParaRPr lang="en-US" sz="200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11282" name="Line 17"/>
          <p:cNvSpPr>
            <a:spLocks noChangeShapeType="1"/>
          </p:cNvSpPr>
          <p:nvPr/>
        </p:nvSpPr>
        <p:spPr bwMode="auto">
          <a:xfrm>
            <a:off x="2967038" y="2508250"/>
            <a:ext cx="1365250" cy="5048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>
              <a:defRPr/>
            </a:pPr>
            <a:endParaRPr lang="pl-PL" sz="2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283" name="Line 18"/>
          <p:cNvSpPr>
            <a:spLocks noChangeShapeType="1"/>
          </p:cNvSpPr>
          <p:nvPr/>
        </p:nvSpPr>
        <p:spPr bwMode="auto">
          <a:xfrm flipH="1">
            <a:off x="5199063" y="2479675"/>
            <a:ext cx="1192212" cy="5048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>
              <a:defRPr/>
            </a:pPr>
            <a:endParaRPr lang="pl-PL" sz="2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284" name="Line 19"/>
          <p:cNvSpPr>
            <a:spLocks noChangeShapeType="1"/>
          </p:cNvSpPr>
          <p:nvPr/>
        </p:nvSpPr>
        <p:spPr bwMode="auto">
          <a:xfrm>
            <a:off x="2835275" y="2509838"/>
            <a:ext cx="0" cy="27527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>
              <a:defRPr/>
            </a:pPr>
            <a:endParaRPr lang="pl-PL" sz="2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285" name="Line 20"/>
          <p:cNvSpPr>
            <a:spLocks noChangeShapeType="1"/>
          </p:cNvSpPr>
          <p:nvPr/>
        </p:nvSpPr>
        <p:spPr bwMode="auto">
          <a:xfrm>
            <a:off x="6858000" y="2633663"/>
            <a:ext cx="0" cy="27241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l">
              <a:defRPr/>
            </a:pPr>
            <a:endParaRPr lang="pl-PL" sz="2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288" name="Rectangle 7"/>
          <p:cNvSpPr>
            <a:spLocks noChangeArrowheads="1"/>
          </p:cNvSpPr>
          <p:nvPr/>
        </p:nvSpPr>
        <p:spPr bwMode="auto">
          <a:xfrm>
            <a:off x="3819525" y="1123950"/>
            <a:ext cx="245427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l-PL" sz="2000">
                <a:solidFill>
                  <a:srgbClr val="FFCC00"/>
                </a:solidFill>
                <a:latin typeface="Arial" charset="0"/>
              </a:rPr>
              <a:t>Atlas anatomiczny </a:t>
            </a:r>
            <a:endParaRPr lang="en-US" sz="2000">
              <a:solidFill>
                <a:srgbClr val="FFCC00"/>
              </a:solidFill>
              <a:latin typeface="Arial" charset="0"/>
            </a:endParaRPr>
          </a:p>
        </p:txBody>
      </p:sp>
      <p:pic>
        <p:nvPicPr>
          <p:cNvPr id="26645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071563"/>
            <a:ext cx="2103437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63" y="109538"/>
            <a:ext cx="7983537" cy="676275"/>
          </a:xfrm>
        </p:spPr>
        <p:txBody>
          <a:bodyPr/>
          <a:lstStyle/>
          <a:p>
            <a:r>
              <a:rPr lang="pl-PL" sz="3200" smtClean="0">
                <a:effectLst/>
              </a:rPr>
              <a:t>Tomogram składa się z linii</a:t>
            </a: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9AD517-2A4C-4256-85D3-2155D48B6EC7}" type="slidenum">
              <a:rPr lang="pl-PL"/>
              <a:pPr>
                <a:defRPr/>
              </a:pPr>
              <a:t>14</a:t>
            </a:fld>
            <a:endParaRPr lang="pl-PL"/>
          </a:p>
        </p:txBody>
      </p:sp>
      <p:pic>
        <p:nvPicPr>
          <p:cNvPr id="12294" name="skanowanie oka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3741738"/>
            <a:ext cx="68961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Line 5"/>
          <p:cNvSpPr>
            <a:spLocks noChangeShapeType="1"/>
          </p:cNvSpPr>
          <p:nvPr/>
        </p:nvSpPr>
        <p:spPr bwMode="auto">
          <a:xfrm rot="5400000">
            <a:off x="3059906" y="3609182"/>
            <a:ext cx="979487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pPr algn="l">
              <a:defRPr/>
            </a:pPr>
            <a:endParaRPr lang="pl-PL" sz="200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7654" name="Group 21"/>
          <p:cNvGrpSpPr>
            <a:grpSpLocks/>
          </p:cNvGrpSpPr>
          <p:nvPr/>
        </p:nvGrpSpPr>
        <p:grpSpPr bwMode="auto">
          <a:xfrm>
            <a:off x="1103313" y="1268413"/>
            <a:ext cx="4125912" cy="4451350"/>
            <a:chOff x="1103313" y="1268413"/>
            <a:chExt cx="4125913" cy="4451350"/>
          </a:xfrm>
        </p:grpSpPr>
        <p:grpSp>
          <p:nvGrpSpPr>
            <p:cNvPr id="27655" name="Group 20"/>
            <p:cNvGrpSpPr>
              <a:grpSpLocks/>
            </p:cNvGrpSpPr>
            <p:nvPr/>
          </p:nvGrpSpPr>
          <p:grpSpPr bwMode="auto">
            <a:xfrm>
              <a:off x="1544638" y="1639888"/>
              <a:ext cx="3684588" cy="1801813"/>
              <a:chOff x="1544638" y="1639888"/>
              <a:chExt cx="3684588" cy="1801813"/>
            </a:xfrm>
          </p:grpSpPr>
          <p:sp>
            <p:nvSpPr>
              <p:cNvPr id="13322" name="Line 4"/>
              <p:cNvSpPr>
                <a:spLocks noChangeShapeType="1"/>
              </p:cNvSpPr>
              <p:nvPr/>
            </p:nvSpPr>
            <p:spPr bwMode="auto">
              <a:xfrm>
                <a:off x="2159000" y="3143250"/>
                <a:ext cx="1393825" cy="0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pl-PL" sz="20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3323" name="Line 6"/>
              <p:cNvSpPr>
                <a:spLocks noChangeShapeType="1"/>
              </p:cNvSpPr>
              <p:nvPr/>
            </p:nvSpPr>
            <p:spPr bwMode="auto">
              <a:xfrm>
                <a:off x="3533776" y="3144838"/>
                <a:ext cx="1547813" cy="0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pl-PL" sz="20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3324" name="Text Box 8"/>
              <p:cNvSpPr txBox="1">
                <a:spLocks noChangeArrowheads="1"/>
              </p:cNvSpPr>
              <p:nvPr/>
            </p:nvSpPr>
            <p:spPr bwMode="auto">
              <a:xfrm>
                <a:off x="1544638" y="2290763"/>
                <a:ext cx="1257300" cy="511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pl-PL" sz="2000">
                    <a:solidFill>
                      <a:srgbClr val="FFFF99"/>
                    </a:solidFill>
                    <a:latin typeface="Arial" charset="0"/>
                  </a:rPr>
                  <a:t>Źródło światła</a:t>
                </a:r>
                <a:endParaRPr lang="en-GB" sz="2000">
                  <a:solidFill>
                    <a:srgbClr val="FFFF99"/>
                  </a:solidFill>
                  <a:latin typeface="Arial" charset="0"/>
                </a:endParaRPr>
              </a:p>
            </p:txBody>
          </p:sp>
          <p:sp>
            <p:nvSpPr>
              <p:cNvPr id="13325" name="AutoShape 9"/>
              <p:cNvSpPr>
                <a:spLocks noChangeArrowheads="1"/>
              </p:cNvSpPr>
              <p:nvPr/>
            </p:nvSpPr>
            <p:spPr bwMode="auto">
              <a:xfrm flipV="1">
                <a:off x="3430589" y="1639888"/>
                <a:ext cx="228600" cy="411162"/>
              </a:xfrm>
              <a:prstGeom prst="downArrow">
                <a:avLst>
                  <a:gd name="adj1" fmla="val 50000"/>
                  <a:gd name="adj2" fmla="val 44965"/>
                </a:avLst>
              </a:prstGeom>
              <a:noFill/>
              <a:ln w="19050">
                <a:solidFill>
                  <a:srgbClr val="DDDDDD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20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3326" name="Rectangle 12"/>
              <p:cNvSpPr>
                <a:spLocks noChangeArrowheads="1"/>
              </p:cNvSpPr>
              <p:nvPr/>
            </p:nvSpPr>
            <p:spPr bwMode="auto">
              <a:xfrm rot="-5400000">
                <a:off x="4838701" y="3051175"/>
                <a:ext cx="638175" cy="142875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en-US" sz="20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3327" name="Line 13"/>
              <p:cNvSpPr>
                <a:spLocks noChangeShapeType="1"/>
              </p:cNvSpPr>
              <p:nvPr/>
            </p:nvSpPr>
            <p:spPr bwMode="auto">
              <a:xfrm rot="5400000">
                <a:off x="3152776" y="2720975"/>
                <a:ext cx="793750" cy="0"/>
              </a:xfrm>
              <a:prstGeom prst="lin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pl-PL" sz="20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3328" name="AutoShape 14"/>
              <p:cNvSpPr>
                <a:spLocks noChangeArrowheads="1"/>
              </p:cNvSpPr>
              <p:nvPr/>
            </p:nvSpPr>
            <p:spPr bwMode="auto">
              <a:xfrm rot="-5400000">
                <a:off x="1778794" y="2947194"/>
                <a:ext cx="239713" cy="390525"/>
              </a:xfrm>
              <a:prstGeom prst="downArrow">
                <a:avLst>
                  <a:gd name="adj1" fmla="val 50000"/>
                  <a:gd name="adj2" fmla="val 40728"/>
                </a:avLst>
              </a:prstGeom>
              <a:gradFill rotWithShape="0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0" scaled="1"/>
              </a:gradFill>
              <a:ln w="9525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en-US" sz="20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3329" name="Rectangle 15"/>
              <p:cNvSpPr>
                <a:spLocks noChangeArrowheads="1"/>
              </p:cNvSpPr>
              <p:nvPr/>
            </p:nvSpPr>
            <p:spPr bwMode="auto">
              <a:xfrm>
                <a:off x="3397251" y="2992438"/>
                <a:ext cx="295275" cy="290512"/>
              </a:xfrm>
              <a:prstGeom prst="rect">
                <a:avLst/>
              </a:prstGeom>
              <a:solidFill>
                <a:schemeClr val="hlink">
                  <a:alpha val="50195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defRPr/>
                </a:pPr>
                <a:endParaRPr lang="en-US" sz="20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3330" name="Line 16"/>
              <p:cNvSpPr>
                <a:spLocks noChangeShapeType="1"/>
              </p:cNvSpPr>
              <p:nvPr/>
            </p:nvSpPr>
            <p:spPr bwMode="auto">
              <a:xfrm>
                <a:off x="3403601" y="2997200"/>
                <a:ext cx="285750" cy="2762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pl-PL" sz="20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13321" name="AutoShape 17"/>
            <p:cNvSpPr>
              <a:spLocks noChangeArrowheads="1"/>
            </p:cNvSpPr>
            <p:nvPr/>
          </p:nvSpPr>
          <p:spPr bwMode="auto">
            <a:xfrm>
              <a:off x="1103313" y="1268413"/>
              <a:ext cx="904875" cy="4451350"/>
            </a:xfrm>
            <a:prstGeom prst="curvedRightArrow">
              <a:avLst>
                <a:gd name="adj1" fmla="val 30859"/>
                <a:gd name="adj2" fmla="val 151473"/>
                <a:gd name="adj3" fmla="val 33861"/>
              </a:avLst>
            </a:prstGeom>
            <a:solidFill>
              <a:srgbClr val="80808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>
                <a:defRPr/>
              </a:pPr>
              <a:endParaRPr lang="en-US" sz="20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29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D59751-4BB2-4D9D-BF5A-A9A2816FA4D9}" type="slidenum">
              <a:rPr lang="pl-PL" smtClean="0"/>
              <a:pPr>
                <a:defRPr/>
              </a:pPr>
              <a:t>15</a:t>
            </a:fld>
            <a:endParaRPr lang="pl-PL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268413" y="109538"/>
            <a:ext cx="7089775" cy="819150"/>
          </a:xfrm>
        </p:spPr>
        <p:txBody>
          <a:bodyPr/>
          <a:lstStyle/>
          <a:p>
            <a:pPr eaLnBrk="1" hangingPunct="1"/>
            <a:r>
              <a:rPr lang="pl-PL" sz="3600" smtClean="0">
                <a:effectLst/>
                <a:latin typeface="Arial" charset="0"/>
              </a:rPr>
              <a:t>Przelot przez siatkówkę</a:t>
            </a:r>
            <a:endParaRPr lang="en-US" sz="3600" smtClean="0">
              <a:effectLst/>
              <a:latin typeface="Arial" charset="0"/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7143750" y="2178050"/>
            <a:ext cx="2000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2400" dirty="0">
                <a:solidFill>
                  <a:srgbClr val="FFFF00"/>
                </a:solidFill>
                <a:latin typeface="Arial" charset="0"/>
              </a:rPr>
              <a:t>Starcze zwyrodnienie siatkówki</a:t>
            </a:r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7556500" y="4514850"/>
            <a:ext cx="1463675" cy="1282700"/>
            <a:chOff x="184" y="2084"/>
            <a:chExt cx="863" cy="808"/>
          </a:xfrm>
        </p:grpSpPr>
        <p:pic>
          <p:nvPicPr>
            <p:cNvPr id="28679" name="Picture 6" descr="Model_oka-BROWN-wBo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" y="2084"/>
              <a:ext cx="863" cy="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5" name="Rectangle 7"/>
            <p:cNvSpPr>
              <a:spLocks noChangeArrowheads="1"/>
            </p:cNvSpPr>
            <p:nvPr/>
          </p:nvSpPr>
          <p:spPr bwMode="auto">
            <a:xfrm>
              <a:off x="870" y="2391"/>
              <a:ext cx="93" cy="129"/>
            </a:xfrm>
            <a:prstGeom prst="rect">
              <a:avLst/>
            </a:prstGeom>
            <a:noFill/>
            <a:ln w="28575">
              <a:solidFill>
                <a:srgbClr val="DA070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286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571625"/>
            <a:ext cx="4786313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88B6F2-CCF7-4697-A01F-0946639BA40B}" type="slidenum">
              <a:rPr lang="pl-PL" smtClean="0"/>
              <a:pPr>
                <a:defRPr/>
              </a:pPr>
              <a:t>16</a:t>
            </a:fld>
            <a:endParaRPr lang="pl-PL" smtClean="0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71500" y="1597025"/>
            <a:ext cx="319405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2000" dirty="0">
                <a:solidFill>
                  <a:schemeClr val="tx1"/>
                </a:solidFill>
                <a:latin typeface="Arial" charset="0"/>
              </a:rPr>
              <a:t>Tarcza nerwu wzrokowego człowieka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pl-PL" sz="2000" i="1" dirty="0" err="1">
                <a:solidFill>
                  <a:schemeClr val="tx1"/>
                </a:solidFill>
              </a:rPr>
              <a:t>in</a:t>
            </a:r>
            <a:r>
              <a:rPr lang="pl-PL" sz="2000" i="1" dirty="0">
                <a:solidFill>
                  <a:schemeClr val="tx1"/>
                </a:solidFill>
              </a:rPr>
              <a:t> vivo</a:t>
            </a:r>
            <a:endParaRPr lang="en-GB" sz="2000" i="1" dirty="0">
              <a:solidFill>
                <a:schemeClr val="tx1"/>
              </a:solidFill>
            </a:endParaRPr>
          </a:p>
          <a:p>
            <a:pPr algn="l">
              <a:defRPr/>
            </a:pPr>
            <a:endParaRPr lang="en-GB" sz="1800" dirty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pl-PL" sz="1800" dirty="0">
                <a:solidFill>
                  <a:schemeClr val="tx1"/>
                </a:solidFill>
              </a:rPr>
              <a:t>Re</a:t>
            </a:r>
            <a:r>
              <a:rPr lang="pl-PL" sz="1800" dirty="0">
                <a:solidFill>
                  <a:schemeClr val="tx1"/>
                </a:solidFill>
                <a:latin typeface="Arial" charset="0"/>
              </a:rPr>
              <a:t>jestracja</a:t>
            </a:r>
            <a:r>
              <a:rPr lang="en-GB" sz="1800" dirty="0">
                <a:solidFill>
                  <a:schemeClr val="tx1"/>
                </a:solidFill>
              </a:rPr>
              <a:t>:</a:t>
            </a:r>
            <a:r>
              <a:rPr lang="pl-PL" sz="1800" dirty="0">
                <a:solidFill>
                  <a:schemeClr val="tx1"/>
                </a:solidFill>
              </a:rPr>
              <a:t> 33 </a:t>
            </a:r>
            <a:r>
              <a:rPr lang="pl-PL" sz="1800" dirty="0" err="1">
                <a:solidFill>
                  <a:schemeClr val="tx1"/>
                </a:solidFill>
              </a:rPr>
              <a:t>fr</a:t>
            </a:r>
            <a:r>
              <a:rPr lang="pl-PL" sz="1800" dirty="0">
                <a:solidFill>
                  <a:schemeClr val="tx1"/>
                </a:solidFill>
              </a:rPr>
              <a:t>/s</a:t>
            </a:r>
            <a:endParaRPr lang="en-GB" sz="1800" dirty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pl-PL" sz="1800" dirty="0">
                <a:solidFill>
                  <a:schemeClr val="tx1"/>
                </a:solidFill>
                <a:latin typeface="Arial" charset="0"/>
              </a:rPr>
              <a:t>Odgrywanie</a:t>
            </a:r>
            <a:r>
              <a:rPr lang="en-GB" sz="1800" dirty="0">
                <a:solidFill>
                  <a:schemeClr val="tx1"/>
                </a:solidFill>
              </a:rPr>
              <a:t>: 33 </a:t>
            </a:r>
            <a:r>
              <a:rPr lang="en-GB" sz="1800" dirty="0" err="1">
                <a:solidFill>
                  <a:schemeClr val="tx1"/>
                </a:solidFill>
              </a:rPr>
              <a:t>fr</a:t>
            </a:r>
            <a:r>
              <a:rPr lang="en-GB" sz="1800" dirty="0">
                <a:solidFill>
                  <a:schemeClr val="tx1"/>
                </a:solidFill>
              </a:rPr>
              <a:t>/s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741738" y="5781675"/>
            <a:ext cx="882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400"/>
              <a:t>0.2 mm</a:t>
            </a:r>
          </a:p>
        </p:txBody>
      </p:sp>
      <p:pic>
        <p:nvPicPr>
          <p:cNvPr id="808965" name="Zyly-Gorczynska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1741488"/>
            <a:ext cx="4533900" cy="42370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Model_oka-BROWN-wBok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25" y="3214688"/>
            <a:ext cx="1752600" cy="1560512"/>
          </a:xfrm>
          <a:noFill/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638425" y="4484688"/>
            <a:ext cx="198438" cy="334962"/>
          </a:xfrm>
          <a:prstGeom prst="rect">
            <a:avLst/>
          </a:prstGeom>
          <a:noFill/>
          <a:ln w="28575">
            <a:solidFill>
              <a:srgbClr val="DA070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4" name="Rectangle 9"/>
          <p:cNvSpPr>
            <a:spLocks noGrp="1" noChangeArrowheads="1"/>
          </p:cNvSpPr>
          <p:nvPr>
            <p:ph type="title"/>
          </p:nvPr>
        </p:nvSpPr>
        <p:spPr>
          <a:xfrm>
            <a:off x="642938" y="214313"/>
            <a:ext cx="8040687" cy="1285875"/>
          </a:xfrm>
        </p:spPr>
        <p:txBody>
          <a:bodyPr/>
          <a:lstStyle/>
          <a:p>
            <a:pPr algn="l" eaLnBrk="1" hangingPunct="1"/>
            <a:r>
              <a:rPr lang="pl-PL" sz="3200" smtClean="0">
                <a:effectLst/>
                <a:latin typeface="Arial" charset="0"/>
              </a:rPr>
              <a:t>Dzięki dużej szybkości toruńskiego tomografu można robić filmy tomograficzne</a:t>
            </a:r>
            <a:endParaRPr lang="en-US" sz="3200" smtClean="0">
              <a:effectLst/>
              <a:latin typeface="Arial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71500" y="5072063"/>
            <a:ext cx="3143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2000" dirty="0">
                <a:solidFill>
                  <a:schemeClr val="tx1"/>
                </a:solidFill>
                <a:latin typeface="Arial" charset="0"/>
              </a:rPr>
              <a:t>Komputerowa analiza obrazu.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808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896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8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8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896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Number Placeholder 3"/>
          <p:cNvSpPr txBox="1">
            <a:spLocks noGrp="1"/>
          </p:cNvSpPr>
          <p:nvPr/>
        </p:nvSpPr>
        <p:spPr bwMode="auto">
          <a:xfrm>
            <a:off x="8578850" y="6454775"/>
            <a:ext cx="53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FA9FE84-B3CF-4209-B303-936A2B536AB7}" type="slidenum">
              <a:rPr lang="pl-PL" sz="1600">
                <a:solidFill>
                  <a:srgbClr val="FFFF00"/>
                </a:solidFill>
                <a:latin typeface="Verdana" pitchFamily="34" charset="0"/>
              </a:rPr>
              <a:pPr algn="r">
                <a:defRPr/>
              </a:pPr>
              <a:t>17</a:t>
            </a:fld>
            <a:endParaRPr lang="pl-PL" sz="160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sz="3200" smtClean="0">
                <a:effectLst/>
                <a:latin typeface="Arial" charset="0"/>
              </a:rPr>
              <a:t>Badanie werniksu metodą nieinwazyjną</a:t>
            </a:r>
          </a:p>
        </p:txBody>
      </p:sp>
      <p:sp>
        <p:nvSpPr>
          <p:cNvPr id="119812" name="Line 3"/>
          <p:cNvSpPr>
            <a:spLocks noChangeShapeType="1"/>
          </p:cNvSpPr>
          <p:nvPr/>
        </p:nvSpPr>
        <p:spPr bwMode="auto">
          <a:xfrm>
            <a:off x="1581150" y="6069013"/>
            <a:ext cx="2971800" cy="0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algn="l">
              <a:defRPr/>
            </a:pPr>
            <a:endParaRPr lang="pl-PL" sz="2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9813" name="Text Box 4"/>
          <p:cNvSpPr txBox="1">
            <a:spLocks noChangeArrowheads="1"/>
          </p:cNvSpPr>
          <p:nvPr/>
        </p:nvSpPr>
        <p:spPr bwMode="auto">
          <a:xfrm>
            <a:off x="3067050" y="6330950"/>
            <a:ext cx="5953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l-PL" sz="1200">
                <a:solidFill>
                  <a:srgbClr val="DDDDDD"/>
                </a:solidFill>
                <a:latin typeface="Arial" charset="0"/>
              </a:rPr>
              <a:t>7 mm</a:t>
            </a:r>
          </a:p>
        </p:txBody>
      </p:sp>
      <p:sp>
        <p:nvSpPr>
          <p:cNvPr id="119814" name="Line 5"/>
          <p:cNvSpPr>
            <a:spLocks noChangeShapeType="1"/>
          </p:cNvSpPr>
          <p:nvPr/>
        </p:nvSpPr>
        <p:spPr bwMode="auto">
          <a:xfrm flipH="1">
            <a:off x="1322388" y="1831975"/>
            <a:ext cx="0" cy="3062288"/>
          </a:xfrm>
          <a:prstGeom prst="line">
            <a:avLst/>
          </a:prstGeom>
          <a:noFill/>
          <a:ln w="9525">
            <a:solidFill>
              <a:srgbClr val="DDDDDD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algn="l">
              <a:defRPr/>
            </a:pPr>
            <a:endParaRPr lang="pl-PL" sz="2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9815" name="Text Box 6"/>
          <p:cNvSpPr txBox="1">
            <a:spLocks noChangeArrowheads="1"/>
          </p:cNvSpPr>
          <p:nvPr/>
        </p:nvSpPr>
        <p:spPr bwMode="auto">
          <a:xfrm rot="-5400000">
            <a:off x="927100" y="3573463"/>
            <a:ext cx="5953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l-PL" sz="1200">
                <a:solidFill>
                  <a:srgbClr val="DDDDDD"/>
                </a:solidFill>
                <a:latin typeface="Arial" charset="0"/>
              </a:rPr>
              <a:t>7 mm</a:t>
            </a:r>
          </a:p>
        </p:txBody>
      </p:sp>
      <p:pic>
        <p:nvPicPr>
          <p:cNvPr id="825351" name="razem z obrazkiem-1.wmv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1288" y="1798638"/>
            <a:ext cx="6156325" cy="4130675"/>
          </a:xfrm>
        </p:spPr>
      </p:pic>
      <p:pic>
        <p:nvPicPr>
          <p:cNvPr id="30729" name="Picture 8" descr="vis+uv20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911225"/>
            <a:ext cx="1427162" cy="952500"/>
          </a:xfrm>
          <a:prstGeom prst="rect">
            <a:avLst/>
          </a:prstGeom>
          <a:noFill/>
          <a:ln w="25400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8" name="Text Box 9"/>
          <p:cNvSpPr txBox="1">
            <a:spLocks noChangeArrowheads="1"/>
          </p:cNvSpPr>
          <p:nvPr/>
        </p:nvSpPr>
        <p:spPr bwMode="auto">
          <a:xfrm>
            <a:off x="2055813" y="990600"/>
            <a:ext cx="5092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l-PL" sz="2000">
                <a:solidFill>
                  <a:srgbClr val="FFFFFF"/>
                </a:solidFill>
                <a:latin typeface="Arial" charset="0"/>
              </a:rPr>
              <a:t>Przekrój próbki pobranej metodą tradycyną:</a:t>
            </a:r>
            <a:endParaRPr lang="pl-PL" sz="20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9819" name="Text Box 10"/>
          <p:cNvSpPr txBox="1">
            <a:spLocks noChangeArrowheads="1"/>
          </p:cNvSpPr>
          <p:nvPr/>
        </p:nvSpPr>
        <p:spPr bwMode="auto">
          <a:xfrm>
            <a:off x="5046663" y="6069013"/>
            <a:ext cx="3865562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2000">
                <a:solidFill>
                  <a:srgbClr val="FFFFFF"/>
                </a:solidFill>
                <a:latin typeface="Arial" charset="0"/>
              </a:rPr>
              <a:t>Przekrój tomograficzny</a:t>
            </a:r>
            <a:r>
              <a:rPr lang="pl-PL" sz="2000">
                <a:solidFill>
                  <a:srgbClr val="FFFFFF"/>
                </a:solidFill>
                <a:latin typeface="Verdana" pitchFamily="34" charset="0"/>
              </a:rPr>
              <a:t> </a:t>
            </a:r>
            <a:endParaRPr lang="pl-PL" sz="20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" fill="hold"/>
                                        <p:tgtEl>
                                          <p:spTgt spid="825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2535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5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253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535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/>
              <a:t>Sztuczna inteligencja</a:t>
            </a:r>
            <a:endParaRPr lang="en-US" sz="4000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5500688"/>
            <a:ext cx="7924800" cy="10874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l-PL" sz="2800" smtClean="0"/>
              <a:t>… nie może sprostać ludzkiej  głupocie.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500188"/>
            <a:ext cx="47244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33375"/>
            <a:ext cx="3595688" cy="1295400"/>
          </a:xfrm>
        </p:spPr>
        <p:txBody>
          <a:bodyPr/>
          <a:lstStyle/>
          <a:p>
            <a:pPr eaLnBrk="1" hangingPunct="1">
              <a:defRPr/>
            </a:pPr>
            <a:r>
              <a:rPr lang="pl-PL" smtClean="0">
                <a:latin typeface="Arial Unicode MS" pitchFamily="34" charset="-128"/>
              </a:rPr>
              <a:t>Tylko ludzie mogą ... </a:t>
            </a:r>
          </a:p>
        </p:txBody>
      </p:sp>
      <p:pic>
        <p:nvPicPr>
          <p:cNvPr id="327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60350"/>
            <a:ext cx="4899025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9336" name="Rectangle 8"/>
          <p:cNvSpPr>
            <a:spLocks noChangeArrowheads="1"/>
          </p:cNvSpPr>
          <p:nvPr/>
        </p:nvSpPr>
        <p:spPr bwMode="auto">
          <a:xfrm>
            <a:off x="250825" y="1916113"/>
            <a:ext cx="36004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defRPr/>
            </a:pPr>
            <a: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 raczej mogli kiedyś robić wiele rzeczy, które teraz robią komputery ... </a:t>
            </a:r>
            <a:b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 roku jednak </a:t>
            </a:r>
            <a:r>
              <a:rPr lang="pl-PL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lista</a:t>
            </a:r>
            <a: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tych rzeczy staje się coraz dłuższa. </a:t>
            </a:r>
            <a:b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Dlaczego komputery nie miałyby tworzyć i myśleć sprawniej niż ludzie? 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Co mają wspólnego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5572125"/>
            <a:ext cx="7643812" cy="1000125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mtClean="0">
                <a:latin typeface="Arial Unicode MS" pitchFamily="34" charset="-128"/>
              </a:rPr>
              <a:t>Dwie rzeczy: </a:t>
            </a:r>
            <a:br>
              <a:rPr lang="pl-PL" smtClean="0">
                <a:latin typeface="Arial Unicode MS" pitchFamily="34" charset="-128"/>
              </a:rPr>
            </a:br>
            <a:r>
              <a:rPr lang="pl-PL" smtClean="0">
                <a:latin typeface="Arial Unicode MS" pitchFamily="34" charset="-128"/>
              </a:rPr>
              <a:t>1. Kiedy się urodziliście nie było ich w powszechnym użytku.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mtClean="0">
                <a:latin typeface="Arial Unicode MS" pitchFamily="34" charset="-128"/>
              </a:rPr>
              <a:t>2. Powstały dzięki fizyce i informatyce. </a:t>
            </a:r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143000"/>
            <a:ext cx="105886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071563"/>
            <a:ext cx="13239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071563"/>
            <a:ext cx="13335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357438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2357438"/>
            <a:ext cx="1181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428875"/>
            <a:ext cx="13335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571875"/>
            <a:ext cx="26828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357438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3643313"/>
            <a:ext cx="23812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04813"/>
            <a:ext cx="7272338" cy="598487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>
                <a:latin typeface="Arial Unicode MS" pitchFamily="34" charset="-128"/>
              </a:rPr>
              <a:t>Niedawno zrobiono …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569325" cy="5473700"/>
          </a:xfrm>
          <a:noFill/>
        </p:spPr>
        <p:txBody>
          <a:bodyPr/>
          <a:lstStyle/>
          <a:p>
            <a:pPr marL="358775" indent="-358775" eaLnBrk="1" hangingPunct="1">
              <a:spcBef>
                <a:spcPts val="300"/>
              </a:spcBef>
            </a:pPr>
            <a:r>
              <a:rPr lang="pl-PL" dirty="0" smtClean="0"/>
              <a:t>Roboty - zabawki, pieski AIBO, roboty domowe – </a:t>
            </a:r>
            <a:r>
              <a:rPr lang="pl-PL" dirty="0" err="1" smtClean="0"/>
              <a:t>Wakamaru</a:t>
            </a:r>
            <a:r>
              <a:rPr lang="pl-PL" dirty="0" smtClean="0"/>
              <a:t>; </a:t>
            </a:r>
            <a:br>
              <a:rPr lang="pl-PL" dirty="0" smtClean="0"/>
            </a:br>
            <a:r>
              <a:rPr lang="pl-PL" dirty="0" smtClean="0"/>
              <a:t>roboty rozpoznające emocje i reagujące w emocjonalny sposób; 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dirty="0" smtClean="0"/>
              <a:t>superkomputery o szybkościach 10</a:t>
            </a:r>
            <a:r>
              <a:rPr lang="pl-PL" baseline="30000" dirty="0" smtClean="0"/>
              <a:t>15</a:t>
            </a:r>
            <a:r>
              <a:rPr lang="pl-PL" dirty="0" smtClean="0"/>
              <a:t> </a:t>
            </a:r>
            <a:r>
              <a:rPr lang="pl-PL" dirty="0" err="1" smtClean="0"/>
              <a:t>op</a:t>
            </a:r>
            <a:r>
              <a:rPr lang="pl-PL" dirty="0" smtClean="0"/>
              <a:t>/</a:t>
            </a:r>
            <a:r>
              <a:rPr lang="pl-PL" dirty="0" err="1" smtClean="0"/>
              <a:t>sek</a:t>
            </a:r>
            <a:r>
              <a:rPr lang="pl-PL" dirty="0" smtClean="0"/>
              <a:t>, pamięciach ~1TB RAM, szybkość/pamięć rzędu ludzkiego mózgu. 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dirty="0" smtClean="0"/>
              <a:t>możliwości zbudowania kwantowego komputera; </a:t>
            </a:r>
            <a:br>
              <a:rPr lang="pl-PL" dirty="0" smtClean="0"/>
            </a:br>
            <a:r>
              <a:rPr lang="pl-PL" dirty="0" smtClean="0"/>
              <a:t>kwantowa teoria informacji to nasza specjalność;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dirty="0" smtClean="0"/>
              <a:t>implanty do nerwu ucha stosuje się rutynowo; </a:t>
            </a:r>
            <a:br>
              <a:rPr lang="pl-PL" dirty="0" smtClean="0"/>
            </a:br>
            <a:r>
              <a:rPr lang="pl-PL" dirty="0" smtClean="0"/>
              <a:t>sztuczna siatkówka znajduje się w fazie testów, 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dirty="0" smtClean="0"/>
              <a:t>przeszczepiono głowę małpie (niedługo nam?); 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dirty="0" smtClean="0"/>
              <a:t>znacznie postępy w sprzężeniu mózg-komputer, bezinwazyjnie (EEG) </a:t>
            </a:r>
          </a:p>
          <a:p>
            <a:pPr marL="358775" indent="-358775" eaLnBrk="1" hangingPunct="1">
              <a:spcBef>
                <a:spcPts val="300"/>
              </a:spcBef>
              <a:buFontTx/>
              <a:buNone/>
            </a:pPr>
            <a:r>
              <a:rPr lang="pl-PL" dirty="0" smtClean="0"/>
              <a:t>	jak i podłączając kamerę bezpośrednio do kory wzrokowej; </a:t>
            </a:r>
            <a:br>
              <a:rPr lang="pl-PL" dirty="0" smtClean="0"/>
            </a:br>
            <a:r>
              <a:rPr lang="pl-PL" dirty="0" smtClean="0"/>
              <a:t>mózg małpy steruje robotem na odległość 900 km; 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dirty="0" smtClean="0"/>
              <a:t>ewolucja robotów: zaprojektowane przez komputerowe </a:t>
            </a:r>
            <a:br>
              <a:rPr lang="pl-PL" dirty="0" smtClean="0"/>
            </a:br>
            <a:r>
              <a:rPr lang="pl-PL" dirty="0" smtClean="0"/>
              <a:t>programy, zbudowane przez roboty, obserwowane w </a:t>
            </a:r>
            <a:br>
              <a:rPr lang="pl-PL" dirty="0" smtClean="0"/>
            </a:br>
            <a:r>
              <a:rPr lang="pl-PL" dirty="0" smtClean="0"/>
              <a:t>środowisku i automatycznie ulepszane przez programy;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dirty="0" smtClean="0"/>
              <a:t>Powstają projekty globalnych symulatorów mózgu. </a:t>
            </a:r>
          </a:p>
        </p:txBody>
      </p:sp>
      <p:pic>
        <p:nvPicPr>
          <p:cNvPr id="337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49500"/>
            <a:ext cx="223996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157788"/>
            <a:ext cx="15240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04813"/>
            <a:ext cx="7272338" cy="598487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>
                <a:latin typeface="Arial Unicode MS" pitchFamily="34" charset="-128"/>
              </a:rPr>
              <a:t>W ciągu 5 lat uda się …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677275" cy="5303837"/>
          </a:xfrm>
          <a:noFill/>
        </p:spPr>
        <p:txBody>
          <a:bodyPr/>
          <a:lstStyle/>
          <a:p>
            <a:pPr marL="358775" indent="-358775" eaLnBrk="1" hangingPunct="1">
              <a:spcBef>
                <a:spcPts val="300"/>
              </a:spcBef>
            </a:pPr>
            <a:r>
              <a:rPr lang="pl-PL" smtClean="0"/>
              <a:t>komputery osobiste osiąga wydajność rzędu Tflp (1/1000 mózgu), superkomputery znacznie przewyższą mózgi;  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smtClean="0"/>
              <a:t>WWW 3D pokaże możliwości cyberprzestrzeni i teleimersji; 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smtClean="0"/>
              <a:t>większość transakcji w elektronicznych sklepach i urzędach zachodzić będzie pomiędzy ludźmi i awatarami; 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smtClean="0"/>
              <a:t>tłumaczenie na żywo (przez telefon lub PDA) używane będzie często; 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smtClean="0"/>
              <a:t>technologia zdrowego rozsądku pozwali na wyszukanie dowolnej informacji i inteligentne odpowiadanie na dowolne pytania; 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smtClean="0"/>
              <a:t>tradycyjne nauczanie zastępowane będzie komputerowym; 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smtClean="0"/>
              <a:t>powstaną roboty-zabawki i roboty opiekuńcze </a:t>
            </a:r>
            <a:br>
              <a:rPr lang="pl-PL" smtClean="0"/>
            </a:br>
            <a:r>
              <a:rPr lang="pl-PL" smtClean="0"/>
              <a:t>rozpoznające i wyrażające całą gamę emocji; 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smtClean="0"/>
              <a:t>bezpośrednie sprzężenie mózg-komputer będzie </a:t>
            </a:r>
            <a:br>
              <a:rPr lang="pl-PL" smtClean="0"/>
            </a:br>
            <a:r>
              <a:rPr lang="pl-PL" smtClean="0"/>
              <a:t>używane przez niewidomych, głuchych, </a:t>
            </a:r>
            <a:br>
              <a:rPr lang="pl-PL" smtClean="0"/>
            </a:br>
            <a:r>
              <a:rPr lang="pl-PL" smtClean="0"/>
              <a:t>sparaliżowanych, furiatów … </a:t>
            </a:r>
          </a:p>
          <a:p>
            <a:pPr marL="358775" indent="-358775" eaLnBrk="1" hangingPunct="1">
              <a:spcBef>
                <a:spcPts val="300"/>
              </a:spcBef>
            </a:pPr>
            <a:r>
              <a:rPr lang="pl-PL" smtClean="0"/>
              <a:t>powstaną nowe zawody, </a:t>
            </a:r>
            <a:br>
              <a:rPr lang="pl-PL" smtClean="0"/>
            </a:br>
            <a:r>
              <a:rPr lang="pl-PL" smtClean="0"/>
              <a:t>zabraknie projektantów awatarów ... </a:t>
            </a:r>
          </a:p>
        </p:txBody>
      </p:sp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00563"/>
            <a:ext cx="24384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60350"/>
            <a:ext cx="7272338" cy="5984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>
                <a:latin typeface="Arial Unicode MS" pitchFamily="34" charset="-128"/>
              </a:rPr>
              <a:t>Kilka zwariowanych projektów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569325" cy="5472112"/>
          </a:xfrm>
          <a:noFill/>
        </p:spPr>
        <p:txBody>
          <a:bodyPr/>
          <a:lstStyle/>
          <a:p>
            <a:pPr marL="357188" indent="-357188" eaLnBrk="1" hangingPunct="1">
              <a:lnSpc>
                <a:spcPct val="90000"/>
              </a:lnSpc>
            </a:pPr>
            <a:endParaRPr lang="pl-PL" smtClean="0"/>
          </a:p>
          <a:p>
            <a:pPr marL="357188" indent="-357188" eaLnBrk="1" hangingPunct="1">
              <a:lnSpc>
                <a:spcPct val="90000"/>
              </a:lnSpc>
            </a:pPr>
            <a:r>
              <a:rPr lang="pl-PL" smtClean="0"/>
              <a:t>Programy</a:t>
            </a:r>
          </a:p>
          <a:p>
            <a:pPr marL="357188" indent="-357188" eaLnBrk="1" hangingPunct="1">
              <a:lnSpc>
                <a:spcPct val="90000"/>
              </a:lnSpc>
            </a:pPr>
            <a:r>
              <a:rPr lang="pl-PL" smtClean="0"/>
              <a:t>Sztuka</a:t>
            </a:r>
          </a:p>
          <a:p>
            <a:pPr marL="357188" indent="-357188" eaLnBrk="1" hangingPunct="1">
              <a:lnSpc>
                <a:spcPct val="90000"/>
              </a:lnSpc>
            </a:pPr>
            <a:r>
              <a:rPr lang="pl-PL" smtClean="0"/>
              <a:t>Mózgi </a:t>
            </a:r>
          </a:p>
          <a:p>
            <a:pPr marL="357188" indent="-357188" eaLnBrk="1" hangingPunct="1">
              <a:lnSpc>
                <a:spcPct val="90000"/>
              </a:lnSpc>
            </a:pPr>
            <a:r>
              <a:rPr lang="pl-PL" smtClean="0"/>
              <a:t>Ludzie</a:t>
            </a:r>
          </a:p>
          <a:p>
            <a:pPr marL="357188" indent="-357188" eaLnBrk="1" hangingPunct="1">
              <a:lnSpc>
                <a:spcPct val="90000"/>
              </a:lnSpc>
            </a:pPr>
            <a:endParaRPr lang="pl-PL" smtClean="0"/>
          </a:p>
          <a:p>
            <a:pPr marL="357188" indent="-357188" eaLnBrk="1" hangingPunct="1">
              <a:lnSpc>
                <a:spcPct val="90000"/>
              </a:lnSpc>
            </a:pPr>
            <a:r>
              <a:rPr lang="pl-PL" smtClean="0"/>
              <a:t>Programy: podstawy inteligencji obliczeniowej, systemy uczące się, integracja metod uczenia, selekcji informacji i meta-uczenia, czyli tego jak się nauczyć uczyć (neuro)komputery. </a:t>
            </a:r>
            <a:br>
              <a:rPr lang="pl-PL" smtClean="0"/>
            </a:br>
            <a:endParaRPr lang="pl-PL" sz="1000" smtClean="0"/>
          </a:p>
          <a:p>
            <a:pPr marL="357188" indent="-357188" eaLnBrk="1" hangingPunct="1">
              <a:lnSpc>
                <a:spcPct val="90000"/>
              </a:lnSpc>
            </a:pPr>
            <a:r>
              <a:rPr lang="pl-PL" smtClean="0"/>
              <a:t>Sztuka: obrazy i dźwięki tworzone przez komputer lub interaktywnie.</a:t>
            </a:r>
          </a:p>
          <a:p>
            <a:pPr marL="357188" indent="-357188" eaLnBrk="1" hangingPunct="1">
              <a:lnSpc>
                <a:spcPct val="90000"/>
              </a:lnSpc>
            </a:pPr>
            <a:endParaRPr lang="pl-PL" sz="1000" smtClean="0"/>
          </a:p>
          <a:p>
            <a:pPr marL="357188" indent="-357188" eaLnBrk="1" hangingPunct="1">
              <a:lnSpc>
                <a:spcPct val="90000"/>
              </a:lnSpc>
            </a:pPr>
            <a:r>
              <a:rPr lang="pl-PL" smtClean="0"/>
              <a:t>Mózgi: symulacja, pień mózgu i procesy oddychania, przytomności, informatyka neurokognitywna, rozumienie, intuicja, wyobraźnia i kreatywność programów. </a:t>
            </a:r>
          </a:p>
          <a:p>
            <a:pPr marL="357188" indent="-357188" eaLnBrk="1" hangingPunct="1">
              <a:lnSpc>
                <a:spcPct val="90000"/>
              </a:lnSpc>
            </a:pPr>
            <a:endParaRPr lang="pl-PL" smtClean="0"/>
          </a:p>
          <a:p>
            <a:pPr marL="357188" indent="-357188" eaLnBrk="1" hangingPunct="1">
              <a:lnSpc>
                <a:spcPct val="90000"/>
              </a:lnSpc>
            </a:pPr>
            <a:r>
              <a:rPr lang="pl-PL" smtClean="0"/>
              <a:t>Ludzie: obserwacja niemowląt, kierowanie ich rozwojem, testy</a:t>
            </a:r>
            <a:br>
              <a:rPr lang="pl-PL" smtClean="0"/>
            </a:br>
            <a:r>
              <a:rPr lang="pl-PL" smtClean="0"/>
              <a:t>zdolności poznawczych dzieci, badanie talentu. 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000125"/>
            <a:ext cx="14017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err="1" smtClean="0">
                <a:latin typeface="Arial Unicode MS" pitchFamily="34" charset="-128"/>
              </a:rPr>
              <a:t>Ghostminer</a:t>
            </a:r>
            <a:endParaRPr lang="pl-PL" dirty="0" smtClean="0">
              <a:latin typeface="Arial Unicode MS" pitchFamily="34" charset="-128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548688" cy="3714750"/>
          </a:xfrm>
          <a:noFill/>
        </p:spPr>
        <p:txBody>
          <a:bodyPr/>
          <a:lstStyle/>
          <a:p>
            <a:pPr marL="358775" indent="-358775" eaLnBrk="1" hangingPunct="1"/>
            <a:r>
              <a:rPr lang="pl-PL" sz="2200" smtClean="0">
                <a:latin typeface="Calibri" pitchFamily="34" charset="0"/>
              </a:rPr>
              <a:t>Strona projektu w FQS - </a:t>
            </a:r>
            <a:r>
              <a:rPr lang="pl-PL" sz="2200" smtClean="0">
                <a:latin typeface="Calibri" pitchFamily="34" charset="0"/>
                <a:hlinkClick r:id="rId3"/>
              </a:rPr>
              <a:t>Google: ghostminer</a:t>
            </a:r>
            <a:endParaRPr lang="pl-PL" sz="2200" smtClean="0">
              <a:latin typeface="Calibri" pitchFamily="34" charset="0"/>
            </a:endParaRPr>
          </a:p>
          <a:p>
            <a:pPr marL="358775" indent="-358775" eaLnBrk="1" hangingPunct="1"/>
            <a:r>
              <a:rPr lang="pl-PL" sz="2200" smtClean="0">
                <a:latin typeface="Calibri" pitchFamily="34" charset="0"/>
              </a:rPr>
              <a:t>Zrealizowany w KIS w latach 1998-2004, w kategorii </a:t>
            </a:r>
            <a:br>
              <a:rPr lang="pl-PL" sz="2200" smtClean="0">
                <a:latin typeface="Calibri" pitchFamily="34" charset="0"/>
              </a:rPr>
            </a:br>
            <a:r>
              <a:rPr lang="pl-PL" sz="2200" smtClean="0">
                <a:latin typeface="Calibri" pitchFamily="34" charset="0"/>
              </a:rPr>
              <a:t>data mining, wspomaganie decyzji, business intelligence. </a:t>
            </a:r>
          </a:p>
          <a:p>
            <a:pPr marL="358775" indent="-358775" eaLnBrk="1" hangingPunct="1"/>
            <a:r>
              <a:rPr lang="pl-PL" sz="2200" smtClean="0">
                <a:latin typeface="Calibri" pitchFamily="34" charset="0"/>
              </a:rPr>
              <a:t>GhostMiner sprzedawany jest przez Fujitsu jako narzędzie do analitycznej eksploracji danych (data mining).</a:t>
            </a:r>
          </a:p>
          <a:p>
            <a:pPr marL="358775" indent="-358775" eaLnBrk="1" hangingPunct="1"/>
            <a:r>
              <a:rPr lang="pl-PL" sz="2200" smtClean="0">
                <a:latin typeface="Calibri" pitchFamily="34" charset="0"/>
              </a:rPr>
              <a:t>Klienci: uniwersytety, politechniki, instytuty badawcze, banki i firmy w Polsce, Austrii, Australii, Chinach, Czechach, Holandii, Indiach, Japonii, Kanadzie, Niemczech, Norwegii, Singapurze, Wielkiej  Brytanii i USA. </a:t>
            </a:r>
          </a:p>
          <a:p>
            <a:pPr marL="358775" indent="-358775" eaLnBrk="1" hangingPunct="1"/>
            <a:r>
              <a:rPr lang="pl-PL" sz="2200" smtClean="0">
                <a:latin typeface="Calibri" pitchFamily="34" charset="0"/>
              </a:rPr>
              <a:t>Np. Abbott Laboratories używa GhostMiner'a do badań oraz odkrywania właściwości wielowymiarowych danych naukowych. 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0"/>
            <a:ext cx="16668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a 7"/>
          <p:cNvGrpSpPr>
            <a:grpSpLocks/>
          </p:cNvGrpSpPr>
          <p:nvPr/>
        </p:nvGrpSpPr>
        <p:grpSpPr bwMode="auto">
          <a:xfrm>
            <a:off x="500063" y="1714500"/>
            <a:ext cx="8358187" cy="4351338"/>
            <a:chOff x="500034" y="1714500"/>
            <a:chExt cx="8358246" cy="4351212"/>
          </a:xfrm>
        </p:grpSpPr>
        <p:pic>
          <p:nvPicPr>
            <p:cNvPr id="3687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5" y="1714500"/>
              <a:ext cx="428625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pole tekstowe 6"/>
            <p:cNvSpPr txBox="1"/>
            <p:nvPr/>
          </p:nvSpPr>
          <p:spPr>
            <a:xfrm>
              <a:off x="500034" y="5357708"/>
              <a:ext cx="8358246" cy="70800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pl-PL" sz="2000" dirty="0" err="1">
                  <a:latin typeface="Calibri" pitchFamily="34" charset="0"/>
                </a:rPr>
                <a:t>Intemi</a:t>
              </a:r>
              <a:r>
                <a:rPr lang="pl-PL" sz="2000" dirty="0">
                  <a:latin typeface="Calibri" pitchFamily="34" charset="0"/>
                </a:rPr>
                <a:t> (Inteligent Miner), nasz program nowej generacji, oparty na ideach meta-uczenia powinien zostawić konkurencję daleko w tyle … </a:t>
              </a:r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>
            <a:hlinkClick r:id="rId4" action="ppaction://hlinkfile"/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6372225" y="404813"/>
          <a:ext cx="2411413" cy="204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2" name="Obraz - mapa bitowa" r:id="rId5" imgW="3352381" imgH="2838846" progId="Paint.Picture">
                  <p:embed/>
                </p:oleObj>
              </mc:Choice>
              <mc:Fallback>
                <p:oleObj name="Obraz - mapa bitowa" r:id="rId5" imgW="3352381" imgH="2838846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404813"/>
                        <a:ext cx="2411413" cy="204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571875" y="428625"/>
          <a:ext cx="2305050" cy="209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3" name="Obraz - mapa bitowa" r:id="rId7" imgW="2847619" imgH="2591162" progId="Paint.Picture">
                  <p:embed/>
                </p:oleObj>
              </mc:Choice>
              <mc:Fallback>
                <p:oleObj name="Obraz - mapa bitowa" r:id="rId7" imgW="2847619" imgH="2591162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428625"/>
                        <a:ext cx="2305050" cy="209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6443663" y="2636838"/>
            <a:ext cx="2711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800" dirty="0">
                <a:effectLst/>
                <a:latin typeface="Arial" charset="0"/>
              </a:rPr>
              <a:t>HIT – naturalny interfejs</a:t>
            </a:r>
            <a:br>
              <a:rPr lang="pl-PL" sz="1800" dirty="0">
                <a:effectLst/>
                <a:latin typeface="Arial" charset="0"/>
              </a:rPr>
            </a:br>
            <a:r>
              <a:rPr lang="pl-PL" sz="1800" dirty="0">
                <a:latin typeface="Arial" charset="0"/>
              </a:rPr>
              <a:t>interfejs graficzny</a:t>
            </a:r>
          </a:p>
          <a:p>
            <a:pPr>
              <a:defRPr/>
            </a:pPr>
            <a:r>
              <a:rPr lang="en-US" sz="1800" dirty="0">
                <a:effectLst/>
                <a:latin typeface="Arial" charset="0"/>
              </a:rPr>
              <a:t>http://diodor.eti.pg.gda.pl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042988" y="4076700"/>
            <a:ext cx="1171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pl-PL" sz="1800">
                <a:effectLst/>
                <a:latin typeface="Arial" charset="0"/>
              </a:rPr>
              <a:t>Organizuj</a:t>
            </a:r>
            <a:endParaRPr lang="en-US" sz="1800">
              <a:effectLst/>
              <a:latin typeface="Arial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3635375" y="2636838"/>
            <a:ext cx="2711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pl-PL" sz="1800">
                <a:effectLst/>
                <a:latin typeface="Arial" charset="0"/>
              </a:rPr>
              <a:t>Zastosowania, szukanie,</a:t>
            </a:r>
            <a:endParaRPr lang="en-US" sz="1800">
              <a:effectLst/>
              <a:latin typeface="Arial" charset="0"/>
            </a:endParaRPr>
          </a:p>
          <a:p>
            <a:pPr algn="l" eaLnBrk="1" hangingPunct="1"/>
            <a:r>
              <a:rPr lang="pl-PL" sz="1800">
                <a:effectLst/>
                <a:latin typeface="Arial" charset="0"/>
              </a:rPr>
              <a:t>gry słowne, </a:t>
            </a:r>
            <a:r>
              <a:rPr lang="en-US" sz="1800">
                <a:effectLst/>
                <a:latin typeface="Arial" charset="0"/>
              </a:rPr>
              <a:t>20 </a:t>
            </a:r>
            <a:r>
              <a:rPr lang="pl-PL" sz="1800">
                <a:effectLst/>
                <a:latin typeface="Arial" charset="0"/>
              </a:rPr>
              <a:t>pytań</a:t>
            </a:r>
            <a:r>
              <a:rPr lang="en-US" sz="1800">
                <a:effectLst/>
                <a:latin typeface="Arial" charset="0"/>
              </a:rPr>
              <a:t>.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2555875" y="1484313"/>
            <a:ext cx="954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pl-PL" sz="1800">
                <a:effectLst/>
                <a:latin typeface="Arial" charset="0"/>
              </a:rPr>
              <a:t>Pytania</a:t>
            </a:r>
            <a:endParaRPr lang="en-US" sz="1800">
              <a:effectLst/>
              <a:latin typeface="Arial" charset="0"/>
            </a:endParaRPr>
          </a:p>
        </p:txBody>
      </p:sp>
      <p:graphicFrame>
        <p:nvGraphicFramePr>
          <p:cNvPr id="37896" name="Object 4">
            <a:hlinkClick r:id="rId9" action="ppaction://hlinkfile"/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323850" y="260350"/>
          <a:ext cx="2249488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4" name="Obraz - mapa bitowa" r:id="rId10" imgW="3847619" imgH="3742857" progId="Paint.Picture">
                  <p:embed/>
                </p:oleObj>
              </mc:Choice>
              <mc:Fallback>
                <p:oleObj name="Obraz - mapa bitowa" r:id="rId10" imgW="3847619" imgH="374285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60350"/>
                        <a:ext cx="2249488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1145" name="Line 9"/>
          <p:cNvSpPr>
            <a:spLocks noChangeShapeType="1"/>
          </p:cNvSpPr>
          <p:nvPr/>
        </p:nvSpPr>
        <p:spPr bwMode="auto">
          <a:xfrm>
            <a:off x="2627313" y="1341438"/>
            <a:ext cx="6492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31146" name="Line 10"/>
          <p:cNvSpPr>
            <a:spLocks noChangeShapeType="1"/>
          </p:cNvSpPr>
          <p:nvPr/>
        </p:nvSpPr>
        <p:spPr bwMode="auto">
          <a:xfrm>
            <a:off x="5867400" y="1341438"/>
            <a:ext cx="360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31147" name="Line 11"/>
          <p:cNvSpPr>
            <a:spLocks noChangeShapeType="1"/>
          </p:cNvSpPr>
          <p:nvPr/>
        </p:nvSpPr>
        <p:spPr bwMode="auto">
          <a:xfrm flipV="1">
            <a:off x="1403350" y="3068638"/>
            <a:ext cx="0" cy="10810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468313" y="2565400"/>
            <a:ext cx="237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pl-PL" sz="1800">
                <a:effectLst/>
                <a:latin typeface="Arial" charset="0"/>
              </a:rPr>
              <a:t>Pamięć semantyczna</a:t>
            </a:r>
            <a:endParaRPr lang="en-US" sz="1800">
              <a:effectLst/>
              <a:latin typeface="Arial" charset="0"/>
            </a:endParaRPr>
          </a:p>
        </p:txBody>
      </p:sp>
      <p:graphicFrame>
        <p:nvGraphicFramePr>
          <p:cNvPr id="37901" name="Object 5"/>
          <p:cNvGraphicFramePr>
            <a:graphicFrameLocks noChangeAspect="1"/>
          </p:cNvGraphicFramePr>
          <p:nvPr/>
        </p:nvGraphicFramePr>
        <p:xfrm>
          <a:off x="6500813" y="3857625"/>
          <a:ext cx="2376487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5" name="Obraz - mapa bitowa" r:id="rId12" imgW="2343477" imgH="1038370" progId="Paint.Picture">
                  <p:embed/>
                </p:oleObj>
              </mc:Choice>
              <mc:Fallback>
                <p:oleObj name="Obraz - mapa bitowa" r:id="rId12" imgW="2343477" imgH="1038370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13" y="3857625"/>
                        <a:ext cx="2376487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4787900" y="5949950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r" eaLnBrk="1" hangingPunct="1"/>
            <a:r>
              <a:rPr lang="en-US" sz="1800">
                <a:effectLst/>
                <a:latin typeface="Arial" charset="0"/>
              </a:rPr>
              <a:t>Parser</a:t>
            </a: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3819525" y="4071938"/>
            <a:ext cx="2725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pl-PL" sz="2000">
                <a:effectLst/>
                <a:latin typeface="Arial" charset="0"/>
              </a:rPr>
              <a:t>Oznaczanie części </a:t>
            </a:r>
            <a:br>
              <a:rPr lang="pl-PL" sz="2000">
                <a:effectLst/>
                <a:latin typeface="Arial" charset="0"/>
              </a:rPr>
            </a:br>
            <a:r>
              <a:rPr lang="pl-PL" sz="2000">
                <a:effectLst/>
                <a:latin typeface="Arial" charset="0"/>
              </a:rPr>
              <a:t>mowy+</a:t>
            </a:r>
            <a:r>
              <a:rPr lang="en-US" sz="2000">
                <a:effectLst/>
                <a:latin typeface="Arial" charset="0"/>
              </a:rPr>
              <a:t> </a:t>
            </a:r>
            <a:r>
              <a:rPr lang="pl-PL" sz="2000">
                <a:effectLst/>
                <a:latin typeface="Arial" charset="0"/>
              </a:rPr>
              <a:t>ekstrakcja fraz</a:t>
            </a:r>
            <a:endParaRPr lang="en-US" sz="2000">
              <a:effectLst/>
              <a:latin typeface="Arial" charset="0"/>
            </a:endParaRP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6461125" y="5072063"/>
            <a:ext cx="24685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pl-PL" sz="2000">
                <a:effectLst/>
                <a:latin typeface="Arial" charset="0"/>
              </a:rPr>
              <a:t>Słowniki w sieci, </a:t>
            </a:r>
            <a:br>
              <a:rPr lang="pl-PL" sz="2000">
                <a:effectLst/>
                <a:latin typeface="Arial" charset="0"/>
              </a:rPr>
            </a:br>
            <a:r>
              <a:rPr lang="pl-PL" sz="2000">
                <a:effectLst/>
                <a:latin typeface="Arial" charset="0"/>
              </a:rPr>
              <a:t>ontologie, aktywne </a:t>
            </a:r>
            <a:br>
              <a:rPr lang="pl-PL" sz="2000">
                <a:effectLst/>
                <a:latin typeface="Arial" charset="0"/>
              </a:rPr>
            </a:br>
            <a:r>
              <a:rPr lang="pl-PL" sz="2000">
                <a:effectLst/>
                <a:latin typeface="Arial" charset="0"/>
              </a:rPr>
              <a:t>szukanie, dialog z </a:t>
            </a:r>
            <a:br>
              <a:rPr lang="pl-PL" sz="2000">
                <a:effectLst/>
                <a:latin typeface="Arial" charset="0"/>
              </a:rPr>
            </a:br>
            <a:r>
              <a:rPr lang="pl-PL" sz="2000">
                <a:effectLst/>
                <a:latin typeface="Arial" charset="0"/>
              </a:rPr>
              <a:t>użytkownikiem,</a:t>
            </a:r>
          </a:p>
          <a:p>
            <a:pPr algn="l" eaLnBrk="1" hangingPunct="1"/>
            <a:r>
              <a:rPr lang="pl-PL" sz="2000">
                <a:effectLst/>
                <a:latin typeface="Arial" charset="0"/>
              </a:rPr>
              <a:t>gry słowne.</a:t>
            </a:r>
            <a:endParaRPr lang="en-US" sz="2000">
              <a:effectLst/>
              <a:latin typeface="Arial" charset="0"/>
            </a:endParaRP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2771775" y="6092825"/>
            <a:ext cx="1171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pl-PL" sz="1800">
                <a:effectLst/>
                <a:latin typeface="Arial" charset="0"/>
              </a:rPr>
              <a:t>poprawiaj</a:t>
            </a:r>
            <a:endParaRPr lang="en-US" sz="1800">
              <a:effectLst/>
              <a:latin typeface="Arial" charset="0"/>
            </a:endParaRP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2700338" y="5157788"/>
            <a:ext cx="108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pl-PL" sz="1800">
                <a:effectLst/>
                <a:latin typeface="Arial" charset="0"/>
              </a:rPr>
              <a:t>weryfikuj</a:t>
            </a:r>
            <a:endParaRPr lang="en-US" sz="1800">
              <a:effectLst/>
              <a:latin typeface="Arial" charset="0"/>
            </a:endParaRPr>
          </a:p>
        </p:txBody>
      </p:sp>
      <p:pic>
        <p:nvPicPr>
          <p:cNvPr id="37907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508500"/>
            <a:ext cx="17716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1156" name="Line 20"/>
          <p:cNvSpPr>
            <a:spLocks noChangeShapeType="1"/>
          </p:cNvSpPr>
          <p:nvPr/>
        </p:nvSpPr>
        <p:spPr bwMode="auto">
          <a:xfrm>
            <a:off x="2268538" y="3573463"/>
            <a:ext cx="64801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31157" name="Line 21"/>
          <p:cNvSpPr>
            <a:spLocks noChangeShapeType="1"/>
          </p:cNvSpPr>
          <p:nvPr/>
        </p:nvSpPr>
        <p:spPr bwMode="auto">
          <a:xfrm flipH="1">
            <a:off x="5651500" y="4929188"/>
            <a:ext cx="849313" cy="11636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31158" name="Line 22"/>
          <p:cNvSpPr>
            <a:spLocks noChangeShapeType="1"/>
          </p:cNvSpPr>
          <p:nvPr/>
        </p:nvSpPr>
        <p:spPr bwMode="auto">
          <a:xfrm flipV="1">
            <a:off x="5148263" y="4941888"/>
            <a:ext cx="0" cy="9350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31159" name="Line 23"/>
          <p:cNvSpPr>
            <a:spLocks noChangeShapeType="1"/>
          </p:cNvSpPr>
          <p:nvPr/>
        </p:nvSpPr>
        <p:spPr bwMode="auto">
          <a:xfrm flipH="1">
            <a:off x="3563938" y="4941888"/>
            <a:ext cx="1008062" cy="10795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31160" name="Line 24"/>
          <p:cNvSpPr>
            <a:spLocks noChangeShapeType="1"/>
          </p:cNvSpPr>
          <p:nvPr/>
        </p:nvSpPr>
        <p:spPr bwMode="auto">
          <a:xfrm flipH="1" flipV="1">
            <a:off x="2411413" y="5589588"/>
            <a:ext cx="720725" cy="431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31161" name="Line 25"/>
          <p:cNvSpPr>
            <a:spLocks noChangeShapeType="1"/>
          </p:cNvSpPr>
          <p:nvPr/>
        </p:nvSpPr>
        <p:spPr bwMode="auto">
          <a:xfrm flipH="1">
            <a:off x="2411413" y="4652963"/>
            <a:ext cx="1368425" cy="3603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HIT</a:t>
            </a:r>
            <a:endParaRPr lang="en-US" dirty="0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196975"/>
            <a:ext cx="7924800" cy="52562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smtClean="0"/>
              <a:t>HIT = Humanized InTerfaces, czyli naturalne interfejsy</a:t>
            </a:r>
            <a:br>
              <a:rPr lang="pl-PL" smtClean="0"/>
            </a:br>
            <a:r>
              <a:rPr lang="pl-PL" smtClean="0"/>
              <a:t>w komputerach i telefonach.</a:t>
            </a:r>
          </a:p>
          <a:p>
            <a:pPr eaLnBrk="1" hangingPunct="1">
              <a:lnSpc>
                <a:spcPct val="90000"/>
              </a:lnSpc>
            </a:pPr>
            <a:endParaRPr lang="pl-PL" smtClean="0"/>
          </a:p>
          <a:p>
            <a:pPr eaLnBrk="1" hangingPunct="1">
              <a:lnSpc>
                <a:spcPct val="90000"/>
              </a:lnSpc>
            </a:pPr>
            <a:r>
              <a:rPr lang="pl-PL" smtClean="0"/>
              <a:t>Cel daleki: budowa sztucznego umysłu, czyli systemu</a:t>
            </a:r>
            <a:br>
              <a:rPr lang="pl-PL" smtClean="0"/>
            </a:br>
            <a:r>
              <a:rPr lang="pl-PL" smtClean="0"/>
              <a:t>z którym będziemy mogli mieć podobne relacje jak z ludźmi. </a:t>
            </a:r>
            <a:br>
              <a:rPr lang="pl-PL" smtClean="0"/>
            </a:br>
            <a:endParaRPr lang="pl-PL" smtClean="0"/>
          </a:p>
          <a:p>
            <a:pPr eaLnBrk="1" hangingPunct="1">
              <a:lnSpc>
                <a:spcPct val="90000"/>
              </a:lnSpc>
            </a:pPr>
            <a:r>
              <a:rPr lang="pl-PL" smtClean="0"/>
              <a:t>Cel bliski: integracja wielu technologii, stworzenie modularnej platformy dla HIT, składającej się z mówiącej głowy, syntezy mowy, kontroli zachowania, wyrazu twarzy, gestów, percepcji słuchowej, wzrokowej, rozpoznawania mowy, lokalizacji obiektów, rozpoznawania osób po głosie i twarzy, dostępu do baz danych i informacji z Internetu, pamięci i kojarzenia faktów.</a:t>
            </a:r>
            <a:br>
              <a:rPr lang="pl-PL" smtClean="0"/>
            </a:br>
            <a:endParaRPr lang="pl-PL" smtClean="0"/>
          </a:p>
          <a:p>
            <a:pPr eaLnBrk="1" hangingPunct="1">
              <a:lnSpc>
                <a:spcPct val="90000"/>
              </a:lnSpc>
            </a:pPr>
            <a:r>
              <a:rPr lang="pl-PL" smtClean="0"/>
              <a:t>Liczne zastosowania, ale wąsko określone, nie uniwersalna AI.</a:t>
            </a:r>
          </a:p>
          <a:p>
            <a:pPr eaLnBrk="1" hangingPunct="1">
              <a:lnSpc>
                <a:spcPct val="90000"/>
              </a:lnSpc>
            </a:pPr>
            <a:r>
              <a:rPr lang="pl-PL" smtClean="0"/>
              <a:t>Wielki rynek programów dla urządzeń przenośnych, bez klawiatury, które mają zbyt wiele możliwości by je wykorzystać.</a:t>
            </a:r>
          </a:p>
          <a:p>
            <a:pPr eaLnBrk="1" hangingPunct="1">
              <a:lnSpc>
                <a:spcPct val="90000"/>
              </a:lnSpc>
            </a:pPr>
            <a:r>
              <a:rPr lang="pl-PL" smtClean="0"/>
              <a:t>Współpraca z NTU Singapur/SNU Seoul, Korea.</a:t>
            </a:r>
            <a:endParaRPr lang="en-US" smtClean="0"/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15888"/>
            <a:ext cx="12493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196138" cy="792162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Architektura HIT/</a:t>
            </a:r>
            <a:r>
              <a:rPr lang="en-US" dirty="0" smtClean="0"/>
              <a:t>DREAM </a:t>
            </a:r>
            <a:endParaRPr lang="en-US" dirty="0"/>
          </a:p>
        </p:txBody>
      </p:sp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533400" y="1138238"/>
            <a:ext cx="8172450" cy="4819650"/>
            <a:chOff x="336" y="717"/>
            <a:chExt cx="5148" cy="3036"/>
          </a:xfrm>
        </p:grpSpPr>
        <p:sp>
          <p:nvSpPr>
            <p:cNvPr id="708612" name="AutoShape 4"/>
            <p:cNvSpPr>
              <a:spLocks noChangeAspect="1" noChangeArrowheads="1"/>
            </p:cNvSpPr>
            <p:nvPr/>
          </p:nvSpPr>
          <p:spPr bwMode="auto">
            <a:xfrm>
              <a:off x="336" y="717"/>
              <a:ext cx="5136" cy="3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9943" name="Text Box 5"/>
            <p:cNvSpPr txBox="1">
              <a:spLocks noChangeArrowheads="1"/>
            </p:cNvSpPr>
            <p:nvPr/>
          </p:nvSpPr>
          <p:spPr bwMode="auto">
            <a:xfrm>
              <a:off x="644" y="1910"/>
              <a:ext cx="925" cy="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r>
                <a:rPr lang="en-US" sz="1600">
                  <a:effectLst/>
                </a:rPr>
                <a:t>Natural input modules</a:t>
              </a:r>
            </a:p>
          </p:txBody>
        </p:sp>
        <p:sp>
          <p:nvSpPr>
            <p:cNvPr id="39944" name="Text Box 6"/>
            <p:cNvSpPr txBox="1">
              <a:spLocks noChangeArrowheads="1"/>
            </p:cNvSpPr>
            <p:nvPr/>
          </p:nvSpPr>
          <p:spPr bwMode="auto">
            <a:xfrm>
              <a:off x="2082" y="2219"/>
              <a:ext cx="925" cy="4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r>
                <a:rPr lang="en-US" sz="1600">
                  <a:effectLst/>
                </a:rPr>
                <a:t>Cognitive functions</a:t>
              </a:r>
            </a:p>
          </p:txBody>
        </p:sp>
        <p:sp>
          <p:nvSpPr>
            <p:cNvPr id="39945" name="Text Box 7"/>
            <p:cNvSpPr txBox="1">
              <a:spLocks noChangeArrowheads="1"/>
            </p:cNvSpPr>
            <p:nvPr/>
          </p:nvSpPr>
          <p:spPr bwMode="auto">
            <a:xfrm>
              <a:off x="1466" y="2835"/>
              <a:ext cx="924" cy="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r>
                <a:rPr lang="en-US" sz="1600">
                  <a:effectLst/>
                </a:rPr>
                <a:t>Affective</a:t>
              </a:r>
              <a:br>
                <a:rPr lang="en-US" sz="1600">
                  <a:effectLst/>
                </a:rPr>
              </a:br>
              <a:r>
                <a:rPr lang="en-US" sz="1600">
                  <a:effectLst/>
                </a:rPr>
                <a:t>functions</a:t>
              </a:r>
            </a:p>
          </p:txBody>
        </p:sp>
        <p:sp>
          <p:nvSpPr>
            <p:cNvPr id="39946" name="Text Box 8"/>
            <p:cNvSpPr txBox="1">
              <a:spLocks noChangeArrowheads="1"/>
            </p:cNvSpPr>
            <p:nvPr/>
          </p:nvSpPr>
          <p:spPr bwMode="auto">
            <a:xfrm>
              <a:off x="1363" y="986"/>
              <a:ext cx="1336" cy="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r>
                <a:rPr lang="en-US" sz="1600">
                  <a:effectLst/>
                </a:rPr>
                <a:t>Web/text/</a:t>
              </a:r>
              <a:br>
                <a:rPr lang="en-US" sz="1600">
                  <a:effectLst/>
                </a:rPr>
              </a:br>
              <a:r>
                <a:rPr lang="en-US" sz="1600">
                  <a:effectLst/>
                </a:rPr>
                <a:t>databases interface</a:t>
              </a:r>
            </a:p>
          </p:txBody>
        </p:sp>
        <p:sp>
          <p:nvSpPr>
            <p:cNvPr id="39947" name="Text Box 9"/>
            <p:cNvSpPr txBox="1">
              <a:spLocks noChangeArrowheads="1"/>
            </p:cNvSpPr>
            <p:nvPr/>
          </p:nvSpPr>
          <p:spPr bwMode="auto">
            <a:xfrm>
              <a:off x="3315" y="2116"/>
              <a:ext cx="924" cy="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r>
                <a:rPr lang="en-US" sz="1600">
                  <a:effectLst/>
                </a:rPr>
                <a:t>Behavior </a:t>
              </a:r>
            </a:p>
            <a:p>
              <a:r>
                <a:rPr lang="en-US" sz="1600">
                  <a:effectLst/>
                </a:rPr>
                <a:t>control</a:t>
              </a:r>
            </a:p>
          </p:txBody>
        </p:sp>
        <p:sp>
          <p:nvSpPr>
            <p:cNvPr id="39948" name="Text Box 10"/>
            <p:cNvSpPr txBox="1">
              <a:spLocks noChangeArrowheads="1"/>
            </p:cNvSpPr>
            <p:nvPr/>
          </p:nvSpPr>
          <p:spPr bwMode="auto">
            <a:xfrm>
              <a:off x="3315" y="2732"/>
              <a:ext cx="924" cy="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r>
                <a:rPr lang="en-US" sz="1600">
                  <a:effectLst/>
                </a:rPr>
                <a:t>Control of devices</a:t>
              </a:r>
            </a:p>
          </p:txBody>
        </p:sp>
        <p:sp>
          <p:nvSpPr>
            <p:cNvPr id="39949" name="Text Box 11"/>
            <p:cNvSpPr txBox="1">
              <a:spLocks noChangeArrowheads="1"/>
            </p:cNvSpPr>
            <p:nvPr/>
          </p:nvSpPr>
          <p:spPr bwMode="auto">
            <a:xfrm>
              <a:off x="4560" y="2112"/>
              <a:ext cx="924" cy="38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r>
                <a:rPr lang="en-US" sz="1600">
                  <a:effectLst/>
                </a:rPr>
                <a:t>Talking </a:t>
              </a:r>
            </a:p>
            <a:p>
              <a:r>
                <a:rPr lang="en-US" sz="1600">
                  <a:effectLst/>
                </a:rPr>
                <a:t>head</a:t>
              </a:r>
            </a:p>
          </p:txBody>
        </p:sp>
        <p:sp>
          <p:nvSpPr>
            <p:cNvPr id="39950" name="Text Box 12"/>
            <p:cNvSpPr txBox="1">
              <a:spLocks noChangeArrowheads="1"/>
            </p:cNvSpPr>
            <p:nvPr/>
          </p:nvSpPr>
          <p:spPr bwMode="auto">
            <a:xfrm>
              <a:off x="3315" y="1500"/>
              <a:ext cx="924" cy="4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r>
                <a:rPr lang="en-US" sz="1600">
                  <a:effectLst/>
                </a:rPr>
                <a:t>Text to speech</a:t>
              </a:r>
            </a:p>
          </p:txBody>
        </p:sp>
        <p:sp>
          <p:nvSpPr>
            <p:cNvPr id="39951" name="Text Box 13"/>
            <p:cNvSpPr txBox="1">
              <a:spLocks noChangeArrowheads="1"/>
            </p:cNvSpPr>
            <p:nvPr/>
          </p:nvSpPr>
          <p:spPr bwMode="auto">
            <a:xfrm>
              <a:off x="2082" y="1602"/>
              <a:ext cx="925" cy="4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r>
                <a:rPr lang="en-US" sz="1600">
                  <a:effectLst/>
                </a:rPr>
                <a:t>NLP</a:t>
              </a:r>
            </a:p>
            <a:p>
              <a:r>
                <a:rPr lang="en-US" sz="1600">
                  <a:effectLst/>
                </a:rPr>
                <a:t>functions</a:t>
              </a:r>
            </a:p>
          </p:txBody>
        </p:sp>
        <p:sp>
          <p:nvSpPr>
            <p:cNvPr id="708622" name="Line 14"/>
            <p:cNvSpPr>
              <a:spLocks noChangeShapeType="1"/>
            </p:cNvSpPr>
            <p:nvPr/>
          </p:nvSpPr>
          <p:spPr bwMode="auto">
            <a:xfrm flipH="1">
              <a:off x="1158" y="1398"/>
              <a:ext cx="513" cy="506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08623" name="Line 15"/>
            <p:cNvSpPr>
              <a:spLocks noChangeShapeType="1"/>
            </p:cNvSpPr>
            <p:nvPr/>
          </p:nvSpPr>
          <p:spPr bwMode="auto">
            <a:xfrm flipH="1">
              <a:off x="1569" y="1806"/>
              <a:ext cx="513" cy="304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08624" name="Line 16"/>
            <p:cNvSpPr>
              <a:spLocks noChangeShapeType="1"/>
            </p:cNvSpPr>
            <p:nvPr/>
          </p:nvSpPr>
          <p:spPr bwMode="auto">
            <a:xfrm>
              <a:off x="1158" y="2323"/>
              <a:ext cx="616" cy="506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08625" name="Line 17"/>
            <p:cNvSpPr>
              <a:spLocks noChangeShapeType="1"/>
            </p:cNvSpPr>
            <p:nvPr/>
          </p:nvSpPr>
          <p:spPr bwMode="auto">
            <a:xfrm>
              <a:off x="1569" y="2214"/>
              <a:ext cx="513" cy="101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08626" name="Line 18"/>
            <p:cNvSpPr>
              <a:spLocks noChangeShapeType="1"/>
            </p:cNvSpPr>
            <p:nvPr/>
          </p:nvSpPr>
          <p:spPr bwMode="auto">
            <a:xfrm flipH="1">
              <a:off x="2082" y="2626"/>
              <a:ext cx="411" cy="203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08627" name="Line 19"/>
            <p:cNvSpPr>
              <a:spLocks noChangeShapeType="1"/>
            </p:cNvSpPr>
            <p:nvPr/>
          </p:nvSpPr>
          <p:spPr bwMode="auto">
            <a:xfrm flipH="1">
              <a:off x="2493" y="2010"/>
              <a:ext cx="1" cy="203"/>
            </a:xfrm>
            <a:prstGeom prst="line">
              <a:avLst/>
            </a:prstGeom>
            <a:noFill/>
            <a:ln w="12700" cmpd="dbl">
              <a:solidFill>
                <a:schemeClr val="bg1"/>
              </a:solidFill>
              <a:round/>
              <a:headEnd type="arrow" w="sm" len="sm"/>
              <a:tailEnd type="arrow" w="sm" len="sm"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08628" name="Line 20"/>
            <p:cNvSpPr>
              <a:spLocks noChangeShapeType="1"/>
            </p:cNvSpPr>
            <p:nvPr/>
          </p:nvSpPr>
          <p:spPr bwMode="auto">
            <a:xfrm flipH="1" flipV="1">
              <a:off x="2082" y="1394"/>
              <a:ext cx="514" cy="202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08629" name="Line 21"/>
            <p:cNvSpPr>
              <a:spLocks noChangeShapeType="1"/>
            </p:cNvSpPr>
            <p:nvPr/>
          </p:nvSpPr>
          <p:spPr bwMode="auto">
            <a:xfrm flipH="1">
              <a:off x="3007" y="1708"/>
              <a:ext cx="308" cy="607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08630" name="Line 22"/>
            <p:cNvSpPr>
              <a:spLocks noChangeShapeType="1"/>
            </p:cNvSpPr>
            <p:nvPr/>
          </p:nvSpPr>
          <p:spPr bwMode="auto">
            <a:xfrm flipH="1">
              <a:off x="4239" y="2315"/>
              <a:ext cx="309" cy="1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sm" len="med"/>
              <a:tailEnd type="arrow" w="sm" len="med"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08631" name="Line 23"/>
            <p:cNvSpPr>
              <a:spLocks noChangeShapeType="1"/>
            </p:cNvSpPr>
            <p:nvPr/>
          </p:nvSpPr>
          <p:spPr bwMode="auto">
            <a:xfrm flipH="1" flipV="1">
              <a:off x="3007" y="2525"/>
              <a:ext cx="308" cy="304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sm" len="med"/>
              <a:tailEnd type="arrow" w="sm" len="med"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08632" name="Line 24"/>
            <p:cNvSpPr>
              <a:spLocks noChangeShapeType="1"/>
            </p:cNvSpPr>
            <p:nvPr/>
          </p:nvSpPr>
          <p:spPr bwMode="auto">
            <a:xfrm flipH="1">
              <a:off x="3007" y="2317"/>
              <a:ext cx="308" cy="101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sm" len="med"/>
              <a:tailEnd type="arrow" w="sm" len="med"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708633" name="Line 25"/>
            <p:cNvSpPr>
              <a:spLocks noChangeShapeType="1"/>
            </p:cNvSpPr>
            <p:nvPr/>
          </p:nvSpPr>
          <p:spPr bwMode="auto">
            <a:xfrm flipH="1">
              <a:off x="3828" y="1907"/>
              <a:ext cx="1" cy="203"/>
            </a:xfrm>
            <a:prstGeom prst="line">
              <a:avLst/>
            </a:prstGeom>
            <a:noFill/>
            <a:ln w="12700" cmpd="dbl">
              <a:solidFill>
                <a:schemeClr val="bg1"/>
              </a:solidFill>
              <a:round/>
              <a:headEnd type="arrow" w="sm" len="sm"/>
              <a:tailEnd type="arrow" w="sm" len="sm"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9964" name="Text Box 26"/>
            <p:cNvSpPr txBox="1">
              <a:spLocks noChangeArrowheads="1"/>
            </p:cNvSpPr>
            <p:nvPr/>
          </p:nvSpPr>
          <p:spPr bwMode="auto">
            <a:xfrm>
              <a:off x="2493" y="3246"/>
              <a:ext cx="925" cy="4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1pPr>
              <a:lvl2pPr marL="742950" indent="-28575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2pPr>
              <a:lvl3pPr marL="11430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3pPr>
              <a:lvl4pPr marL="16002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4pPr>
              <a:lvl5pPr marL="2057400" indent="-228600" eaLnBrk="0" hangingPunct="0"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bg1"/>
                  </a:solidFill>
                  <a:latin typeface="Arial Unicode MS" pitchFamily="34" charset="-128"/>
                </a:defRPr>
              </a:lvl9pPr>
            </a:lstStyle>
            <a:p>
              <a:r>
                <a:rPr lang="en-US" sz="1600">
                  <a:effectLst/>
                </a:rPr>
                <a:t>Specialized</a:t>
              </a:r>
            </a:p>
            <a:p>
              <a:r>
                <a:rPr lang="en-US" sz="1600">
                  <a:effectLst/>
                </a:rPr>
                <a:t>agents</a:t>
              </a:r>
            </a:p>
          </p:txBody>
        </p:sp>
        <p:sp>
          <p:nvSpPr>
            <p:cNvPr id="708635" name="Line 27"/>
            <p:cNvSpPr>
              <a:spLocks noChangeShapeType="1"/>
            </p:cNvSpPr>
            <p:nvPr/>
          </p:nvSpPr>
          <p:spPr bwMode="auto">
            <a:xfrm flipH="1" flipV="1">
              <a:off x="2699" y="2632"/>
              <a:ext cx="308" cy="608"/>
            </a:xfrm>
            <a:prstGeom prst="line">
              <a:avLst/>
            </a:prstGeom>
            <a:noFill/>
            <a:ln w="31750" cmpd="dbl">
              <a:solidFill>
                <a:schemeClr val="bg1"/>
              </a:solidFill>
              <a:round/>
              <a:headEnd type="arrow" w="sm" len="med"/>
              <a:tailEnd type="arrow" w="sm" len="med"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pic>
        <p:nvPicPr>
          <p:cNvPr id="39940" name="Picture 28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09600"/>
            <a:ext cx="15240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29"/>
          <p:cNvSpPr txBox="1">
            <a:spLocks noChangeArrowheads="1"/>
          </p:cNvSpPr>
          <p:nvPr/>
        </p:nvSpPr>
        <p:spPr bwMode="auto">
          <a:xfrm>
            <a:off x="457200" y="594360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1800" dirty="0">
                <a:latin typeface="Tahoma" pitchFamily="34" charset="0"/>
              </a:rPr>
              <a:t>DREAM</a:t>
            </a:r>
            <a:r>
              <a:rPr lang="pl-PL" sz="1800" dirty="0">
                <a:latin typeface="Tahoma" pitchFamily="34" charset="0"/>
              </a:rPr>
              <a:t>: funkcje poznawcze </a:t>
            </a:r>
            <a:r>
              <a:rPr lang="en-US" sz="1800" dirty="0">
                <a:latin typeface="Tahoma" pitchFamily="34" charset="0"/>
              </a:rPr>
              <a:t>+ </a:t>
            </a:r>
            <a:r>
              <a:rPr lang="pl-PL" sz="1800" dirty="0">
                <a:latin typeface="Tahoma" pitchFamily="34" charset="0"/>
              </a:rPr>
              <a:t>kontrola w czasie rzeczywistym</a:t>
            </a:r>
            <a:r>
              <a:rPr lang="en-US" sz="1800" dirty="0">
                <a:latin typeface="Tahoma" pitchFamily="34" charset="0"/>
              </a:rPr>
              <a:t>, </a:t>
            </a:r>
            <a:r>
              <a:rPr lang="pl-PL" sz="1800" dirty="0">
                <a:latin typeface="Tahoma" pitchFamily="34" charset="0"/>
              </a:rPr>
              <a:t>część oprogramowania </a:t>
            </a:r>
            <a:r>
              <a:rPr lang="en-US" sz="1800" dirty="0">
                <a:latin typeface="Tahoma" pitchFamily="34" charset="0"/>
              </a:rPr>
              <a:t>HIT </a:t>
            </a:r>
            <a:r>
              <a:rPr lang="pl-PL" sz="1800" dirty="0">
                <a:latin typeface="Tahoma" pitchFamily="34" charset="0"/>
              </a:rPr>
              <a:t>do percepcji</a:t>
            </a:r>
            <a:r>
              <a:rPr lang="en-US" sz="1800" dirty="0">
                <a:latin typeface="Tahoma" pitchFamily="34" charset="0"/>
              </a:rPr>
              <a:t>, </a:t>
            </a:r>
            <a:r>
              <a:rPr lang="pl-PL" sz="1800" dirty="0">
                <a:latin typeface="Tahoma" pitchFamily="34" charset="0"/>
              </a:rPr>
              <a:t>języka i funkcji afektywnych</a:t>
            </a:r>
            <a:r>
              <a:rPr lang="en-US" sz="1800" dirty="0">
                <a:latin typeface="Tahoma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>
              <a:defRPr/>
            </a:pPr>
            <a:r>
              <a:rPr lang="pl-PL" dirty="0">
                <a:solidFill>
                  <a:srgbClr val="FFC000"/>
                </a:solidFill>
              </a:rPr>
              <a:t>Symulowana głowa i gra w 20 pytań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7924800" cy="45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l-PL" sz="2400" smtClean="0">
                <a:latin typeface="Calibri" pitchFamily="34" charset="0"/>
              </a:rPr>
              <a:t>Mówiąca głowa oparta na awatarach Hapteka</a:t>
            </a:r>
            <a:r>
              <a:rPr lang="en-US" sz="2400" smtClean="0">
                <a:latin typeface="Calibri" pitchFamily="34" charset="0"/>
              </a:rPr>
              <a:t>.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pl-PL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1809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pl-PL"/>
          </a:p>
        </p:txBody>
      </p:sp>
      <p:pic>
        <p:nvPicPr>
          <p:cNvPr id="40966" name="Picture 6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73238"/>
            <a:ext cx="4297363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468313" y="5300663"/>
            <a:ext cx="81534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Rozpoznawanie i synteza dźwięku nie jest problemem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kontrola symulowanej głowy również, kluczowa jest wiedza o świecie i wymyślanie inteligentnych pytań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</a:p>
        </p:txBody>
      </p:sp>
      <p:pic>
        <p:nvPicPr>
          <p:cNvPr id="40968" name="Picture 5" descr="20q-to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643188"/>
            <a:ext cx="1524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792162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Zabawy słowne</a:t>
            </a:r>
            <a:endParaRPr lang="en-US" sz="40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686800" cy="5543550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pl-PL" dirty="0" smtClean="0"/>
              <a:t>Gry słowne były popularne na długo przed komputerami ...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pl-PL" dirty="0" smtClean="0"/>
              <a:t>Były bardzo przydatne do rozwoju zdolności analitycznego myślenia.</a:t>
            </a:r>
            <a:br>
              <a:rPr lang="pl-PL" dirty="0" smtClean="0"/>
            </a:br>
            <a:endParaRPr lang="en-US" dirty="0" smtClean="0"/>
          </a:p>
          <a:p>
            <a:pPr marL="355600" indent="-355600"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pl-PL" dirty="0" smtClean="0"/>
              <a:t>Budowa </a:t>
            </a:r>
            <a:r>
              <a:rPr lang="pl-PL" dirty="0" smtClean="0">
                <a:solidFill>
                  <a:srgbClr val="FFC000"/>
                </a:solidFill>
              </a:rPr>
              <a:t>pamięci semantycznej</a:t>
            </a:r>
            <a:r>
              <a:rPr lang="pl-PL" dirty="0" smtClean="0"/>
              <a:t> na dużą skalę: podstawa wszystkich zastosowań wymagających rozumienia tekstu i mowy. </a:t>
            </a:r>
          </a:p>
          <a:p>
            <a:pPr marL="355600" indent="-355600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pl-PL" dirty="0" smtClean="0"/>
              <a:t>	Co można wtedy osiągnąć? </a:t>
            </a:r>
            <a:br>
              <a:rPr lang="pl-PL" dirty="0" smtClean="0"/>
            </a:br>
            <a:r>
              <a:rPr lang="pl-PL" sz="1000" dirty="0" smtClean="0"/>
              <a:t>  </a:t>
            </a:r>
          </a:p>
          <a:p>
            <a:pPr marL="355600" indent="-355600" eaLnBrk="1" hangingPunct="1">
              <a:spcBef>
                <a:spcPct val="0"/>
              </a:spcBef>
              <a:defRPr/>
            </a:pPr>
            <a:r>
              <a:rPr lang="pl-PL" dirty="0" smtClean="0"/>
              <a:t>Gra w 20 pytań i inne gry słowne, tekstowe i mówione. </a:t>
            </a:r>
          </a:p>
          <a:p>
            <a:pPr marL="355600" indent="-355600" eaLnBrk="1" hangingPunct="1">
              <a:spcBef>
                <a:spcPct val="0"/>
              </a:spcBef>
              <a:defRPr/>
            </a:pPr>
            <a:r>
              <a:rPr lang="pl-PL" dirty="0" smtClean="0"/>
              <a:t>Testy szkolne, kwizy realizowane na serwerach przez telefon. </a:t>
            </a:r>
          </a:p>
          <a:p>
            <a:pPr marL="355600" indent="-355600" eaLnBrk="1" hangingPunct="1">
              <a:spcBef>
                <a:spcPct val="0"/>
              </a:spcBef>
              <a:defRPr/>
            </a:pPr>
            <a:r>
              <a:rPr lang="pl-PL" dirty="0" smtClean="0"/>
              <a:t>Uściślanie zapytań dla wyszukiwarek internetowych: znajdywanie dobrych pytań wymaga wiedzy i kreatywności. </a:t>
            </a:r>
          </a:p>
          <a:p>
            <a:pPr marL="355600" indent="-355600" eaLnBrk="1" hangingPunct="1">
              <a:spcBef>
                <a:spcPct val="0"/>
              </a:spcBef>
              <a:defRPr/>
            </a:pPr>
            <a:r>
              <a:rPr lang="pl-PL" dirty="0" smtClean="0"/>
              <a:t>Identyfikacja obiektów na podstawie ich opisu, np. roślin czy ptaków.</a:t>
            </a:r>
          </a:p>
          <a:p>
            <a:pPr marL="355600" indent="-355600" eaLnBrk="1" hangingPunct="1">
              <a:spcBef>
                <a:spcPct val="0"/>
              </a:spcBef>
              <a:defRPr/>
            </a:pPr>
            <a:r>
              <a:rPr lang="pl-PL" dirty="0" smtClean="0"/>
              <a:t>Boty prezentujące informację, boty w środowiskach wirtualnych.</a:t>
            </a:r>
          </a:p>
          <a:p>
            <a:pPr marL="355600" indent="-355600" eaLnBrk="1" hangingPunct="1">
              <a:spcBef>
                <a:spcPct val="0"/>
              </a:spcBef>
              <a:defRPr/>
            </a:pPr>
            <a:r>
              <a:rPr lang="pl-PL" dirty="0" smtClean="0"/>
              <a:t>Osobiste awatary przekazujące wiadomości i negocjujące. </a:t>
            </a:r>
          </a:p>
          <a:p>
            <a:pPr marL="355600" indent="-355600" eaLnBrk="1" hangingPunct="1">
              <a:spcBef>
                <a:spcPct val="0"/>
              </a:spcBef>
              <a:defRPr/>
            </a:pPr>
            <a:r>
              <a:rPr lang="pl-PL" dirty="0" smtClean="0"/>
              <a:t>Serwer do tworzenia nowych, oryginalnych nazw dla produktów, stron internetowych czy firm, na podstawie ich opisu.</a:t>
            </a:r>
          </a:p>
          <a:p>
            <a:pPr marL="355600" indent="-355600" eaLnBrk="1" hangingPunct="1">
              <a:spcBef>
                <a:spcPct val="0"/>
              </a:spcBef>
              <a:defRPr/>
            </a:pPr>
            <a:r>
              <a:rPr lang="pl-PL" dirty="0" smtClean="0"/>
              <a:t>Zbudować Internet semantyczny, w którym wyszukiwarki będą rozumieć co szukają, tworzyć sensowne sieci powiązań między projektami/ludźmi. 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US" dirty="0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49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285750"/>
            <a:ext cx="10382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dirty="0" smtClean="0"/>
              <a:t>Co to jest?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1143000"/>
            <a:ext cx="7643812" cy="5715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mtClean="0"/>
              <a:t>Jak zidentyfikować takie obiekty za pomocą wyszukiwarki? </a:t>
            </a:r>
            <a:r>
              <a:rPr lang="en-US" smtClean="0"/>
              <a:t> </a:t>
            </a:r>
            <a:endParaRPr lang="pl-PL" smtClean="0"/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85938"/>
            <a:ext cx="7618412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Cywilizacja = fizyka + informacja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000125"/>
            <a:ext cx="8358187" cy="350043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dirty="0" smtClean="0">
                <a:latin typeface="Arial Unicode MS" pitchFamily="34" charset="-128"/>
              </a:rPr>
              <a:t>Większość przedmiotów powszechnego użytku mamy dzięki fizyce: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pl-PL" dirty="0" smtClean="0">
              <a:latin typeface="Arial Unicode MS" pitchFamily="34" charset="-128"/>
            </a:endParaRPr>
          </a:p>
          <a:p>
            <a:pPr marL="355600" indent="-355600" eaLnBrk="1" hangingPunct="1">
              <a:lnSpc>
                <a:spcPct val="90000"/>
              </a:lnSpc>
              <a:defRPr/>
            </a:pPr>
            <a:r>
              <a:rPr lang="pl-PL" dirty="0" smtClean="0">
                <a:latin typeface="Arial Unicode MS" pitchFamily="34" charset="-128"/>
              </a:rPr>
              <a:t>Energia to domena fizyki: od poszukiwania złóż ropy (geofizyka), przez generacje (elektrownie wszelkiego rodzaju, nowe źródła), gromadzenie (baterie, akumulatory), przesyłanie, do wykorzystania w urządzeniach mechanicznych i elektrycznych. </a:t>
            </a:r>
          </a:p>
          <a:p>
            <a:pPr marL="355600" indent="-355600" eaLnBrk="1" hangingPunct="1">
              <a:lnSpc>
                <a:spcPct val="90000"/>
              </a:lnSpc>
              <a:defRPr/>
            </a:pPr>
            <a:r>
              <a:rPr lang="pl-PL" dirty="0" smtClean="0">
                <a:latin typeface="Arial Unicode MS" pitchFamily="34" charset="-128"/>
              </a:rPr>
              <a:t>Transport: samochody, pociągi, samoloty … </a:t>
            </a:r>
          </a:p>
          <a:p>
            <a:pPr marL="355600" indent="-355600" eaLnBrk="1" hangingPunct="1">
              <a:lnSpc>
                <a:spcPct val="90000"/>
              </a:lnSpc>
              <a:defRPr/>
            </a:pPr>
            <a:r>
              <a:rPr lang="pl-PL" dirty="0" smtClean="0">
                <a:latin typeface="Arial Unicode MS" pitchFamily="34" charset="-128"/>
              </a:rPr>
              <a:t>Komunikacja: fale radiowe, światłowody, satelity … </a:t>
            </a:r>
          </a:p>
          <a:p>
            <a:pPr marL="355600" indent="-355600" eaLnBrk="1" hangingPunct="1">
              <a:lnSpc>
                <a:spcPct val="90000"/>
              </a:lnSpc>
              <a:defRPr/>
            </a:pPr>
            <a:r>
              <a:rPr lang="pl-PL" dirty="0" smtClean="0">
                <a:latin typeface="Arial Unicode MS" pitchFamily="34" charset="-128"/>
              </a:rPr>
              <a:t>Edukacja i praca: komputery, telefony komórkowe, WWW … </a:t>
            </a:r>
          </a:p>
          <a:p>
            <a:pPr marL="355600" indent="-355600" eaLnBrk="1" hangingPunct="1">
              <a:lnSpc>
                <a:spcPct val="90000"/>
              </a:lnSpc>
              <a:defRPr/>
            </a:pPr>
            <a:r>
              <a:rPr lang="pl-PL" dirty="0" smtClean="0">
                <a:latin typeface="Arial Unicode MS" pitchFamily="34" charset="-128"/>
              </a:rPr>
              <a:t>Rozrywka: elektronika, telewizja, wirtualne instrumenty ...</a:t>
            </a:r>
          </a:p>
          <a:p>
            <a:pPr marL="355600" indent="-355600" eaLnBrk="1" hangingPunct="1">
              <a:lnSpc>
                <a:spcPct val="90000"/>
              </a:lnSpc>
              <a:defRPr/>
            </a:pPr>
            <a:r>
              <a:rPr lang="pl-PL" dirty="0" smtClean="0">
                <a:latin typeface="Arial Unicode MS" pitchFamily="34" charset="-128"/>
              </a:rPr>
              <a:t>Medycyna: prześwietlenia, tomografia, EKG, EEG, USG … 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pl-PL" dirty="0" smtClean="0">
              <a:latin typeface="Arial Unicode MS" pitchFamily="34" charset="-128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pl-PL" dirty="0" smtClean="0">
              <a:latin typeface="Arial Unicode MS" pitchFamily="34" charset="-128"/>
            </a:endParaRPr>
          </a:p>
        </p:txBody>
      </p:sp>
      <p:grpSp>
        <p:nvGrpSpPr>
          <p:cNvPr id="2" name="Grupa 16"/>
          <p:cNvGrpSpPr>
            <a:grpSpLocks/>
          </p:cNvGrpSpPr>
          <p:nvPr/>
        </p:nvGrpSpPr>
        <p:grpSpPr bwMode="auto">
          <a:xfrm>
            <a:off x="500063" y="1785938"/>
            <a:ext cx="8501062" cy="4643437"/>
            <a:chOff x="500034" y="1785926"/>
            <a:chExt cx="8501093" cy="4643469"/>
          </a:xfrm>
        </p:grpSpPr>
        <p:pic>
          <p:nvPicPr>
            <p:cNvPr id="1639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36" y="1785926"/>
              <a:ext cx="3362002" cy="2892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3"/>
            <p:cNvSpPr txBox="1">
              <a:spLocks noChangeArrowheads="1"/>
            </p:cNvSpPr>
            <p:nvPr/>
          </p:nvSpPr>
          <p:spPr bwMode="auto">
            <a:xfrm>
              <a:off x="500034" y="4905384"/>
              <a:ext cx="8501093" cy="1524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Aft>
                  <a:spcPts val="300"/>
                </a:spcAft>
                <a:defRPr/>
              </a:pPr>
              <a:r>
                <a:rPr lang="pl-PL" sz="2000" dirty="0"/>
                <a:t>Wszystko to istnieje dzięki fizyce i informatyce. </a:t>
              </a:r>
            </a:p>
            <a:p>
              <a:pPr marL="355600" indent="-355600" algn="l">
                <a:spcAft>
                  <a:spcPts val="300"/>
                </a:spcAft>
                <a:buFont typeface="Arial" pitchFamily="34" charset="0"/>
                <a:buChar char="•"/>
                <a:defRPr/>
              </a:pPr>
              <a:r>
                <a:rPr lang="pl-PL" sz="2000" dirty="0"/>
                <a:t>Fizyka pozwala zrozumieć, opisać, zbudować.</a:t>
              </a:r>
            </a:p>
            <a:p>
              <a:pPr marL="355600" indent="-355600" algn="l">
                <a:spcAft>
                  <a:spcPts val="300"/>
                </a:spcAft>
                <a:buFont typeface="Arial" pitchFamily="34" charset="0"/>
                <a:buChar char="•"/>
                <a:defRPr/>
              </a:pPr>
              <a:r>
                <a:rPr lang="pl-PL" sz="2000" dirty="0"/>
                <a:t>Informatyka pozwala organizować, wyszukać, obliczyć, przetwarzać, sterować, tworzyć wirtualną rzeczywistość.</a:t>
              </a:r>
            </a:p>
          </p:txBody>
        </p:sp>
      </p:grp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786313"/>
            <a:ext cx="2438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260350"/>
            <a:ext cx="6186488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Kodowanie </a:t>
            </a:r>
            <a:r>
              <a:rPr lang="en-US" dirty="0" smtClean="0">
                <a:latin typeface="Arial Unicode MS" pitchFamily="34" charset="-128"/>
              </a:rPr>
              <a:t>ICD-9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57188" y="1214438"/>
            <a:ext cx="8501062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2000" dirty="0">
                <a:latin typeface="+mn-lt"/>
              </a:rPr>
              <a:t>Analiza wypisów ze szpitala i automatyczne przypisywanie kodów dla firm ubezpieczeniowych: czy można to zrobić automatycznie?</a:t>
            </a:r>
          </a:p>
          <a:p>
            <a:pPr algn="l">
              <a:defRPr/>
            </a:pPr>
            <a:r>
              <a:rPr lang="pl-PL" sz="2000" dirty="0">
                <a:latin typeface="+mn-lt"/>
              </a:rPr>
              <a:t>5 programów poradziło sobie równie dobrze jak 3 firmy komercyjne!</a:t>
            </a:r>
          </a:p>
        </p:txBody>
      </p:sp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500313"/>
            <a:ext cx="733742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772400" cy="955675"/>
          </a:xfrm>
        </p:spPr>
        <p:txBody>
          <a:bodyPr/>
          <a:lstStyle/>
          <a:p>
            <a:pPr>
              <a:defRPr/>
            </a:pPr>
            <a:r>
              <a:rPr lang="pl-PL" dirty="0"/>
              <a:t>Cel: mały mózg </a:t>
            </a:r>
            <a:r>
              <a:rPr lang="pl-PL" dirty="0" smtClean="0"/>
              <a:t>dla </a:t>
            </a:r>
            <a:r>
              <a:rPr lang="pl-PL" dirty="0" err="1" smtClean="0"/>
              <a:t>robocika</a:t>
            </a:r>
            <a:r>
              <a:rPr lang="pl-PL" dirty="0" smtClean="0"/>
              <a:t> (</a:t>
            </a:r>
            <a:r>
              <a:rPr lang="pl-PL" dirty="0" err="1" smtClean="0"/>
              <a:t>cy</a:t>
            </a:r>
            <a:r>
              <a:rPr lang="pl-PL" dirty="0" smtClean="0"/>
              <a:t>)</a:t>
            </a:r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5572125"/>
            <a:ext cx="8077200" cy="105727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pl-PL" smtClean="0"/>
              <a:t>Jak z prostych oddziaływań neuronów powstaje świat wewnętrzny?</a:t>
            </a:r>
          </a:p>
          <a:p>
            <a:pPr marL="0" indent="0">
              <a:buFont typeface="Wingdings" pitchFamily="2" charset="2"/>
              <a:buNone/>
            </a:pPr>
            <a:r>
              <a:rPr lang="pl-PL" smtClean="0"/>
              <a:t>Teoria i pierwsze kroki w stronę globalnego symulatora mózgu. </a:t>
            </a:r>
            <a:endParaRPr lang="en-US" smtClean="0"/>
          </a:p>
        </p:txBody>
      </p:sp>
      <p:grpSp>
        <p:nvGrpSpPr>
          <p:cNvPr id="45060" name="Group 35"/>
          <p:cNvGrpSpPr>
            <a:grpSpLocks/>
          </p:cNvGrpSpPr>
          <p:nvPr/>
        </p:nvGrpSpPr>
        <p:grpSpPr bwMode="auto">
          <a:xfrm>
            <a:off x="1214438" y="1428750"/>
            <a:ext cx="7239000" cy="3824288"/>
            <a:chOff x="912" y="1248"/>
            <a:chExt cx="4560" cy="2409"/>
          </a:xfrm>
        </p:grpSpPr>
        <p:sp>
          <p:nvSpPr>
            <p:cNvPr id="20485" name="Rectangle 5"/>
            <p:cNvSpPr>
              <a:spLocks noChangeArrowheads="1"/>
            </p:cNvSpPr>
            <p:nvPr/>
          </p:nvSpPr>
          <p:spPr bwMode="auto">
            <a:xfrm>
              <a:off x="912" y="1248"/>
              <a:ext cx="4560" cy="2409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55602" tIns="27801" rIns="55602" bIns="27801"/>
            <a:lstStyle/>
            <a:p>
              <a:pPr eaLnBrk="0" hangingPunct="0">
                <a:defRPr/>
              </a:pPr>
              <a:r>
                <a:rPr lang="pl-PL" sz="1400" b="1">
                  <a:solidFill>
                    <a:schemeClr val="tx1"/>
                  </a:solidFill>
                </a:rPr>
                <a:t>Computational Platform, Simulation Environment and Integration</a:t>
              </a:r>
            </a:p>
            <a:p>
              <a:pPr eaLnBrk="0" hangingPunct="0">
                <a:defRPr/>
              </a:pPr>
              <a:endParaRPr lang="en-US" sz="100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grpSp>
          <p:nvGrpSpPr>
            <p:cNvPr id="45062" name="Group 6"/>
            <p:cNvGrpSpPr>
              <a:grpSpLocks/>
            </p:cNvGrpSpPr>
            <p:nvPr/>
          </p:nvGrpSpPr>
          <p:grpSpPr bwMode="auto">
            <a:xfrm>
              <a:off x="1020" y="1434"/>
              <a:ext cx="4346" cy="2157"/>
              <a:chOff x="1068" y="1318"/>
              <a:chExt cx="4346" cy="1952"/>
            </a:xfrm>
          </p:grpSpPr>
          <p:sp>
            <p:nvSpPr>
              <p:cNvPr id="20487" name="Rectangle 7"/>
              <p:cNvSpPr>
                <a:spLocks noChangeArrowheads="1"/>
              </p:cNvSpPr>
              <p:nvPr/>
            </p:nvSpPr>
            <p:spPr bwMode="auto">
              <a:xfrm>
                <a:off x="1068" y="1318"/>
                <a:ext cx="4346" cy="195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400" b="1">
                    <a:solidFill>
                      <a:schemeClr val="tx1"/>
                    </a:solidFill>
                  </a:rPr>
                  <a:t>Neuroscience and Development</a:t>
                </a:r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20488" name="Rectangle 8"/>
              <p:cNvSpPr>
                <a:spLocks noChangeArrowheads="1"/>
              </p:cNvSpPr>
              <p:nvPr/>
            </p:nvSpPr>
            <p:spPr bwMode="auto">
              <a:xfrm>
                <a:off x="1173" y="1485"/>
                <a:ext cx="4134" cy="17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20489" name="AutoShape 9"/>
              <p:cNvSpPr>
                <a:spLocks noChangeArrowheads="1"/>
              </p:cNvSpPr>
              <p:nvPr/>
            </p:nvSpPr>
            <p:spPr bwMode="auto">
              <a:xfrm>
                <a:off x="1491" y="1568"/>
                <a:ext cx="649" cy="207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000">
                    <a:solidFill>
                      <a:schemeClr val="tx1"/>
                    </a:solidFill>
                    <a:latin typeface="Tahoma" pitchFamily="34" charset="0"/>
                  </a:rPr>
                  <a:t>Vision</a:t>
                </a:r>
                <a:endParaRPr lang="en-US" sz="10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sp>
            <p:nvSpPr>
              <p:cNvPr id="20490" name="AutoShape 10"/>
              <p:cNvSpPr>
                <a:spLocks noChangeArrowheads="1"/>
              </p:cNvSpPr>
              <p:nvPr/>
            </p:nvSpPr>
            <p:spPr bwMode="auto">
              <a:xfrm>
                <a:off x="3691" y="1858"/>
                <a:ext cx="652" cy="249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000">
                    <a:solidFill>
                      <a:schemeClr val="tx1"/>
                    </a:solidFill>
                    <a:latin typeface="Tahoma" pitchFamily="34" charset="0"/>
                  </a:rPr>
                  <a:t>Memory System</a:t>
                </a:r>
                <a:endParaRPr lang="en-US" sz="10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sp>
            <p:nvSpPr>
              <p:cNvPr id="20491" name="AutoShape 11"/>
              <p:cNvSpPr>
                <a:spLocks noChangeArrowheads="1"/>
              </p:cNvSpPr>
              <p:nvPr/>
            </p:nvSpPr>
            <p:spPr bwMode="auto">
              <a:xfrm>
                <a:off x="2763" y="2773"/>
                <a:ext cx="693" cy="347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000">
                    <a:solidFill>
                      <a:schemeClr val="tx1"/>
                    </a:solidFill>
                    <a:latin typeface="Tahoma" pitchFamily="34" charset="0"/>
                  </a:rPr>
                  <a:t>Drive and Intrinsic reward system </a:t>
                </a:r>
                <a:endParaRPr lang="en-US" sz="10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sp>
            <p:nvSpPr>
              <p:cNvPr id="20492" name="AutoShape 12"/>
              <p:cNvSpPr>
                <a:spLocks noChangeArrowheads="1"/>
              </p:cNvSpPr>
              <p:nvPr/>
            </p:nvSpPr>
            <p:spPr bwMode="auto">
              <a:xfrm>
                <a:off x="3691" y="2232"/>
                <a:ext cx="652" cy="250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000">
                    <a:solidFill>
                      <a:schemeClr val="tx1"/>
                    </a:solidFill>
                    <a:latin typeface="Tahoma" pitchFamily="34" charset="0"/>
                  </a:rPr>
                  <a:t>Atomization system</a:t>
                </a:r>
                <a:endParaRPr lang="en-US" sz="10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sp>
            <p:nvSpPr>
              <p:cNvPr id="20493" name="AutoShape 13"/>
              <p:cNvSpPr>
                <a:spLocks noChangeArrowheads="1"/>
              </p:cNvSpPr>
              <p:nvPr/>
            </p:nvSpPr>
            <p:spPr bwMode="auto">
              <a:xfrm>
                <a:off x="1278" y="2773"/>
                <a:ext cx="651" cy="299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000">
                    <a:solidFill>
                      <a:schemeClr val="tx1"/>
                    </a:solidFill>
                    <a:latin typeface="Tahoma" pitchFamily="34" charset="0"/>
                  </a:rPr>
                  <a:t>Reasoning System</a:t>
                </a:r>
                <a:endParaRPr lang="en-US" sz="10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sp>
            <p:nvSpPr>
              <p:cNvPr id="20494" name="AutoShape 14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886" cy="339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000" b="1">
                    <a:solidFill>
                      <a:schemeClr val="tx1"/>
                    </a:solidFill>
                    <a:latin typeface="Tahoma" pitchFamily="34" charset="0"/>
                  </a:rPr>
                  <a:t>Feedback Attention Control system</a:t>
                </a:r>
                <a:endParaRPr lang="en-US" sz="10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sp>
            <p:nvSpPr>
              <p:cNvPr id="20495" name="AutoShape 15"/>
              <p:cNvSpPr>
                <a:spLocks noChangeArrowheads="1"/>
              </p:cNvSpPr>
              <p:nvPr/>
            </p:nvSpPr>
            <p:spPr bwMode="auto">
              <a:xfrm>
                <a:off x="1384" y="2107"/>
                <a:ext cx="705" cy="250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000">
                    <a:solidFill>
                      <a:schemeClr val="tx1"/>
                    </a:solidFill>
                    <a:latin typeface="Tahoma" pitchFamily="34" charset="0"/>
                  </a:rPr>
                  <a:t>Motor Control</a:t>
                </a:r>
                <a:endParaRPr lang="en-US" sz="10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cxnSp>
            <p:nvCxnSpPr>
              <p:cNvPr id="45072" name="AutoShape 16"/>
              <p:cNvCxnSpPr>
                <a:cxnSpLocks noChangeShapeType="1"/>
                <a:stCxn id="20490" idx="1"/>
                <a:endCxn id="20494" idx="3"/>
              </p:cNvCxnSpPr>
              <p:nvPr/>
            </p:nvCxnSpPr>
            <p:spPr bwMode="auto">
              <a:xfrm rot="10800000" flipV="1">
                <a:off x="3142" y="1983"/>
                <a:ext cx="549" cy="251"/>
              </a:xfrm>
              <a:prstGeom prst="bentConnector3">
                <a:avLst>
                  <a:gd name="adj1" fmla="val 49907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073" name="AutoShape 17"/>
              <p:cNvCxnSpPr>
                <a:cxnSpLocks noChangeShapeType="1"/>
                <a:stCxn id="20492" idx="1"/>
                <a:endCxn id="20494" idx="3"/>
              </p:cNvCxnSpPr>
              <p:nvPr/>
            </p:nvCxnSpPr>
            <p:spPr bwMode="auto">
              <a:xfrm rot="10800000">
                <a:off x="3142" y="2234"/>
                <a:ext cx="549" cy="123"/>
              </a:xfrm>
              <a:prstGeom prst="bentConnector3">
                <a:avLst>
                  <a:gd name="adj1" fmla="val 49907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498" name="AutoShape 18"/>
              <p:cNvSpPr>
                <a:spLocks noChangeArrowheads="1"/>
              </p:cNvSpPr>
              <p:nvPr/>
            </p:nvSpPr>
            <p:spPr bwMode="auto">
              <a:xfrm>
                <a:off x="2358" y="1568"/>
                <a:ext cx="704" cy="207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000">
                    <a:solidFill>
                      <a:schemeClr val="tx1"/>
                    </a:solidFill>
                    <a:latin typeface="Tahoma" pitchFamily="34" charset="0"/>
                  </a:rPr>
                  <a:t>Speech</a:t>
                </a:r>
                <a:endParaRPr lang="en-US" sz="10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sp>
            <p:nvSpPr>
              <p:cNvPr id="20499" name="AutoShape 19"/>
              <p:cNvSpPr>
                <a:spLocks noChangeArrowheads="1"/>
              </p:cNvSpPr>
              <p:nvPr/>
            </p:nvSpPr>
            <p:spPr bwMode="auto">
              <a:xfrm>
                <a:off x="3278" y="1568"/>
                <a:ext cx="652" cy="207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000">
                    <a:solidFill>
                      <a:schemeClr val="tx1"/>
                    </a:solidFill>
                    <a:latin typeface="Tahoma" pitchFamily="34" charset="0"/>
                  </a:rPr>
                  <a:t>Tactile</a:t>
                </a:r>
                <a:endParaRPr lang="en-US" sz="10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cxnSp>
            <p:nvCxnSpPr>
              <p:cNvPr id="45076" name="AutoShape 20"/>
              <p:cNvCxnSpPr>
                <a:cxnSpLocks noChangeShapeType="1"/>
                <a:stCxn id="20489" idx="2"/>
                <a:endCxn id="20494" idx="0"/>
              </p:cNvCxnSpPr>
              <p:nvPr/>
            </p:nvCxnSpPr>
            <p:spPr bwMode="auto">
              <a:xfrm rot="16200000" flipH="1">
                <a:off x="2113" y="1478"/>
                <a:ext cx="289" cy="883"/>
              </a:xfrm>
              <a:prstGeom prst="bentConnector3">
                <a:avLst>
                  <a:gd name="adj1" fmla="val 49829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077" name="AutoShape 21"/>
              <p:cNvCxnSpPr>
                <a:cxnSpLocks noChangeShapeType="1"/>
                <a:stCxn id="20499" idx="2"/>
                <a:endCxn id="20494" idx="0"/>
              </p:cNvCxnSpPr>
              <p:nvPr/>
            </p:nvCxnSpPr>
            <p:spPr bwMode="auto">
              <a:xfrm rot="5400000">
                <a:off x="3007" y="1467"/>
                <a:ext cx="289" cy="905"/>
              </a:xfrm>
              <a:prstGeom prst="bentConnector3">
                <a:avLst>
                  <a:gd name="adj1" fmla="val 49829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078" name="AutoShape 22"/>
              <p:cNvCxnSpPr>
                <a:cxnSpLocks noChangeShapeType="1"/>
                <a:stCxn id="20498" idx="2"/>
                <a:endCxn id="20494" idx="0"/>
              </p:cNvCxnSpPr>
              <p:nvPr/>
            </p:nvCxnSpPr>
            <p:spPr bwMode="auto">
              <a:xfrm flipH="1">
                <a:off x="2699" y="1775"/>
                <a:ext cx="11" cy="28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503" name="AutoShape 23"/>
              <p:cNvSpPr>
                <a:spLocks noChangeArrowheads="1"/>
              </p:cNvSpPr>
              <p:nvPr/>
            </p:nvSpPr>
            <p:spPr bwMode="auto">
              <a:xfrm>
                <a:off x="4565" y="1680"/>
                <a:ext cx="651" cy="288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000">
                    <a:solidFill>
                      <a:schemeClr val="tx1"/>
                    </a:solidFill>
                    <a:latin typeface="Tahoma" pitchFamily="34" charset="0"/>
                  </a:rPr>
                  <a:t>Learning of PFC goals</a:t>
                </a:r>
                <a:endParaRPr lang="en-US" sz="10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sp>
            <p:nvSpPr>
              <p:cNvPr id="20504" name="AutoShape 24"/>
              <p:cNvSpPr>
                <a:spLocks noChangeArrowheads="1"/>
              </p:cNvSpPr>
              <p:nvPr/>
            </p:nvSpPr>
            <p:spPr bwMode="auto">
              <a:xfrm>
                <a:off x="4565" y="2066"/>
                <a:ext cx="651" cy="334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000">
                    <a:solidFill>
                      <a:schemeClr val="tx1"/>
                    </a:solidFill>
                    <a:latin typeface="Tahoma" pitchFamily="34" charset="0"/>
                  </a:rPr>
                  <a:t>Working Memory</a:t>
                </a:r>
                <a:endParaRPr lang="en-US" sz="10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cxnSp>
            <p:nvCxnSpPr>
              <p:cNvPr id="45081" name="AutoShape 25"/>
              <p:cNvCxnSpPr>
                <a:cxnSpLocks noChangeShapeType="1"/>
                <a:stCxn id="20490" idx="3"/>
                <a:endCxn id="20503" idx="1"/>
              </p:cNvCxnSpPr>
              <p:nvPr/>
            </p:nvCxnSpPr>
            <p:spPr bwMode="auto">
              <a:xfrm flipV="1">
                <a:off x="4343" y="1824"/>
                <a:ext cx="222" cy="159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082" name="AutoShape 26"/>
              <p:cNvCxnSpPr>
                <a:cxnSpLocks noChangeShapeType="1"/>
                <a:stCxn id="20490" idx="3"/>
                <a:endCxn id="20504" idx="1"/>
              </p:cNvCxnSpPr>
              <p:nvPr/>
            </p:nvCxnSpPr>
            <p:spPr bwMode="auto">
              <a:xfrm>
                <a:off x="4343" y="1983"/>
                <a:ext cx="222" cy="250"/>
              </a:xfrm>
              <a:prstGeom prst="bentConnector3">
                <a:avLst>
                  <a:gd name="adj1" fmla="val 50000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507" name="AutoShape 27"/>
              <p:cNvSpPr>
                <a:spLocks noChangeArrowheads="1"/>
              </p:cNvSpPr>
              <p:nvPr/>
            </p:nvSpPr>
            <p:spPr bwMode="auto">
              <a:xfrm>
                <a:off x="2032" y="2773"/>
                <a:ext cx="651" cy="205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000">
                    <a:solidFill>
                      <a:schemeClr val="tx1"/>
                    </a:solidFill>
                    <a:latin typeface="Tahoma" pitchFamily="34" charset="0"/>
                  </a:rPr>
                  <a:t>Value Maps</a:t>
                </a:r>
                <a:endParaRPr lang="en-US" sz="10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sp>
            <p:nvSpPr>
              <p:cNvPr id="20508" name="AutoShape 28"/>
              <p:cNvSpPr>
                <a:spLocks noChangeArrowheads="1"/>
              </p:cNvSpPr>
              <p:nvPr/>
            </p:nvSpPr>
            <p:spPr bwMode="auto">
              <a:xfrm>
                <a:off x="3505" y="2773"/>
                <a:ext cx="651" cy="299"/>
              </a:xfrm>
              <a:prstGeom prst="flowChartAlternateProcess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55602" tIns="27801" rIns="55602" bIns="27801"/>
              <a:lstStyle/>
              <a:p>
                <a:pPr eaLnBrk="0" hangingPunct="0">
                  <a:defRPr/>
                </a:pPr>
                <a:r>
                  <a:rPr lang="pl-PL" sz="1000">
                    <a:solidFill>
                      <a:schemeClr val="tx1"/>
                    </a:solidFill>
                    <a:latin typeface="Tahoma" pitchFamily="34" charset="0"/>
                  </a:rPr>
                  <a:t>Action/Object reward system</a:t>
                </a:r>
                <a:endParaRPr lang="en-US" sz="1000">
                  <a:solidFill>
                    <a:schemeClr val="tx1"/>
                  </a:solidFill>
                  <a:latin typeface="Tahoma" pitchFamily="34" charset="0"/>
                </a:endParaRPr>
              </a:p>
            </p:txBody>
          </p:sp>
          <p:cxnSp>
            <p:nvCxnSpPr>
              <p:cNvPr id="45085" name="AutoShape 29"/>
              <p:cNvCxnSpPr>
                <a:cxnSpLocks noChangeShapeType="1"/>
                <a:stCxn id="20495" idx="3"/>
                <a:endCxn id="20494" idx="1"/>
              </p:cNvCxnSpPr>
              <p:nvPr/>
            </p:nvCxnSpPr>
            <p:spPr bwMode="auto">
              <a:xfrm>
                <a:off x="2089" y="2232"/>
                <a:ext cx="167" cy="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086" name="AutoShape 30"/>
              <p:cNvCxnSpPr>
                <a:cxnSpLocks noChangeShapeType="1"/>
                <a:stCxn id="20494" idx="2"/>
                <a:endCxn id="20493" idx="0"/>
              </p:cNvCxnSpPr>
              <p:nvPr/>
            </p:nvCxnSpPr>
            <p:spPr bwMode="auto">
              <a:xfrm rot="5400000">
                <a:off x="1967" y="2040"/>
                <a:ext cx="370" cy="1095"/>
              </a:xfrm>
              <a:prstGeom prst="bentConnector3">
                <a:avLst>
                  <a:gd name="adj1" fmla="val 49731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087" name="AutoShape 31"/>
              <p:cNvCxnSpPr>
                <a:cxnSpLocks noChangeShapeType="1"/>
                <a:stCxn id="20494" idx="2"/>
                <a:endCxn id="20507" idx="0"/>
              </p:cNvCxnSpPr>
              <p:nvPr/>
            </p:nvCxnSpPr>
            <p:spPr bwMode="auto">
              <a:xfrm rot="5400000">
                <a:off x="2344" y="2417"/>
                <a:ext cx="370" cy="341"/>
              </a:xfrm>
              <a:prstGeom prst="bentConnector3">
                <a:avLst>
                  <a:gd name="adj1" fmla="val 49731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088" name="AutoShape 32"/>
              <p:cNvCxnSpPr>
                <a:cxnSpLocks noChangeShapeType="1"/>
                <a:stCxn id="20494" idx="2"/>
                <a:endCxn id="20491" idx="0"/>
              </p:cNvCxnSpPr>
              <p:nvPr/>
            </p:nvCxnSpPr>
            <p:spPr bwMode="auto">
              <a:xfrm rot="16200000" flipH="1">
                <a:off x="2720" y="2382"/>
                <a:ext cx="370" cy="411"/>
              </a:xfrm>
              <a:prstGeom prst="bentConnector3">
                <a:avLst>
                  <a:gd name="adj1" fmla="val 49731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089" name="AutoShape 33"/>
              <p:cNvCxnSpPr>
                <a:cxnSpLocks noChangeShapeType="1"/>
                <a:stCxn id="20494" idx="2"/>
                <a:endCxn id="20508" idx="0"/>
              </p:cNvCxnSpPr>
              <p:nvPr/>
            </p:nvCxnSpPr>
            <p:spPr bwMode="auto">
              <a:xfrm rot="16200000" flipH="1">
                <a:off x="3080" y="2022"/>
                <a:ext cx="370" cy="1132"/>
              </a:xfrm>
              <a:prstGeom prst="bentConnector3">
                <a:avLst>
                  <a:gd name="adj1" fmla="val 49731"/>
                </a:avLst>
              </a:prstGeom>
              <a:noFill/>
              <a:ln w="9525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Modele funkcji mózgu</a:t>
            </a:r>
            <a:endParaRPr lang="en-US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125538"/>
            <a:ext cx="8604250" cy="647700"/>
          </a:xfrm>
        </p:spPr>
        <p:txBody>
          <a:bodyPr/>
          <a:lstStyle/>
          <a:p>
            <a:pPr marL="361950" indent="-36195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pl-PL" sz="2000" smtClean="0">
                <a:solidFill>
                  <a:srgbClr val="FFFFFF"/>
                </a:solidFill>
              </a:rPr>
              <a:t>Uwzględnia się wiele obszarów, np. dla wzroku LGN, V</a:t>
            </a:r>
            <a:r>
              <a:rPr lang="pl-PL" sz="2000" baseline="-25000" smtClean="0">
                <a:solidFill>
                  <a:srgbClr val="FFFFFF"/>
                </a:solidFill>
              </a:rPr>
              <a:t>1</a:t>
            </a:r>
            <a:r>
              <a:rPr lang="pl-PL" sz="2000" smtClean="0">
                <a:solidFill>
                  <a:srgbClr val="FFFFFF"/>
                </a:solidFill>
              </a:rPr>
              <a:t>, V</a:t>
            </a:r>
            <a:r>
              <a:rPr lang="pl-PL" sz="2000" baseline="-25000" smtClean="0">
                <a:solidFill>
                  <a:srgbClr val="FFFFFF"/>
                </a:solidFill>
              </a:rPr>
              <a:t>2</a:t>
            </a:r>
            <a:r>
              <a:rPr lang="pl-PL" sz="2000" smtClean="0">
                <a:solidFill>
                  <a:srgbClr val="FFFFFF"/>
                </a:solidFill>
              </a:rPr>
              <a:t>, V</a:t>
            </a:r>
            <a:r>
              <a:rPr lang="pl-PL" sz="2000" baseline="-25000" smtClean="0">
                <a:solidFill>
                  <a:srgbClr val="FFFFFF"/>
                </a:solidFill>
              </a:rPr>
              <a:t>4</a:t>
            </a:r>
            <a:r>
              <a:rPr lang="pl-PL" sz="2000" smtClean="0">
                <a:solidFill>
                  <a:srgbClr val="FFFFFF"/>
                </a:solidFill>
              </a:rPr>
              <a:t>/IT, V</a:t>
            </a:r>
            <a:r>
              <a:rPr lang="pl-PL" sz="2000" baseline="-25000" smtClean="0">
                <a:solidFill>
                  <a:srgbClr val="FFFFFF"/>
                </a:solidFill>
              </a:rPr>
              <a:t>5</a:t>
            </a:r>
            <a:r>
              <a:rPr lang="pl-PL" sz="2000" smtClean="0">
                <a:solidFill>
                  <a:srgbClr val="FFFFFF"/>
                </a:solidFill>
              </a:rPr>
              <a:t>/MT</a:t>
            </a:r>
          </a:p>
        </p:txBody>
      </p:sp>
      <p:pic>
        <p:nvPicPr>
          <p:cNvPr id="460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844675"/>
            <a:ext cx="48768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2169" name="Rectangle 9"/>
          <p:cNvSpPr>
            <a:spLocks noChangeArrowheads="1"/>
          </p:cNvSpPr>
          <p:nvPr/>
        </p:nvSpPr>
        <p:spPr bwMode="auto">
          <a:xfrm>
            <a:off x="539750" y="1844675"/>
            <a:ext cx="302418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120000"/>
              </a:lnSpc>
              <a:defRPr/>
            </a:pPr>
            <a:r>
              <a:rPr lang="pl-PL" sz="2000" dirty="0">
                <a:solidFill>
                  <a:srgbClr val="FFFFFF"/>
                </a:solidFill>
              </a:rPr>
              <a:t>Można zbadać możliwe zaburzenia funkcji =&gt; </a:t>
            </a:r>
            <a:br>
              <a:rPr lang="pl-PL" sz="2000" dirty="0">
                <a:solidFill>
                  <a:srgbClr val="FFFFFF"/>
                </a:solidFill>
              </a:rPr>
            </a:br>
            <a:r>
              <a:rPr lang="pl-PL" sz="2000" dirty="0">
                <a:solidFill>
                  <a:srgbClr val="FFFFFF"/>
                </a:solidFill>
              </a:rPr>
              <a:t>psychiatria generatywna. </a:t>
            </a:r>
          </a:p>
          <a:p>
            <a:pPr algn="l">
              <a:lnSpc>
                <a:spcPct val="120000"/>
              </a:lnSpc>
              <a:defRPr/>
            </a:pPr>
            <a:endParaRPr lang="pl-PL" sz="2000" dirty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defRPr/>
            </a:pPr>
            <a:r>
              <a:rPr lang="pl-PL" sz="2000" dirty="0">
                <a:solidFill>
                  <a:srgbClr val="FFFFFF"/>
                </a:solidFill>
              </a:rPr>
              <a:t>Modele intuicji, </a:t>
            </a:r>
          </a:p>
          <a:p>
            <a:pPr algn="l">
              <a:lnSpc>
                <a:spcPct val="120000"/>
              </a:lnSpc>
              <a:defRPr/>
            </a:pPr>
            <a:r>
              <a:rPr lang="pl-PL" sz="2000" dirty="0">
                <a:solidFill>
                  <a:srgbClr val="FFFFFF"/>
                </a:solidFill>
              </a:rPr>
              <a:t>wyobraźni, sensu słów,  powstawania wrażeń, świadomości … </a:t>
            </a:r>
          </a:p>
          <a:p>
            <a:pPr algn="l">
              <a:lnSpc>
                <a:spcPct val="120000"/>
              </a:lnSpc>
              <a:defRPr/>
            </a:pPr>
            <a:endParaRPr lang="pl-PL" sz="2000" dirty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defRPr/>
            </a:pPr>
            <a:r>
              <a:rPr lang="pl-PL" sz="2000" dirty="0">
                <a:solidFill>
                  <a:srgbClr val="FFFFFF"/>
                </a:solidFill>
              </a:rPr>
              <a:t>Analiza sygnałów EEG, </a:t>
            </a:r>
          </a:p>
          <a:p>
            <a:pPr algn="l">
              <a:lnSpc>
                <a:spcPct val="120000"/>
              </a:lnSpc>
              <a:defRPr/>
            </a:pPr>
            <a:r>
              <a:rPr lang="pl-PL" sz="2000" dirty="0">
                <a:solidFill>
                  <a:srgbClr val="FFFFFF"/>
                </a:solidFill>
              </a:rPr>
              <a:t>wykorzystanie do sterowania (BCI).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143000"/>
            <a:ext cx="3948112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15888"/>
            <a:ext cx="7186612" cy="642937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 err="1" smtClean="0">
                <a:latin typeface="Arial Unicode MS" pitchFamily="34" charset="-128"/>
              </a:rPr>
              <a:t>Tw</a:t>
            </a:r>
            <a:r>
              <a:rPr lang="pl-PL" sz="4000" dirty="0" err="1" smtClean="0">
                <a:latin typeface="Arial Unicode MS" pitchFamily="34" charset="-128"/>
              </a:rPr>
              <a:t>órz</a:t>
            </a:r>
            <a:r>
              <a:rPr lang="pl-PL" sz="4000" dirty="0" smtClean="0">
                <a:latin typeface="Arial Unicode MS" pitchFamily="34" charset="-128"/>
              </a:rPr>
              <a:t> maszyno, twórz</a:t>
            </a:r>
            <a:endParaRPr lang="pl-PL" sz="4000" dirty="0">
              <a:latin typeface="Arial Unicode MS" pitchFamily="34" charset="-128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99500" cy="1079500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pl-PL" smtClean="0">
                <a:latin typeface="Arial Unicode MS" pitchFamily="34" charset="-128"/>
              </a:rPr>
              <a:t>Zrozumienie sposobu analizy i tworzenia słów w mózgach pozwala na sformułowanie algorytmów, które w podobny sposób będą tworzyć nowe słowa, np. na podstawie opisów produktów lub usług. </a:t>
            </a:r>
            <a:endParaRPr lang="en-US" smtClean="0">
              <a:latin typeface="Arial Unicode MS" pitchFamily="34" charset="-128"/>
            </a:endParaRPr>
          </a:p>
        </p:txBody>
      </p:sp>
      <p:sp>
        <p:nvSpPr>
          <p:cNvPr id="731140" name="Text Box 4"/>
          <p:cNvSpPr txBox="1">
            <a:spLocks noChangeArrowheads="1"/>
          </p:cNvSpPr>
          <p:nvPr/>
        </p:nvSpPr>
        <p:spPr bwMode="auto">
          <a:xfrm>
            <a:off x="323850" y="2205038"/>
            <a:ext cx="8569325" cy="455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l-PL" sz="2000">
                <a:effectLst/>
              </a:rPr>
              <a:t>Przykład pośredniego etapu radosnego słowotwórstwa sieci neuronowej: </a:t>
            </a:r>
          </a:p>
          <a:p>
            <a:pPr algn="l" eaLnBrk="1" hangingPunct="1">
              <a:spcBef>
                <a:spcPct val="50000"/>
              </a:spcBef>
            </a:pPr>
            <a:r>
              <a:rPr lang="pl-PL" sz="2000">
                <a:effectLst/>
              </a:rPr>
              <a:t>ardyczulać ardychstronnie, ardywialić ardyklonnie, </a:t>
            </a:r>
            <a:br>
              <a:rPr lang="pl-PL" sz="2000">
                <a:effectLst/>
              </a:rPr>
            </a:br>
            <a:r>
              <a:rPr lang="pl-PL" sz="2000">
                <a:effectLst/>
              </a:rPr>
              <a:t>ardywializować ardywianacje, argadolić argadziancje, </a:t>
            </a:r>
            <a:br>
              <a:rPr lang="pl-PL" sz="2000">
                <a:effectLst/>
              </a:rPr>
            </a:br>
            <a:r>
              <a:rPr lang="pl-PL" sz="2000">
                <a:effectLst/>
              </a:rPr>
              <a:t>arganiastość arganastyczna, arganianalność arganiczna,  </a:t>
            </a:r>
            <a:br>
              <a:rPr lang="pl-PL" sz="2000">
                <a:effectLst/>
              </a:rPr>
            </a:br>
            <a:r>
              <a:rPr lang="pl-PL" sz="2000">
                <a:effectLst/>
              </a:rPr>
              <a:t>argasknie argasknika, argulachny argatywista, </a:t>
            </a:r>
          </a:p>
          <a:p>
            <a:pPr algn="l" eaLnBrk="1" hangingPunct="1">
              <a:spcBef>
                <a:spcPct val="50000"/>
              </a:spcBef>
            </a:pPr>
            <a:r>
              <a:rPr lang="pl-PL" sz="2000">
                <a:effectLst/>
              </a:rPr>
              <a:t>argumialent argumiadać argumialenie argumialiwić </a:t>
            </a:r>
          </a:p>
          <a:p>
            <a:pPr algn="l" eaLnBrk="1" hangingPunct="1">
              <a:spcBef>
                <a:spcPct val="50000"/>
              </a:spcBef>
            </a:pPr>
            <a:r>
              <a:rPr lang="pl-PL" sz="2000">
                <a:effectLst/>
              </a:rPr>
              <a:t>argumowny argumofon argumował argumowalność </a:t>
            </a:r>
          </a:p>
          <a:p>
            <a:pPr algn="l" eaLnBrk="1" hangingPunct="1">
              <a:spcBef>
                <a:spcPct val="50000"/>
              </a:spcBef>
            </a:pPr>
            <a:endParaRPr lang="pl-PL" sz="2000">
              <a:effectLst/>
            </a:endParaRPr>
          </a:p>
          <a:p>
            <a:pPr algn="l" eaLnBrk="1" hangingPunct="1">
              <a:spcBef>
                <a:spcPct val="50000"/>
              </a:spcBef>
            </a:pPr>
            <a:r>
              <a:rPr lang="pl-PL" sz="2000">
                <a:effectLst/>
              </a:rPr>
              <a:t>Czy "argumiadać" to nie piękne słowo? </a:t>
            </a:r>
          </a:p>
          <a:p>
            <a:pPr algn="l" eaLnBrk="1" hangingPunct="1">
              <a:spcBef>
                <a:spcPct val="50000"/>
              </a:spcBef>
            </a:pPr>
            <a:r>
              <a:rPr lang="pl-PL" sz="2000">
                <a:effectLst/>
              </a:rPr>
              <a:t>Kojarzy się z kimś, kto argumentuje tak intensywnie, że ujada.</a:t>
            </a:r>
          </a:p>
          <a:p>
            <a:pPr algn="l" eaLnBrk="1" hangingPunct="1">
              <a:spcBef>
                <a:spcPct val="50000"/>
              </a:spcBef>
            </a:pPr>
            <a:r>
              <a:rPr lang="pl-PL" sz="2000">
                <a:effectLst/>
              </a:rPr>
              <a:t>Proces tworzenia słów da się analizować teoretycznie i eksperymentalnie. </a:t>
            </a:r>
          </a:p>
        </p:txBody>
      </p:sp>
      <p:pic>
        <p:nvPicPr>
          <p:cNvPr id="731141" name="Picture 5" descr="smallc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997200"/>
            <a:ext cx="1428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3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3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66688"/>
            <a:ext cx="6985000" cy="598487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4000" smtClean="0">
                <a:latin typeface="Arial Unicode MS" pitchFamily="34" charset="-128"/>
              </a:rPr>
              <a:t>Aaron – malarz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5516563"/>
            <a:ext cx="8447087" cy="720725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/>
              <a:t>Meeting On Gauguin's Beach, </a:t>
            </a:r>
            <a:r>
              <a:rPr lang="pl-PL" smtClean="0"/>
              <a:t>		</a:t>
            </a:r>
            <a:r>
              <a:rPr lang="en-US" smtClean="0"/>
              <a:t>Aaron, with Decorative Panel, </a:t>
            </a:r>
            <a:r>
              <a:rPr lang="pl-PL" smtClean="0"/>
              <a:t>Olej, </a:t>
            </a:r>
            <a:r>
              <a:rPr lang="en-US" smtClean="0"/>
              <a:t>1988</a:t>
            </a:r>
            <a:r>
              <a:rPr lang="pl-PL" smtClean="0"/>
              <a:t>				Olej 1992</a:t>
            </a:r>
          </a:p>
        </p:txBody>
      </p:sp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245427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412875"/>
            <a:ext cx="24606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/>
              <a:t>Sztuka</a:t>
            </a:r>
            <a:endParaRPr lang="en-US" sz="4000" dirty="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5857875"/>
            <a:ext cx="7924800" cy="730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smtClean="0"/>
              <a:t>Potęga ewolucji … czy telewizor może odczytać nasze myśli i tworzyć interesujące obrazy? Tworzyć </a:t>
            </a:r>
            <a:r>
              <a:rPr lang="pl-PL" smtClean="0">
                <a:hlinkClick r:id="rId3" action="ppaction://hlinkfile"/>
              </a:rPr>
              <a:t>złudzenia</a:t>
            </a:r>
            <a:r>
              <a:rPr lang="pl-PL" smtClean="0"/>
              <a:t>?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428750"/>
            <a:ext cx="53038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2849563"/>
            <a:ext cx="52736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4286250"/>
            <a:ext cx="528161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/>
              <a:t>Wirtualne instrumenty</a:t>
            </a:r>
            <a:endParaRPr lang="en-US" sz="4000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1214438"/>
            <a:ext cx="7924800" cy="192881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dirty="0" smtClean="0"/>
              <a:t>Nie tylko grafika potrzebna jest do wirtualnych światów.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dirty="0" smtClean="0"/>
              <a:t>Wystarczy kilkaset równań opisujących fale dźwiękowe w prawdziwym instrumencie i możemy stworzyć dowolny instrument!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pl-PL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dirty="0" smtClean="0"/>
              <a:t>Niestety, w równaniach jest kilkaset parametrów ale ich </a:t>
            </a:r>
            <a:br>
              <a:rPr lang="pl-PL" dirty="0" smtClean="0"/>
            </a:br>
            <a:r>
              <a:rPr lang="pl-PL" dirty="0" smtClean="0"/>
              <a:t>optymalizacja może przekroczyć możliwości człowieka.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/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5" y="1785938"/>
            <a:ext cx="50323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286125"/>
            <a:ext cx="57150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00063" y="4714875"/>
            <a:ext cx="7924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2000" kern="0" dirty="0">
                <a:effectLst/>
                <a:latin typeface="+mn-lt"/>
              </a:rPr>
              <a:t>Klasyczne instrumenty nie zostałyby dzisiaj dopuszczone do użytku! </a:t>
            </a:r>
            <a:br>
              <a:rPr lang="pl-PL" sz="2000" kern="0" dirty="0">
                <a:effectLst/>
                <a:latin typeface="+mn-lt"/>
              </a:rPr>
            </a:br>
            <a:endParaRPr lang="pl-PL" sz="2000" kern="0" dirty="0">
              <a:effectLst/>
              <a:latin typeface="+mn-lt"/>
            </a:endParaRPr>
          </a:p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2000" kern="0" dirty="0">
                <a:effectLst/>
                <a:latin typeface="+mn-lt"/>
              </a:rPr>
              <a:t>Przykłady:   </a:t>
            </a:r>
            <a:r>
              <a:rPr lang="pl-PL" sz="2000" kern="0" dirty="0">
                <a:effectLst/>
                <a:latin typeface="+mn-lt"/>
                <a:hlinkClick r:id="rId5" action="ppaction://hlinkfile"/>
              </a:rPr>
              <a:t>Klarnet</a:t>
            </a:r>
            <a:r>
              <a:rPr lang="pl-PL" sz="2000" kern="0" dirty="0">
                <a:effectLst/>
                <a:latin typeface="+mn-lt"/>
              </a:rPr>
              <a:t>     </a:t>
            </a:r>
            <a:r>
              <a:rPr lang="pl-PL" sz="2000" kern="0" dirty="0">
                <a:effectLst/>
                <a:latin typeface="+mn-lt"/>
                <a:hlinkClick r:id="rId6" action="ppaction://hlinkfile"/>
              </a:rPr>
              <a:t>Saksofon</a:t>
            </a:r>
            <a:r>
              <a:rPr lang="pl-PL" sz="2000" kern="0" dirty="0">
                <a:effectLst/>
              </a:rPr>
              <a:t>    </a:t>
            </a:r>
            <a:r>
              <a:rPr lang="pl-PL" sz="2000" kern="0" dirty="0">
                <a:effectLst/>
                <a:latin typeface="+mn-lt"/>
                <a:hlinkClick r:id="rId7" action="ppaction://hlinkfile"/>
              </a:rPr>
              <a:t>Trąbka</a:t>
            </a:r>
            <a:endParaRPr lang="pl-PL" sz="2000" kern="0" dirty="0">
              <a:effectLst/>
              <a:latin typeface="+mn-lt"/>
            </a:endParaRPr>
          </a:p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2000" kern="0" dirty="0">
                <a:effectLst/>
              </a:rPr>
              <a:t>                    </a:t>
            </a:r>
            <a:r>
              <a:rPr lang="pl-PL" sz="2000" kern="0" dirty="0">
                <a:effectLst/>
                <a:latin typeface="+mn-lt"/>
                <a:hlinkClick r:id="rId8" action="ppaction://hlinkfile"/>
              </a:rPr>
              <a:t>Wiolonczela</a:t>
            </a:r>
            <a:r>
              <a:rPr lang="pl-PL" sz="2000" kern="0" dirty="0">
                <a:effectLst/>
                <a:latin typeface="+mn-lt"/>
              </a:rPr>
              <a:t>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000" kern="0" dirty="0">
              <a:effectLst/>
              <a:latin typeface="+mn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Monitorowanie niemowląt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4619625" cy="3214688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l-PL" sz="2200" smtClean="0">
                <a:latin typeface="Arial Unicode MS" pitchFamily="34" charset="-128"/>
              </a:rPr>
              <a:t>Urządzenia monitorujące: przekazują dźwięk, czasami obraz,</a:t>
            </a:r>
          </a:p>
          <a:p>
            <a:pPr marL="0" indent="0" eaLnBrk="1" hangingPunct="1">
              <a:buFontTx/>
              <a:buNone/>
            </a:pPr>
            <a:r>
              <a:rPr lang="pl-PL" sz="2200" smtClean="0">
                <a:latin typeface="Arial Unicode MS" pitchFamily="34" charset="-128"/>
              </a:rPr>
              <a:t>grają muzyczkę + mierzą temperaturę, rzadko czujniki ruchu.</a:t>
            </a:r>
          </a:p>
          <a:p>
            <a:pPr marL="0" indent="0" eaLnBrk="1" hangingPunct="1">
              <a:buFontTx/>
              <a:buNone/>
            </a:pPr>
            <a:r>
              <a:rPr lang="pl-PL" sz="2200" smtClean="0">
                <a:latin typeface="Arial Unicode MS" pitchFamily="34" charset="-128"/>
              </a:rPr>
              <a:t>Rynek ~ wielu miliardów euro. </a:t>
            </a:r>
          </a:p>
          <a:p>
            <a:pPr marL="0" indent="0" eaLnBrk="1" hangingPunct="1">
              <a:buFontTx/>
              <a:buNone/>
            </a:pPr>
            <a:endParaRPr lang="pl-PL" sz="1000" smtClean="0">
              <a:latin typeface="Arial Unicode MS" pitchFamily="34" charset="-128"/>
            </a:endParaRPr>
          </a:p>
          <a:p>
            <a:pPr marL="0" indent="0" eaLnBrk="1" hangingPunct="1">
              <a:buFontTx/>
              <a:buNone/>
            </a:pPr>
            <a:r>
              <a:rPr lang="pl-PL" sz="2200" smtClean="0">
                <a:latin typeface="Arial Unicode MS" pitchFamily="34" charset="-128"/>
              </a:rPr>
              <a:t>Brak: czujników oddechu, smoczka telemetrycznego z ciągłym pomiarem temperatury.</a:t>
            </a:r>
          </a:p>
          <a:p>
            <a:pPr marL="0" indent="0" eaLnBrk="1" hangingPunct="1">
              <a:buFontTx/>
              <a:buNone/>
            </a:pPr>
            <a:endParaRPr lang="pl-PL" sz="2200" smtClean="0">
              <a:latin typeface="Arial Unicode MS" pitchFamily="34" charset="-128"/>
            </a:endParaRP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14300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7188" y="4357688"/>
            <a:ext cx="878681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pl-PL" sz="2200" kern="0" dirty="0">
                <a:effectLst/>
              </a:rPr>
              <a:t>Obserwacja częstości i siły ssania u małych niemowląt jest podstawą do wnioskowania o ich stanie pobudzenia, zainteresowaniu jedzeniem lub zabawą.</a:t>
            </a:r>
          </a:p>
          <a:p>
            <a:pPr algn="l">
              <a:spcBef>
                <a:spcPct val="20000"/>
              </a:spcBef>
              <a:defRPr/>
            </a:pPr>
            <a:r>
              <a:rPr lang="pl-PL" sz="2200" kern="0" dirty="0">
                <a:effectLst/>
              </a:rPr>
              <a:t>Alarm w przypadku zaburzeń oddychania, zapobiegnie zespołowi nagłej śmierci niemowląt (główna przyczyna zgonów do 1 roku). </a:t>
            </a:r>
          </a:p>
          <a:p>
            <a:pPr algn="l">
              <a:spcBef>
                <a:spcPct val="20000"/>
              </a:spcBef>
              <a:defRPr/>
            </a:pPr>
            <a:endParaRPr lang="pl-PL" sz="2200" kern="0" dirty="0">
              <a:effectLst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024688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Rozwój niemowląt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548688" cy="5429250"/>
          </a:xfrm>
          <a:noFill/>
        </p:spPr>
        <p:txBody>
          <a:bodyPr/>
          <a:lstStyle/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Projekt inteligentnej kołyski i zabawek </a:t>
            </a:r>
            <a:br>
              <a:rPr lang="pl-PL" sz="2200" smtClean="0">
                <a:latin typeface="Arial Unicode MS" pitchFamily="34" charset="-128"/>
              </a:rPr>
            </a:br>
            <a:r>
              <a:rPr lang="pl-PL" sz="2200" smtClean="0">
                <a:latin typeface="Arial Unicode MS" pitchFamily="34" charset="-128"/>
              </a:rPr>
              <a:t>kognitywnych, do wczesnej diagnostyki, </a:t>
            </a:r>
            <a:br>
              <a:rPr lang="pl-PL" sz="2200" smtClean="0">
                <a:latin typeface="Arial Unicode MS" pitchFamily="34" charset="-128"/>
              </a:rPr>
            </a:br>
            <a:r>
              <a:rPr lang="pl-PL" sz="2200" smtClean="0">
                <a:latin typeface="Arial Unicode MS" pitchFamily="34" charset="-128"/>
              </a:rPr>
              <a:t>wykrywania nieprawidłowości rozwoju, </a:t>
            </a:r>
            <a:br>
              <a:rPr lang="pl-PL" sz="2200" smtClean="0">
                <a:latin typeface="Arial Unicode MS" pitchFamily="34" charset="-128"/>
              </a:rPr>
            </a:br>
            <a:r>
              <a:rPr lang="pl-PL" sz="2200" smtClean="0">
                <a:latin typeface="Arial Unicode MS" pitchFamily="34" charset="-128"/>
              </a:rPr>
              <a:t>ciągłego monitorowania dziecka i ukierunkowania rozwoju.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Inteligentna kołyska: czujniki ruchu, smoczek telemetryczny, mikrofony i kamery.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Stymulacja  słuchu, wzroku i dotyku, analiza reakcji.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Stymulacje rozwoju słuchu fonematycznego umożliwią dzieciom naukę dowolnego języka, w tym języków tonalnych.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Stymulacje rozwoju słuchu muzycznego.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Rozwój inteligencji przez stymulację pamięci roboczej.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Rozwój ciekawości i potrzeby działania dziecka. </a:t>
            </a:r>
          </a:p>
          <a:p>
            <a:pPr marL="358775" indent="-358775" eaLnBrk="1" hangingPunct="1"/>
            <a:r>
              <a:rPr lang="pl-PL" sz="2200" smtClean="0">
                <a:latin typeface="Arial Unicode MS" pitchFamily="34" charset="-128"/>
              </a:rPr>
              <a:t>Patent: Układ aktywnego stymulatora ośrodków mowy, zwłaszcza niemowląt i dzieci (2002).</a:t>
            </a:r>
          </a:p>
        </p:txBody>
      </p:sp>
      <p:pic>
        <p:nvPicPr>
          <p:cNvPr id="522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560638"/>
            <a:ext cx="3725862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23" b="-6731"/>
          <a:stretch>
            <a:fillRect/>
          </a:stretch>
        </p:blipFill>
        <p:spPr bwMode="auto">
          <a:xfrm>
            <a:off x="571500" y="142875"/>
            <a:ext cx="5689600" cy="209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404813"/>
            <a:ext cx="7272338" cy="598487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4000" smtClean="0">
                <a:latin typeface="Arial Unicode MS" pitchFamily="34" charset="-128"/>
              </a:rPr>
              <a:t>Szybkość/pamięć</a:t>
            </a:r>
          </a:p>
        </p:txBody>
      </p:sp>
      <p:pic>
        <p:nvPicPr>
          <p:cNvPr id="5325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98671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Fizyka dobra na wszystko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000125"/>
            <a:ext cx="8358187" cy="26431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mtClean="0">
                <a:latin typeface="Arial Unicode MS" pitchFamily="34" charset="-128"/>
              </a:rPr>
              <a:t>Gazeta Wyborcza 30.09.2008: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pl-PL" smtClean="0">
              <a:latin typeface="Arial Unicode MS" pitchFamily="34" charset="-128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mtClean="0">
                <a:latin typeface="Arial Unicode MS" pitchFamily="34" charset="-128"/>
              </a:rPr>
              <a:t>Fizycy są winni kryzysowi finansowemu </a:t>
            </a:r>
            <a:br>
              <a:rPr lang="pl-PL" smtClean="0">
                <a:latin typeface="Arial Unicode MS" pitchFamily="34" charset="-128"/>
              </a:rPr>
            </a:br>
            <a:r>
              <a:rPr lang="pl-PL" smtClean="0">
                <a:latin typeface="Arial Unicode MS" pitchFamily="34" charset="-128"/>
              </a:rPr>
              <a:t>na świecie bo:  … jakie derywaty i po ile kupić, </a:t>
            </a:r>
            <a:br>
              <a:rPr lang="pl-PL" smtClean="0">
                <a:latin typeface="Arial Unicode MS" pitchFamily="34" charset="-128"/>
              </a:rPr>
            </a:br>
            <a:r>
              <a:rPr lang="pl-PL" smtClean="0">
                <a:latin typeface="Arial Unicode MS" pitchFamily="34" charset="-128"/>
              </a:rPr>
              <a:t>żeby się zabezpieczyć przed nieprzewidzianymi </a:t>
            </a:r>
            <a:br>
              <a:rPr lang="pl-PL" smtClean="0">
                <a:latin typeface="Arial Unicode MS" pitchFamily="34" charset="-128"/>
              </a:rPr>
            </a:br>
            <a:r>
              <a:rPr lang="pl-PL" smtClean="0">
                <a:latin typeface="Arial Unicode MS" pitchFamily="34" charset="-128"/>
              </a:rPr>
              <a:t>wydarzeniami, wyliczały algorytmy, które konstruowali fizycy.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mtClean="0">
                <a:latin typeface="Arial Unicode MS" pitchFamily="34" charset="-128"/>
              </a:rPr>
              <a:t>„Broń masowej zagłady" zgotowali rynkom finansowym fizycy.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mtClean="0">
                <a:latin typeface="Arial Unicode MS" pitchFamily="34" charset="-128"/>
              </a:rPr>
              <a:t>A wszyscy myślą, że to życie na (pusty) kredyt i chciwość bankierów. 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857250"/>
            <a:ext cx="23082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5570538"/>
            <a:ext cx="3603625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929063"/>
            <a:ext cx="3048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00063" y="3643313"/>
            <a:ext cx="52863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2000" kern="0" dirty="0">
                <a:effectLst/>
              </a:rPr>
              <a:t>LHC: 12 mld zł, największa i najbardziej skomplikowana maszyna na świecie: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2000" kern="0" dirty="0">
                <a:effectLst/>
              </a:rPr>
              <a:t>rejestracja 600 mln zderzeń/</a:t>
            </a:r>
            <a:r>
              <a:rPr lang="pl-PL" sz="2000" kern="0" dirty="0" err="1">
                <a:effectLst/>
              </a:rPr>
              <a:t>sek</a:t>
            </a:r>
            <a:r>
              <a:rPr lang="pl-PL" sz="2000" kern="0" dirty="0">
                <a:effectLst/>
              </a:rPr>
              <a:t>, rocznie miliony gigabajtów danych do przetworzenia!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2000" kern="0" dirty="0">
                <a:effectLst/>
              </a:rPr>
              <a:t>Peter </a:t>
            </a:r>
            <a:r>
              <a:rPr lang="pl-PL" sz="2000" kern="0" dirty="0" err="1">
                <a:effectLst/>
              </a:rPr>
              <a:t>Higgs</a:t>
            </a:r>
            <a:r>
              <a:rPr lang="pl-PL" sz="2000" kern="0" dirty="0">
                <a:effectLst/>
              </a:rPr>
              <a:t> zrobił karierę chociaż jego praca z 1964 roku została początkowo odrzucona!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1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Niech moc będzie z Wami!</a:t>
            </a:r>
            <a:endParaRPr lang="en-US" dirty="0" smtClean="0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143000"/>
            <a:ext cx="3238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1430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219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50" y="620713"/>
            <a:ext cx="3429000" cy="4895850"/>
          </a:xfrm>
        </p:spPr>
        <p:txBody>
          <a:bodyPr/>
          <a:lstStyle/>
          <a:p>
            <a:pPr eaLnBrk="1" hangingPunct="1">
              <a:defRPr/>
            </a:pPr>
            <a:r>
              <a:rPr lang="pl-PL" b="1" dirty="0" smtClean="0"/>
              <a:t>Nadchodzą interesujące czasy</a:t>
            </a:r>
            <a:r>
              <a:rPr lang="en-US" b="1" dirty="0" smtClean="0"/>
              <a:t>!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pl-PL" sz="2800" dirty="0" smtClean="0"/>
              <a:t>Dziękuję za zsynchronizowanie swoich neuronów</a:t>
            </a:r>
            <a:endParaRPr lang="en-US" dirty="0" smtClean="0"/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755650" y="5661025"/>
            <a:ext cx="8137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>
                <a:solidFill>
                  <a:srgbClr val="FFCC00"/>
                </a:solidFill>
                <a:effectLst/>
                <a:latin typeface="Arial" charset="0"/>
              </a:rPr>
              <a:t>Google: W Duch =&gt; P</a:t>
            </a:r>
            <a:r>
              <a:rPr lang="pl-PL" sz="2800">
                <a:solidFill>
                  <a:srgbClr val="FFCC00"/>
                </a:solidFill>
                <a:effectLst/>
                <a:latin typeface="Arial" charset="0"/>
              </a:rPr>
              <a:t>race, referaty, wykłady</a:t>
            </a:r>
            <a:endParaRPr lang="en-US" sz="2800">
              <a:solidFill>
                <a:srgbClr val="FFCC00"/>
              </a:solidFill>
              <a:effectLst/>
              <a:latin typeface="Arial" charset="0"/>
            </a:endParaRPr>
          </a:p>
        </p:txBody>
      </p:sp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44450"/>
            <a:ext cx="5286375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8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8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err="1"/>
              <a:t>Biochipy</a:t>
            </a:r>
            <a:r>
              <a:rPr lang="pl-PL" dirty="0"/>
              <a:t> </a:t>
            </a:r>
            <a:r>
              <a:rPr lang="pl-PL" dirty="0" smtClean="0"/>
              <a:t>i </a:t>
            </a:r>
            <a:r>
              <a:rPr lang="pl-PL" dirty="0" err="1" smtClean="0"/>
              <a:t>nanomechanika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8435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75" y="5286375"/>
            <a:ext cx="5148263" cy="966788"/>
          </a:xfrm>
          <a:noFill/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071563"/>
            <a:ext cx="61960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JM - http://folding.chmcc.org</a:t>
            </a:r>
          </a:p>
        </p:txBody>
      </p:sp>
      <p:sp>
        <p:nvSpPr>
          <p:cNvPr id="13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B1603B-BC81-46BF-AAF6-EBE0A28E00A7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/>
            <a:r>
              <a:rPr lang="pl-PL" sz="4000" smtClean="0"/>
              <a:t>Geny wzrostu</a:t>
            </a:r>
            <a:endParaRPr lang="en-US" sz="4000" smtClean="0"/>
          </a:p>
        </p:txBody>
      </p:sp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533400" y="5072063"/>
            <a:ext cx="78247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pl-PL" sz="2000">
                <a:solidFill>
                  <a:schemeClr val="tx1"/>
                </a:solidFill>
                <a:effectLst/>
              </a:rPr>
              <a:t>Mutacje genu </a:t>
            </a:r>
            <a:r>
              <a:rPr lang="pl-PL" sz="2000" i="1">
                <a:solidFill>
                  <a:schemeClr val="tx1"/>
                </a:solidFill>
                <a:effectLst/>
              </a:rPr>
              <a:t>ORFX  </a:t>
            </a:r>
            <a:r>
              <a:rPr lang="pl-PL" sz="2000">
                <a:solidFill>
                  <a:schemeClr val="tx1"/>
                </a:solidFill>
                <a:effectLst/>
              </a:rPr>
              <a:t>kontrolują rozmiary pomidorów, odkryto go w obszarze fw 2.2, jego związek z rakotwórczym genem c-H-ras p21 pokazał J. Meller (Science 289, 5476, 85). </a:t>
            </a:r>
          </a:p>
          <a:p>
            <a:pPr algn="l" eaLnBrk="1" hangingPunct="1"/>
            <a:r>
              <a:rPr lang="pl-PL" sz="2000">
                <a:solidFill>
                  <a:schemeClr val="tx1"/>
                </a:solidFill>
                <a:effectLst/>
              </a:rPr>
              <a:t> </a:t>
            </a:r>
            <a:endParaRPr lang="en-US" sz="2000">
              <a:solidFill>
                <a:schemeClr val="tx1"/>
              </a:solidFill>
              <a:effectLst/>
            </a:endParaRPr>
          </a:p>
        </p:txBody>
      </p:sp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1854200"/>
            <a:ext cx="6645275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JM - http://folding.chmcc.org</a:t>
            </a:r>
          </a:p>
        </p:txBody>
      </p:sp>
      <p:sp>
        <p:nvSpPr>
          <p:cNvPr id="37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3958A-B0F6-4375-B635-DB97238F96AA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0484" name="Rectangle 35"/>
          <p:cNvSpPr>
            <a:spLocks noGrp="1" noChangeArrowheads="1"/>
          </p:cNvSpPr>
          <p:nvPr>
            <p:ph type="title"/>
          </p:nvPr>
        </p:nvSpPr>
        <p:spPr>
          <a:xfrm>
            <a:off x="500063" y="142875"/>
            <a:ext cx="8015287" cy="914400"/>
          </a:xfrm>
        </p:spPr>
        <p:txBody>
          <a:bodyPr/>
          <a:lstStyle/>
          <a:p>
            <a:pPr algn="ctr" eaLnBrk="1" hangingPunct="1"/>
            <a:r>
              <a:rPr lang="pl-PL" sz="3200" smtClean="0"/>
              <a:t>SABLE i inne serwery</a:t>
            </a:r>
            <a:endParaRPr lang="en-US" sz="3200" smtClean="0"/>
          </a:p>
        </p:txBody>
      </p:sp>
      <p:graphicFrame>
        <p:nvGraphicFramePr>
          <p:cNvPr id="825425" name="Group 81"/>
          <p:cNvGraphicFramePr>
            <a:graphicFrameLocks noGrp="1"/>
          </p:cNvGraphicFramePr>
          <p:nvPr>
            <p:ph sz="quarter" idx="2"/>
          </p:nvPr>
        </p:nvGraphicFramePr>
        <p:xfrm>
          <a:off x="428625" y="2357438"/>
          <a:ext cx="4143375" cy="2730862"/>
        </p:xfrm>
        <a:graphic>
          <a:graphicData uri="http://schemas.openxmlformats.org/drawingml/2006/table">
            <a:tbl>
              <a:tblPr/>
              <a:tblGrid>
                <a:gridCol w="1687871"/>
                <a:gridCol w="1151451"/>
                <a:gridCol w="1304053"/>
              </a:tblGrid>
              <a:tr h="414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MCC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Adamczak et al., Proteins 2004</a:t>
                      </a:r>
                    </a:p>
                  </a:txBody>
                  <a:tcPr marL="91439" marR="91439"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0.52-0.54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76.5-77.3%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Chen &amp; Zhou, Proteins 2005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77.2%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Garg et al., Proteins 2005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0.56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78.3%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Liu et al. </a:t>
                      </a:r>
                      <a:r>
                        <a:rPr kumimoji="0" lang="pl-PL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Proteins</a:t>
                      </a: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2007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0.53-0.55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74.3-77.9%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11" name="Picture 71" descr="sp4_sabl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2357438"/>
            <a:ext cx="3754438" cy="2133600"/>
          </a:xfrm>
          <a:noFill/>
        </p:spPr>
      </p:pic>
      <p:sp>
        <p:nvSpPr>
          <p:cNvPr id="825418" name="Text Box 74"/>
          <p:cNvSpPr txBox="1">
            <a:spLocks noChangeArrowheads="1"/>
          </p:cNvSpPr>
          <p:nvPr/>
        </p:nvSpPr>
        <p:spPr bwMode="auto">
          <a:xfrm>
            <a:off x="593725" y="4376738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pl-PL" sz="1200"/>
          </a:p>
        </p:txBody>
      </p:sp>
      <p:sp>
        <p:nvSpPr>
          <p:cNvPr id="825419" name="Text Box 75"/>
          <p:cNvSpPr txBox="1">
            <a:spLocks noChangeArrowheads="1"/>
          </p:cNvSpPr>
          <p:nvPr/>
        </p:nvSpPr>
        <p:spPr bwMode="auto">
          <a:xfrm>
            <a:off x="571500" y="5143500"/>
            <a:ext cx="42481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tx1"/>
                </a:solidFill>
              </a:rPr>
              <a:t>47 CASP6 proteins; </a:t>
            </a:r>
            <a:r>
              <a:rPr lang="en-US" sz="1600" dirty="0" err="1">
                <a:solidFill>
                  <a:schemeClr val="tx1"/>
                </a:solidFill>
              </a:rPr>
              <a:t>Garg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Kaur</a:t>
            </a:r>
            <a:r>
              <a:rPr lang="en-US" sz="1600" dirty="0">
                <a:solidFill>
                  <a:schemeClr val="tx1"/>
                </a:solidFill>
              </a:rPr>
              <a:t> and </a:t>
            </a:r>
            <a:r>
              <a:rPr lang="en-US" sz="1600" dirty="0" err="1">
                <a:solidFill>
                  <a:schemeClr val="tx1"/>
                </a:solidFill>
              </a:rPr>
              <a:t>Raghava</a:t>
            </a:r>
            <a:r>
              <a:rPr lang="en-US" sz="1600" dirty="0">
                <a:solidFill>
                  <a:schemeClr val="tx1"/>
                </a:solidFill>
              </a:rPr>
              <a:t>, Proteins 61 (2005)</a:t>
            </a:r>
            <a:endParaRPr lang="pl-PL" sz="1600" dirty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pl-PL" sz="1600" dirty="0">
                <a:solidFill>
                  <a:schemeClr val="tx1"/>
                </a:solidFill>
              </a:rPr>
              <a:t>16 FR/NF CASP6 </a:t>
            </a:r>
            <a:r>
              <a:rPr lang="pl-PL" sz="1600" dirty="0" err="1">
                <a:solidFill>
                  <a:schemeClr val="tx1"/>
                </a:solidFill>
              </a:rPr>
              <a:t>proteins</a:t>
            </a:r>
            <a:r>
              <a:rPr lang="pl-PL" sz="1600" dirty="0">
                <a:solidFill>
                  <a:schemeClr val="tx1"/>
                </a:solidFill>
              </a:rPr>
              <a:t>; Chen and </a:t>
            </a:r>
            <a:r>
              <a:rPr lang="pl-PL" sz="1600" dirty="0" err="1">
                <a:solidFill>
                  <a:schemeClr val="tx1"/>
                </a:solidFill>
              </a:rPr>
              <a:t>Zhou</a:t>
            </a:r>
            <a:r>
              <a:rPr lang="pl-PL" sz="1600" dirty="0">
                <a:solidFill>
                  <a:schemeClr val="tx1"/>
                </a:solidFill>
              </a:rPr>
              <a:t>,   </a:t>
            </a:r>
            <a:br>
              <a:rPr lang="pl-PL" sz="1600" dirty="0">
                <a:solidFill>
                  <a:schemeClr val="tx1"/>
                </a:solidFill>
              </a:rPr>
            </a:br>
            <a:r>
              <a:rPr lang="pl-PL" sz="1600" dirty="0">
                <a:solidFill>
                  <a:schemeClr val="tx1"/>
                </a:solidFill>
              </a:rPr>
              <a:t>   </a:t>
            </a:r>
            <a:r>
              <a:rPr lang="pl-PL" sz="1600" dirty="0" err="1">
                <a:solidFill>
                  <a:schemeClr val="tx1"/>
                </a:solidFill>
              </a:rPr>
              <a:t>Nucl</a:t>
            </a:r>
            <a:r>
              <a:rPr lang="pl-PL" sz="1600" dirty="0">
                <a:solidFill>
                  <a:schemeClr val="tx1"/>
                </a:solidFill>
              </a:rPr>
              <a:t>. </a:t>
            </a:r>
            <a:r>
              <a:rPr lang="pl-PL" sz="1600" dirty="0" err="1">
                <a:solidFill>
                  <a:schemeClr val="tx1"/>
                </a:solidFill>
              </a:rPr>
              <a:t>Acids</a:t>
            </a:r>
            <a:r>
              <a:rPr lang="pl-PL" sz="1600" dirty="0">
                <a:solidFill>
                  <a:schemeClr val="tx1"/>
                </a:solidFill>
              </a:rPr>
              <a:t> </a:t>
            </a:r>
            <a:r>
              <a:rPr lang="pl-PL" sz="1600" dirty="0" err="1">
                <a:solidFill>
                  <a:schemeClr val="tx1"/>
                </a:solidFill>
              </a:rPr>
              <a:t>Res</a:t>
            </a:r>
            <a:r>
              <a:rPr lang="pl-PL" sz="1600" dirty="0">
                <a:solidFill>
                  <a:schemeClr val="tx1"/>
                </a:solidFill>
              </a:rPr>
              <a:t>. 33 (2005)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25426" name="Oval 82"/>
          <p:cNvSpPr>
            <a:spLocks noChangeArrowheads="1"/>
          </p:cNvSpPr>
          <p:nvPr/>
        </p:nvSpPr>
        <p:spPr bwMode="auto">
          <a:xfrm>
            <a:off x="7467600" y="2590800"/>
            <a:ext cx="914400" cy="381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20515" name="pole tekstowe 11"/>
          <p:cNvSpPr txBox="1">
            <a:spLocks noChangeArrowheads="1"/>
          </p:cNvSpPr>
          <p:nvPr/>
        </p:nvSpPr>
        <p:spPr bwMode="auto">
          <a:xfrm>
            <a:off x="642938" y="1428750"/>
            <a:ext cx="7929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pl-PL" sz="2400">
                <a:solidFill>
                  <a:schemeClr val="tx1"/>
                </a:solidFill>
                <a:effectLst/>
              </a:rPr>
              <a:t>Biologia systemu sygnalizacji międzykomórkowej: </a:t>
            </a:r>
            <a:br>
              <a:rPr lang="pl-PL" sz="2400">
                <a:solidFill>
                  <a:schemeClr val="tx1"/>
                </a:solidFill>
                <a:effectLst/>
              </a:rPr>
            </a:br>
            <a:r>
              <a:rPr lang="pl-PL" sz="2400">
                <a:solidFill>
                  <a:schemeClr val="tx1"/>
                </a:solidFill>
                <a:effectLst/>
              </a:rPr>
              <a:t>wszystko wynika z oddziaływań między białkami!</a:t>
            </a:r>
          </a:p>
        </p:txBody>
      </p:sp>
      <p:pic>
        <p:nvPicPr>
          <p:cNvPr id="20516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643438"/>
            <a:ext cx="32305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JM </a:t>
            </a:r>
            <a:r>
              <a:rPr lang="en-US" dirty="0">
                <a:solidFill>
                  <a:schemeClr val="tx1"/>
                </a:solidFill>
              </a:rPr>
              <a:t>- http://folding.chmcc.org</a:t>
            </a:r>
          </a:p>
        </p:txBody>
      </p:sp>
      <p:sp>
        <p:nvSpPr>
          <p:cNvPr id="13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9A3E4C-183B-4989-91B3-8E11F00DA2DC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/>
            <a:r>
              <a:rPr lang="pl-PL" sz="3600" smtClean="0"/>
              <a:t>Przewidywania serwera </a:t>
            </a:r>
            <a:r>
              <a:rPr lang="en-US" sz="3600" smtClean="0"/>
              <a:t>SPPIDER </a:t>
            </a:r>
            <a:r>
              <a:rPr lang="pl-PL" sz="3600" smtClean="0"/>
              <a:t>obszarów oddziaływań białek</a:t>
            </a:r>
            <a:endParaRPr lang="en-US" sz="3600" smtClean="0"/>
          </a:p>
        </p:txBody>
      </p:sp>
      <p:pic>
        <p:nvPicPr>
          <p:cNvPr id="21509" name="Picture 4" descr="fig_1g3n_A_sppider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714500"/>
            <a:ext cx="2667000" cy="2667000"/>
          </a:xfrm>
          <a:noFill/>
        </p:spPr>
      </p:pic>
      <p:pic>
        <p:nvPicPr>
          <p:cNvPr id="21510" name="Picture 5" descr="fig_1f4j_A_sppider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0" y="2071688"/>
            <a:ext cx="2667000" cy="2667000"/>
          </a:xfrm>
          <a:noFill/>
        </p:spPr>
      </p:pic>
      <p:sp>
        <p:nvSpPr>
          <p:cNvPr id="634886" name="Text Box 6"/>
          <p:cNvSpPr txBox="1">
            <a:spLocks noChangeArrowheads="1"/>
          </p:cNvSpPr>
          <p:nvPr/>
        </p:nvSpPr>
        <p:spPr bwMode="auto">
          <a:xfrm>
            <a:off x="1050925" y="1408113"/>
            <a:ext cx="784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VHL</a:t>
            </a:r>
          </a:p>
        </p:txBody>
      </p:sp>
      <p:sp>
        <p:nvSpPr>
          <p:cNvPr id="634887" name="Text Box 7"/>
          <p:cNvSpPr txBox="1">
            <a:spLocks noChangeArrowheads="1"/>
          </p:cNvSpPr>
          <p:nvPr/>
        </p:nvSpPr>
        <p:spPr bwMode="auto">
          <a:xfrm>
            <a:off x="3357563" y="1500188"/>
            <a:ext cx="14017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chemeClr val="tx1"/>
                </a:solidFill>
              </a:rPr>
              <a:t>Catalase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4888" name="Text Box 8"/>
          <p:cNvSpPr txBox="1">
            <a:spLocks noChangeArrowheads="1"/>
          </p:cNvSpPr>
          <p:nvPr/>
        </p:nvSpPr>
        <p:spPr bwMode="auto">
          <a:xfrm>
            <a:off x="5699125" y="1408113"/>
            <a:ext cx="1416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CDK6</a:t>
            </a:r>
          </a:p>
        </p:txBody>
      </p:sp>
      <p:sp>
        <p:nvSpPr>
          <p:cNvPr id="634889" name="Text Box 9"/>
          <p:cNvSpPr txBox="1">
            <a:spLocks noChangeArrowheads="1"/>
          </p:cNvSpPr>
          <p:nvPr/>
        </p:nvSpPr>
        <p:spPr bwMode="auto">
          <a:xfrm>
            <a:off x="533400" y="4648200"/>
            <a:ext cx="46815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1800" dirty="0">
                <a:solidFill>
                  <a:schemeClr val="tx1"/>
                </a:solidFill>
              </a:rPr>
              <a:t>Czerwone: znane, dobrze przewidziane.</a:t>
            </a:r>
            <a:endParaRPr lang="en-US" sz="1800" dirty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pl-PL" sz="1800" dirty="0">
                <a:solidFill>
                  <a:schemeClr val="tx1"/>
                </a:solidFill>
              </a:rPr>
              <a:t>Niebieskie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pl-PL" sz="1800" dirty="0">
                <a:solidFill>
                  <a:schemeClr val="tx1"/>
                </a:solidFill>
              </a:rPr>
              <a:t>znane, ale nie przewidziane</a:t>
            </a:r>
            <a:r>
              <a:rPr lang="en-US" sz="1800" dirty="0">
                <a:solidFill>
                  <a:schemeClr val="tx1"/>
                </a:solidFill>
              </a:rPr>
              <a:t>;</a:t>
            </a:r>
          </a:p>
          <a:p>
            <a:pPr algn="l">
              <a:defRPr/>
            </a:pPr>
            <a:r>
              <a:rPr lang="pl-PL" sz="1800" dirty="0">
                <a:solidFill>
                  <a:schemeClr val="tx1"/>
                </a:solidFill>
              </a:rPr>
              <a:t>Żółte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pl-PL" sz="1800" dirty="0">
                <a:solidFill>
                  <a:schemeClr val="tx1"/>
                </a:solidFill>
              </a:rPr>
              <a:t>przewidziane, ale eksperymentalnie </a:t>
            </a:r>
            <a:endParaRPr lang="en-US" sz="1800" dirty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pl-PL" sz="1800" dirty="0">
                <a:solidFill>
                  <a:schemeClr val="tx1"/>
                </a:solidFill>
              </a:rPr>
              <a:t>jeszcze nie potwierdzone.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1515" name="Picture 10" descr="sppider_protein_cove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0450" y="4724400"/>
            <a:ext cx="1733550" cy="2133600"/>
          </a:xfrm>
          <a:noFill/>
        </p:spPr>
      </p:pic>
      <p:pic>
        <p:nvPicPr>
          <p:cNvPr id="21516" name="Picture 3" descr="fig_1lqb_C_sppider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52600"/>
            <a:ext cx="2743200" cy="2743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41" name="Rectangle 5"/>
          <p:cNvSpPr>
            <a:spLocks noGrp="1" noChangeArrowheads="1"/>
          </p:cNvSpPr>
          <p:nvPr>
            <p:ph type="title"/>
          </p:nvPr>
        </p:nvSpPr>
        <p:spPr>
          <a:xfrm>
            <a:off x="722313" y="285750"/>
            <a:ext cx="7850187" cy="714375"/>
          </a:xfrm>
        </p:spPr>
        <p:txBody>
          <a:bodyPr/>
          <a:lstStyle/>
          <a:p>
            <a:pPr algn="ctr">
              <a:defRPr/>
            </a:pP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Neuroglobina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2531" name="Symbol zastępczy zawartości 4" descr="Clipboard0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571625"/>
            <a:ext cx="4914900" cy="4784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pole tekstowe 5"/>
          <p:cNvSpPr txBox="1">
            <a:spLocks noChangeArrowheads="1"/>
          </p:cNvSpPr>
          <p:nvPr/>
        </p:nvSpPr>
        <p:spPr bwMode="auto">
          <a:xfrm>
            <a:off x="428625" y="1714500"/>
            <a:ext cx="328612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 algn="l" eaLnBrk="1" hangingPunct="1"/>
            <a:r>
              <a:rPr lang="pl-PL" sz="2000">
                <a:solidFill>
                  <a:schemeClr val="tx1"/>
                </a:solidFill>
                <a:effectLst/>
              </a:rPr>
              <a:t>Białko znajdujące się w neuronach, prawdopodobnie zabezpiecza mózg przed mikroudarami, w razie braku tlenu podsyła  cząsteczkę ze środka </a:t>
            </a:r>
            <a:br>
              <a:rPr lang="pl-PL" sz="2000">
                <a:solidFill>
                  <a:schemeClr val="tx1"/>
                </a:solidFill>
                <a:effectLst/>
              </a:rPr>
            </a:br>
            <a:r>
              <a:rPr lang="pl-PL" sz="2000">
                <a:solidFill>
                  <a:schemeClr val="tx1"/>
                </a:solidFill>
                <a:effectLst/>
              </a:rPr>
              <a:t>i neuron „przeżywa”.</a:t>
            </a:r>
          </a:p>
          <a:p>
            <a:pPr algn="l" eaLnBrk="1" hangingPunct="1"/>
            <a:r>
              <a:rPr lang="pl-PL" sz="2000">
                <a:solidFill>
                  <a:schemeClr val="tx1"/>
                </a:solidFill>
                <a:effectLst/>
              </a:rPr>
              <a:t/>
            </a:r>
            <a:br>
              <a:rPr lang="pl-PL" sz="2000">
                <a:solidFill>
                  <a:schemeClr val="tx1"/>
                </a:solidFill>
                <a:effectLst/>
              </a:rPr>
            </a:br>
            <a:r>
              <a:rPr lang="pl-PL" sz="2000">
                <a:solidFill>
                  <a:schemeClr val="tx1"/>
                </a:solidFill>
                <a:effectLst/>
              </a:rPr>
              <a:t>Szczegóły tego procesu metodami dynamiki molekularnej bada </a:t>
            </a:r>
            <a:br>
              <a:rPr lang="pl-PL" sz="2000">
                <a:solidFill>
                  <a:schemeClr val="tx1"/>
                </a:solidFill>
                <a:effectLst/>
              </a:rPr>
            </a:br>
            <a:r>
              <a:rPr lang="pl-PL" sz="2000">
                <a:solidFill>
                  <a:schemeClr val="tx1"/>
                </a:solidFill>
                <a:effectLst/>
              </a:rPr>
              <a:t>Zespół Teoretycznej Biofizyki Molekularnej</a:t>
            </a:r>
          </a:p>
          <a:p>
            <a:pPr algn="l" eaLnBrk="1" hangingPunct="1"/>
            <a:r>
              <a:rPr lang="pl-PL" sz="2000">
                <a:solidFill>
                  <a:schemeClr val="tx1"/>
                </a:solidFill>
                <a:effectLst/>
              </a:rPr>
              <a:t>prof. Nowaka. 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rmur">
  <a:themeElements>
    <a:clrScheme name="1_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1_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adial">
  <a:themeElements>
    <a:clrScheme name="Radial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rojekt domyślny">
  <a:themeElements>
    <a:clrScheme name="Projekt domyślny 5">
      <a:dk1>
        <a:srgbClr val="000000"/>
      </a:dk1>
      <a:lt1>
        <a:srgbClr val="FFFFFF"/>
      </a:lt1>
      <a:dk2>
        <a:srgbClr val="003399"/>
      </a:dk2>
      <a:lt2>
        <a:srgbClr val="000000"/>
      </a:lt2>
      <a:accent1>
        <a:srgbClr val="D60093"/>
      </a:accent1>
      <a:accent2>
        <a:srgbClr val="0000FF"/>
      </a:accent2>
      <a:accent3>
        <a:srgbClr val="FFFFFF"/>
      </a:accent3>
      <a:accent4>
        <a:srgbClr val="000000"/>
      </a:accent4>
      <a:accent5>
        <a:srgbClr val="E8AAC8"/>
      </a:accent5>
      <a:accent6>
        <a:srgbClr val="0000E7"/>
      </a:accent6>
      <a:hlink>
        <a:srgbClr val="FF9933"/>
      </a:hlink>
      <a:folHlink>
        <a:srgbClr val="FFCCFF"/>
      </a:folHlink>
    </a:clrScheme>
    <a:fontScheme name="Projekt domyślny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996633"/>
        </a:dk2>
        <a:lt2>
          <a:srgbClr val="FF9900"/>
        </a:lt2>
        <a:accent1>
          <a:srgbClr val="D60093"/>
        </a:accent1>
        <a:accent2>
          <a:srgbClr val="FFFF66"/>
        </a:accent2>
        <a:accent3>
          <a:srgbClr val="CAB8AD"/>
        </a:accent3>
        <a:accent4>
          <a:srgbClr val="DADADA"/>
        </a:accent4>
        <a:accent5>
          <a:srgbClr val="E8AAC8"/>
        </a:accent5>
        <a:accent6>
          <a:srgbClr val="E7E75C"/>
        </a:accent6>
        <a:hlink>
          <a:srgbClr val="FF9933"/>
        </a:hlink>
        <a:folHlink>
          <a:srgbClr val="FF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FFFFCC"/>
        </a:dk1>
        <a:lt1>
          <a:srgbClr val="FFFFFF"/>
        </a:lt1>
        <a:dk2>
          <a:srgbClr val="FFFFCC"/>
        </a:dk2>
        <a:lt2>
          <a:srgbClr val="996600"/>
        </a:lt2>
        <a:accent1>
          <a:srgbClr val="FFCC00"/>
        </a:accent1>
        <a:accent2>
          <a:srgbClr val="6666FF"/>
        </a:accent2>
        <a:accent3>
          <a:srgbClr val="FFFFE2"/>
        </a:accent3>
        <a:accent4>
          <a:srgbClr val="DADADA"/>
        </a:accent4>
        <a:accent5>
          <a:srgbClr val="FFE2AA"/>
        </a:accent5>
        <a:accent6>
          <a:srgbClr val="5C5CE7"/>
        </a:accent6>
        <a:hlink>
          <a:srgbClr val="999933"/>
        </a:hlink>
        <a:folHlink>
          <a:srgbClr val="99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FF"/>
        </a:lt1>
        <a:dk2>
          <a:srgbClr val="990066"/>
        </a:dk2>
        <a:lt2>
          <a:srgbClr val="008080"/>
        </a:lt2>
        <a:accent1>
          <a:srgbClr val="D60093"/>
        </a:accent1>
        <a:accent2>
          <a:srgbClr val="FFFF66"/>
        </a:accent2>
        <a:accent3>
          <a:srgbClr val="CAAAB8"/>
        </a:accent3>
        <a:accent4>
          <a:srgbClr val="DADADA"/>
        </a:accent4>
        <a:accent5>
          <a:srgbClr val="E8AAC8"/>
        </a:accent5>
        <a:accent6>
          <a:srgbClr val="E7E75C"/>
        </a:accent6>
        <a:hlink>
          <a:srgbClr val="FF9933"/>
        </a:hlink>
        <a:folHlink>
          <a:srgbClr val="FF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3399"/>
        </a:dk2>
        <a:lt2>
          <a:srgbClr val="000000"/>
        </a:lt2>
        <a:accent1>
          <a:srgbClr val="D60093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E8AAC8"/>
        </a:accent5>
        <a:accent6>
          <a:srgbClr val="0000E7"/>
        </a:accent6>
        <a:hlink>
          <a:srgbClr val="FF9933"/>
        </a:hlink>
        <a:folHlink>
          <a:srgbClr val="FF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ojekt domyślny">
  <a:themeElements>
    <a:clrScheme name="Projekt domyślny 5">
      <a:dk1>
        <a:srgbClr val="000000"/>
      </a:dk1>
      <a:lt1>
        <a:srgbClr val="FFFFFF"/>
      </a:lt1>
      <a:dk2>
        <a:srgbClr val="003399"/>
      </a:dk2>
      <a:lt2>
        <a:srgbClr val="000000"/>
      </a:lt2>
      <a:accent1>
        <a:srgbClr val="D60093"/>
      </a:accent1>
      <a:accent2>
        <a:srgbClr val="0000FF"/>
      </a:accent2>
      <a:accent3>
        <a:srgbClr val="FFFFFF"/>
      </a:accent3>
      <a:accent4>
        <a:srgbClr val="000000"/>
      </a:accent4>
      <a:accent5>
        <a:srgbClr val="E8AAC8"/>
      </a:accent5>
      <a:accent6>
        <a:srgbClr val="0000E7"/>
      </a:accent6>
      <a:hlink>
        <a:srgbClr val="FF9933"/>
      </a:hlink>
      <a:folHlink>
        <a:srgbClr val="FFCCFF"/>
      </a:folHlink>
    </a:clrScheme>
    <a:fontScheme name="Projekt domyślny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996633"/>
        </a:dk2>
        <a:lt2>
          <a:srgbClr val="FF9900"/>
        </a:lt2>
        <a:accent1>
          <a:srgbClr val="D60093"/>
        </a:accent1>
        <a:accent2>
          <a:srgbClr val="FFFF66"/>
        </a:accent2>
        <a:accent3>
          <a:srgbClr val="CAB8AD"/>
        </a:accent3>
        <a:accent4>
          <a:srgbClr val="DADADA"/>
        </a:accent4>
        <a:accent5>
          <a:srgbClr val="E8AAC8"/>
        </a:accent5>
        <a:accent6>
          <a:srgbClr val="E7E75C"/>
        </a:accent6>
        <a:hlink>
          <a:srgbClr val="FF9933"/>
        </a:hlink>
        <a:folHlink>
          <a:srgbClr val="FF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FFFFCC"/>
        </a:dk1>
        <a:lt1>
          <a:srgbClr val="FFFFFF"/>
        </a:lt1>
        <a:dk2>
          <a:srgbClr val="FFFFCC"/>
        </a:dk2>
        <a:lt2>
          <a:srgbClr val="996600"/>
        </a:lt2>
        <a:accent1>
          <a:srgbClr val="FFCC00"/>
        </a:accent1>
        <a:accent2>
          <a:srgbClr val="6666FF"/>
        </a:accent2>
        <a:accent3>
          <a:srgbClr val="FFFFE2"/>
        </a:accent3>
        <a:accent4>
          <a:srgbClr val="DADADA"/>
        </a:accent4>
        <a:accent5>
          <a:srgbClr val="FFE2AA"/>
        </a:accent5>
        <a:accent6>
          <a:srgbClr val="5C5CE7"/>
        </a:accent6>
        <a:hlink>
          <a:srgbClr val="999933"/>
        </a:hlink>
        <a:folHlink>
          <a:srgbClr val="99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FF"/>
        </a:lt1>
        <a:dk2>
          <a:srgbClr val="990066"/>
        </a:dk2>
        <a:lt2>
          <a:srgbClr val="008080"/>
        </a:lt2>
        <a:accent1>
          <a:srgbClr val="D60093"/>
        </a:accent1>
        <a:accent2>
          <a:srgbClr val="FFFF66"/>
        </a:accent2>
        <a:accent3>
          <a:srgbClr val="CAAAB8"/>
        </a:accent3>
        <a:accent4>
          <a:srgbClr val="DADADA"/>
        </a:accent4>
        <a:accent5>
          <a:srgbClr val="E8AAC8"/>
        </a:accent5>
        <a:accent6>
          <a:srgbClr val="E7E75C"/>
        </a:accent6>
        <a:hlink>
          <a:srgbClr val="FF9933"/>
        </a:hlink>
        <a:folHlink>
          <a:srgbClr val="FF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3399"/>
        </a:dk2>
        <a:lt2>
          <a:srgbClr val="000000"/>
        </a:lt2>
        <a:accent1>
          <a:srgbClr val="D60093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E8AAC8"/>
        </a:accent5>
        <a:accent6>
          <a:srgbClr val="0000E7"/>
        </a:accent6>
        <a:hlink>
          <a:srgbClr val="FF9933"/>
        </a:hlink>
        <a:folHlink>
          <a:srgbClr val="FF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20075</TotalTime>
  <Words>1662</Words>
  <Application>Microsoft Office PowerPoint</Application>
  <PresentationFormat>Pokaz na ekranie (4:3)</PresentationFormat>
  <Paragraphs>345</Paragraphs>
  <Slides>41</Slides>
  <Notes>36</Notes>
  <HiddenSlides>1</HiddenSlides>
  <MMClips>3</MMClips>
  <ScaleCrop>false</ScaleCrop>
  <HeadingPairs>
    <vt:vector size="6" baseType="variant">
      <vt:variant>
        <vt:lpstr>Motyw</vt:lpstr>
      </vt:variant>
      <vt:variant>
        <vt:i4>10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52" baseType="lpstr">
      <vt:lpstr>Projekt domyślny</vt:lpstr>
      <vt:lpstr>1_Marmur</vt:lpstr>
      <vt:lpstr>Radial</vt:lpstr>
      <vt:lpstr>1_Projekt domyślny</vt:lpstr>
      <vt:lpstr>2_Projekt domyślny</vt:lpstr>
      <vt:lpstr>3_Projekt domyślny</vt:lpstr>
      <vt:lpstr>4_Projekt domyślny</vt:lpstr>
      <vt:lpstr>5_Projekt domyślny</vt:lpstr>
      <vt:lpstr>6_Projekt domyślny</vt:lpstr>
      <vt:lpstr>7_Projekt domyślny</vt:lpstr>
      <vt:lpstr>Obraz - mapa bitowa</vt:lpstr>
      <vt:lpstr>Fizyka i Informatyka: Nowy, Wspaniały Świat</vt:lpstr>
      <vt:lpstr>Co mają wspólnego</vt:lpstr>
      <vt:lpstr>Cywilizacja = fizyka + informacja</vt:lpstr>
      <vt:lpstr>Fizyka dobra na wszystko</vt:lpstr>
      <vt:lpstr>Biochipy i nanomechanika </vt:lpstr>
      <vt:lpstr>Geny wzrostu</vt:lpstr>
      <vt:lpstr>SABLE i inne serwery</vt:lpstr>
      <vt:lpstr>Przewidywania serwera SPPIDER obszarów oddziaływań białek</vt:lpstr>
      <vt:lpstr>Neuroglobina</vt:lpstr>
      <vt:lpstr>Prezentacja programu PowerPoint</vt:lpstr>
      <vt:lpstr>Prezentacja programu PowerPoint</vt:lpstr>
      <vt:lpstr>BIT</vt:lpstr>
      <vt:lpstr>Tomografia daje obrazy jak z atlasu</vt:lpstr>
      <vt:lpstr>Tomogram składa się z linii</vt:lpstr>
      <vt:lpstr>Przelot przez siatkówkę</vt:lpstr>
      <vt:lpstr>Dzięki dużej szybkości toruńskiego tomografu można robić filmy tomograficzne</vt:lpstr>
      <vt:lpstr>Badanie werniksu metodą nieinwazyjną</vt:lpstr>
      <vt:lpstr>Sztuczna inteligencja</vt:lpstr>
      <vt:lpstr>Tylko ludzie mogą ... </vt:lpstr>
      <vt:lpstr>Niedawno zrobiono … </vt:lpstr>
      <vt:lpstr>W ciągu 5 lat uda się …</vt:lpstr>
      <vt:lpstr>Kilka zwariowanych projektów</vt:lpstr>
      <vt:lpstr>Ghostminer</vt:lpstr>
      <vt:lpstr>Prezentacja programu PowerPoint</vt:lpstr>
      <vt:lpstr>HIT</vt:lpstr>
      <vt:lpstr>Architektura HIT/DREAM </vt:lpstr>
      <vt:lpstr>Symulowana głowa i gra w 20 pytań</vt:lpstr>
      <vt:lpstr>Zabawy słowne</vt:lpstr>
      <vt:lpstr>Co to jest?</vt:lpstr>
      <vt:lpstr>Kodowanie ICD-9</vt:lpstr>
      <vt:lpstr>Cel: mały mózg dla robocika (cy)</vt:lpstr>
      <vt:lpstr>Modele funkcji mózgu</vt:lpstr>
      <vt:lpstr>Twórz maszyno, twórz</vt:lpstr>
      <vt:lpstr>Aaron – malarz </vt:lpstr>
      <vt:lpstr>Sztuka</vt:lpstr>
      <vt:lpstr>Wirtualne instrumenty</vt:lpstr>
      <vt:lpstr>Monitorowanie niemowląt</vt:lpstr>
      <vt:lpstr>Rozwój niemowląt</vt:lpstr>
      <vt:lpstr>Szybkość/pamięć</vt:lpstr>
      <vt:lpstr>Niech moc będzie z Wami!</vt:lpstr>
      <vt:lpstr>Nadchodzą interesujące czasy!   Dziękuję za zsynchronizowanie swoich neuronów</vt:lpstr>
    </vt:vector>
  </TitlesOfParts>
  <Company>iso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Open Systems</dc:title>
  <dc:creator>iso</dc:creator>
  <cp:lastModifiedBy>W Duch</cp:lastModifiedBy>
  <cp:revision>521</cp:revision>
  <cp:lastPrinted>1999-08-21T07:27:07Z</cp:lastPrinted>
  <dcterms:created xsi:type="dcterms:W3CDTF">1998-04-11T13:46:18Z</dcterms:created>
  <dcterms:modified xsi:type="dcterms:W3CDTF">2012-04-22T21:58:45Z</dcterms:modified>
</cp:coreProperties>
</file>